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5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46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19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7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86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9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96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19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1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62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450E-EBBC-4ABD-8E02-538F7663CE26}" type="datetimeFigureOut">
              <a:rPr lang="hu-HU" smtClean="0"/>
              <a:t>2015.12.03.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DAC6-01E4-414B-B310-067CAEF7B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6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8800690" TargetMode="External"/><Relationship Id="rId3" Type="http://schemas.openxmlformats.org/officeDocument/2006/relationships/hyperlink" Target="http://www.ncbi.nlm.nih.gov/pubmed/6271634" TargetMode="External"/><Relationship Id="rId7" Type="http://schemas.openxmlformats.org/officeDocument/2006/relationships/hyperlink" Target="http://www.ncbi.nlm.nih.gov/pubmed/7698651" TargetMode="External"/><Relationship Id="rId2" Type="http://schemas.openxmlformats.org/officeDocument/2006/relationships/hyperlink" Target="http://www.ncbi.nlm.nih.gov/pubmed/29971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14329476" TargetMode="External"/><Relationship Id="rId5" Type="http://schemas.openxmlformats.org/officeDocument/2006/relationships/hyperlink" Target="http://www.ncbi.nlm.nih.gov/pubmed/8125286" TargetMode="External"/><Relationship Id="rId4" Type="http://schemas.openxmlformats.org/officeDocument/2006/relationships/hyperlink" Target="http://www.ncbi.nlm.nih.gov/pubmed/7007341" TargetMode="External"/><Relationship Id="rId9" Type="http://schemas.openxmlformats.org/officeDocument/2006/relationships/hyperlink" Target="http://www.ncbi.nlm.nih.gov/pubmed/792684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Baktériumok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7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i_pMODs_2-3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92150"/>
            <a:ext cx="7200900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7308850" cy="67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51763" y="549275"/>
            <a:ext cx="2747962" cy="706438"/>
          </a:xfrm>
        </p:spPr>
        <p:txBody>
          <a:bodyPr>
            <a:normAutofit fontScale="90000"/>
          </a:bodyPr>
          <a:lstStyle/>
          <a:p>
            <a:r>
              <a:rPr lang="hu-HU" sz="3200"/>
              <a:t>Signature-tagged mutagenesis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832851" y="1916113"/>
            <a:ext cx="15478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Minden transzpozon saját szekvencia jelet kap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651876" y="3573464"/>
            <a:ext cx="20161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Az állatokból visszakapott baktériumok virulensek, a nem kitenyészthetőek valószínűleg avirulensek</a:t>
            </a:r>
          </a:p>
        </p:txBody>
      </p:sp>
    </p:spTree>
    <p:extLst>
      <p:ext uri="{BB962C8B-B14F-4D97-AF65-F5344CB8AC3E}">
        <p14:creationId xmlns:p14="http://schemas.microsoft.com/office/powerpoint/2010/main" val="171654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81075"/>
            <a:ext cx="76327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hu-HU" sz="3200"/>
              <a:t>Célzott mutagenezis </a:t>
            </a:r>
            <a:br>
              <a:rPr lang="hu-HU" sz="3200"/>
            </a:br>
            <a:r>
              <a:rPr lang="hu-HU" sz="3200"/>
              <a:t>homológ rekombinációval</a:t>
            </a:r>
          </a:p>
        </p:txBody>
      </p:sp>
    </p:spTree>
    <p:extLst>
      <p:ext uri="{BB962C8B-B14F-4D97-AF65-F5344CB8AC3E}">
        <p14:creationId xmlns:p14="http://schemas.microsoft.com/office/powerpoint/2010/main" val="53294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15888"/>
            <a:ext cx="8229600" cy="633412"/>
          </a:xfrm>
        </p:spPr>
        <p:txBody>
          <a:bodyPr/>
          <a:lstStyle/>
          <a:p>
            <a:r>
              <a:rPr lang="hu-HU" sz="3200"/>
              <a:t>Célzott mutagenezis vagy allél csere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836614"/>
            <a:ext cx="5508625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03388" y="1628775"/>
            <a:ext cx="2449512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/>
              <a:t>Homológ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62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9"/>
          <p:cNvGrpSpPr>
            <a:grpSpLocks/>
          </p:cNvGrpSpPr>
          <p:nvPr/>
        </p:nvGrpSpPr>
        <p:grpSpPr bwMode="auto">
          <a:xfrm>
            <a:off x="1774826" y="1068388"/>
            <a:ext cx="8353425" cy="5789612"/>
            <a:chOff x="264" y="1362"/>
            <a:chExt cx="3816" cy="2604"/>
          </a:xfrm>
        </p:grpSpPr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2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1362"/>
              <a:ext cx="3816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2640"/>
              <a:ext cx="3795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63976" y="260351"/>
            <a:ext cx="4392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/>
              <a:t>Riporter gén beépítése</a:t>
            </a:r>
          </a:p>
        </p:txBody>
      </p:sp>
    </p:spTree>
    <p:extLst>
      <p:ext uri="{BB962C8B-B14F-4D97-AF65-F5344CB8AC3E}">
        <p14:creationId xmlns:p14="http://schemas.microsoft.com/office/powerpoint/2010/main" val="176983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>
            <a:fillRect/>
          </a:stretch>
        </p:blipFill>
        <p:spPr bwMode="auto">
          <a:xfrm>
            <a:off x="1524001" y="0"/>
            <a:ext cx="5942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319963" y="4797426"/>
            <a:ext cx="31686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Counter-selectable marker</a:t>
            </a:r>
          </a:p>
          <a:p>
            <a:pPr>
              <a:spcBef>
                <a:spcPct val="50000"/>
              </a:spcBef>
            </a:pPr>
            <a:r>
              <a:rPr lang="hu-HU"/>
              <a:t>Ellenszelekció?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104064" y="2924175"/>
            <a:ext cx="2879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Egyszeres crossing over eredménye: gén két változatban</a:t>
            </a:r>
          </a:p>
        </p:txBody>
      </p:sp>
    </p:spTree>
    <p:extLst>
      <p:ext uri="{BB962C8B-B14F-4D97-AF65-F5344CB8AC3E}">
        <p14:creationId xmlns:p14="http://schemas.microsoft.com/office/powerpoint/2010/main" val="408143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2" name="Group 48"/>
          <p:cNvGraphicFramePr>
            <a:graphicFrameLocks noGrp="1"/>
          </p:cNvGraphicFramePr>
          <p:nvPr/>
        </p:nvGraphicFramePr>
        <p:xfrm>
          <a:off x="1524001" y="404814"/>
          <a:ext cx="9072563" cy="6041390"/>
        </p:xfrm>
        <a:graphic>
          <a:graphicData uri="http://schemas.openxmlformats.org/drawingml/2006/table">
            <a:tbl>
              <a:tblPr/>
              <a:tblGrid>
                <a:gridCol w="2271713"/>
                <a:gridCol w="6800850"/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Counterselectable marker 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Description 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sacB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subtilis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gene encoding levansucrase that converts sucrose to levans, which is harmful to the bacteria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14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rpsL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strA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Encodes the ribosomal subunit protein (S12) target of streptomycin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10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tetAR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Confers resistance to tetracycline but sensitivity to lipophilic compounds (fusaric and quinalic acids)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27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pheS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Encodes the α subunits of Phe-tRNA synthetase, which renders bacteria sensitive to </a:t>
                      </a: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-chlorophenylalanine, a phenylalanine analog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21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thyA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Encodes thymidilate synthetase, which confers sensitivity to trimethoprim and related compounds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47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lacY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Encodes lactose permease, which renders bacteria sensitive to t-</a:t>
                      </a: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-nitrophenyl-β-d-galactopyranoside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32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gata-1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Encodes a zinc finger DNA-binding protein which inhibits the initiation of bacterial replication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53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ccdB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Encodes a cell-killing protein which is a potent poison of bacterial gyrase (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3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5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hu-HU" sz="3200"/>
              <a:t>Recombineering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hu-HU" sz="3200"/>
          </a:p>
        </p:txBody>
      </p:sp>
    </p:spTree>
    <p:extLst>
      <p:ext uri="{BB962C8B-B14F-4D97-AF65-F5344CB8AC3E}">
        <p14:creationId xmlns:p14="http://schemas.microsoft.com/office/powerpoint/2010/main" val="289580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11494"/>
          <a:stretch>
            <a:fillRect/>
          </a:stretch>
        </p:blipFill>
        <p:spPr bwMode="auto">
          <a:xfrm>
            <a:off x="1524001" y="0"/>
            <a:ext cx="4752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16726" y="333375"/>
            <a:ext cx="331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/>
              <a:t>Recombineering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167438" y="1196976"/>
            <a:ext cx="439261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/>
              <a:t>In vivo DNS manipuláció szintetikus DNS darabok felhasználásával</a:t>
            </a:r>
          </a:p>
          <a:p>
            <a:endParaRPr lang="hu-HU"/>
          </a:p>
          <a:p>
            <a:r>
              <a:rPr lang="hu-HU"/>
              <a:t>A </a:t>
            </a:r>
            <a:r>
              <a:rPr lang="el-GR" u="sng"/>
              <a:t>λ</a:t>
            </a:r>
            <a:r>
              <a:rPr lang="hu-HU" u="sng"/>
              <a:t> Red rendszeren</a:t>
            </a:r>
            <a:r>
              <a:rPr lang="hu-HU"/>
              <a:t> alapul</a:t>
            </a:r>
          </a:p>
          <a:p>
            <a:r>
              <a:rPr lang="hu-HU"/>
              <a:t>(van RecE is)</a:t>
            </a:r>
            <a:endParaRPr lang="el-GR"/>
          </a:p>
          <a:p>
            <a:r>
              <a:rPr lang="hu-HU"/>
              <a:t>Homológ rekombinációs mechanizmus, de csak rövid homológiát igényel (50 bp)</a:t>
            </a:r>
          </a:p>
          <a:p>
            <a:r>
              <a:rPr lang="hu-HU"/>
              <a:t>RecA független (genomi klónok stabilitása)</a:t>
            </a:r>
          </a:p>
          <a:p>
            <a:r>
              <a:rPr lang="hu-HU"/>
              <a:t>Nagy pontosság (pontmutációk)</a:t>
            </a:r>
          </a:p>
          <a:p>
            <a:endParaRPr lang="hu-HU"/>
          </a:p>
          <a:p>
            <a:r>
              <a:rPr lang="hu-HU"/>
              <a:t>Kromoszóma, PAC és BAC klónok génjei könnyen manipulálhatóak</a:t>
            </a:r>
          </a:p>
          <a:p>
            <a:r>
              <a:rPr lang="hu-HU"/>
              <a:t>Lineáris DNS-t (ds, ss is lehet) kell bejuttatni a recomineering-kompetens sejtbe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30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213" y="2133600"/>
            <a:ext cx="8229600" cy="1143000"/>
          </a:xfrm>
          <a:noFill/>
          <a:ln/>
        </p:spPr>
        <p:txBody>
          <a:bodyPr/>
          <a:lstStyle/>
          <a:p>
            <a:r>
              <a:rPr lang="hu-HU" sz="3200"/>
              <a:t>Transzpozon mutagenezis baktériumokban</a:t>
            </a:r>
          </a:p>
        </p:txBody>
      </p:sp>
    </p:spTree>
    <p:extLst>
      <p:ext uri="{BB962C8B-B14F-4D97-AF65-F5344CB8AC3E}">
        <p14:creationId xmlns:p14="http://schemas.microsoft.com/office/powerpoint/2010/main" val="97758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r="14320"/>
          <a:stretch>
            <a:fillRect/>
          </a:stretch>
        </p:blipFill>
        <p:spPr bwMode="auto">
          <a:xfrm>
            <a:off x="1847850" y="0"/>
            <a:ext cx="4465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72263" y="1700214"/>
            <a:ext cx="360045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In vivo klónozás gap-repairrel :</a:t>
            </a:r>
          </a:p>
          <a:p>
            <a:pPr>
              <a:spcBef>
                <a:spcPct val="50000"/>
              </a:spcBef>
            </a:pPr>
            <a:r>
              <a:rPr lang="hu-HU"/>
              <a:t>A vizsgálandó gén áthelyezése BAC klónból egy másik (PCR-rel apmlifikált) plazmidra</a:t>
            </a:r>
          </a:p>
          <a:p>
            <a:pPr>
              <a:spcBef>
                <a:spcPct val="50000"/>
              </a:spcBef>
            </a:pPr>
            <a:r>
              <a:rPr lang="hu-HU"/>
              <a:t>szubklónozás</a:t>
            </a:r>
          </a:p>
        </p:txBody>
      </p:sp>
    </p:spTree>
    <p:extLst>
      <p:ext uri="{BB962C8B-B14F-4D97-AF65-F5344CB8AC3E}">
        <p14:creationId xmlns:p14="http://schemas.microsoft.com/office/powerpoint/2010/main" val="221123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00563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1412875"/>
            <a:ext cx="4975225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2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151313" y="333375"/>
            <a:ext cx="4627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/>
              <a:t>A </a:t>
            </a:r>
            <a:r>
              <a:rPr lang="el-GR" sz="3200">
                <a:cs typeface="Arial" panose="020B0604020202020204" pitchFamily="34" charset="0"/>
              </a:rPr>
              <a:t>λ</a:t>
            </a:r>
            <a:r>
              <a:rPr lang="hu-HU" sz="3200">
                <a:cs typeface="Arial" panose="020B0604020202020204" pitchFamily="34" charset="0"/>
              </a:rPr>
              <a:t> Red rendszer elemei</a:t>
            </a:r>
            <a:endParaRPr lang="el-GR" sz="3200">
              <a:cs typeface="Arial" panose="020B0604020202020204" pitchFamily="34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919288" y="1052514"/>
            <a:ext cx="83629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/>
              <a:t>Exo, Red</a:t>
            </a:r>
            <a:r>
              <a:rPr lang="el-GR">
                <a:cs typeface="Arial" panose="020B0604020202020204" pitchFamily="34" charset="0"/>
              </a:rPr>
              <a:t>α</a:t>
            </a:r>
            <a:r>
              <a:rPr lang="hu-HU"/>
              <a:t>	5’</a:t>
            </a:r>
            <a:r>
              <a:rPr lang="hu-HU">
                <a:cs typeface="Arial" panose="020B0604020202020204" pitchFamily="34" charset="0"/>
              </a:rPr>
              <a:t>→3’ dsDNS-függő exonukleáz</a:t>
            </a:r>
            <a:r>
              <a:rPr lang="hu-HU"/>
              <a:t>	</a:t>
            </a:r>
          </a:p>
          <a:p>
            <a:r>
              <a:rPr lang="hu-HU"/>
              <a:t>		csak a DNS végétől indul, nickek nem jók</a:t>
            </a:r>
          </a:p>
          <a:p>
            <a:r>
              <a:rPr lang="hu-HU"/>
              <a:t>	</a:t>
            </a:r>
          </a:p>
          <a:p>
            <a:r>
              <a:rPr lang="hu-HU"/>
              <a:t>Bet, Red</a:t>
            </a:r>
            <a:r>
              <a:rPr lang="el-GR">
                <a:cs typeface="Arial" panose="020B0604020202020204" pitchFamily="34" charset="0"/>
              </a:rPr>
              <a:t>β</a:t>
            </a:r>
            <a:r>
              <a:rPr lang="hu-HU"/>
              <a:t>	ssDNS-t köt (&gt;35 bp), megvédi az ssDNS nukleázoktól</a:t>
            </a:r>
          </a:p>
          <a:p>
            <a:r>
              <a:rPr lang="hu-HU"/>
              <a:t>		elősegíti a DNS szálak anellációját </a:t>
            </a:r>
          </a:p>
          <a:p>
            <a:r>
              <a:rPr lang="hu-HU"/>
              <a:t>		Az Exo fehérjével komplexet képez</a:t>
            </a:r>
          </a:p>
          <a:p>
            <a:r>
              <a:rPr lang="hu-HU"/>
              <a:t>		Dupla szálú DNS inváziójára nem képes, de egy gap már elég </a:t>
            </a:r>
          </a:p>
          <a:p>
            <a:endParaRPr lang="hu-HU"/>
          </a:p>
          <a:p>
            <a:r>
              <a:rPr lang="hu-HU"/>
              <a:t>Gam, Red</a:t>
            </a:r>
            <a:r>
              <a:rPr lang="el-GR">
                <a:cs typeface="Arial" panose="020B0604020202020204" pitchFamily="34" charset="0"/>
              </a:rPr>
              <a:t>γ</a:t>
            </a:r>
            <a:r>
              <a:rPr lang="hu-HU"/>
              <a:t>	gátolja a lineáris DNS-eket eltávolító rendszerek működését </a:t>
            </a:r>
          </a:p>
          <a:p>
            <a:r>
              <a:rPr lang="hu-HU"/>
              <a:t>		(RecBCD, SbcCD)</a:t>
            </a:r>
          </a:p>
          <a:p>
            <a:r>
              <a:rPr lang="hu-HU"/>
              <a:t>		nem gátolja a sejt saját rekombinációs funkcióit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0"/>
            <a:ext cx="3405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19738" y="2276476"/>
            <a:ext cx="493236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Red rekombináció: </a:t>
            </a:r>
            <a:r>
              <a:rPr lang="el-GR">
                <a:cs typeface="Arial" panose="020B0604020202020204" pitchFamily="34" charset="0"/>
              </a:rPr>
              <a:t>λ</a:t>
            </a:r>
            <a:r>
              <a:rPr lang="hu-HU">
                <a:cs typeface="Arial" panose="020B0604020202020204" pitchFamily="34" charset="0"/>
              </a:rPr>
              <a:t>-közvetített rekombináció</a:t>
            </a:r>
          </a:p>
          <a:p>
            <a:pPr>
              <a:spcBef>
                <a:spcPct val="50000"/>
              </a:spcBef>
            </a:pPr>
            <a:r>
              <a:rPr lang="hu-HU">
                <a:cs typeface="Arial" panose="020B0604020202020204" pitchFamily="34" charset="0"/>
              </a:rPr>
              <a:t>Homológ rekombináció, olyan E. coli törzsekben mely expresszálja a </a:t>
            </a:r>
            <a:r>
              <a:rPr lang="en-US"/>
              <a:t>Redα/Redβ</a:t>
            </a:r>
            <a:r>
              <a:rPr lang="hu-HU"/>
              <a:t> fehérjéket (</a:t>
            </a:r>
            <a:r>
              <a:rPr lang="en-US"/>
              <a:t>λ </a:t>
            </a:r>
            <a:r>
              <a:rPr lang="hu-HU"/>
              <a:t>fág), vagy RecE/RecT (Rac fág)</a:t>
            </a:r>
          </a:p>
          <a:p>
            <a:pPr>
              <a:spcBef>
                <a:spcPct val="50000"/>
              </a:spcBef>
            </a:pPr>
            <a:r>
              <a:rPr lang="hu-HU"/>
              <a:t>RecE és </a:t>
            </a:r>
            <a:r>
              <a:rPr lang="en-US"/>
              <a:t>Redα</a:t>
            </a:r>
            <a:r>
              <a:rPr lang="hu-HU"/>
              <a:t>:</a:t>
            </a:r>
            <a:r>
              <a:rPr lang="en-US"/>
              <a:t> 5´-&gt;3´</a:t>
            </a:r>
            <a:r>
              <a:rPr lang="hu-HU"/>
              <a:t> exonukleáz</a:t>
            </a:r>
          </a:p>
          <a:p>
            <a:pPr>
              <a:spcBef>
                <a:spcPct val="50000"/>
              </a:spcBef>
            </a:pPr>
            <a:r>
              <a:rPr lang="hu-HU"/>
              <a:t>RecT és </a:t>
            </a:r>
            <a:r>
              <a:rPr lang="en-US"/>
              <a:t>Redβ</a:t>
            </a:r>
            <a:r>
              <a:rPr lang="hu-HU"/>
              <a:t> ssDNS kötő, DNS cserélő fhéjék</a:t>
            </a:r>
          </a:p>
          <a:p>
            <a:pPr>
              <a:spcBef>
                <a:spcPct val="50000"/>
              </a:spcBef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1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10346" y="883403"/>
            <a:ext cx="584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/>
              <a:t>Gateway</a:t>
            </a:r>
            <a:r>
              <a:rPr lang="hu-HU" sz="3200" dirty="0" smtClean="0"/>
              <a:t> klónozás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37" y="1175790"/>
            <a:ext cx="5889356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9" y="138112"/>
            <a:ext cx="3200239" cy="63876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01" y="294467"/>
            <a:ext cx="3881321" cy="63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3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269" y="718920"/>
            <a:ext cx="7044544" cy="48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/>
              <a:t>Transzpozon szállítása (járművek?)</a:t>
            </a:r>
          </a:p>
          <a:p>
            <a:pPr lvl="1"/>
            <a:r>
              <a:rPr lang="hu-HU" sz="1800"/>
              <a:t>Plazmidok, öngyilkos plazmid: nem képes a gazdában szaporodni</a:t>
            </a:r>
          </a:p>
          <a:p>
            <a:pPr lvl="1">
              <a:buFontTx/>
              <a:buNone/>
            </a:pPr>
            <a:r>
              <a:rPr lang="hu-HU" sz="1800"/>
              <a:t>	pl.: oriR6K – csak olyan sejtben replikálódik ahol van pir gén –pir fehérje</a:t>
            </a:r>
          </a:p>
          <a:p>
            <a:pPr lvl="1"/>
            <a:r>
              <a:rPr lang="hu-HU" sz="1800"/>
              <a:t>Fágok</a:t>
            </a:r>
          </a:p>
          <a:p>
            <a:pPr lvl="1"/>
            <a:endParaRPr lang="hu-HU" sz="1800"/>
          </a:p>
          <a:p>
            <a:r>
              <a:rPr lang="hu-HU" sz="2000"/>
              <a:t>Bejuttatás: transzformáció, konjugáció,</a:t>
            </a:r>
          </a:p>
          <a:p>
            <a:pPr lvl="1"/>
            <a:r>
              <a:rPr lang="hu-HU" sz="1800"/>
              <a:t>Konjugáció: oriT </a:t>
            </a:r>
          </a:p>
          <a:p>
            <a:pPr lvl="1"/>
            <a:endParaRPr lang="hu-HU" sz="1800"/>
          </a:p>
          <a:p>
            <a:r>
              <a:rPr lang="hu-HU" sz="2000"/>
              <a:t>Transzpozáz átírása szabályozható: promoterek</a:t>
            </a:r>
          </a:p>
        </p:txBody>
      </p:sp>
    </p:spTree>
    <p:extLst>
      <p:ext uri="{BB962C8B-B14F-4D97-AF65-F5344CB8AC3E}">
        <p14:creationId xmlns:p14="http://schemas.microsoft.com/office/powerpoint/2010/main" val="36600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"/>
            <a:ext cx="5729288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824789" y="260350"/>
            <a:ext cx="24479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Egy plazmid mutagenezise, konjugatív, öngyilkos plazmiddal</a:t>
            </a:r>
          </a:p>
        </p:txBody>
      </p:sp>
    </p:spTree>
    <p:extLst>
      <p:ext uri="{BB962C8B-B14F-4D97-AF65-F5344CB8AC3E}">
        <p14:creationId xmlns:p14="http://schemas.microsoft.com/office/powerpoint/2010/main" val="62052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66989" y="476251"/>
            <a:ext cx="6358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3200"/>
              <a:t>Az inszerció környezetének klónozása</a:t>
            </a:r>
            <a:endParaRPr lang="en-US" sz="3200"/>
          </a:p>
        </p:txBody>
      </p:sp>
      <p:pic>
        <p:nvPicPr>
          <p:cNvPr id="21509" name="Picture 5" descr="i_EZTn5_RescueCloning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700213"/>
            <a:ext cx="8713787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63750" y="6237288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Plasposons: Modular Self-Cloning Minitransposon Derivatives</a:t>
            </a:r>
          </a:p>
        </p:txBody>
      </p:sp>
      <p:pic>
        <p:nvPicPr>
          <p:cNvPr id="21511" name="Picture 7" descr="t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565401"/>
            <a:ext cx="339248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9"/>
            <a:ext cx="8229600" cy="777875"/>
          </a:xfrm>
        </p:spPr>
        <p:txBody>
          <a:bodyPr/>
          <a:lstStyle/>
          <a:p>
            <a:r>
              <a:rPr lang="hu-HU" sz="3200"/>
              <a:t>In vitro mutagenezis</a:t>
            </a:r>
          </a:p>
        </p:txBody>
      </p:sp>
      <p:pic>
        <p:nvPicPr>
          <p:cNvPr id="15364" name="Picture 4" descr="image05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125538"/>
            <a:ext cx="8280400" cy="521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51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8229600" cy="908050"/>
          </a:xfrm>
        </p:spPr>
        <p:txBody>
          <a:bodyPr/>
          <a:lstStyle/>
          <a:p>
            <a:r>
              <a:rPr lang="hu-HU" sz="3200"/>
              <a:t>EZ-Tn5™ Transposomes</a:t>
            </a:r>
          </a:p>
        </p:txBody>
      </p:sp>
      <p:pic>
        <p:nvPicPr>
          <p:cNvPr id="16391" name="Picture 7" descr="i_EZTn5_InsertionSi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484314"/>
            <a:ext cx="4694237" cy="4897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319964" y="1268414"/>
            <a:ext cx="30257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Megvásárolható kész kit</a:t>
            </a:r>
          </a:p>
          <a:p>
            <a:pPr>
              <a:spcBef>
                <a:spcPct val="50000"/>
              </a:spcBef>
            </a:pPr>
            <a:r>
              <a:rPr lang="hu-HU"/>
              <a:t>Gyors, egyszerű</a:t>
            </a:r>
          </a:p>
          <a:p>
            <a:pPr>
              <a:spcBef>
                <a:spcPct val="50000"/>
              </a:spcBef>
            </a:pPr>
            <a:r>
              <a:rPr lang="hu-HU"/>
              <a:t>Azonnal szekvezálható a mutáció környezete</a:t>
            </a:r>
          </a:p>
          <a:p>
            <a:pPr>
              <a:spcBef>
                <a:spcPct val="50000"/>
              </a:spcBef>
            </a:pPr>
            <a:r>
              <a:rPr lang="hu-HU"/>
              <a:t>DE:</a:t>
            </a:r>
          </a:p>
          <a:p>
            <a:pPr>
              <a:spcBef>
                <a:spcPct val="50000"/>
              </a:spcBef>
            </a:pPr>
            <a:r>
              <a:rPr lang="hu-HU"/>
              <a:t>Csak elektroporálható fajoknál használható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03389" y="908050"/>
            <a:ext cx="259238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EZ-Tn5™ Transposon and EZ-Tn5™ Transposase</a:t>
            </a:r>
            <a:r>
              <a:rPr lang="hu-HU"/>
              <a:t>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391400" y="4581525"/>
            <a:ext cx="28082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Alkalmazták: Gram-, Gram+, Archaea, sőt Saccharomyces és Trypanosoma esetén</a:t>
            </a:r>
          </a:p>
        </p:txBody>
      </p:sp>
    </p:spTree>
    <p:extLst>
      <p:ext uri="{BB962C8B-B14F-4D97-AF65-F5344CB8AC3E}">
        <p14:creationId xmlns:p14="http://schemas.microsoft.com/office/powerpoint/2010/main" val="64212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959601" y="1989139"/>
            <a:ext cx="331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  <a:p>
            <a:r>
              <a:rPr lang="hu-HU"/>
              <a:t> EZ-Tn5 Transposase, a hyperactive, mutated form of Tn5 transposase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/>
              <a:t>EZ-Tn5™ Custom Transposome™ Construction Kits</a:t>
            </a:r>
            <a:endParaRPr lang="hu-HU" sz="320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895851" y="6216651"/>
            <a:ext cx="4930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Gyors, gazdaságos szekvenálás (ugyanaz a primer)</a:t>
            </a:r>
          </a:p>
          <a:p>
            <a:endParaRPr lang="en-US" b="1"/>
          </a:p>
        </p:txBody>
      </p:sp>
      <p:pic>
        <p:nvPicPr>
          <p:cNvPr id="48136" name="Picture 8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57338"/>
            <a:ext cx="34115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4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EZ-Tn5™ Custom Transposome™ Construction Kits</a:t>
            </a:r>
            <a:endParaRPr lang="hu-HU" sz="3200"/>
          </a:p>
        </p:txBody>
      </p:sp>
      <p:pic>
        <p:nvPicPr>
          <p:cNvPr id="46086" name="Picture 6" descr="i_eztn5_proc_c"/>
          <p:cNvPicPr>
            <a:picLocks noChangeAspect="1" noChangeArrowheads="1"/>
          </p:cNvPicPr>
          <p:nvPr/>
        </p:nvPicPr>
        <p:blipFill>
          <a:blip r:embed="rId2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84314"/>
            <a:ext cx="5688013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i_eztn5_proc_d"/>
          <p:cNvPicPr>
            <a:picLocks noChangeAspect="1" noChangeArrowheads="1"/>
          </p:cNvPicPr>
          <p:nvPr/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789363"/>
            <a:ext cx="6175375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7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448</Words>
  <Application>Microsoft Office PowerPoint</Application>
  <PresentationFormat>Szélesvásznú</PresentationFormat>
  <Paragraphs>88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Office-téma</vt:lpstr>
      <vt:lpstr>Baktériumok</vt:lpstr>
      <vt:lpstr>Transzpozon mutagenezis baktériumokban</vt:lpstr>
      <vt:lpstr>PowerPoint bemutató</vt:lpstr>
      <vt:lpstr>PowerPoint bemutató</vt:lpstr>
      <vt:lpstr>PowerPoint bemutató</vt:lpstr>
      <vt:lpstr>In vitro mutagenezis</vt:lpstr>
      <vt:lpstr>EZ-Tn5™ Transposomes</vt:lpstr>
      <vt:lpstr>PowerPoint bemutató</vt:lpstr>
      <vt:lpstr>EZ-Tn5™ Custom Transposome™ Construction Kits</vt:lpstr>
      <vt:lpstr>PowerPoint bemutató</vt:lpstr>
      <vt:lpstr>Signature-tagged mutagenesis</vt:lpstr>
      <vt:lpstr>PowerPoint bemutató</vt:lpstr>
      <vt:lpstr>Célzott mutagenezis  homológ rekombinációval</vt:lpstr>
      <vt:lpstr>Célzott mutagenezis vagy allél csere</vt:lpstr>
      <vt:lpstr>PowerPoint bemutató</vt:lpstr>
      <vt:lpstr>PowerPoint bemutató</vt:lpstr>
      <vt:lpstr>PowerPoint bemutató</vt:lpstr>
      <vt:lpstr>Recombineering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Kati</dc:creator>
  <cp:lastModifiedBy>Kati</cp:lastModifiedBy>
  <cp:revision>4</cp:revision>
  <dcterms:created xsi:type="dcterms:W3CDTF">2015-11-24T13:51:14Z</dcterms:created>
  <dcterms:modified xsi:type="dcterms:W3CDTF">2015-12-03T13:08:37Z</dcterms:modified>
</cp:coreProperties>
</file>