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5" r:id="rId4"/>
    <p:sldId id="306" r:id="rId5"/>
    <p:sldId id="307" r:id="rId6"/>
    <p:sldId id="308" r:id="rId7"/>
    <p:sldId id="309" r:id="rId8"/>
    <p:sldId id="311" r:id="rId9"/>
    <p:sldId id="304" r:id="rId10"/>
    <p:sldId id="263" r:id="rId11"/>
    <p:sldId id="270" r:id="rId12"/>
    <p:sldId id="273" r:id="rId13"/>
    <p:sldId id="274" r:id="rId14"/>
    <p:sldId id="271" r:id="rId15"/>
    <p:sldId id="259" r:id="rId16"/>
    <p:sldId id="260" r:id="rId17"/>
    <p:sldId id="264" r:id="rId18"/>
    <p:sldId id="262" r:id="rId19"/>
    <p:sldId id="283" r:id="rId20"/>
    <p:sldId id="265" r:id="rId21"/>
    <p:sldId id="268" r:id="rId22"/>
    <p:sldId id="294" r:id="rId23"/>
    <p:sldId id="284" r:id="rId24"/>
    <p:sldId id="285" r:id="rId25"/>
    <p:sldId id="287" r:id="rId26"/>
    <p:sldId id="288" r:id="rId27"/>
    <p:sldId id="289" r:id="rId28"/>
    <p:sldId id="295" r:id="rId29"/>
    <p:sldId id="296" r:id="rId30"/>
    <p:sldId id="276" r:id="rId31"/>
    <p:sldId id="293" r:id="rId32"/>
    <p:sldId id="312" r:id="rId33"/>
    <p:sldId id="313" r:id="rId34"/>
    <p:sldId id="314" r:id="rId35"/>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60" d="100"/>
          <a:sy n="60" d="100"/>
        </p:scale>
        <p:origin x="66" y="9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PPP_SBIOT_TLE_DNA_Structure"/>
          <p:cNvPicPr>
            <a:picLocks noChangeAspect="1"/>
          </p:cNvPicPr>
          <p:nvPr/>
        </p:nvPicPr>
        <p:blipFill>
          <a:blip r:embed="rId2"/>
          <a:stretch>
            <a:fillRect/>
          </a:stretch>
        </p:blipFill>
        <p:spPr>
          <a:xfrm>
            <a:off x="0" y="0"/>
            <a:ext cx="12192000" cy="6880225"/>
          </a:xfrm>
          <a:prstGeom prst="rect">
            <a:avLst/>
          </a:prstGeom>
          <a:solidFill>
            <a:srgbClr val="336699"/>
          </a:solidFill>
          <a:ln w="9525" cap="flat" cmpd="sng">
            <a:solidFill>
              <a:srgbClr val="339966"/>
            </a:solidFill>
            <a:prstDash val="solid"/>
            <a:miter/>
            <a:headEnd type="none" w="med" len="med"/>
            <a:tailEnd type="none" w="med" len="med"/>
          </a:ln>
        </p:spPr>
      </p:pic>
      <p:sp>
        <p:nvSpPr>
          <p:cNvPr id="18435" name="Rectangle 3"/>
          <p:cNvSpPr>
            <a:spLocks noGrp="1" noChangeArrowheads="1"/>
          </p:cNvSpPr>
          <p:nvPr>
            <p:ph type="ctrTitle"/>
          </p:nvPr>
        </p:nvSpPr>
        <p:spPr>
          <a:xfrm>
            <a:off x="275167" y="1011240"/>
            <a:ext cx="8333317" cy="1881187"/>
          </a:xfrm>
        </p:spPr>
        <p:txBody>
          <a:bodyPr/>
          <a:lstStyle>
            <a:lvl1pPr algn="r">
              <a:defRPr sz="3600">
                <a:solidFill>
                  <a:srgbClr val="FFFFFF"/>
                </a:solidFill>
              </a:defRPr>
            </a:lvl1pPr>
          </a:lstStyle>
          <a:p>
            <a:r>
              <a:rPr lang="en-US"/>
              <a:t>Click to edit Master title style</a:t>
            </a:r>
            <a:endParaRPr lang="en-US"/>
          </a:p>
        </p:txBody>
      </p:sp>
      <p:sp>
        <p:nvSpPr>
          <p:cNvPr id="18436" name="Rectangle 4"/>
          <p:cNvSpPr>
            <a:spLocks noGrp="1" noChangeArrowheads="1"/>
          </p:cNvSpPr>
          <p:nvPr>
            <p:ph type="subTitle" idx="1"/>
          </p:nvPr>
        </p:nvSpPr>
        <p:spPr>
          <a:xfrm>
            <a:off x="345021" y="3028950"/>
            <a:ext cx="8259233" cy="1308100"/>
          </a:xfrm>
        </p:spPr>
        <p:txBody>
          <a:bodyPr/>
          <a:lstStyle>
            <a:lvl1pPr marL="0" indent="0" algn="r">
              <a:buFontTx/>
              <a:buNone/>
              <a:defRPr>
                <a:solidFill>
                  <a:srgbClr val="FFFFFF"/>
                </a:solidFill>
              </a:defRPr>
            </a:lvl1pPr>
          </a:lstStyle>
          <a:p>
            <a:r>
              <a:rPr lang="en-US"/>
              <a:t>Click to edit Master subtitle style</a:t>
            </a:r>
            <a:endParaRPr lang="en-US"/>
          </a:p>
        </p:txBody>
      </p:sp>
      <p:sp>
        <p:nvSpPr>
          <p:cNvPr id="9" name="Rectangle 5"/>
          <p:cNvSpPr>
            <a:spLocks noGrp="1" noChangeArrowheads="1"/>
          </p:cNvSpPr>
          <p:nvPr>
            <p:ph type="dt" sz="half" idx="2"/>
          </p:nvPr>
        </p:nvSpPr>
        <p:spPr bwMode="auto">
          <a:xfrm>
            <a:off x="0" y="6707188"/>
            <a:ext cx="2540000" cy="165100"/>
          </a:xfrm>
          <a:prstGeom prst="rect">
            <a:avLst/>
          </a:prstGeom>
          <a:ln>
            <a:miter lim="800000"/>
          </a:ln>
        </p:spPr>
        <p:txBody>
          <a:bodyPr vert="horz" wrap="square" lIns="91436" tIns="45718" rIns="91436" bIns="45718" numCol="1" anchor="t" anchorCtr="0" compatLnSpc="1"/>
          <a:lstStyle>
            <a:lvl1pPr>
              <a:defRPr sz="1100"/>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hu-HU"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4165600" y="6692900"/>
            <a:ext cx="3860800" cy="165100"/>
          </a:xfrm>
          <a:prstGeom prst="rect">
            <a:avLst/>
          </a:prstGeom>
          <a:ln>
            <a:miter lim="800000"/>
          </a:ln>
        </p:spPr>
        <p:txBody>
          <a:bodyPr vert="horz" wrap="square" lIns="91436" tIns="45718" rIns="91436" bIns="45718" numCol="1" anchor="t" anchorCtr="0" compatLnSpc="1"/>
          <a:lstStyle>
            <a:lvl1pPr>
              <a:defRPr sz="1100">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9652000" y="6692900"/>
            <a:ext cx="2540000" cy="165100"/>
          </a:xfrm>
          <a:prstGeom prst="rect">
            <a:avLst/>
          </a:prstGeom>
          <a:ln>
            <a:miter lim="800000"/>
          </a:ln>
        </p:spPr>
        <p:txBody>
          <a:bodyPr vert="horz" wrap="square" lIns="91436" tIns="45718" rIns="91436" bIns="45718" numCol="1" anchor="t" anchorCtr="0" compatLnSpc="1"/>
          <a:lstStyle>
            <a:lvl1pPr>
              <a:defRPr sz="1100">
                <a:solidFill>
                  <a:schemeClr val="tx1"/>
                </a:solidFill>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B47EDF39-4A78-4A7A-8946-CBFC39DAAB75}" type="slidenum">
              <a:rPr kumimoji="0" lang="hu-HU" sz="11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hu-HU" sz="11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0134" y="138114"/>
            <a:ext cx="2607733" cy="640238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82702" y="138114"/>
            <a:ext cx="7624233" cy="640238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646769" y="1584327"/>
            <a:ext cx="4931833"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781802" y="1584327"/>
            <a:ext cx="4933951"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36" tIns="45718" rIns="91436" bIns="4571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0" i="0" u="none" strike="noStrike" kern="0" cap="none" spc="0" normalizeH="0" baseline="0" noProof="0">
                <a:ln>
                  <a:noFill/>
                </a:ln>
                <a:solidFill>
                  <a:srgbClr val="006699"/>
                </a:solidFill>
                <a:effectLst/>
                <a:uLnTx/>
                <a:uFillTx/>
                <a:latin typeface="+mn-lt"/>
                <a:ea typeface="+mn-ea"/>
                <a:cs typeface="+mn-cs"/>
              </a:rPr>
              <a:t>Click icon to add picture</a:t>
            </a:r>
            <a:endParaRPr kumimoji="0" lang="en-US" sz="3200" b="0" i="0" u="none" strike="noStrike" kern="0" cap="none" spc="0" normalizeH="0" baseline="0" noProof="0">
              <a:ln>
                <a:noFill/>
              </a:ln>
              <a:solidFill>
                <a:srgbClr val="006699"/>
              </a:solidFill>
              <a:effectLst/>
              <a:uLnTx/>
              <a:uFillTx/>
              <a:latin typeface="+mn-lt"/>
              <a:ea typeface="+mn-ea"/>
              <a:cs typeface="+mn-cs"/>
            </a:endParaRP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PPP_SBIOT_PRT_DNA_Structure"/>
          <p:cNvPicPr>
            <a:picLocks noChangeAspect="1"/>
          </p:cNvPicPr>
          <p:nvPr/>
        </p:nvPicPr>
        <p:blipFill>
          <a:blip r:embed="rId12"/>
          <a:stretch>
            <a:fillRect/>
          </a:stretch>
        </p:blipFill>
        <p:spPr>
          <a:xfrm>
            <a:off x="0" y="0"/>
            <a:ext cx="12192000" cy="6880225"/>
          </a:xfrm>
          <a:prstGeom prst="rect">
            <a:avLst/>
          </a:prstGeom>
          <a:noFill/>
          <a:ln w="9525">
            <a:noFill/>
          </a:ln>
        </p:spPr>
      </p:pic>
      <p:sp>
        <p:nvSpPr>
          <p:cNvPr id="1027" name="Rectangle 3"/>
          <p:cNvSpPr>
            <a:spLocks noGrp="1"/>
          </p:cNvSpPr>
          <p:nvPr>
            <p:ph type="title"/>
          </p:nvPr>
        </p:nvSpPr>
        <p:spPr>
          <a:xfrm>
            <a:off x="1284288" y="138113"/>
            <a:ext cx="10433050" cy="1376362"/>
          </a:xfrm>
          <a:prstGeom prst="rect">
            <a:avLst/>
          </a:prstGeom>
          <a:noFill/>
          <a:ln w="9525">
            <a:noFill/>
          </a:ln>
        </p:spPr>
        <p:txBody>
          <a:bodyPr lIns="91436" tIns="45718" rIns="91436" bIns="45718" anchor="ctr"/>
          <a:p>
            <a:pPr lvl="0"/>
            <a:r>
              <a:rPr lang="en-US" altLang="hu-HU" dirty="0"/>
              <a:t>Click to edit Master title style</a:t>
            </a:r>
            <a:endParaRPr lang="en-US" altLang="hu-HU" dirty="0"/>
          </a:p>
        </p:txBody>
      </p:sp>
      <p:sp>
        <p:nvSpPr>
          <p:cNvPr id="1028" name="Rectangle 4"/>
          <p:cNvSpPr>
            <a:spLocks noGrp="1"/>
          </p:cNvSpPr>
          <p:nvPr>
            <p:ph type="body" idx="1"/>
          </p:nvPr>
        </p:nvSpPr>
        <p:spPr>
          <a:xfrm>
            <a:off x="1644650" y="1584325"/>
            <a:ext cx="10071100" cy="4956175"/>
          </a:xfrm>
          <a:prstGeom prst="rect">
            <a:avLst/>
          </a:prstGeom>
          <a:noFill/>
          <a:ln w="9525">
            <a:noFill/>
          </a:ln>
        </p:spPr>
        <p:txBody>
          <a:bodyPr lIns="91436" tIns="45718" rIns="91436" bIns="45718"/>
          <a:p>
            <a:pPr lvl="0"/>
            <a:r>
              <a:rPr lang="en-US" altLang="hu-HU" dirty="0"/>
              <a:t>Click to edit Master text styles</a:t>
            </a:r>
            <a:endParaRPr lang="en-US" altLang="hu-HU" dirty="0"/>
          </a:p>
          <a:p>
            <a:pPr lvl="1"/>
            <a:r>
              <a:rPr lang="en-US" altLang="hu-HU" dirty="0"/>
              <a:t>Second level</a:t>
            </a:r>
            <a:endParaRPr lang="en-US" altLang="hu-HU" dirty="0"/>
          </a:p>
          <a:p>
            <a:pPr lvl="2"/>
            <a:r>
              <a:rPr lang="en-US" altLang="hu-HU" dirty="0"/>
              <a:t>Third level</a:t>
            </a:r>
            <a:endParaRPr lang="en-US" altLang="hu-HU" dirty="0"/>
          </a:p>
          <a:p>
            <a:pPr lvl="3"/>
            <a:r>
              <a:rPr lang="en-US" altLang="hu-HU" dirty="0"/>
              <a:t>Fourth level</a:t>
            </a:r>
            <a:endParaRPr lang="en-US" altLang="hu-HU" dirty="0"/>
          </a:p>
          <a:p>
            <a:pPr lvl="4"/>
            <a:r>
              <a:rPr lang="en-US" altLang="hu-HU" dirty="0"/>
              <a:t>Fifth level</a:t>
            </a:r>
            <a:endParaRPr lang="en-US" altLang="hu-HU" dirty="0"/>
          </a:p>
        </p:txBody>
      </p:sp>
      <p:sp>
        <p:nvSpPr>
          <p:cNvPr id="17413" name="Rectangle 5"/>
          <p:cNvSpPr>
            <a:spLocks noGrp="1" noChangeArrowheads="1"/>
          </p:cNvSpPr>
          <p:nvPr>
            <p:ph type="dt" sz="half" idx="2"/>
          </p:nvPr>
        </p:nvSpPr>
        <p:spPr bwMode="auto">
          <a:xfrm>
            <a:off x="184150" y="6624638"/>
            <a:ext cx="2540000" cy="233363"/>
          </a:xfrm>
          <a:prstGeom prst="rect">
            <a:avLst/>
          </a:prstGeom>
          <a:noFill/>
          <a:ln w="9525">
            <a:noFill/>
            <a:miter lim="800000"/>
          </a:ln>
          <a:effectLst/>
        </p:spPr>
        <p:txBody>
          <a:bodyPr vert="horz" wrap="square" lIns="91436" tIns="45718" rIns="91436" bIns="45718" numCol="1" anchor="t" anchorCtr="0" compatLnSpc="1"/>
          <a:lstStyle>
            <a:lvl1pPr eaLnBrk="1" fontAlgn="auto" hangingPunct="1">
              <a:spcBef>
                <a:spcPts val="0"/>
              </a:spcBef>
              <a:spcAft>
                <a:spcPts val="0"/>
              </a:spcAft>
              <a:defRPr sz="900" b="0" i="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4" name="Rectangle 6"/>
          <p:cNvSpPr>
            <a:spLocks noGrp="1" noChangeArrowheads="1"/>
          </p:cNvSpPr>
          <p:nvPr>
            <p:ph type="ftr" sz="quarter" idx="3"/>
          </p:nvPr>
        </p:nvSpPr>
        <p:spPr bwMode="auto">
          <a:xfrm>
            <a:off x="4210050" y="6624638"/>
            <a:ext cx="3859213" cy="233363"/>
          </a:xfrm>
          <a:prstGeom prst="rect">
            <a:avLst/>
          </a:prstGeom>
          <a:noFill/>
          <a:ln w="9525">
            <a:noFill/>
            <a:miter lim="800000"/>
          </a:ln>
          <a:effectLst/>
        </p:spPr>
        <p:txBody>
          <a:bodyPr vert="horz" wrap="square" lIns="91436" tIns="45718" rIns="91436" bIns="45718" numCol="1" anchor="t" anchorCtr="0" compatLnSpc="1"/>
          <a:lstStyle>
            <a:lvl1pPr algn="ctr" eaLnBrk="1" fontAlgn="auto" hangingPunct="1">
              <a:spcBef>
                <a:spcPts val="0"/>
              </a:spcBef>
              <a:spcAft>
                <a:spcPts val="0"/>
              </a:spcAft>
              <a:defRPr sz="900" b="0" i="0">
                <a:solidFill>
                  <a:srgbClr val="006699"/>
                </a:solidFill>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hu-HU" sz="900" b="0" i="0" u="none" strike="noStrike" kern="1200" cap="none" spc="0" normalizeH="0" baseline="0" noProof="0">
              <a:ln>
                <a:noFill/>
              </a:ln>
              <a:solidFill>
                <a:srgbClr val="006699"/>
              </a:solidFill>
              <a:effectLst/>
              <a:uLnTx/>
              <a:uFillTx/>
              <a:latin typeface="Arial" panose="020B0604020202020204" pitchFamily="34" charset="0"/>
              <a:ea typeface="+mn-ea"/>
              <a:cs typeface="+mn-cs"/>
            </a:endParaRPr>
          </a:p>
        </p:txBody>
      </p:sp>
      <p:sp>
        <p:nvSpPr>
          <p:cNvPr id="17415" name="Rectangle 7"/>
          <p:cNvSpPr>
            <a:spLocks noGrp="1" noChangeArrowheads="1"/>
          </p:cNvSpPr>
          <p:nvPr>
            <p:ph type="sldNum" sz="quarter" idx="4"/>
          </p:nvPr>
        </p:nvSpPr>
        <p:spPr bwMode="auto">
          <a:xfrm>
            <a:off x="9429750" y="6624638"/>
            <a:ext cx="2540000" cy="233363"/>
          </a:xfrm>
          <a:prstGeom prst="rect">
            <a:avLst/>
          </a:prstGeom>
          <a:noFill/>
          <a:ln w="9525">
            <a:noFill/>
            <a:miter lim="800000"/>
          </a:ln>
          <a:effectLst/>
        </p:spPr>
        <p:txBody>
          <a:bodyPr vert="horz" wrap="square" lIns="91436" tIns="45718" rIns="91436" bIns="45718" numCol="1" anchor="t" anchorCtr="0" compatLnSpc="1"/>
          <a:lstStyle>
            <a:lvl1pPr algn="r" eaLnBrk="1" hangingPunct="1">
              <a:defRPr sz="900">
                <a:solidFill>
                  <a:srgbClr val="006699"/>
                </a:solidFill>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E0976054-4313-4F1B-BEF4-AA136A2017E0}" type="slidenum">
              <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rPr>
            </a:fld>
            <a:endParaRPr kumimoji="0" lang="hu-HU" sz="900" b="0" i="0" u="none" strike="noStrike" kern="1200" cap="none" spc="0" normalizeH="0" baseline="0" noProof="0">
              <a:ln>
                <a:noFill/>
              </a:ln>
              <a:solidFill>
                <a:srgbClr val="00669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400">
          <a:solidFill>
            <a:srgbClr val="006699"/>
          </a:solidFill>
          <a:latin typeface="+mj-lt"/>
          <a:ea typeface="+mj-ea"/>
          <a:cs typeface="+mj-cs"/>
        </a:defRPr>
      </a:lvl1pPr>
      <a:lvl2pPr algn="l" rtl="0" eaLnBrk="0" fontAlgn="base" hangingPunct="0">
        <a:spcBef>
          <a:spcPct val="0"/>
        </a:spcBef>
        <a:spcAft>
          <a:spcPct val="0"/>
        </a:spcAft>
        <a:defRPr sz="3400">
          <a:solidFill>
            <a:srgbClr val="006699"/>
          </a:solidFill>
          <a:latin typeface="Arial" panose="020B0604020202020204" pitchFamily="34" charset="0"/>
        </a:defRPr>
      </a:lvl2pPr>
      <a:lvl3pPr algn="l" rtl="0" eaLnBrk="0" fontAlgn="base" hangingPunct="0">
        <a:spcBef>
          <a:spcPct val="0"/>
        </a:spcBef>
        <a:spcAft>
          <a:spcPct val="0"/>
        </a:spcAft>
        <a:defRPr sz="3400">
          <a:solidFill>
            <a:srgbClr val="006699"/>
          </a:solidFill>
          <a:latin typeface="Arial" panose="020B0604020202020204" pitchFamily="34" charset="0"/>
        </a:defRPr>
      </a:lvl3pPr>
      <a:lvl4pPr algn="l" rtl="0" eaLnBrk="0" fontAlgn="base" hangingPunct="0">
        <a:spcBef>
          <a:spcPct val="0"/>
        </a:spcBef>
        <a:spcAft>
          <a:spcPct val="0"/>
        </a:spcAft>
        <a:defRPr sz="3400">
          <a:solidFill>
            <a:srgbClr val="006699"/>
          </a:solidFill>
          <a:latin typeface="Arial" panose="020B0604020202020204" pitchFamily="34" charset="0"/>
        </a:defRPr>
      </a:lvl4pPr>
      <a:lvl5pPr algn="l" rtl="0" eaLnBrk="0" fontAlgn="base" hangingPunct="0">
        <a:spcBef>
          <a:spcPct val="0"/>
        </a:spcBef>
        <a:spcAft>
          <a:spcPct val="0"/>
        </a:spcAft>
        <a:defRPr sz="3400">
          <a:solidFill>
            <a:srgbClr val="006699"/>
          </a:solidFill>
          <a:latin typeface="Arial" panose="020B0604020202020204" pitchFamily="34" charset="0"/>
        </a:defRPr>
      </a:lvl5pPr>
      <a:lvl6pPr marL="457200" algn="l" rtl="0" eaLnBrk="1" fontAlgn="base" hangingPunct="1">
        <a:spcBef>
          <a:spcPct val="0"/>
        </a:spcBef>
        <a:spcAft>
          <a:spcPct val="0"/>
        </a:spcAft>
        <a:defRPr sz="3400">
          <a:solidFill>
            <a:srgbClr val="006699"/>
          </a:solidFill>
          <a:latin typeface="Arial" panose="020B0604020202020204" pitchFamily="34" charset="0"/>
        </a:defRPr>
      </a:lvl6pPr>
      <a:lvl7pPr marL="914400" algn="l" rtl="0" eaLnBrk="1" fontAlgn="base" hangingPunct="1">
        <a:spcBef>
          <a:spcPct val="0"/>
        </a:spcBef>
        <a:spcAft>
          <a:spcPct val="0"/>
        </a:spcAft>
        <a:defRPr sz="3400">
          <a:solidFill>
            <a:srgbClr val="006699"/>
          </a:solidFill>
          <a:latin typeface="Arial" panose="020B0604020202020204" pitchFamily="34" charset="0"/>
        </a:defRPr>
      </a:lvl7pPr>
      <a:lvl8pPr marL="1371600" algn="l" rtl="0" eaLnBrk="1" fontAlgn="base" hangingPunct="1">
        <a:spcBef>
          <a:spcPct val="0"/>
        </a:spcBef>
        <a:spcAft>
          <a:spcPct val="0"/>
        </a:spcAft>
        <a:defRPr sz="3400">
          <a:solidFill>
            <a:srgbClr val="006699"/>
          </a:solidFill>
          <a:latin typeface="Arial" panose="020B0604020202020204" pitchFamily="34" charset="0"/>
        </a:defRPr>
      </a:lvl8pPr>
      <a:lvl9pPr marL="1828800" algn="l" rtl="0" eaLnBrk="1" fontAlgn="base" hangingPunct="1">
        <a:spcBef>
          <a:spcPct val="0"/>
        </a:spcBef>
        <a:spcAft>
          <a:spcPct val="0"/>
        </a:spcAft>
        <a:defRPr sz="3400">
          <a:solidFill>
            <a:srgbClr val="006699"/>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vl6pPr marL="2514600" indent="-228600" algn="l" rtl="0" eaLnBrk="1" fontAlgn="base" hangingPunct="1">
        <a:spcBef>
          <a:spcPct val="20000"/>
        </a:spcBef>
        <a:spcAft>
          <a:spcPct val="0"/>
        </a:spcAft>
        <a:buChar char="»"/>
        <a:defRPr sz="1600">
          <a:solidFill>
            <a:srgbClr val="006699"/>
          </a:solidFill>
          <a:latin typeface="+mn-lt"/>
        </a:defRPr>
      </a:lvl6pPr>
      <a:lvl7pPr marL="2971800" indent="-228600" algn="l" rtl="0" eaLnBrk="1" fontAlgn="base" hangingPunct="1">
        <a:spcBef>
          <a:spcPct val="20000"/>
        </a:spcBef>
        <a:spcAft>
          <a:spcPct val="0"/>
        </a:spcAft>
        <a:buChar char="»"/>
        <a:defRPr sz="1600">
          <a:solidFill>
            <a:srgbClr val="006699"/>
          </a:solidFill>
          <a:latin typeface="+mn-lt"/>
        </a:defRPr>
      </a:lvl7pPr>
      <a:lvl8pPr marL="3429000" indent="-228600" algn="l" rtl="0" eaLnBrk="1" fontAlgn="base" hangingPunct="1">
        <a:spcBef>
          <a:spcPct val="20000"/>
        </a:spcBef>
        <a:spcAft>
          <a:spcPct val="0"/>
        </a:spcAft>
        <a:buChar char="»"/>
        <a:defRPr sz="1600">
          <a:solidFill>
            <a:srgbClr val="006699"/>
          </a:solidFill>
          <a:latin typeface="+mn-lt"/>
        </a:defRPr>
      </a:lvl8pPr>
      <a:lvl9pPr marL="3886200" indent="-228600" algn="l" rtl="0" eaLnBrk="1" fontAlgn="base" hangingPunct="1">
        <a:spcBef>
          <a:spcPct val="20000"/>
        </a:spcBef>
        <a:spcAft>
          <a:spcPct val="0"/>
        </a:spcAft>
        <a:buChar char="»"/>
        <a:defRPr sz="1600">
          <a:solidFill>
            <a:srgbClr val="00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5.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8.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9.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3.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4.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png"/><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5.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ctrTitle"/>
          </p:nvPr>
        </p:nvSpPr>
        <p:spPr>
          <a:xfrm>
            <a:off x="1200150" y="2130425"/>
            <a:ext cx="7772400" cy="1470025"/>
          </a:xfrm>
        </p:spPr>
        <p:txBody>
          <a:bodyPr vert="horz" wrap="square" lIns="91436" tIns="45718" rIns="91436" bIns="45718" anchor="ctr"/>
          <a:p>
            <a:r>
              <a:rPr lang="hu-HU" altLang="hu-HU" sz="3200" dirty="0">
                <a:solidFill>
                  <a:srgbClr val="FFFFFF"/>
                </a:solidFill>
                <a:latin typeface="+mj-lt"/>
                <a:ea typeface="+mj-ea"/>
                <a:cs typeface="+mj-cs"/>
              </a:rPr>
              <a:t>Újabb klónozási eljárások</a:t>
            </a:r>
            <a:endParaRPr lang="hu-HU" altLang="hu-HU" sz="3200" dirty="0">
              <a:solidFill>
                <a:srgbClr val="FFFFFF"/>
              </a:solidFill>
              <a:latin typeface="+mj-lt"/>
              <a:ea typeface="+mj-ea"/>
              <a:cs typeface="+mj-cs"/>
            </a:endParaRPr>
          </a:p>
        </p:txBody>
      </p:sp>
      <p:sp>
        <p:nvSpPr>
          <p:cNvPr id="3075" name="Rectangle 3"/>
          <p:cNvSpPr>
            <a:spLocks noGrp="1"/>
          </p:cNvSpPr>
          <p:nvPr>
            <p:ph type="subTitle" idx="1"/>
          </p:nvPr>
        </p:nvSpPr>
        <p:spPr>
          <a:xfrm>
            <a:off x="1885950" y="3886200"/>
            <a:ext cx="6400800" cy="1752600"/>
          </a:xfrm>
        </p:spPr>
        <p:txBody>
          <a:bodyPr vert="horz" wrap="square" lIns="91436" tIns="45718" rIns="91436" bIns="45718" anchor="t"/>
          <a:p>
            <a:r>
              <a:rPr lang="hu-HU" altLang="hu-HU" sz="3200" dirty="0">
                <a:solidFill>
                  <a:srgbClr val="FFFFFF"/>
                </a:solidFill>
                <a:latin typeface="+mn-lt"/>
                <a:ea typeface="+mn-ea"/>
                <a:cs typeface="+mn-cs"/>
              </a:rPr>
              <a:t>Barna János</a:t>
            </a:r>
            <a:endParaRPr lang="hu-HU" altLang="hu-HU" sz="3200" dirty="0">
              <a:solidFill>
                <a:srgbClr val="FFFFFF"/>
              </a:solidFill>
              <a:latin typeface="+mn-lt"/>
              <a:ea typeface="+mn-ea"/>
              <a:cs typeface="+mn-cs"/>
            </a:endParaRPr>
          </a:p>
          <a:p>
            <a:r>
              <a:rPr lang="hu-HU" altLang="hu-HU" sz="3200" dirty="0">
                <a:solidFill>
                  <a:srgbClr val="FFFFFF"/>
                </a:solidFill>
                <a:latin typeface="+mn-lt"/>
                <a:ea typeface="+mn-ea"/>
                <a:cs typeface="+mn-cs"/>
              </a:rPr>
              <a:t>2019. április</a:t>
            </a:r>
            <a:endParaRPr lang="hu-HU" altLang="hu-HU" sz="3200" dirty="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3"/>
          <p:cNvSpPr>
            <a:spLocks noGrp="1"/>
          </p:cNvSpPr>
          <p:nvPr>
            <p:ph idx="1"/>
          </p:nvPr>
        </p:nvSpPr>
        <p:spPr>
          <a:xfrm>
            <a:off x="1487488" y="1530350"/>
            <a:ext cx="10045700" cy="1511300"/>
          </a:xfrm>
        </p:spPr>
        <p:txBody>
          <a:bodyPr vert="horz" wrap="square" lIns="91436" tIns="45718" rIns="91436" bIns="45718" anchor="t"/>
          <a:p>
            <a:pPr marL="0" indent="0">
              <a:buNone/>
            </a:pPr>
            <a:r>
              <a:rPr lang="hu-HU" altLang="hu-HU" sz="2000" dirty="0"/>
              <a:t> - olyan betegségek esetén ahol egy gén funkció vesztéses mutációja okozza a tüneteket</a:t>
            </a:r>
            <a:endParaRPr lang="hu-HU" altLang="hu-HU" sz="2000" dirty="0"/>
          </a:p>
          <a:p>
            <a:pPr marL="0" indent="0">
              <a:buNone/>
            </a:pPr>
            <a:r>
              <a:rPr lang="hu-HU" altLang="hu-HU" sz="2000" dirty="0"/>
              <a:t> - a gén vad alléjának extra kópiája normális génterméket hozna létre, visszaállítható a normális fenotípus.</a:t>
            </a:r>
            <a:endParaRPr lang="hu-HU" altLang="hu-HU" sz="2000" dirty="0"/>
          </a:p>
          <a:p>
            <a:pPr marL="0" indent="0">
              <a:buNone/>
            </a:pPr>
            <a:r>
              <a:rPr lang="hu-HU" altLang="hu-HU" sz="2000" dirty="0"/>
              <a:t> - Csak ott alkalmazható ahol a patogenezis visszafordítható</a:t>
            </a:r>
            <a:endParaRPr lang="hu-HU" altLang="hu-HU" sz="2000" dirty="0"/>
          </a:p>
          <a:p>
            <a:pPr marL="0" indent="0">
              <a:buNone/>
            </a:pPr>
            <a:endParaRPr lang="hu-HU" altLang="hu-HU" sz="2000" dirty="0"/>
          </a:p>
          <a:p>
            <a:pPr marL="0" indent="0">
              <a:buNone/>
            </a:pPr>
            <a:endParaRPr lang="hu-HU" altLang="hu-HU" sz="2000" dirty="0"/>
          </a:p>
          <a:p>
            <a:pPr marL="0" indent="0">
              <a:buNone/>
            </a:pPr>
            <a:endParaRPr lang="hu-HU" altLang="hu-HU" sz="2000" dirty="0"/>
          </a:p>
        </p:txBody>
      </p:sp>
      <p:sp>
        <p:nvSpPr>
          <p:cNvPr id="5123"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pic>
        <p:nvPicPr>
          <p:cNvPr id="5124" name="Picture 6" descr="https://www.yourgenome.org/sites/default/files/illustrations/process/gene_therapy_augmentation_yourgenome.png"/>
          <p:cNvPicPr>
            <a:picLocks noChangeAspect="1"/>
          </p:cNvPicPr>
          <p:nvPr/>
        </p:nvPicPr>
        <p:blipFill>
          <a:blip r:embed="rId1"/>
          <a:stretch>
            <a:fillRect/>
          </a:stretch>
        </p:blipFill>
        <p:spPr>
          <a:xfrm>
            <a:off x="3241675" y="3322638"/>
            <a:ext cx="5708650" cy="3562350"/>
          </a:xfrm>
          <a:prstGeom prst="rect">
            <a:avLst/>
          </a:prstGeom>
          <a:noFill/>
          <a:ln w="9525">
            <a:noFill/>
          </a:ln>
        </p:spPr>
      </p:pic>
      <p:sp>
        <p:nvSpPr>
          <p:cNvPr id="5125" name="Téglalap 5"/>
          <p:cNvSpPr/>
          <p:nvPr/>
        </p:nvSpPr>
        <p:spPr>
          <a:xfrm>
            <a:off x="3163888" y="752475"/>
            <a:ext cx="5864225" cy="495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u="sng" dirty="0">
                <a:solidFill>
                  <a:schemeClr val="tx1"/>
                </a:solidFill>
                <a:latin typeface="Calibri" panose="020F0502020204030204" pitchFamily="34" charset="0"/>
              </a:rPr>
              <a:t>GAT – gene augmentation terápia</a:t>
            </a:r>
            <a:endParaRPr lang="hu-HU" altLang="hu-HU" sz="3200" b="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6146" name="Picture 5" descr="https://www.yourgenome.org/sites/default/files/illustrations/process/gene_therapy_targeting_yourgenome.png"/>
          <p:cNvPicPr>
            <a:picLocks noChangeAspect="1"/>
          </p:cNvPicPr>
          <p:nvPr/>
        </p:nvPicPr>
        <p:blipFill>
          <a:blip r:embed="rId1"/>
          <a:stretch>
            <a:fillRect/>
          </a:stretch>
        </p:blipFill>
        <p:spPr>
          <a:xfrm>
            <a:off x="5735638" y="1123950"/>
            <a:ext cx="6459537" cy="5640388"/>
          </a:xfrm>
          <a:prstGeom prst="rect">
            <a:avLst/>
          </a:prstGeom>
          <a:noFill/>
          <a:ln w="9525">
            <a:noFill/>
          </a:ln>
        </p:spPr>
      </p:pic>
      <p:sp>
        <p:nvSpPr>
          <p:cNvPr id="6147"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6148" name="Téglalap 6"/>
          <p:cNvSpPr/>
          <p:nvPr/>
        </p:nvSpPr>
        <p:spPr>
          <a:xfrm>
            <a:off x="3163888" y="752475"/>
            <a:ext cx="6172200" cy="495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u="sng" dirty="0">
                <a:solidFill>
                  <a:schemeClr val="tx1"/>
                </a:solidFill>
                <a:latin typeface="Calibri" panose="020F0502020204030204" pitchFamily="34" charset="0"/>
              </a:rPr>
              <a:t>Specifikus sejtek célzott elpustítása</a:t>
            </a:r>
            <a:endParaRPr lang="hu-HU" altLang="hu-HU" sz="3200" b="1" u="sng" dirty="0">
              <a:solidFill>
                <a:schemeClr val="tx1"/>
              </a:solidFill>
              <a:latin typeface="Calibri" panose="020F0502020204030204" pitchFamily="34" charset="0"/>
            </a:endParaRPr>
          </a:p>
        </p:txBody>
      </p:sp>
      <p:sp>
        <p:nvSpPr>
          <p:cNvPr id="6149" name="Rectangle 3"/>
          <p:cNvSpPr txBox="1"/>
          <p:nvPr/>
        </p:nvSpPr>
        <p:spPr>
          <a:xfrm>
            <a:off x="1343025" y="1557338"/>
            <a:ext cx="4392613" cy="4319587"/>
          </a:xfrm>
          <a:prstGeom prst="rect">
            <a:avLst/>
          </a:prstGeom>
          <a:noFill/>
          <a:ln w="9525">
            <a:noFill/>
          </a:ln>
        </p:spPr>
        <p:txBody>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buNone/>
            </a:pPr>
            <a:r>
              <a:rPr lang="hu-HU" altLang="hu-HU" sz="2000" dirty="0"/>
              <a:t> - például a rákterápiában alkalmazható</a:t>
            </a:r>
            <a:endParaRPr lang="hu-HU" altLang="hu-HU" sz="2000" dirty="0"/>
          </a:p>
          <a:p>
            <a:pPr marL="0" lvl="0" indent="0">
              <a:buNone/>
            </a:pPr>
            <a:endParaRPr lang="hu-HU" altLang="hu-HU" sz="2000" dirty="0"/>
          </a:p>
          <a:p>
            <a:pPr marL="0" lvl="0" indent="0">
              <a:buNone/>
            </a:pPr>
            <a:r>
              <a:rPr lang="hu-HU" altLang="hu-HU" sz="2000" dirty="0"/>
              <a:t> - direkt sejt ölés:</a:t>
            </a:r>
            <a:br>
              <a:rPr lang="hu-HU" altLang="hu-HU" sz="2000" dirty="0"/>
            </a:br>
            <a:r>
              <a:rPr lang="hu-HU" altLang="hu-HU" sz="2000" dirty="0"/>
              <a:t>a gén letális toxint vagy lítikus vírust kódol</a:t>
            </a:r>
            <a:endParaRPr lang="hu-HU" altLang="hu-HU" sz="2000" dirty="0"/>
          </a:p>
          <a:p>
            <a:pPr marL="0" lvl="0" indent="0">
              <a:buNone/>
            </a:pPr>
            <a:endParaRPr lang="hu-HU" altLang="hu-HU" sz="2000" dirty="0"/>
          </a:p>
          <a:p>
            <a:pPr marL="0" lvl="0" indent="0">
              <a:buNone/>
            </a:pPr>
            <a:r>
              <a:rPr lang="hu-HU" altLang="hu-HU" sz="2000" dirty="0"/>
              <a:t> - indirekt sejt ölés:</a:t>
            </a:r>
            <a:br>
              <a:rPr lang="hu-HU" altLang="hu-HU" sz="2000" dirty="0"/>
            </a:br>
            <a:r>
              <a:rPr lang="hu-HU" altLang="hu-HU" sz="2000" dirty="0"/>
              <a:t>immunstimulátor gént alkalmaz, hogy elősegítse az immunrendszer válaszát a célzott sejt ellen</a:t>
            </a:r>
            <a:endParaRPr lang="hu-HU" altLang="hu-HU" sz="2000"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6"/>
          <p:cNvSpPr/>
          <p:nvPr/>
        </p:nvSpPr>
        <p:spPr>
          <a:xfrm>
            <a:off x="1774825" y="1452563"/>
            <a:ext cx="8858250" cy="706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eaLnBrk="1" hangingPunct="1">
              <a:spcBef>
                <a:spcPct val="0"/>
              </a:spcBef>
              <a:buNone/>
            </a:pPr>
            <a:r>
              <a:rPr lang="hu-HU" altLang="hu-HU" sz="2000" dirty="0">
                <a:solidFill>
                  <a:schemeClr val="tx1"/>
                </a:solidFill>
              </a:rPr>
              <a:t>A beteg sejt új gén terméket állít elő (rák, fertőzés), az expresszió gátlására van szükség</a:t>
            </a:r>
            <a:r>
              <a:rPr lang="hu-HU" altLang="hu-HU" sz="1800" dirty="0">
                <a:solidFill>
                  <a:schemeClr val="tx1"/>
                </a:solidFill>
              </a:rPr>
              <a:t>. </a:t>
            </a:r>
            <a:endParaRPr lang="hu-HU" altLang="hu-HU" sz="1800" dirty="0">
              <a:solidFill>
                <a:schemeClr val="tx1"/>
              </a:solidFill>
            </a:endParaRPr>
          </a:p>
        </p:txBody>
      </p:sp>
      <p:pic>
        <p:nvPicPr>
          <p:cNvPr id="7171" name="Picture 5" descr="https://www.yourgenome.org/sites/default/files/illustrations/process/gene_therapy_inhibition_yourgenome.png"/>
          <p:cNvPicPr>
            <a:picLocks noChangeAspect="1"/>
          </p:cNvPicPr>
          <p:nvPr/>
        </p:nvPicPr>
        <p:blipFill>
          <a:blip r:embed="rId1"/>
          <a:stretch>
            <a:fillRect/>
          </a:stretch>
        </p:blipFill>
        <p:spPr>
          <a:xfrm>
            <a:off x="1774825" y="2159000"/>
            <a:ext cx="9515475" cy="4171950"/>
          </a:xfrm>
          <a:prstGeom prst="rect">
            <a:avLst/>
          </a:prstGeom>
          <a:noFill/>
          <a:ln w="9525">
            <a:noFill/>
          </a:ln>
        </p:spPr>
      </p:pic>
      <p:sp>
        <p:nvSpPr>
          <p:cNvPr id="7172"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7173" name="Téglalap 5"/>
          <p:cNvSpPr/>
          <p:nvPr/>
        </p:nvSpPr>
        <p:spPr>
          <a:xfrm>
            <a:off x="3163888" y="752475"/>
            <a:ext cx="5630862" cy="485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u="sng" dirty="0">
                <a:solidFill>
                  <a:schemeClr val="tx1"/>
                </a:solidFill>
                <a:latin typeface="Calibri" panose="020F0502020204030204" pitchFamily="34" charset="0"/>
              </a:rPr>
              <a:t>A génexpresszió célzott gátlása</a:t>
            </a:r>
            <a:endParaRPr lang="hu-HU" altLang="hu-HU" sz="3200" b="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194" name="Picture 4"/>
          <p:cNvPicPr>
            <a:picLocks noChangeAspect="1"/>
          </p:cNvPicPr>
          <p:nvPr/>
        </p:nvPicPr>
        <p:blipFill>
          <a:blip r:embed="rId1">
            <a:lum bright="-17999" contrast="30000"/>
          </a:blip>
          <a:srcRect t="83508" r="11012" b="607"/>
          <a:stretch>
            <a:fillRect/>
          </a:stretch>
        </p:blipFill>
        <p:spPr>
          <a:xfrm>
            <a:off x="2209800" y="3357563"/>
            <a:ext cx="9412288" cy="2955925"/>
          </a:xfrm>
          <a:prstGeom prst="rect">
            <a:avLst/>
          </a:prstGeom>
          <a:noFill/>
          <a:ln w="9525">
            <a:noFill/>
          </a:ln>
        </p:spPr>
      </p:pic>
      <p:sp>
        <p:nvSpPr>
          <p:cNvPr id="8195" name="Rectangle 6"/>
          <p:cNvSpPr/>
          <p:nvPr/>
        </p:nvSpPr>
        <p:spPr>
          <a:xfrm>
            <a:off x="2209800" y="1412875"/>
            <a:ext cx="8350250" cy="1416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eaLnBrk="1" hangingPunct="1">
              <a:spcBef>
                <a:spcPct val="0"/>
              </a:spcBef>
              <a:buNone/>
            </a:pPr>
            <a:r>
              <a:rPr lang="hu-HU" altLang="hu-HU" sz="2000" dirty="0">
                <a:solidFill>
                  <a:schemeClr val="tx1"/>
                </a:solidFill>
              </a:rPr>
              <a:t> - a mutáció domináns-negatív hatású, így a GAT nem működik</a:t>
            </a:r>
            <a:endParaRPr lang="hu-HU" altLang="hu-HU" sz="2000" dirty="0">
              <a:solidFill>
                <a:schemeClr val="tx1"/>
              </a:solidFill>
            </a:endParaRPr>
          </a:p>
          <a:p>
            <a:pPr marL="0" lvl="0" indent="0" defTabSz="457200" eaLnBrk="1" hangingPunct="1">
              <a:spcBef>
                <a:spcPct val="0"/>
              </a:spcBef>
              <a:buNone/>
            </a:pPr>
            <a:endParaRPr lang="hu-HU" altLang="hu-HU" sz="2000" dirty="0">
              <a:solidFill>
                <a:schemeClr val="tx1"/>
              </a:solidFill>
            </a:endParaRPr>
          </a:p>
          <a:p>
            <a:pPr marL="0" lvl="0" indent="0" defTabSz="457200" eaLnBrk="1" hangingPunct="1">
              <a:spcBef>
                <a:spcPct val="0"/>
              </a:spcBef>
              <a:buNone/>
            </a:pPr>
            <a:r>
              <a:rPr lang="hu-HU" altLang="hu-HU" sz="2000" dirty="0">
                <a:solidFill>
                  <a:schemeClr val="tx1"/>
                </a:solidFill>
              </a:rPr>
              <a:t> - több elvi lehetőség: például gén targeting-homológ rekombinációval</a:t>
            </a:r>
            <a:endParaRPr lang="hu-HU" altLang="hu-HU" sz="2000" dirty="0">
              <a:solidFill>
                <a:schemeClr val="tx1"/>
              </a:solidFill>
            </a:endParaRPr>
          </a:p>
          <a:p>
            <a:pPr marL="0" lvl="0" indent="0" defTabSz="457200" eaLnBrk="1" hangingPunct="1">
              <a:lnSpc>
                <a:spcPct val="80000"/>
              </a:lnSpc>
              <a:spcBef>
                <a:spcPct val="50000"/>
              </a:spcBef>
              <a:buNone/>
            </a:pPr>
            <a:endParaRPr lang="hu-HU" altLang="hu-HU" sz="2000" dirty="0">
              <a:solidFill>
                <a:schemeClr val="tx1"/>
              </a:solidFill>
            </a:endParaRPr>
          </a:p>
        </p:txBody>
      </p:sp>
      <p:sp>
        <p:nvSpPr>
          <p:cNvPr id="8196"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8197" name="Téglalap 4"/>
          <p:cNvSpPr/>
          <p:nvPr/>
        </p:nvSpPr>
        <p:spPr>
          <a:xfrm>
            <a:off x="3690938" y="758825"/>
            <a:ext cx="4810125" cy="495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u="sng" dirty="0">
                <a:solidFill>
                  <a:schemeClr val="tx1"/>
                </a:solidFill>
                <a:latin typeface="Calibri" panose="020F0502020204030204" pitchFamily="34" charset="0"/>
              </a:rPr>
              <a:t>Mutáció célzott korrekciója</a:t>
            </a:r>
            <a:endParaRPr lang="hu-HU" altLang="hu-HU" sz="3200" b="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9219" name="Téglalap 7"/>
          <p:cNvSpPr/>
          <p:nvPr/>
        </p:nvSpPr>
        <p:spPr>
          <a:xfrm>
            <a:off x="4332288" y="773113"/>
            <a:ext cx="2662237" cy="496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in vivo, ex vivo</a:t>
            </a:r>
            <a:endParaRPr lang="hu-HU" altLang="hu-HU" sz="3200" b="1" i="1" u="sng" dirty="0">
              <a:solidFill>
                <a:schemeClr val="tx1"/>
              </a:solidFill>
              <a:latin typeface="Calibri" panose="020F0502020204030204" pitchFamily="34" charset="0"/>
            </a:endParaRPr>
          </a:p>
        </p:txBody>
      </p:sp>
      <p:sp>
        <p:nvSpPr>
          <p:cNvPr id="9220" name="Text Box 6"/>
          <p:cNvSpPr txBox="1"/>
          <p:nvPr/>
        </p:nvSpPr>
        <p:spPr>
          <a:xfrm>
            <a:off x="1487488" y="1430338"/>
            <a:ext cx="6769100" cy="1477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eaLnBrk="1" hangingPunct="1">
              <a:spcBef>
                <a:spcPct val="50000"/>
              </a:spcBef>
              <a:buNone/>
            </a:pPr>
            <a:r>
              <a:rPr lang="hu-HU" altLang="hu-HU" sz="1800" dirty="0">
                <a:solidFill>
                  <a:schemeClr val="tx1"/>
                </a:solidFill>
              </a:rPr>
              <a:t>- </a:t>
            </a:r>
            <a:r>
              <a:rPr lang="hu-HU" altLang="hu-HU" sz="1800" i="1" dirty="0">
                <a:solidFill>
                  <a:schemeClr val="tx1"/>
                </a:solidFill>
              </a:rPr>
              <a:t>in vivo</a:t>
            </a:r>
            <a:r>
              <a:rPr lang="hu-HU" altLang="hu-HU" sz="1800" dirty="0">
                <a:solidFill>
                  <a:schemeClr val="tx1"/>
                </a:solidFill>
              </a:rPr>
              <a:t>: a sejtek módosítása a paciensben történik</a:t>
            </a:r>
            <a:endParaRPr lang="hu-HU" altLang="hu-HU" sz="1800" dirty="0">
              <a:solidFill>
                <a:schemeClr val="tx1"/>
              </a:solidFill>
            </a:endParaRPr>
          </a:p>
          <a:p>
            <a:pPr marL="0" lvl="0" indent="0" defTabSz="457200" eaLnBrk="1" hangingPunct="1">
              <a:spcBef>
                <a:spcPct val="50000"/>
              </a:spcBef>
              <a:buNone/>
            </a:pPr>
            <a:r>
              <a:rPr lang="hu-HU" altLang="hu-HU" sz="1800" dirty="0">
                <a:solidFill>
                  <a:schemeClr val="tx1"/>
                </a:solidFill>
              </a:rPr>
              <a:t>- </a:t>
            </a:r>
            <a:r>
              <a:rPr lang="hu-HU" altLang="hu-HU" sz="1800" i="1" dirty="0">
                <a:solidFill>
                  <a:schemeClr val="tx1"/>
                </a:solidFill>
              </a:rPr>
              <a:t>ex vivo:</a:t>
            </a:r>
            <a:r>
              <a:rPr lang="hu-HU" altLang="hu-HU" sz="1800" dirty="0">
                <a:solidFill>
                  <a:schemeClr val="tx1"/>
                </a:solidFill>
              </a:rPr>
              <a:t> a testen kívül módosítják a sejteket, sejtek izolálása, tenyésztése, transzfekció, visszajuttatás</a:t>
            </a:r>
            <a:endParaRPr lang="hu-HU" altLang="hu-HU" sz="1800" dirty="0">
              <a:solidFill>
                <a:schemeClr val="tx1"/>
              </a:solidFill>
            </a:endParaRPr>
          </a:p>
          <a:p>
            <a:pPr marL="0" lvl="0" indent="0" defTabSz="457200" eaLnBrk="1" hangingPunct="1">
              <a:spcBef>
                <a:spcPct val="50000"/>
              </a:spcBef>
              <a:buNone/>
            </a:pPr>
            <a:r>
              <a:rPr lang="hu-HU" altLang="hu-HU" sz="1800" dirty="0">
                <a:solidFill>
                  <a:schemeClr val="tx1"/>
                </a:solidFill>
              </a:rPr>
              <a:t>- Az </a:t>
            </a:r>
            <a:r>
              <a:rPr lang="hu-HU" altLang="hu-HU" sz="1800" i="1" dirty="0">
                <a:solidFill>
                  <a:schemeClr val="tx1"/>
                </a:solidFill>
              </a:rPr>
              <a:t>ex vivo </a:t>
            </a:r>
            <a:r>
              <a:rPr lang="hu-HU" altLang="hu-HU" sz="1800" dirty="0">
                <a:solidFill>
                  <a:schemeClr val="tx1"/>
                </a:solidFill>
              </a:rPr>
              <a:t>módszernél nem saját sejttenyészet is használható</a:t>
            </a:r>
            <a:endParaRPr lang="hu-HU" altLang="hu-HU" sz="1800" dirty="0">
              <a:solidFill>
                <a:schemeClr val="tx1"/>
              </a:solidFill>
            </a:endParaRPr>
          </a:p>
        </p:txBody>
      </p:sp>
      <p:pic>
        <p:nvPicPr>
          <p:cNvPr id="9221" name="Picture 9" descr="Image result for gene therapy in vivo ex vivo"/>
          <p:cNvPicPr>
            <a:picLocks noChangeAspect="1"/>
          </p:cNvPicPr>
          <p:nvPr/>
        </p:nvPicPr>
        <p:blipFill>
          <a:blip r:embed="rId1"/>
          <a:srcRect t="23068" b="19579"/>
          <a:stretch>
            <a:fillRect/>
          </a:stretch>
        </p:blipFill>
        <p:spPr>
          <a:xfrm>
            <a:off x="1487488" y="3049588"/>
            <a:ext cx="8678862" cy="3736975"/>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42" name="Picture 4"/>
          <p:cNvPicPr>
            <a:picLocks noChangeAspect="1"/>
          </p:cNvPicPr>
          <p:nvPr/>
        </p:nvPicPr>
        <p:blipFill>
          <a:blip r:embed="rId1">
            <a:lum bright="-23999" contrast="42000"/>
          </a:blip>
          <a:stretch>
            <a:fillRect/>
          </a:stretch>
        </p:blipFill>
        <p:spPr>
          <a:xfrm>
            <a:off x="2241550" y="1484313"/>
            <a:ext cx="7713663" cy="4897437"/>
          </a:xfrm>
          <a:prstGeom prst="rect">
            <a:avLst/>
          </a:prstGeom>
          <a:noFill/>
          <a:ln w="9525">
            <a:noFill/>
          </a:ln>
        </p:spPr>
      </p:pic>
      <p:sp>
        <p:nvSpPr>
          <p:cNvPr id="10243"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10244" name="Téglalap 4"/>
          <p:cNvSpPr/>
          <p:nvPr/>
        </p:nvSpPr>
        <p:spPr>
          <a:xfrm>
            <a:off x="3111500" y="823913"/>
            <a:ext cx="5969000" cy="485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Integráns vs estrakromoszómális</a:t>
            </a:r>
            <a:endParaRPr lang="hu-HU" altLang="hu-HU" sz="3200" b="1" i="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Rectangle 3"/>
          <p:cNvSpPr>
            <a:spLocks noGrp="1"/>
          </p:cNvSpPr>
          <p:nvPr>
            <p:ph idx="1"/>
          </p:nvPr>
        </p:nvSpPr>
        <p:spPr>
          <a:xfrm>
            <a:off x="1271588" y="1584325"/>
            <a:ext cx="5329237" cy="4956175"/>
          </a:xfrm>
        </p:spPr>
        <p:txBody>
          <a:bodyPr vert="horz" wrap="square" lIns="91436" tIns="45718" rIns="91436" bIns="45718" anchor="t"/>
          <a:p>
            <a:r>
              <a:rPr lang="hu-HU" altLang="hu-HU" sz="2000" b="1" dirty="0"/>
              <a:t>Retrovirális vektorok:</a:t>
            </a:r>
            <a:br>
              <a:rPr lang="hu-HU" altLang="hu-HU" sz="2000" b="1" dirty="0"/>
            </a:br>
            <a:r>
              <a:rPr lang="hu-HU" altLang="hu-HU" sz="2000" dirty="0"/>
              <a:t> - A provírusba építi a kívánt DNS-t</a:t>
            </a:r>
            <a:br>
              <a:rPr lang="hu-HU" altLang="hu-HU" sz="2000" dirty="0"/>
            </a:br>
            <a:r>
              <a:rPr lang="hu-HU" altLang="hu-HU" sz="2000" dirty="0"/>
              <a:t> - A kromoszómába integrálódik</a:t>
            </a:r>
            <a:br>
              <a:rPr lang="hu-HU" altLang="hu-HU" sz="2000" dirty="0"/>
            </a:br>
            <a:r>
              <a:rPr lang="hu-HU" altLang="hu-HU" sz="2000" dirty="0"/>
              <a:t> - Csak osztódó sejteket fertőz</a:t>
            </a:r>
            <a:endParaRPr lang="hu-HU" altLang="hu-HU" sz="2000" dirty="0"/>
          </a:p>
          <a:p>
            <a:r>
              <a:rPr lang="hu-HU" altLang="hu-HU" sz="2000" b="1" dirty="0"/>
              <a:t>Lentivírus:</a:t>
            </a:r>
            <a:r>
              <a:rPr lang="hu-HU" altLang="hu-HU" sz="2000" dirty="0"/>
              <a:t> nem osztódó sejteket is fertőz</a:t>
            </a:r>
            <a:endParaRPr lang="hu-HU" altLang="hu-HU" sz="2000" dirty="0"/>
          </a:p>
          <a:p>
            <a:pPr lvl="1"/>
            <a:endParaRPr lang="hu-HU" altLang="hu-HU" sz="2000" dirty="0"/>
          </a:p>
          <a:p>
            <a:r>
              <a:rPr lang="hu-HU" altLang="hu-HU" sz="2000" b="1" dirty="0"/>
              <a:t>Adenovirális vektorok:</a:t>
            </a:r>
            <a:br>
              <a:rPr lang="hu-HU" altLang="hu-HU" sz="2000" b="1" dirty="0"/>
            </a:br>
            <a:r>
              <a:rPr lang="hu-HU" altLang="hu-HU" sz="2000" dirty="0"/>
              <a:t>nem épül be a kromoszómába</a:t>
            </a:r>
            <a:endParaRPr lang="hu-HU" altLang="hu-HU" sz="2000" dirty="0"/>
          </a:p>
          <a:p>
            <a:endParaRPr lang="hu-HU" altLang="hu-HU" sz="2000" dirty="0"/>
          </a:p>
          <a:p>
            <a:r>
              <a:rPr lang="hu-HU" altLang="hu-HU" sz="2000" b="1" dirty="0"/>
              <a:t>Nem virális vektorok</a:t>
            </a:r>
            <a:endParaRPr lang="hu-HU" altLang="hu-HU" sz="2000" b="1" dirty="0"/>
          </a:p>
          <a:p>
            <a:pPr lvl="1"/>
            <a:r>
              <a:rPr lang="hu-HU" altLang="hu-HU" sz="2000" dirty="0"/>
              <a:t>Csupasz DNS, liposzóma</a:t>
            </a:r>
            <a:endParaRPr lang="hu-HU" altLang="hu-HU" sz="2000" dirty="0"/>
          </a:p>
          <a:p>
            <a:pPr lvl="1"/>
            <a:r>
              <a:rPr lang="hu-HU" altLang="hu-HU" sz="2000" dirty="0"/>
              <a:t>Transzpozon: Sleeping Beauty</a:t>
            </a:r>
            <a:endParaRPr lang="hu-HU" altLang="hu-HU" sz="2000" dirty="0"/>
          </a:p>
        </p:txBody>
      </p:sp>
      <p:sp>
        <p:nvSpPr>
          <p:cNvPr id="11267"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11268" name="Téglalap 7"/>
          <p:cNvSpPr/>
          <p:nvPr/>
        </p:nvSpPr>
        <p:spPr>
          <a:xfrm>
            <a:off x="4332288" y="773113"/>
            <a:ext cx="1685925" cy="496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vektorok</a:t>
            </a:r>
            <a:endParaRPr lang="hu-HU" altLang="hu-HU" sz="3200" b="1" i="1" u="sng" dirty="0">
              <a:solidFill>
                <a:schemeClr val="tx1"/>
              </a:solidFill>
              <a:latin typeface="Calibri" panose="020F0502020204030204" pitchFamily="34" charset="0"/>
            </a:endParaRPr>
          </a:p>
        </p:txBody>
      </p:sp>
      <p:pic>
        <p:nvPicPr>
          <p:cNvPr id="11269" name="Picture 5" descr="Figure 2 Opens large image"/>
          <p:cNvPicPr>
            <a:picLocks noChangeAspect="1"/>
          </p:cNvPicPr>
          <p:nvPr/>
        </p:nvPicPr>
        <p:blipFill>
          <a:blip r:embed="rId1"/>
          <a:stretch>
            <a:fillRect/>
          </a:stretch>
        </p:blipFill>
        <p:spPr>
          <a:xfrm>
            <a:off x="6600825" y="1304925"/>
            <a:ext cx="5362575" cy="4657725"/>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Rectangle 3"/>
          <p:cNvSpPr>
            <a:spLocks noGrp="1"/>
          </p:cNvSpPr>
          <p:nvPr>
            <p:ph idx="1"/>
          </p:nvPr>
        </p:nvSpPr>
        <p:spPr>
          <a:xfrm>
            <a:off x="1774825" y="1600200"/>
            <a:ext cx="8642350" cy="4525963"/>
          </a:xfrm>
        </p:spPr>
        <p:txBody>
          <a:bodyPr vert="horz" wrap="square" lIns="91436" tIns="45718" rIns="91436" bIns="45718" anchor="t"/>
          <a:p>
            <a:r>
              <a:rPr lang="hu-HU" altLang="hu-HU" sz="2000" dirty="0"/>
              <a:t>Halfajok Tc1/mariner típusú nem aktív transzpozonjainak összehasonlító genomikai vizsgálata, majd módosításával „csókolták” életre</a:t>
            </a:r>
            <a:endParaRPr lang="hu-HU" altLang="hu-HU" sz="2000" dirty="0"/>
          </a:p>
          <a:p>
            <a:r>
              <a:rPr lang="hu-HU" altLang="hu-HU" sz="2000" dirty="0"/>
              <a:t>Az első gerincesekben működő transzpozon rendszer</a:t>
            </a:r>
            <a:endParaRPr lang="hu-HU" altLang="hu-HU" sz="2000" dirty="0"/>
          </a:p>
          <a:p>
            <a:r>
              <a:rPr lang="hu-HU" altLang="hu-HU" sz="2000" dirty="0"/>
              <a:t>A transzpozont (IR-ek közti szekvencia) és transzpozázt külön plazmidba építik, kotranszfektálják</a:t>
            </a:r>
            <a:endParaRPr lang="hu-HU" altLang="hu-HU" sz="2000" dirty="0"/>
          </a:p>
          <a:p>
            <a:r>
              <a:rPr lang="hu-HU" altLang="hu-HU" sz="2000" dirty="0"/>
              <a:t>Alkalmazás: génterápia, gerinces transzpozon mutagenezis</a:t>
            </a:r>
            <a:endParaRPr lang="hu-HU" altLang="hu-HU" sz="2000" dirty="0"/>
          </a:p>
          <a:p>
            <a:r>
              <a:rPr lang="hu-HU" altLang="hu-HU" sz="2000" dirty="0"/>
              <a:t>Hasonlóan hozták létre a Frog Price-t (</a:t>
            </a:r>
            <a:r>
              <a:rPr lang="hu-HU" altLang="hu-HU" sz="2000" i="1" dirty="0"/>
              <a:t>Rana pipies</a:t>
            </a:r>
            <a:r>
              <a:rPr lang="hu-HU" altLang="hu-HU" sz="2000" dirty="0"/>
              <a:t>) is</a:t>
            </a:r>
            <a:endParaRPr lang="hu-HU" altLang="hu-HU" sz="2000" dirty="0"/>
          </a:p>
        </p:txBody>
      </p:sp>
      <p:sp>
        <p:nvSpPr>
          <p:cNvPr id="12291"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12292" name="Téglalap 6"/>
          <p:cNvSpPr/>
          <p:nvPr/>
        </p:nvSpPr>
        <p:spPr>
          <a:xfrm>
            <a:off x="4641850" y="742950"/>
            <a:ext cx="2908300" cy="495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Sleeping beauty</a:t>
            </a:r>
            <a:endParaRPr lang="hu-HU" altLang="hu-HU" sz="3200" b="1" i="1" u="sng" dirty="0">
              <a:solidFill>
                <a:schemeClr val="tx1"/>
              </a:solidFill>
              <a:latin typeface="Calibri" panose="020F0502020204030204" pitchFamily="34" charset="0"/>
            </a:endParaRPr>
          </a:p>
        </p:txBody>
      </p:sp>
      <p:pic>
        <p:nvPicPr>
          <p:cNvPr id="12293" name="Kép 3"/>
          <p:cNvPicPr>
            <a:picLocks noChangeAspect="1"/>
          </p:cNvPicPr>
          <p:nvPr/>
        </p:nvPicPr>
        <p:blipFill>
          <a:blip r:embed="rId1"/>
          <a:stretch>
            <a:fillRect/>
          </a:stretch>
        </p:blipFill>
        <p:spPr>
          <a:xfrm>
            <a:off x="9107488" y="4227513"/>
            <a:ext cx="3067050" cy="2508250"/>
          </a:xfrm>
          <a:prstGeom prst="rect">
            <a:avLst/>
          </a:prstGeom>
          <a:noFill/>
          <a:ln w="9525">
            <a:noFill/>
          </a:ln>
        </p:spPr>
      </p:pic>
      <p:pic>
        <p:nvPicPr>
          <p:cNvPr id="12294" name="Kép 7"/>
          <p:cNvPicPr>
            <a:picLocks noChangeAspect="1"/>
          </p:cNvPicPr>
          <p:nvPr/>
        </p:nvPicPr>
        <p:blipFill>
          <a:blip r:embed="rId2"/>
          <a:srcRect l="26480" t="18062" r="27319" b="55688"/>
          <a:stretch>
            <a:fillRect/>
          </a:stretch>
        </p:blipFill>
        <p:spPr>
          <a:xfrm>
            <a:off x="3892550" y="4365625"/>
            <a:ext cx="5214938" cy="23701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https://upload.wikimedia.org/wikipedia/commons/c/cc/SBTS3.png"/>
          <p:cNvPicPr>
            <a:picLocks noChangeAspect="1"/>
          </p:cNvPicPr>
          <p:nvPr/>
        </p:nvPicPr>
        <p:blipFill>
          <a:blip r:embed="rId1"/>
          <a:stretch>
            <a:fillRect/>
          </a:stretch>
        </p:blipFill>
        <p:spPr>
          <a:xfrm>
            <a:off x="2667000" y="1244600"/>
            <a:ext cx="7485063" cy="5613400"/>
          </a:xfrm>
          <a:prstGeom prst="rect">
            <a:avLst/>
          </a:prstGeom>
          <a:noFill/>
          <a:ln w="9525">
            <a:noFill/>
          </a:ln>
        </p:spPr>
      </p:pic>
      <p:sp>
        <p:nvSpPr>
          <p:cNvPr id="13315"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Sleeping Beauty</a:t>
            </a:r>
            <a:endParaRPr lang="en-US" altLang="zh-CN" sz="3400" b="1" i="1" dirty="0">
              <a:solidFill>
                <a:schemeClr val="tx1"/>
              </a:solidFill>
              <a:ea typeface="SimSun" panose="02010600030101010101" pitchFamily="2" charset="-122"/>
            </a:endParaRPr>
          </a:p>
        </p:txBody>
      </p:sp>
      <p:sp>
        <p:nvSpPr>
          <p:cNvPr id="13316" name="Téglalap 5"/>
          <p:cNvSpPr/>
          <p:nvPr/>
        </p:nvSpPr>
        <p:spPr>
          <a:xfrm>
            <a:off x="3460750" y="747713"/>
            <a:ext cx="5270500" cy="485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Csipkerózsika életre csókolása</a:t>
            </a:r>
            <a:endParaRPr lang="hu-HU" altLang="hu-HU" sz="3200" b="1" i="1" u="sng" dirty="0">
              <a:solidFill>
                <a:schemeClr val="tx1"/>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Sleeping Beauty</a:t>
            </a:r>
            <a:endParaRPr lang="en-US" altLang="zh-CN" sz="3400" b="1" i="1" dirty="0">
              <a:solidFill>
                <a:schemeClr val="tx1"/>
              </a:solidFill>
              <a:ea typeface="SimSun" panose="02010600030101010101" pitchFamily="2" charset="-122"/>
            </a:endParaRPr>
          </a:p>
        </p:txBody>
      </p:sp>
      <p:sp>
        <p:nvSpPr>
          <p:cNvPr id="14339" name="Téglalap 3"/>
          <p:cNvSpPr/>
          <p:nvPr/>
        </p:nvSpPr>
        <p:spPr>
          <a:xfrm>
            <a:off x="3609975" y="779463"/>
            <a:ext cx="5325110" cy="48514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A transzpozíció mechanizmusa</a:t>
            </a:r>
            <a:endParaRPr lang="hu-HU" altLang="hu-HU" sz="3200" b="1" i="1" u="sng" dirty="0">
              <a:solidFill>
                <a:schemeClr val="tx1"/>
              </a:solidFill>
              <a:latin typeface="Calibri" panose="020F0502020204030204" pitchFamily="34" charset="0"/>
            </a:endParaRPr>
          </a:p>
        </p:txBody>
      </p:sp>
      <p:pic>
        <p:nvPicPr>
          <p:cNvPr id="14340" name="Picture 4" descr="https://upload.wikimedia.org/wikipedia/commons/c/c4/SBTS1.png"/>
          <p:cNvPicPr>
            <a:picLocks noChangeAspect="1"/>
          </p:cNvPicPr>
          <p:nvPr/>
        </p:nvPicPr>
        <p:blipFill>
          <a:blip r:embed="rId1"/>
          <a:srcRect b="22038"/>
          <a:stretch>
            <a:fillRect/>
          </a:stretch>
        </p:blipFill>
        <p:spPr>
          <a:xfrm>
            <a:off x="1631950" y="1238250"/>
            <a:ext cx="9320213" cy="544988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hu-HU" altLang="en-US"/>
              <a:t>Gibson cloning</a:t>
            </a:r>
            <a:endParaRPr lang="hu-HU" altLang="en-US"/>
          </a:p>
        </p:txBody>
      </p:sp>
      <p:pic>
        <p:nvPicPr>
          <p:cNvPr id="6" name="Content Placeholder 5"/>
          <p:cNvPicPr>
            <a:picLocks noChangeAspect="1"/>
          </p:cNvPicPr>
          <p:nvPr>
            <p:ph idx="1"/>
          </p:nvPr>
        </p:nvPicPr>
        <p:blipFill>
          <a:blip r:embed="rId1"/>
          <a:srcRect l="14699" t="21256" r="52450" b="20102"/>
          <a:stretch>
            <a:fillRect/>
          </a:stretch>
        </p:blipFill>
        <p:spPr>
          <a:xfrm>
            <a:off x="7948295" y="576580"/>
            <a:ext cx="4249420" cy="6068695"/>
          </a:xfrm>
          <a:prstGeom prst="rect">
            <a:avLst/>
          </a:prstGeom>
        </p:spPr>
      </p:pic>
      <p:sp>
        <p:nvSpPr>
          <p:cNvPr id="7" name="Text Box 6"/>
          <p:cNvSpPr txBox="1"/>
          <p:nvPr/>
        </p:nvSpPr>
        <p:spPr>
          <a:xfrm>
            <a:off x="1478280" y="1514475"/>
            <a:ext cx="6470015" cy="4523105"/>
          </a:xfrm>
          <a:prstGeom prst="rect">
            <a:avLst/>
          </a:prstGeom>
          <a:noFill/>
        </p:spPr>
        <p:txBody>
          <a:bodyPr wrap="square" rtlCol="0" anchor="t">
            <a:spAutoFit/>
          </a:bodyPr>
          <a:p>
            <a:r>
              <a:rPr lang="hu-HU" altLang="en-US" b="1"/>
              <a:t> - </a:t>
            </a:r>
            <a:r>
              <a:rPr lang="en-US" b="1"/>
              <a:t>The three required enzyme activities are: exonuclease, DNA polymerase, and DNA ligase.</a:t>
            </a:r>
            <a:endParaRPr lang="en-US" b="1"/>
          </a:p>
          <a:p>
            <a:endParaRPr lang="en-US" b="1"/>
          </a:p>
          <a:p>
            <a:r>
              <a:rPr lang="en-US" b="1"/>
              <a:t> </a:t>
            </a:r>
            <a:r>
              <a:rPr lang="hu-HU" altLang="en-US" b="1"/>
              <a:t>- </a:t>
            </a:r>
            <a:r>
              <a:rPr lang="en-US" b="1"/>
              <a:t>The exonuclease chews back DNA from the 5' end, thus not inhibiting polymerase activity and allowing the reaction to occur in one single process.[1] The resulting single-stranded regions on adjacent DNA fragments can anneal.</a:t>
            </a:r>
            <a:endParaRPr lang="en-US" b="1"/>
          </a:p>
          <a:p>
            <a:endParaRPr lang="en-US" b="1"/>
          </a:p>
          <a:p>
            <a:r>
              <a:rPr lang="hu-HU" altLang="en-US" b="1"/>
              <a:t>- </a:t>
            </a:r>
            <a:r>
              <a:rPr lang="en-US" b="1"/>
              <a:t>The DNA polymerase incorporates nucleotides to fill in any gaps.</a:t>
            </a:r>
            <a:endParaRPr lang="en-US" b="1"/>
          </a:p>
          <a:p>
            <a:endParaRPr lang="en-US" b="1"/>
          </a:p>
          <a:p>
            <a:r>
              <a:rPr lang="hu-HU" altLang="en-US" b="1"/>
              <a:t>- </a:t>
            </a:r>
            <a:r>
              <a:rPr lang="en-US" b="1"/>
              <a:t>The DNA ligase covalently joins the DNA of adjacent segments, thereby removing any nicks in the DNA.</a:t>
            </a:r>
            <a:endParaRPr lang="en-US" b="1"/>
          </a:p>
          <a:p>
            <a:endParaRPr lang="en-US" b="1"/>
          </a:p>
          <a:p>
            <a:r>
              <a:rPr lang="hu-HU" altLang="en-US" b="1"/>
              <a:t>- </a:t>
            </a:r>
            <a:r>
              <a:rPr lang="en-US" b="1"/>
              <a:t>The resulting product is different DNA fragments joined into one.</a:t>
            </a:r>
            <a:endParaRPr lang="en-US" b="1"/>
          </a:p>
          <a:p>
            <a:endParaRPr lang="en-US" b="1"/>
          </a:p>
          <a:p>
            <a:r>
              <a:rPr lang="hu-HU" altLang="en-US" b="1"/>
              <a:t>-  </a:t>
            </a:r>
            <a:r>
              <a:rPr lang="en-US" b="1"/>
              <a:t>Either linear or closed circular molecules can be assembled.</a:t>
            </a:r>
            <a:endParaRPr 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5362" name="Picture 4"/>
          <p:cNvPicPr>
            <a:picLocks noChangeAspect="1"/>
          </p:cNvPicPr>
          <p:nvPr/>
        </p:nvPicPr>
        <p:blipFill>
          <a:blip r:embed="rId1"/>
          <a:stretch>
            <a:fillRect/>
          </a:stretch>
        </p:blipFill>
        <p:spPr>
          <a:xfrm>
            <a:off x="2351088" y="1271588"/>
            <a:ext cx="7442200" cy="5586412"/>
          </a:xfrm>
          <a:prstGeom prst="rect">
            <a:avLst/>
          </a:prstGeom>
          <a:noFill/>
          <a:ln w="9525">
            <a:noFill/>
          </a:ln>
        </p:spPr>
      </p:pic>
      <p:sp>
        <p:nvSpPr>
          <p:cNvPr id="15363"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Sleeping Beauty</a:t>
            </a:r>
            <a:endParaRPr lang="en-US" altLang="zh-CN" sz="3400" b="1" i="1" dirty="0">
              <a:solidFill>
                <a:schemeClr val="tx1"/>
              </a:solidFill>
              <a:ea typeface="SimSun" panose="02010600030101010101" pitchFamily="2" charset="-122"/>
            </a:endParaRPr>
          </a:p>
        </p:txBody>
      </p:sp>
      <p:sp>
        <p:nvSpPr>
          <p:cNvPr id="15364" name="Téglalap 3"/>
          <p:cNvSpPr/>
          <p:nvPr/>
        </p:nvSpPr>
        <p:spPr>
          <a:xfrm>
            <a:off x="4200525" y="747713"/>
            <a:ext cx="3790950" cy="4857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variációk cis vs. trans</a:t>
            </a:r>
            <a:endParaRPr lang="hu-HU" altLang="hu-HU" sz="3200" b="1" i="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Sleeping Beauty</a:t>
            </a:r>
            <a:endParaRPr lang="en-US" altLang="zh-CN" sz="3400" b="1" i="1" dirty="0">
              <a:solidFill>
                <a:schemeClr val="tx1"/>
              </a:solidFill>
              <a:ea typeface="SimSun" panose="02010600030101010101" pitchFamily="2" charset="-122"/>
            </a:endParaRPr>
          </a:p>
        </p:txBody>
      </p:sp>
      <p:sp>
        <p:nvSpPr>
          <p:cNvPr id="16387" name="Téglalap 3"/>
          <p:cNvSpPr/>
          <p:nvPr/>
        </p:nvSpPr>
        <p:spPr>
          <a:xfrm>
            <a:off x="3800475" y="742950"/>
            <a:ext cx="4591050" cy="495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lnSpc>
                <a:spcPct val="80000"/>
              </a:lnSpc>
              <a:spcBef>
                <a:spcPct val="0"/>
              </a:spcBef>
              <a:buNone/>
            </a:pPr>
            <a:r>
              <a:rPr lang="hu-HU" altLang="hu-HU" sz="3200" b="1" i="1" u="sng" dirty="0">
                <a:solidFill>
                  <a:schemeClr val="tx1"/>
                </a:solidFill>
                <a:latin typeface="Calibri" panose="020F0502020204030204" pitchFamily="34" charset="0"/>
              </a:rPr>
              <a:t>Biztonsági megfontolások</a:t>
            </a:r>
            <a:endParaRPr lang="hu-HU" altLang="hu-HU" sz="3200" b="1" i="1" u="sng" dirty="0">
              <a:solidFill>
                <a:schemeClr val="tx1"/>
              </a:solidFill>
              <a:latin typeface="Calibri" panose="020F0502020204030204" pitchFamily="34" charset="0"/>
            </a:endParaRPr>
          </a:p>
        </p:txBody>
      </p:sp>
      <p:sp>
        <p:nvSpPr>
          <p:cNvPr id="4" name="Rectangle 3"/>
          <p:cNvSpPr txBox="1">
            <a:spLocks noChangeArrowheads="1"/>
          </p:cNvSpPr>
          <p:nvPr/>
        </p:nvSpPr>
        <p:spPr>
          <a:xfrm>
            <a:off x="1774825" y="1238250"/>
            <a:ext cx="9937750" cy="5068888"/>
          </a:xfrm>
          <a:prstGeom prst="rect">
            <a:avLst/>
          </a:prstGeom>
        </p:spPr>
        <p:txBody>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vl6pPr marL="2514600" indent="-228600" algn="l" rtl="0" eaLnBrk="1" fontAlgn="base" hangingPunct="1">
              <a:spcBef>
                <a:spcPct val="20000"/>
              </a:spcBef>
              <a:spcAft>
                <a:spcPct val="0"/>
              </a:spcAft>
              <a:buChar char="»"/>
              <a:defRPr sz="1600">
                <a:solidFill>
                  <a:srgbClr val="006699"/>
                </a:solidFill>
                <a:latin typeface="+mn-lt"/>
              </a:defRPr>
            </a:lvl6pPr>
            <a:lvl7pPr marL="2971800" indent="-228600" algn="l" rtl="0" eaLnBrk="1" fontAlgn="base" hangingPunct="1">
              <a:spcBef>
                <a:spcPct val="20000"/>
              </a:spcBef>
              <a:spcAft>
                <a:spcPct val="0"/>
              </a:spcAft>
              <a:buChar char="»"/>
              <a:defRPr sz="1600">
                <a:solidFill>
                  <a:srgbClr val="006699"/>
                </a:solidFill>
                <a:latin typeface="+mn-lt"/>
              </a:defRPr>
            </a:lvl7pPr>
            <a:lvl8pPr marL="3429000" indent="-228600" algn="l" rtl="0" eaLnBrk="1" fontAlgn="base" hangingPunct="1">
              <a:spcBef>
                <a:spcPct val="20000"/>
              </a:spcBef>
              <a:spcAft>
                <a:spcPct val="0"/>
              </a:spcAft>
              <a:buChar char="»"/>
              <a:defRPr sz="1600">
                <a:solidFill>
                  <a:srgbClr val="006699"/>
                </a:solidFill>
                <a:latin typeface="+mn-lt"/>
              </a:defRPr>
            </a:lvl8pPr>
            <a:lvl9pPr marL="3886200" indent="-228600" algn="l" rtl="0" eaLnBrk="1" fontAlgn="base" hangingPunct="1">
              <a:spcBef>
                <a:spcPct val="20000"/>
              </a:spcBef>
              <a:spcAft>
                <a:spcPct val="0"/>
              </a:spcAft>
              <a:buChar char="»"/>
              <a:defRPr sz="1600">
                <a:solidFill>
                  <a:srgbClr val="006699"/>
                </a:solidFill>
                <a:latin typeface="+mn-lt"/>
              </a:defRPr>
            </a:lvl9pPr>
          </a:lstStyle>
          <a:p>
            <a:pPr marL="342900" marR="0" lvl="0" indent="-342900" algn="l" defTabSz="457200" rtl="0" eaLnBrk="0" fontAlgn="base" latinLnBrk="0" hangingPunct="0">
              <a:lnSpc>
                <a:spcPct val="100000"/>
              </a:lnSpc>
              <a:spcBef>
                <a:spcPct val="20000"/>
              </a:spcBef>
              <a:spcAft>
                <a:spcPct val="0"/>
              </a:spcAft>
              <a:buClrTx/>
              <a:buSzTx/>
              <a:buFontTx/>
              <a:buChar char="•"/>
              <a:defRPr/>
            </a:pPr>
            <a:r>
              <a:rPr kumimoji="0" lang="hu-HU" sz="2500" b="0" i="0" u="none" strike="noStrike" kern="1200" cap="none" spc="0" normalizeH="0" baseline="0" noProof="0" dirty="0">
                <a:ln>
                  <a:noFill/>
                </a:ln>
                <a:solidFill>
                  <a:srgbClr val="006699"/>
                </a:solidFill>
                <a:effectLst/>
                <a:uLnTx/>
                <a:uFillTx/>
                <a:latin typeface="+mn-lt"/>
                <a:ea typeface="+mn-ea"/>
                <a:cs typeface="+mn-cs"/>
              </a:rPr>
              <a:t>A </a:t>
            </a:r>
            <a:r>
              <a:rPr kumimoji="0" lang="hu-HU" sz="2500" b="0" i="0" u="none" strike="noStrike" kern="1200" cap="none" spc="0" normalizeH="0" baseline="0" noProof="0" dirty="0" err="1">
                <a:ln>
                  <a:noFill/>
                </a:ln>
                <a:solidFill>
                  <a:srgbClr val="006699"/>
                </a:solidFill>
                <a:effectLst/>
                <a:uLnTx/>
                <a:uFillTx/>
                <a:latin typeface="+mn-lt"/>
                <a:ea typeface="+mn-ea"/>
                <a:cs typeface="+mn-cs"/>
              </a:rPr>
              <a:t>genotoxicitás</a:t>
            </a:r>
            <a:r>
              <a:rPr kumimoji="0" lang="hu-HU" sz="2500" b="0" i="0" u="none" strike="noStrike" kern="1200" cap="none" spc="0" normalizeH="0" baseline="0" noProof="0" dirty="0">
                <a:ln>
                  <a:noFill/>
                </a:ln>
                <a:solidFill>
                  <a:srgbClr val="006699"/>
                </a:solidFill>
                <a:effectLst/>
                <a:uLnTx/>
                <a:uFillTx/>
                <a:latin typeface="+mn-lt"/>
                <a:ea typeface="+mn-ea"/>
                <a:cs typeface="+mn-cs"/>
              </a:rPr>
              <a:t> kérdése: (pl. HSC </a:t>
            </a:r>
            <a:r>
              <a:rPr kumimoji="0" lang="hu-HU" sz="2500" b="0" i="0" u="none" strike="noStrike" kern="1200" cap="none" spc="0" normalizeH="0" baseline="0" noProof="0" dirty="0" err="1">
                <a:ln>
                  <a:noFill/>
                </a:ln>
                <a:solidFill>
                  <a:srgbClr val="006699"/>
                </a:solidFill>
                <a:effectLst/>
                <a:uLnTx/>
                <a:uFillTx/>
                <a:latin typeface="+mn-lt"/>
                <a:ea typeface="+mn-ea"/>
                <a:cs typeface="+mn-cs"/>
              </a:rPr>
              <a:t>retrovirális</a:t>
            </a:r>
            <a:r>
              <a:rPr kumimoji="0" lang="hu-HU" sz="2500" b="0" i="0" u="none" strike="noStrike" kern="1200" cap="none" spc="0" normalizeH="0" baseline="0" noProof="0" dirty="0">
                <a:ln>
                  <a:noFill/>
                </a:ln>
                <a:solidFill>
                  <a:srgbClr val="006699"/>
                </a:solidFill>
                <a:effectLst/>
                <a:uLnTx/>
                <a:uFillTx/>
                <a:latin typeface="+mn-lt"/>
                <a:ea typeface="+mn-ea"/>
                <a:cs typeface="+mn-cs"/>
              </a:rPr>
              <a:t> modifikációjánál megfigyeltek </a:t>
            </a:r>
            <a:r>
              <a:rPr kumimoji="0" lang="en-US" sz="2500" b="0" i="0" u="none" strike="noStrike" kern="1200" cap="none" spc="0" normalizeH="0" baseline="0" noProof="0" dirty="0" err="1">
                <a:ln>
                  <a:noFill/>
                </a:ln>
                <a:solidFill>
                  <a:srgbClr val="006699"/>
                </a:solidFill>
                <a:effectLst/>
                <a:uLnTx/>
                <a:uFillTx/>
                <a:latin typeface="+mn-lt"/>
                <a:ea typeface="+mn-ea"/>
                <a:cs typeface="+mn-cs"/>
              </a:rPr>
              <a:t>tumorigen</a:t>
            </a:r>
            <a:r>
              <a:rPr kumimoji="0" lang="hu-HU" sz="2500" b="0" i="0" u="none" strike="noStrike" kern="1200" cap="none" spc="0" normalizeH="0" baseline="0" noProof="0" dirty="0" err="1">
                <a:ln>
                  <a:noFill/>
                </a:ln>
                <a:solidFill>
                  <a:srgbClr val="006699"/>
                </a:solidFill>
                <a:effectLst/>
                <a:uLnTx/>
                <a:uFillTx/>
                <a:latin typeface="+mn-lt"/>
                <a:ea typeface="+mn-ea"/>
                <a:cs typeface="+mn-cs"/>
              </a:rPr>
              <a:t>ikus</a:t>
            </a:r>
            <a:r>
              <a:rPr kumimoji="0" lang="hu-HU" sz="2500" b="0" i="0" u="none" strike="noStrike" kern="1200" cap="none" spc="0" normalizeH="0" baseline="0" noProof="0" dirty="0">
                <a:ln>
                  <a:noFill/>
                </a:ln>
                <a:solidFill>
                  <a:srgbClr val="006699"/>
                </a:solidFill>
                <a:effectLst/>
                <a:uLnTx/>
                <a:uFillTx/>
                <a:latin typeface="+mn-lt"/>
                <a:ea typeface="+mn-ea"/>
                <a:cs typeface="+mn-cs"/>
              </a:rPr>
              <a:t> transzformációt.) </a:t>
            </a:r>
            <a:r>
              <a:rPr kumimoji="0" lang="en-US" sz="2500" b="0" i="0" u="none" strike="noStrike" kern="1200" cap="none" spc="0" normalizeH="0" baseline="0" noProof="0" dirty="0">
                <a:ln>
                  <a:noFill/>
                </a:ln>
                <a:solidFill>
                  <a:srgbClr val="006699"/>
                </a:solidFill>
                <a:effectLst/>
                <a:uLnTx/>
                <a:uFillTx/>
                <a:latin typeface="+mn-lt"/>
                <a:ea typeface="+mn-ea"/>
                <a:cs typeface="+mn-cs"/>
              </a:rPr>
              <a:t> </a:t>
            </a:r>
            <a:endParaRPr kumimoji="0" lang="hu-HU" sz="2500" b="0"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Tx/>
              <a:buChar char="•"/>
              <a:defRPr/>
            </a:pPr>
            <a:r>
              <a:rPr kumimoji="0" lang="hu-HU" sz="2500" b="0" i="0" u="none" strike="noStrike" kern="1200" cap="none" spc="0" normalizeH="0" baseline="0" noProof="0" dirty="0">
                <a:ln>
                  <a:noFill/>
                </a:ln>
                <a:solidFill>
                  <a:srgbClr val="006699"/>
                </a:solidFill>
                <a:effectLst/>
                <a:uLnTx/>
                <a:uFillTx/>
                <a:latin typeface="+mn-lt"/>
                <a:ea typeface="+mn-ea"/>
                <a:cs typeface="+mn-cs"/>
              </a:rPr>
              <a:t>Képes -e a SB </a:t>
            </a:r>
            <a:r>
              <a:rPr kumimoji="0" lang="hu-HU" sz="2500" b="0" i="0" u="none" strike="noStrike" kern="1200" cap="none" spc="0" normalizeH="0" baseline="0" noProof="0" dirty="0" err="1">
                <a:ln>
                  <a:noFill/>
                </a:ln>
                <a:solidFill>
                  <a:srgbClr val="006699"/>
                </a:solidFill>
                <a:effectLst/>
                <a:uLnTx/>
                <a:uFillTx/>
                <a:latin typeface="+mn-lt"/>
                <a:ea typeface="+mn-ea"/>
                <a:cs typeface="+mn-cs"/>
              </a:rPr>
              <a:t>transzpozáz</a:t>
            </a:r>
            <a:r>
              <a:rPr kumimoji="0" lang="hu-HU" sz="2500" b="0" i="0" u="none" strike="noStrike" kern="1200" cap="none" spc="0" normalizeH="0" baseline="0" noProof="0" dirty="0">
                <a:ln>
                  <a:noFill/>
                </a:ln>
                <a:solidFill>
                  <a:srgbClr val="006699"/>
                </a:solidFill>
                <a:effectLst/>
                <a:uLnTx/>
                <a:uFillTx/>
                <a:latin typeface="+mn-lt"/>
                <a:ea typeface="+mn-ea"/>
                <a:cs typeface="+mn-cs"/>
              </a:rPr>
              <a:t> endogén humán szekvenciákat ugrasztani?</a:t>
            </a:r>
            <a:br>
              <a:rPr kumimoji="0" lang="hu-HU" sz="2500" b="0" i="0" u="none" strike="noStrike" kern="1200" cap="none" spc="0" normalizeH="0" baseline="0" noProof="0" dirty="0">
                <a:ln>
                  <a:noFill/>
                </a:ln>
                <a:solidFill>
                  <a:srgbClr val="006699"/>
                </a:solidFill>
                <a:effectLst/>
                <a:uLnTx/>
                <a:uFillTx/>
                <a:latin typeface="+mn-lt"/>
                <a:ea typeface="+mn-ea"/>
                <a:cs typeface="+mn-cs"/>
              </a:rPr>
            </a:br>
            <a:r>
              <a:rPr kumimoji="0" lang="hu-HU" sz="2500" b="0" i="1" u="none" strike="noStrike" kern="1200" cap="none" spc="0" normalizeH="0" baseline="0" noProof="0" dirty="0">
                <a:ln>
                  <a:noFill/>
                </a:ln>
                <a:solidFill>
                  <a:srgbClr val="006699"/>
                </a:solidFill>
                <a:effectLst/>
                <a:uLnTx/>
                <a:uFillTx/>
                <a:latin typeface="+mn-lt"/>
                <a:ea typeface="+mn-ea"/>
                <a:cs typeface="+mn-cs"/>
              </a:rPr>
              <a:t>Úgy tűnik, hogy nem!</a:t>
            </a:r>
            <a:endParaRPr kumimoji="0" lang="hu-HU" sz="2500" b="0" i="1"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Tx/>
              <a:buChar char="•"/>
              <a:defRPr/>
            </a:pPr>
            <a:r>
              <a:rPr kumimoji="0" lang="hu-HU" sz="2500" b="0" i="0" u="none" strike="noStrike" kern="1200" cap="none" spc="0" normalizeH="0" baseline="0" noProof="0" dirty="0">
                <a:ln>
                  <a:noFill/>
                </a:ln>
                <a:solidFill>
                  <a:srgbClr val="006699"/>
                </a:solidFill>
                <a:effectLst/>
                <a:uLnTx/>
                <a:uFillTx/>
                <a:latin typeface="+mn-lt"/>
                <a:ea typeface="+mn-ea"/>
                <a:cs typeface="+mn-cs"/>
              </a:rPr>
              <a:t>Képes –e a valamely humán fehérje ugrasztani az SB </a:t>
            </a:r>
            <a:r>
              <a:rPr kumimoji="0" lang="hu-HU" sz="2500" b="0" i="0" u="none" strike="noStrike" kern="1200" cap="none" spc="0" normalizeH="0" baseline="0" noProof="0" dirty="0" err="1">
                <a:ln>
                  <a:noFill/>
                </a:ln>
                <a:solidFill>
                  <a:srgbClr val="006699"/>
                </a:solidFill>
                <a:effectLst/>
                <a:uLnTx/>
                <a:uFillTx/>
                <a:latin typeface="+mn-lt"/>
                <a:ea typeface="+mn-ea"/>
                <a:cs typeface="+mn-cs"/>
              </a:rPr>
              <a:t>transzpozont</a:t>
            </a:r>
            <a:r>
              <a:rPr kumimoji="0" lang="hu-HU" sz="2500" b="0" i="0" u="none" strike="noStrike" kern="1200" cap="none" spc="0" normalizeH="0" baseline="0" noProof="0" dirty="0">
                <a:ln>
                  <a:noFill/>
                </a:ln>
                <a:solidFill>
                  <a:srgbClr val="006699"/>
                </a:solidFill>
                <a:effectLst/>
                <a:uLnTx/>
                <a:uFillTx/>
                <a:latin typeface="+mn-lt"/>
                <a:ea typeface="+mn-ea"/>
                <a:cs typeface="+mn-cs"/>
              </a:rPr>
              <a:t>? (</a:t>
            </a:r>
            <a:r>
              <a:rPr kumimoji="0" lang="hu-HU" sz="2500" b="0" i="0" u="none" strike="noStrike" kern="1200" cap="none" spc="0" normalizeH="0" baseline="0" noProof="0" dirty="0" err="1">
                <a:ln>
                  <a:noFill/>
                </a:ln>
                <a:solidFill>
                  <a:srgbClr val="006699"/>
                </a:solidFill>
                <a:effectLst/>
                <a:uLnTx/>
                <a:uFillTx/>
                <a:latin typeface="+mn-lt"/>
                <a:ea typeface="+mn-ea"/>
                <a:cs typeface="+mn-cs"/>
              </a:rPr>
              <a:t>vö</a:t>
            </a:r>
            <a:r>
              <a:rPr kumimoji="0" lang="hu-HU" sz="2500" b="0" i="0" u="none" strike="noStrike" kern="1200" cap="none" spc="0" normalizeH="0" baseline="0" noProof="0" dirty="0">
                <a:ln>
                  <a:noFill/>
                </a:ln>
                <a:solidFill>
                  <a:srgbClr val="006699"/>
                </a:solidFill>
                <a:effectLst/>
                <a:uLnTx/>
                <a:uFillTx/>
                <a:latin typeface="+mn-lt"/>
                <a:ea typeface="+mn-ea"/>
                <a:cs typeface="+mn-cs"/>
              </a:rPr>
              <a:t> emberi PGBD5 </a:t>
            </a:r>
            <a:r>
              <a:rPr kumimoji="0" lang="hu-HU" sz="2500" b="0" i="0" u="none" strike="noStrike" kern="1200" cap="none" spc="0" normalizeH="0" baseline="0" noProof="0" dirty="0" err="1">
                <a:ln>
                  <a:noFill/>
                </a:ln>
                <a:solidFill>
                  <a:srgbClr val="006699"/>
                </a:solidFill>
                <a:effectLst/>
                <a:uLnTx/>
                <a:uFillTx/>
                <a:latin typeface="+mn-lt"/>
                <a:ea typeface="+mn-ea"/>
                <a:cs typeface="+mn-cs"/>
              </a:rPr>
              <a:t>transposase-derived</a:t>
            </a:r>
            <a:r>
              <a:rPr kumimoji="0" lang="hu-HU" sz="2500" b="0" i="0" u="none" strike="noStrike" kern="1200" cap="none" spc="0" normalizeH="0" baseline="0" noProof="0" dirty="0">
                <a:ln>
                  <a:noFill/>
                </a:ln>
                <a:solidFill>
                  <a:srgbClr val="006699"/>
                </a:solidFill>
                <a:effectLst/>
                <a:uLnTx/>
                <a:uFillTx/>
                <a:latin typeface="+mn-lt"/>
                <a:ea typeface="+mn-ea"/>
                <a:cs typeface="+mn-cs"/>
              </a:rPr>
              <a:t> protein mobilizálni képes a rovar eredetű </a:t>
            </a:r>
            <a:r>
              <a:rPr kumimoji="0" lang="hu-HU" sz="2500" b="0" i="0" u="none" strike="noStrike" kern="1200" cap="none" spc="0" normalizeH="0" baseline="0" noProof="0" dirty="0" err="1">
                <a:ln>
                  <a:noFill/>
                </a:ln>
                <a:solidFill>
                  <a:srgbClr val="006699"/>
                </a:solidFill>
                <a:effectLst/>
                <a:uLnTx/>
                <a:uFillTx/>
                <a:latin typeface="+mn-lt"/>
                <a:ea typeface="+mn-ea"/>
                <a:cs typeface="+mn-cs"/>
              </a:rPr>
              <a:t>piggyBac</a:t>
            </a:r>
            <a:r>
              <a:rPr kumimoji="0" lang="hu-HU" sz="2500" b="0" i="0" u="none" strike="noStrike" kern="1200" cap="none" spc="0" normalizeH="0" baseline="0" noProof="0" dirty="0">
                <a:ln>
                  <a:noFill/>
                </a:ln>
                <a:solidFill>
                  <a:srgbClr val="006699"/>
                </a:solidFill>
                <a:effectLst/>
                <a:uLnTx/>
                <a:uFillTx/>
                <a:latin typeface="+mn-lt"/>
                <a:ea typeface="+mn-ea"/>
                <a:cs typeface="+mn-cs"/>
              </a:rPr>
              <a:t> (PB) </a:t>
            </a:r>
            <a:r>
              <a:rPr kumimoji="0" lang="hu-HU" sz="2500" b="0" i="0" u="none" strike="noStrike" kern="1200" cap="none" spc="0" normalizeH="0" baseline="0" noProof="0" dirty="0" err="1">
                <a:ln>
                  <a:noFill/>
                </a:ln>
                <a:solidFill>
                  <a:srgbClr val="006699"/>
                </a:solidFill>
                <a:effectLst/>
                <a:uLnTx/>
                <a:uFillTx/>
                <a:latin typeface="+mn-lt"/>
                <a:ea typeface="+mn-ea"/>
                <a:cs typeface="+mn-cs"/>
              </a:rPr>
              <a:t>transzpozont</a:t>
            </a:r>
            <a:r>
              <a:rPr kumimoji="0" lang="hu-HU" sz="2500" b="0" i="0" u="none" strike="noStrike" kern="1200" cap="none" spc="0" normalizeH="0" baseline="0" noProof="0" dirty="0">
                <a:ln>
                  <a:noFill/>
                </a:ln>
                <a:solidFill>
                  <a:srgbClr val="006699"/>
                </a:solidFill>
                <a:effectLst/>
                <a:uLnTx/>
                <a:uFillTx/>
                <a:latin typeface="+mn-lt"/>
                <a:ea typeface="+mn-ea"/>
                <a:cs typeface="+mn-cs"/>
              </a:rPr>
              <a:t>)  - </a:t>
            </a:r>
            <a:r>
              <a:rPr kumimoji="0" lang="hu-HU" sz="2500" b="0" i="1" u="none" strike="noStrike" kern="1200" cap="none" spc="0" normalizeH="0" baseline="0" noProof="0" dirty="0">
                <a:ln>
                  <a:noFill/>
                </a:ln>
                <a:solidFill>
                  <a:srgbClr val="006699"/>
                </a:solidFill>
                <a:effectLst/>
                <a:uLnTx/>
                <a:uFillTx/>
                <a:latin typeface="+mn-lt"/>
                <a:ea typeface="+mn-ea"/>
                <a:cs typeface="+mn-cs"/>
              </a:rPr>
              <a:t>Úgy tűnik, hogy nem!</a:t>
            </a:r>
            <a:endParaRPr kumimoji="0" lang="hu-HU" sz="2500" b="0" i="1"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Tx/>
              <a:buChar char="•"/>
              <a:defRPr/>
            </a:pPr>
            <a:r>
              <a:rPr kumimoji="0" lang="hu-HU" sz="2500" b="0" i="0" u="none" strike="noStrike" kern="1200" cap="none" spc="0" normalizeH="0" baseline="0" noProof="0" dirty="0" err="1">
                <a:ln>
                  <a:noFill/>
                </a:ln>
                <a:solidFill>
                  <a:srgbClr val="006699"/>
                </a:solidFill>
                <a:effectLst/>
                <a:uLnTx/>
                <a:uFillTx/>
                <a:latin typeface="+mn-lt"/>
                <a:ea typeface="+mn-ea"/>
                <a:cs typeface="+mn-cs"/>
              </a:rPr>
              <a:t>Inszerciós</a:t>
            </a:r>
            <a:r>
              <a:rPr kumimoji="0" lang="hu-HU" sz="2500" b="0" i="0" u="none" strike="noStrike" kern="1200" cap="none" spc="0" normalizeH="0" baseline="0" noProof="0" dirty="0">
                <a:ln>
                  <a:noFill/>
                </a:ln>
                <a:solidFill>
                  <a:srgbClr val="006699"/>
                </a:solidFill>
                <a:effectLst/>
                <a:uLnTx/>
                <a:uFillTx/>
                <a:latin typeface="+mn-lt"/>
                <a:ea typeface="+mn-ea"/>
                <a:cs typeface="+mn-cs"/>
              </a:rPr>
              <a:t> helyek eloszlása a genomban növelheti az </a:t>
            </a:r>
            <a:r>
              <a:rPr kumimoji="0" lang="hu-HU" sz="2500" b="0" i="0" u="none" strike="noStrike" kern="1200" cap="none" spc="0" normalizeH="0" baseline="0" noProof="0" dirty="0" err="1">
                <a:ln>
                  <a:noFill/>
                </a:ln>
                <a:solidFill>
                  <a:srgbClr val="006699"/>
                </a:solidFill>
                <a:effectLst/>
                <a:uLnTx/>
                <a:uFillTx/>
                <a:latin typeface="+mn-lt"/>
                <a:ea typeface="+mn-ea"/>
                <a:cs typeface="+mn-cs"/>
              </a:rPr>
              <a:t>onkogenezishez</a:t>
            </a:r>
            <a:r>
              <a:rPr kumimoji="0" lang="hu-HU" sz="2500" b="0" i="0" u="none" strike="noStrike" kern="1200" cap="none" spc="0" normalizeH="0" baseline="0" noProof="0" dirty="0">
                <a:ln>
                  <a:noFill/>
                </a:ln>
                <a:solidFill>
                  <a:srgbClr val="006699"/>
                </a:solidFill>
                <a:effectLst/>
                <a:uLnTx/>
                <a:uFillTx/>
                <a:latin typeface="+mn-lt"/>
                <a:ea typeface="+mn-ea"/>
                <a:cs typeface="+mn-cs"/>
              </a:rPr>
              <a:t> vezető </a:t>
            </a:r>
            <a:r>
              <a:rPr kumimoji="0" lang="hu-HU" sz="2500" b="0" i="0" u="none" strike="noStrike" kern="1200" cap="none" spc="0" normalizeH="0" baseline="0" noProof="0" dirty="0" err="1">
                <a:ln>
                  <a:noFill/>
                </a:ln>
                <a:solidFill>
                  <a:srgbClr val="006699"/>
                </a:solidFill>
                <a:effectLst/>
                <a:uLnTx/>
                <a:uFillTx/>
                <a:latin typeface="+mn-lt"/>
                <a:ea typeface="+mn-ea"/>
                <a:cs typeface="+mn-cs"/>
              </a:rPr>
              <a:t>inszerció</a:t>
            </a:r>
            <a:r>
              <a:rPr kumimoji="0" lang="hu-HU" sz="2500" b="0" i="0" u="none" strike="noStrike" kern="1200" cap="none" spc="0" normalizeH="0" baseline="0" noProof="0" dirty="0">
                <a:ln>
                  <a:noFill/>
                </a:ln>
                <a:solidFill>
                  <a:srgbClr val="006699"/>
                </a:solidFill>
                <a:effectLst/>
                <a:uLnTx/>
                <a:uFillTx/>
                <a:latin typeface="+mn-lt"/>
                <a:ea typeface="+mn-ea"/>
                <a:cs typeface="+mn-cs"/>
              </a:rPr>
              <a:t> kockázatát </a:t>
            </a:r>
            <a:endParaRPr kumimoji="0" lang="hu-HU" sz="2500" b="0" i="0" u="none" strike="noStrike" kern="1200" cap="none" spc="0" normalizeH="0" baseline="0" noProof="0" dirty="0">
              <a:ln>
                <a:noFill/>
              </a:ln>
              <a:solidFill>
                <a:srgbClr val="006699"/>
              </a:solidFill>
              <a:effectLst/>
              <a:uLnTx/>
              <a:uFillTx/>
              <a:latin typeface="+mn-lt"/>
              <a:ea typeface="+mn-ea"/>
              <a:cs typeface="+mn-cs"/>
            </a:endParaRPr>
          </a:p>
          <a:p>
            <a:pPr marL="0" marR="0" lvl="0" indent="0" algn="l" defTabSz="457200" rtl="0" eaLnBrk="0" fontAlgn="base" latinLnBrk="0" hangingPunct="0">
              <a:lnSpc>
                <a:spcPct val="100000"/>
              </a:lnSpc>
              <a:spcBef>
                <a:spcPct val="20000"/>
              </a:spcBef>
              <a:spcAft>
                <a:spcPct val="0"/>
              </a:spcAft>
              <a:buClrTx/>
              <a:buSzTx/>
              <a:buFontTx/>
              <a:buNone/>
              <a:defRPr/>
            </a:pPr>
            <a:r>
              <a:rPr kumimoji="0" lang="hu-HU" sz="2500" b="0" i="1" u="none" strike="noStrike" kern="1200" cap="none" spc="0" normalizeH="0" baseline="0" noProof="0" dirty="0">
                <a:ln>
                  <a:noFill/>
                </a:ln>
                <a:solidFill>
                  <a:srgbClr val="006699"/>
                </a:solidFill>
                <a:effectLst/>
                <a:uLnTx/>
                <a:uFillTx/>
                <a:latin typeface="+mn-lt"/>
                <a:ea typeface="+mn-ea"/>
                <a:cs typeface="+mn-cs"/>
              </a:rPr>
              <a:t>    Úgy tűnik, hogy ez random!</a:t>
            </a:r>
            <a:endParaRPr kumimoji="0" lang="hu-HU" sz="2500" b="0" i="1"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descr="http://www.cell.com/cms/attachment/2112662313/2084028781/gr3.jpg"/>
          <p:cNvPicPr>
            <a:picLocks noChangeAspect="1"/>
          </p:cNvPicPr>
          <p:nvPr/>
        </p:nvPicPr>
        <p:blipFill>
          <a:blip r:embed="rId1"/>
          <a:srcRect b="-1871"/>
          <a:stretch>
            <a:fillRect/>
          </a:stretch>
        </p:blipFill>
        <p:spPr>
          <a:xfrm>
            <a:off x="3071813" y="188913"/>
            <a:ext cx="6264275" cy="9864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7.40741E-7 L -0.00299 -0.63519 " pathEditMode="relative" rAng="0" ptsTypes="AA">
                                      <p:cBhvr>
                                        <p:cTn id="6" dur="2000" fill="hold"/>
                                        <p:tgtEl>
                                          <p:spTgt spid="16386"/>
                                        </p:tgtEl>
                                        <p:attrNameLst>
                                          <p:attrName>ppt_x</p:attrName>
                                          <p:attrName>ppt_y</p:attrName>
                                        </p:attrNameLst>
                                      </p:cBhvr>
                                      <p:rCtr x="-200" y="-31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Figure 4 Opens large image"/>
          <p:cNvPicPr>
            <a:picLocks noChangeAspect="1"/>
          </p:cNvPicPr>
          <p:nvPr/>
        </p:nvPicPr>
        <p:blipFill>
          <a:blip r:embed="rId1"/>
          <a:stretch>
            <a:fillRect/>
          </a:stretch>
        </p:blipFill>
        <p:spPr>
          <a:xfrm>
            <a:off x="2782888" y="0"/>
            <a:ext cx="6648450" cy="10109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45833E-6 2.96296E-6 L -0.00091 -0.48912 " pathEditMode="relative" rAng="0" ptsTypes="AA">
                                      <p:cBhvr>
                                        <p:cTn id="6" dur="2000" fill="hold"/>
                                        <p:tgtEl>
                                          <p:spTgt spid="17410"/>
                                        </p:tgtEl>
                                        <p:attrNameLst>
                                          <p:attrName>ppt_x</p:attrName>
                                          <p:attrName>ppt_y</p:attrName>
                                        </p:attrNameLst>
                                      </p:cBhvr>
                                      <p:rCtr x="-100" y="-24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9458" name="Picture 2" descr="File:SBTS4.png"/>
          <p:cNvPicPr>
            <a:picLocks noChangeAspect="1"/>
          </p:cNvPicPr>
          <p:nvPr/>
        </p:nvPicPr>
        <p:blipFill>
          <a:blip r:embed="rId1"/>
          <a:stretch>
            <a:fillRect/>
          </a:stretch>
        </p:blipFill>
        <p:spPr>
          <a:xfrm>
            <a:off x="1919288" y="549275"/>
            <a:ext cx="8001000" cy="600075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4" descr="https://upload.wikimedia.org/wikipedia/commons/b/b3/SimpleCRISPR.jpg"/>
          <p:cNvPicPr>
            <a:picLocks noChangeAspect="1"/>
          </p:cNvPicPr>
          <p:nvPr/>
        </p:nvPicPr>
        <p:blipFill>
          <a:blip r:embed="rId1"/>
          <a:stretch>
            <a:fillRect/>
          </a:stretch>
        </p:blipFill>
        <p:spPr>
          <a:xfrm>
            <a:off x="2782888" y="981075"/>
            <a:ext cx="6192837" cy="1812925"/>
          </a:xfrm>
          <a:prstGeom prst="rect">
            <a:avLst/>
          </a:prstGeom>
          <a:noFill/>
          <a:ln w="9525">
            <a:noFill/>
          </a:ln>
        </p:spPr>
      </p:pic>
      <p:sp>
        <p:nvSpPr>
          <p:cNvPr id="20483" name="Cím 1"/>
          <p:cNvSpPr>
            <a:spLocks noGrp="1"/>
          </p:cNvSpPr>
          <p:nvPr>
            <p:ph type="title"/>
          </p:nvPr>
        </p:nvSpPr>
        <p:spPr>
          <a:xfrm>
            <a:off x="1981200" y="274638"/>
            <a:ext cx="8229600" cy="777875"/>
          </a:xfrm>
        </p:spPr>
        <p:txBody>
          <a:bodyPr vert="horz" wrap="square" lIns="91436" tIns="45718" rIns="91436" bIns="45718" anchor="ctr"/>
          <a:p>
            <a:r>
              <a:rPr lang="hu-HU" altLang="hu-HU" sz="2800" b="1" dirty="0"/>
              <a:t>Baktérium adaptív „immunválasza” - CRISPR</a:t>
            </a:r>
            <a:endParaRPr lang="hu-HU" altLang="hu-HU" sz="2800" b="1" dirty="0"/>
          </a:p>
        </p:txBody>
      </p:sp>
      <p:sp>
        <p:nvSpPr>
          <p:cNvPr id="3" name="Tartalom helye 2"/>
          <p:cNvSpPr>
            <a:spLocks noGrp="1"/>
          </p:cNvSpPr>
          <p:nvPr>
            <p:ph idx="1"/>
          </p:nvPr>
        </p:nvSpPr>
        <p:spPr>
          <a:xfrm>
            <a:off x="1992313" y="2349500"/>
            <a:ext cx="8229600" cy="4175125"/>
          </a:xfrm>
        </p:spPr>
        <p:txBody>
          <a:bodyPr vert="horz" wrap="square" lIns="91436" tIns="45718" rIns="91436" bIns="45718" numCol="1" anchor="t" anchorCtr="0" compatLnSpc="1">
            <a:normAutofit fontScale="92500"/>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Idegen </a:t>
            </a:r>
            <a:r>
              <a:rPr kumimoji="0" lang="hu-HU" sz="2400" b="0" i="0" u="none" strike="noStrike" kern="0" cap="none" spc="0" normalizeH="0" baseline="0" noProof="0" dirty="0" err="1">
                <a:ln>
                  <a:noFill/>
                </a:ln>
                <a:solidFill>
                  <a:srgbClr val="006699"/>
                </a:solidFill>
                <a:effectLst/>
                <a:uLnTx/>
                <a:uFillTx/>
                <a:latin typeface="+mn-lt"/>
                <a:ea typeface="+mn-ea"/>
                <a:cs typeface="+mn-cs"/>
              </a:rPr>
              <a:t>fág</a:t>
            </a:r>
            <a:r>
              <a:rPr kumimoji="0" lang="hu-HU" sz="2400" b="0" i="0" u="none" strike="noStrike" kern="0" cap="none" spc="0" normalizeH="0" baseline="0" noProof="0" dirty="0">
                <a:ln>
                  <a:noFill/>
                </a:ln>
                <a:solidFill>
                  <a:srgbClr val="006699"/>
                </a:solidFill>
                <a:effectLst/>
                <a:uLnTx/>
                <a:uFillTx/>
                <a:latin typeface="+mn-lt"/>
                <a:ea typeface="+mn-ea"/>
                <a:cs typeface="+mn-cs"/>
              </a:rPr>
              <a:t> és </a:t>
            </a:r>
            <a:r>
              <a:rPr kumimoji="0" lang="hu-HU" sz="2400" b="0" i="0" u="none" strike="noStrike" kern="0" cap="none" spc="0" normalizeH="0" baseline="0" noProof="0" dirty="0" err="1">
                <a:ln>
                  <a:noFill/>
                </a:ln>
                <a:solidFill>
                  <a:srgbClr val="006699"/>
                </a:solidFill>
                <a:effectLst/>
                <a:uLnTx/>
                <a:uFillTx/>
                <a:latin typeface="+mn-lt"/>
                <a:ea typeface="+mn-ea"/>
                <a:cs typeface="+mn-cs"/>
              </a:rPr>
              <a:t>plazmid</a:t>
            </a:r>
            <a:r>
              <a:rPr kumimoji="0" lang="hu-HU" sz="2400" b="0" i="0" u="none" strike="noStrike" kern="0" cap="none" spc="0" normalizeH="0" baseline="0" noProof="0" dirty="0">
                <a:ln>
                  <a:noFill/>
                </a:ln>
                <a:solidFill>
                  <a:srgbClr val="006699"/>
                </a:solidFill>
                <a:effectLst/>
                <a:uLnTx/>
                <a:uFillTx/>
                <a:latin typeface="+mn-lt"/>
                <a:ea typeface="+mn-ea"/>
                <a:cs typeface="+mn-cs"/>
              </a:rPr>
              <a:t> DNS elleni védelem.</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A védelem korábbi fertőzés után alakul ki: Cas1 és Cas2 (CRISPR </a:t>
            </a:r>
            <a:r>
              <a:rPr kumimoji="0" lang="hu-HU" sz="2400" b="0" i="0" u="none" strike="noStrike" kern="0" cap="none" spc="0" normalizeH="0" baseline="0" noProof="0" dirty="0" err="1">
                <a:ln>
                  <a:noFill/>
                </a:ln>
                <a:solidFill>
                  <a:srgbClr val="006699"/>
                </a:solidFill>
                <a:effectLst/>
                <a:uLnTx/>
                <a:uFillTx/>
                <a:latin typeface="+mn-lt"/>
                <a:ea typeface="+mn-ea"/>
                <a:cs typeface="+mn-cs"/>
              </a:rPr>
              <a:t>associated</a:t>
            </a:r>
            <a:r>
              <a:rPr kumimoji="0" lang="hu-HU" sz="2400" b="0" i="0" u="none" strike="noStrike" kern="0" cap="none" spc="0" normalizeH="0" baseline="0" noProof="0" dirty="0">
                <a:ln>
                  <a:noFill/>
                </a:ln>
                <a:solidFill>
                  <a:srgbClr val="006699"/>
                </a:solidFill>
                <a:effectLst/>
                <a:uLnTx/>
                <a:uFillTx/>
                <a:latin typeface="+mn-lt"/>
                <a:ea typeface="+mn-ea"/>
                <a:cs typeface="+mn-cs"/>
              </a:rPr>
              <a:t> </a:t>
            </a:r>
            <a:r>
              <a:rPr kumimoji="0" lang="hu-HU" sz="2400" b="0" i="0" u="none" strike="noStrike" kern="0" cap="none" spc="0" normalizeH="0" baseline="0" noProof="0" dirty="0" err="1">
                <a:ln>
                  <a:noFill/>
                </a:ln>
                <a:solidFill>
                  <a:srgbClr val="006699"/>
                </a:solidFill>
                <a:effectLst/>
                <a:uLnTx/>
                <a:uFillTx/>
                <a:latin typeface="+mn-lt"/>
                <a:ea typeface="+mn-ea"/>
                <a:cs typeface="+mn-cs"/>
              </a:rPr>
              <a:t>genes</a:t>
            </a:r>
            <a:r>
              <a:rPr kumimoji="0" lang="hu-HU" sz="2400" b="0" i="0" u="none" strike="noStrike" kern="0" cap="none" spc="0" normalizeH="0" baseline="0" noProof="0" dirty="0">
                <a:ln>
                  <a:noFill/>
                </a:ln>
                <a:solidFill>
                  <a:srgbClr val="006699"/>
                </a:solidFill>
                <a:effectLst/>
                <a:uLnTx/>
                <a:uFillTx/>
                <a:latin typeface="+mn-lt"/>
                <a:ea typeface="+mn-ea"/>
                <a:cs typeface="+mn-cs"/>
              </a:rPr>
              <a:t>) fehérjék felismerik és darabolják az idegen DNS-t és a vezető szekvencia mögé építik.</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CRISPR (</a:t>
            </a:r>
            <a:r>
              <a:rPr kumimoji="0" lang="hu-HU" sz="2400" b="0" i="1" u="none" strike="noStrike" kern="0" cap="none" spc="0" normalizeH="0" baseline="0" noProof="0" dirty="0" err="1">
                <a:ln>
                  <a:noFill/>
                </a:ln>
                <a:solidFill>
                  <a:srgbClr val="006699"/>
                </a:solidFill>
                <a:effectLst/>
                <a:uLnTx/>
                <a:uFillTx/>
                <a:latin typeface="+mn-lt"/>
                <a:ea typeface="+mn-ea"/>
                <a:cs typeface="+mn-cs"/>
              </a:rPr>
              <a:t>clustered</a:t>
            </a:r>
            <a:r>
              <a:rPr kumimoji="0" lang="hu-HU" sz="2400" b="0" i="1" u="none" strike="noStrike" kern="0" cap="none" spc="0" normalizeH="0" baseline="0" noProof="0" dirty="0">
                <a:ln>
                  <a:noFill/>
                </a:ln>
                <a:solidFill>
                  <a:srgbClr val="006699"/>
                </a:solidFill>
                <a:effectLst/>
                <a:uLnTx/>
                <a:uFillTx/>
                <a:latin typeface="+mn-lt"/>
                <a:ea typeface="+mn-ea"/>
                <a:cs typeface="+mn-cs"/>
              </a:rPr>
              <a:t> </a:t>
            </a:r>
            <a:r>
              <a:rPr kumimoji="0" lang="en-US" sz="2400" b="0" i="1" u="none" strike="noStrike" kern="0" cap="none" spc="0" normalizeH="0" baseline="0" noProof="0" dirty="0">
                <a:ln>
                  <a:noFill/>
                </a:ln>
                <a:solidFill>
                  <a:srgbClr val="006699"/>
                </a:solidFill>
                <a:effectLst/>
                <a:uLnTx/>
                <a:uFillTx/>
                <a:latin typeface="+mn-lt"/>
                <a:ea typeface="+mn-ea"/>
                <a:cs typeface="+mn-cs"/>
              </a:rPr>
              <a:t> regularly interspaced short </a:t>
            </a:r>
            <a:r>
              <a:rPr kumimoji="0" lang="en-US" sz="2400" b="0" i="1" u="none" strike="noStrike" kern="0" cap="none" spc="0" normalizeH="0" baseline="0" noProof="0" dirty="0" err="1">
                <a:ln>
                  <a:noFill/>
                </a:ln>
                <a:solidFill>
                  <a:srgbClr val="006699"/>
                </a:solidFill>
                <a:effectLst/>
                <a:uLnTx/>
                <a:uFillTx/>
                <a:latin typeface="+mn-lt"/>
                <a:ea typeface="+mn-ea"/>
                <a:cs typeface="+mn-cs"/>
              </a:rPr>
              <a:t>palindromic</a:t>
            </a:r>
            <a:r>
              <a:rPr kumimoji="0" lang="en-US" sz="2400" b="0" i="1" u="none" strike="noStrike" kern="0" cap="none" spc="0" normalizeH="0" baseline="0" noProof="0" dirty="0">
                <a:ln>
                  <a:noFill/>
                </a:ln>
                <a:solidFill>
                  <a:srgbClr val="006699"/>
                </a:solidFill>
                <a:effectLst/>
                <a:uLnTx/>
                <a:uFillTx/>
                <a:latin typeface="+mn-lt"/>
                <a:ea typeface="+mn-ea"/>
                <a:cs typeface="+mn-cs"/>
              </a:rPr>
              <a:t> repeats</a:t>
            </a:r>
            <a:r>
              <a:rPr kumimoji="0" lang="hu-HU" sz="2400" b="0" i="0" u="none" strike="noStrike" kern="0" cap="none" spc="0" normalizeH="0" baseline="0" noProof="0" dirty="0">
                <a:ln>
                  <a:noFill/>
                </a:ln>
                <a:solidFill>
                  <a:srgbClr val="006699"/>
                </a:solidFill>
                <a:effectLst/>
                <a:uLnTx/>
                <a:uFillTx/>
                <a:latin typeface="+mn-lt"/>
                <a:ea typeface="+mn-ea"/>
                <a:cs typeface="+mn-cs"/>
              </a:rPr>
              <a:t>) szekvenciáról </a:t>
            </a:r>
            <a:r>
              <a:rPr kumimoji="0" lang="hu-HU" sz="2400" b="0" i="0" u="none" strike="noStrike" kern="0" cap="none" spc="0" normalizeH="0" baseline="0" noProof="0" dirty="0" err="1">
                <a:ln>
                  <a:noFill/>
                </a:ln>
                <a:solidFill>
                  <a:srgbClr val="006699"/>
                </a:solidFill>
                <a:effectLst/>
                <a:uLnTx/>
                <a:uFillTx/>
                <a:latin typeface="+mn-lt"/>
                <a:ea typeface="+mn-ea"/>
                <a:cs typeface="+mn-cs"/>
              </a:rPr>
              <a:t>crRNS</a:t>
            </a:r>
            <a:r>
              <a:rPr kumimoji="0" lang="hu-HU" sz="2400" b="0" i="0" u="none" strike="noStrike" kern="0" cap="none" spc="0" normalizeH="0" baseline="0" noProof="0" dirty="0">
                <a:ln>
                  <a:noFill/>
                </a:ln>
                <a:solidFill>
                  <a:srgbClr val="006699"/>
                </a:solidFill>
                <a:effectLst/>
                <a:uLnTx/>
                <a:uFillTx/>
                <a:latin typeface="+mn-lt"/>
                <a:ea typeface="+mn-ea"/>
                <a:cs typeface="+mn-cs"/>
              </a:rPr>
              <a:t> íródik át. </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II. típusú </a:t>
            </a:r>
            <a:r>
              <a:rPr kumimoji="0" lang="hu-HU" sz="2400" b="0" i="0" u="none" strike="noStrike" kern="0" cap="none" spc="0" normalizeH="0" baseline="0" noProof="0" dirty="0" err="1">
                <a:ln>
                  <a:noFill/>
                </a:ln>
                <a:solidFill>
                  <a:srgbClr val="006699"/>
                </a:solidFill>
                <a:effectLst/>
                <a:uLnTx/>
                <a:uFillTx/>
                <a:latin typeface="+mn-lt"/>
                <a:ea typeface="+mn-ea"/>
                <a:cs typeface="+mn-cs"/>
              </a:rPr>
              <a:t>Cas</a:t>
            </a:r>
            <a:r>
              <a:rPr kumimoji="0" lang="hu-HU" sz="2400" b="0" i="0" u="none" strike="noStrike" kern="0" cap="none" spc="0" normalizeH="0" baseline="0" noProof="0" dirty="0">
                <a:ln>
                  <a:noFill/>
                </a:ln>
                <a:solidFill>
                  <a:srgbClr val="006699"/>
                </a:solidFill>
                <a:effectLst/>
                <a:uLnTx/>
                <a:uFillTx/>
                <a:latin typeface="+mn-lt"/>
                <a:ea typeface="+mn-ea"/>
                <a:cs typeface="+mn-cs"/>
              </a:rPr>
              <a:t> fehérjék processzálják az RNS-t.</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A </a:t>
            </a:r>
            <a:r>
              <a:rPr kumimoji="0" lang="hu-HU" sz="2400" b="0" i="0" u="none" strike="noStrike" kern="0" cap="none" spc="0" normalizeH="0" baseline="0" noProof="0" dirty="0" err="1">
                <a:ln>
                  <a:noFill/>
                </a:ln>
                <a:solidFill>
                  <a:srgbClr val="006699"/>
                </a:solidFill>
                <a:effectLst/>
                <a:uLnTx/>
                <a:uFillTx/>
                <a:latin typeface="+mn-lt"/>
                <a:ea typeface="+mn-ea"/>
                <a:cs typeface="+mn-cs"/>
              </a:rPr>
              <a:t>crRNS</a:t>
            </a:r>
            <a:r>
              <a:rPr kumimoji="0" lang="hu-HU" sz="2400" b="0" i="0" u="none" strike="noStrike" kern="0" cap="none" spc="0" normalizeH="0" baseline="0" noProof="0" dirty="0">
                <a:ln>
                  <a:noFill/>
                </a:ln>
                <a:solidFill>
                  <a:srgbClr val="006699"/>
                </a:solidFill>
                <a:effectLst/>
                <a:uLnTx/>
                <a:uFillTx/>
                <a:latin typeface="+mn-lt"/>
                <a:ea typeface="+mn-ea"/>
                <a:cs typeface="+mn-cs"/>
              </a:rPr>
              <a:t> és </a:t>
            </a:r>
            <a:r>
              <a:rPr kumimoji="0" lang="hu-HU" sz="2400" b="0" i="0" u="none" strike="noStrike" kern="0" cap="none" spc="0" normalizeH="0" baseline="0" noProof="0" dirty="0" err="1">
                <a:ln>
                  <a:noFill/>
                </a:ln>
                <a:solidFill>
                  <a:srgbClr val="006699"/>
                </a:solidFill>
                <a:effectLst/>
                <a:uLnTx/>
                <a:uFillTx/>
                <a:latin typeface="+mn-lt"/>
                <a:ea typeface="+mn-ea"/>
                <a:cs typeface="+mn-cs"/>
              </a:rPr>
              <a:t>tracrRNS</a:t>
            </a:r>
            <a:r>
              <a:rPr kumimoji="0" lang="hu-HU" sz="2400" b="0" i="0" u="none" strike="noStrike" kern="0" cap="none" spc="0" normalizeH="0" baseline="0" noProof="0" dirty="0">
                <a:ln>
                  <a:noFill/>
                </a:ln>
                <a:solidFill>
                  <a:srgbClr val="006699"/>
                </a:solidFill>
                <a:effectLst/>
                <a:uLnTx/>
                <a:uFillTx/>
                <a:latin typeface="+mn-lt"/>
                <a:ea typeface="+mn-ea"/>
                <a:cs typeface="+mn-cs"/>
              </a:rPr>
              <a:t> (transz-aktiváló </a:t>
            </a:r>
            <a:r>
              <a:rPr kumimoji="0" lang="hu-HU" sz="2400" b="0" i="0" u="none" strike="noStrike" kern="0" cap="none" spc="0" normalizeH="0" baseline="0" noProof="0" dirty="0" err="1">
                <a:ln>
                  <a:noFill/>
                </a:ln>
                <a:solidFill>
                  <a:srgbClr val="006699"/>
                </a:solidFill>
                <a:effectLst/>
                <a:uLnTx/>
                <a:uFillTx/>
                <a:latin typeface="+mn-lt"/>
                <a:ea typeface="+mn-ea"/>
                <a:cs typeface="+mn-cs"/>
              </a:rPr>
              <a:t>crRNS</a:t>
            </a:r>
            <a:r>
              <a:rPr kumimoji="0" lang="hu-HU" sz="2400" b="0" i="0" u="none" strike="noStrike" kern="0" cap="none" spc="0" normalizeH="0" baseline="0" noProof="0" dirty="0">
                <a:ln>
                  <a:noFill/>
                </a:ln>
                <a:solidFill>
                  <a:srgbClr val="006699"/>
                </a:solidFill>
                <a:effectLst/>
                <a:uLnTx/>
                <a:uFillTx/>
                <a:latin typeface="+mn-lt"/>
                <a:ea typeface="+mn-ea"/>
                <a:cs typeface="+mn-cs"/>
              </a:rPr>
              <a:t>, </a:t>
            </a:r>
            <a:r>
              <a:rPr kumimoji="0" lang="hu-HU" sz="2400" b="0" i="0" u="none" strike="noStrike" kern="0" cap="none" spc="0" normalizeH="0" baseline="0" noProof="0" dirty="0" err="1">
                <a:ln>
                  <a:noFill/>
                </a:ln>
                <a:solidFill>
                  <a:srgbClr val="006699"/>
                </a:solidFill>
                <a:effectLst/>
                <a:uLnTx/>
                <a:uFillTx/>
                <a:latin typeface="+mn-lt"/>
                <a:ea typeface="+mn-ea"/>
                <a:cs typeface="+mn-cs"/>
              </a:rPr>
              <a:t>hairpin</a:t>
            </a:r>
            <a:r>
              <a:rPr kumimoji="0" lang="hu-HU" sz="2400" b="0" i="0" u="none" strike="noStrike" kern="0" cap="none" spc="0" normalizeH="0" baseline="0" noProof="0" dirty="0">
                <a:ln>
                  <a:noFill/>
                </a:ln>
                <a:solidFill>
                  <a:srgbClr val="006699"/>
                </a:solidFill>
                <a:effectLst/>
                <a:uLnTx/>
                <a:uFillTx/>
                <a:latin typeface="+mn-lt"/>
                <a:ea typeface="+mn-ea"/>
                <a:cs typeface="+mn-cs"/>
              </a:rPr>
              <a:t> szerk.), mint </a:t>
            </a:r>
            <a:r>
              <a:rPr kumimoji="0" lang="hu-HU" sz="2400" b="0" i="0" u="none" strike="noStrike" kern="0" cap="none" spc="0" normalizeH="0" baseline="0" noProof="0" dirty="0" err="1">
                <a:ln>
                  <a:noFill/>
                </a:ln>
                <a:solidFill>
                  <a:srgbClr val="006699"/>
                </a:solidFill>
                <a:effectLst/>
                <a:uLnTx/>
                <a:uFillTx/>
                <a:latin typeface="+mn-lt"/>
                <a:ea typeface="+mn-ea"/>
                <a:cs typeface="+mn-cs"/>
              </a:rPr>
              <a:t>gRNS</a:t>
            </a:r>
            <a:r>
              <a:rPr kumimoji="0" lang="hu-HU" sz="2400" b="0" i="0" u="none" strike="noStrike" kern="0" cap="none" spc="0" normalizeH="0" baseline="0" noProof="0" dirty="0">
                <a:ln>
                  <a:noFill/>
                </a:ln>
                <a:solidFill>
                  <a:srgbClr val="006699"/>
                </a:solidFill>
                <a:effectLst/>
                <a:uLnTx/>
                <a:uFillTx/>
                <a:latin typeface="+mn-lt"/>
                <a:ea typeface="+mn-ea"/>
                <a:cs typeface="+mn-cs"/>
              </a:rPr>
              <a:t> (</a:t>
            </a:r>
            <a:r>
              <a:rPr kumimoji="0" lang="hu-HU" sz="2400" b="0" i="0" u="none" strike="noStrike" kern="0" cap="none" spc="0" normalizeH="0" baseline="0" noProof="0" dirty="0" err="1">
                <a:ln>
                  <a:noFill/>
                </a:ln>
                <a:solidFill>
                  <a:srgbClr val="006699"/>
                </a:solidFill>
                <a:effectLst/>
                <a:uLnTx/>
                <a:uFillTx/>
                <a:latin typeface="+mn-lt"/>
                <a:ea typeface="+mn-ea"/>
                <a:cs typeface="+mn-cs"/>
              </a:rPr>
              <a:t>vezetőRNS</a:t>
            </a:r>
            <a:r>
              <a:rPr kumimoji="0" lang="hu-HU" sz="2400" b="0" i="0" u="none" strike="noStrike" kern="0" cap="none" spc="0" normalizeH="0" baseline="0" noProof="0" dirty="0">
                <a:ln>
                  <a:noFill/>
                </a:ln>
                <a:solidFill>
                  <a:srgbClr val="006699"/>
                </a:solidFill>
                <a:effectLst/>
                <a:uLnTx/>
                <a:uFillTx/>
                <a:latin typeface="+mn-lt"/>
                <a:ea typeface="+mn-ea"/>
                <a:cs typeface="+mn-cs"/>
              </a:rPr>
              <a:t>) beépül a III. típusú </a:t>
            </a:r>
            <a:r>
              <a:rPr kumimoji="0" lang="hu-HU" sz="2400" b="0" i="0" u="none" strike="noStrike" kern="0" cap="none" spc="0" normalizeH="0" baseline="0" noProof="0" dirty="0" err="1">
                <a:ln>
                  <a:noFill/>
                </a:ln>
                <a:solidFill>
                  <a:srgbClr val="006699"/>
                </a:solidFill>
                <a:effectLst/>
                <a:uLnTx/>
                <a:uFillTx/>
                <a:latin typeface="+mn-lt"/>
                <a:ea typeface="+mn-ea"/>
                <a:cs typeface="+mn-cs"/>
              </a:rPr>
              <a:t>endonukleáz</a:t>
            </a:r>
            <a:r>
              <a:rPr kumimoji="0" lang="hu-HU" sz="2400" b="0" i="0" u="none" strike="noStrike" kern="0" cap="none" spc="0" normalizeH="0" baseline="0" noProof="0" dirty="0">
                <a:ln>
                  <a:noFill/>
                </a:ln>
                <a:solidFill>
                  <a:srgbClr val="006699"/>
                </a:solidFill>
                <a:effectLst/>
                <a:uLnTx/>
                <a:uFillTx/>
                <a:latin typeface="+mn-lt"/>
                <a:ea typeface="+mn-ea"/>
                <a:cs typeface="+mn-cs"/>
              </a:rPr>
              <a:t> aktivitású </a:t>
            </a:r>
            <a:r>
              <a:rPr kumimoji="0" lang="hu-HU" sz="2400" b="0" i="0" u="none" strike="noStrike" kern="0" cap="none" spc="0" normalizeH="0" baseline="0" noProof="0" dirty="0" err="1">
                <a:ln>
                  <a:noFill/>
                </a:ln>
                <a:solidFill>
                  <a:srgbClr val="006699"/>
                </a:solidFill>
                <a:effectLst/>
                <a:uLnTx/>
                <a:uFillTx/>
                <a:latin typeface="+mn-lt"/>
                <a:ea typeface="+mn-ea"/>
                <a:cs typeface="+mn-cs"/>
              </a:rPr>
              <a:t>Cas</a:t>
            </a:r>
            <a:r>
              <a:rPr kumimoji="0" lang="hu-HU" sz="2400" b="0" i="0" u="none" strike="noStrike" kern="0" cap="none" spc="0" normalizeH="0" baseline="0" noProof="0" dirty="0">
                <a:ln>
                  <a:noFill/>
                </a:ln>
                <a:solidFill>
                  <a:srgbClr val="006699"/>
                </a:solidFill>
                <a:effectLst/>
                <a:uLnTx/>
                <a:uFillTx/>
                <a:latin typeface="+mn-lt"/>
                <a:ea typeface="+mn-ea"/>
                <a:cs typeface="+mn-cs"/>
              </a:rPr>
              <a:t> fehérjébe.</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sz="2400" b="0" i="0" u="none" strike="noStrike" kern="0" cap="none" spc="0" normalizeH="0" baseline="0" noProof="0" dirty="0">
                <a:ln>
                  <a:noFill/>
                </a:ln>
                <a:solidFill>
                  <a:srgbClr val="006699"/>
                </a:solidFill>
                <a:effectLst/>
                <a:uLnTx/>
                <a:uFillTx/>
                <a:latin typeface="+mn-lt"/>
                <a:ea typeface="+mn-ea"/>
                <a:cs typeface="+mn-cs"/>
              </a:rPr>
              <a:t>A felismert szekvenciát hasítja a fehérje.</a:t>
            </a: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sz="24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sz="2400" b="0" i="0" u="none" strike="noStrike" kern="0" cap="none" spc="0" normalizeH="0" baseline="0" noProof="0" dirty="0">
              <a:ln>
                <a:noFill/>
              </a:ln>
              <a:solidFill>
                <a:srgbClr val="006699"/>
              </a:solidFill>
              <a:effectLst/>
              <a:uLnTx/>
              <a:uFillTx/>
              <a:latin typeface="+mn-lt"/>
              <a:ea typeface="+mn-ea"/>
              <a:cs typeface="+mn-cs"/>
            </a:endParaRPr>
          </a:p>
        </p:txBody>
      </p:sp>
      <p:sp>
        <p:nvSpPr>
          <p:cNvPr id="20485" name="Szövegdoboz 5"/>
          <p:cNvSpPr txBox="1"/>
          <p:nvPr/>
        </p:nvSpPr>
        <p:spPr>
          <a:xfrm>
            <a:off x="6816725" y="836613"/>
            <a:ext cx="2303463"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spcBef>
                <a:spcPct val="0"/>
              </a:spcBef>
              <a:buNone/>
            </a:pPr>
            <a:r>
              <a:rPr lang="hu-HU" altLang="hu-HU" sz="1800" dirty="0">
                <a:solidFill>
                  <a:schemeClr val="tx1"/>
                </a:solidFill>
                <a:latin typeface="Calibri" panose="020F0502020204030204" pitchFamily="34" charset="0"/>
              </a:rPr>
              <a:t>Fág/plazmid eredetű DNS szekvencia 20 bp</a:t>
            </a:r>
            <a:endParaRPr lang="hu-HU" altLang="hu-HU" sz="1800" dirty="0">
              <a:solidFill>
                <a:schemeClr val="tx1"/>
              </a:solidFill>
              <a:latin typeface="Calibri" panose="020F0502020204030204" pitchFamily="34" charset="0"/>
            </a:endParaRPr>
          </a:p>
        </p:txBody>
      </p:sp>
      <p:cxnSp>
        <p:nvCxnSpPr>
          <p:cNvPr id="8" name="Egyenes összekötő 7"/>
          <p:cNvCxnSpPr>
            <a:stCxn id="20485" idx="2"/>
          </p:cNvCxnSpPr>
          <p:nvPr/>
        </p:nvCxnSpPr>
        <p:spPr>
          <a:xfrm>
            <a:off x="7967663" y="1482725"/>
            <a:ext cx="0" cy="2174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Egyenes összekötő 9"/>
          <p:cNvCxnSpPr>
            <a:stCxn id="20485" idx="2"/>
          </p:cNvCxnSpPr>
          <p:nvPr/>
        </p:nvCxnSpPr>
        <p:spPr>
          <a:xfrm flipH="1">
            <a:off x="7391400" y="1482725"/>
            <a:ext cx="576263" cy="2174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Egyenes összekötő 11"/>
          <p:cNvCxnSpPr>
            <a:stCxn id="20485" idx="2"/>
          </p:cNvCxnSpPr>
          <p:nvPr/>
        </p:nvCxnSpPr>
        <p:spPr>
          <a:xfrm>
            <a:off x="7967663" y="1482725"/>
            <a:ext cx="576263" cy="217488"/>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6" descr="https://upload.wikimedia.org/wikipedia/commons/thumb/5/5f/Crispr.png/1280px-Crispr.png"/>
          <p:cNvPicPr>
            <a:picLocks noChangeAspect="1"/>
          </p:cNvPicPr>
          <p:nvPr/>
        </p:nvPicPr>
        <p:blipFill>
          <a:blip r:embed="rId1"/>
          <a:stretch>
            <a:fillRect/>
          </a:stretch>
        </p:blipFill>
        <p:spPr>
          <a:xfrm>
            <a:off x="1343025" y="0"/>
            <a:ext cx="8516938" cy="6892925"/>
          </a:xfrm>
          <a:prstGeom prst="rect">
            <a:avLst/>
          </a:prstGeom>
          <a:noFill/>
          <a:ln w="9525">
            <a:noFill/>
          </a:ln>
        </p:spPr>
      </p:pic>
      <p:sp>
        <p:nvSpPr>
          <p:cNvPr id="21507" name="Cím 3"/>
          <p:cNvSpPr>
            <a:spLocks noGrp="1"/>
          </p:cNvSpPr>
          <p:nvPr>
            <p:ph type="title"/>
          </p:nvPr>
        </p:nvSpPr>
        <p:spPr>
          <a:xfrm>
            <a:off x="3990975" y="-242887"/>
            <a:ext cx="8229600" cy="922337"/>
          </a:xfrm>
        </p:spPr>
        <p:txBody>
          <a:bodyPr vert="horz" wrap="square" lIns="91436" tIns="45718" rIns="91436" bIns="45718" anchor="ctr"/>
          <a:p>
            <a:r>
              <a:rPr lang="hu-HU" altLang="hu-HU" sz="2800" b="1" dirty="0"/>
              <a:t>A CRISPR működési elve</a:t>
            </a:r>
            <a:endParaRPr lang="hu-HU" altLang="hu-HU" sz="2800" b="1" dirty="0"/>
          </a:p>
        </p:txBody>
      </p:sp>
      <p:sp>
        <p:nvSpPr>
          <p:cNvPr id="21508" name="Téglalap 1"/>
          <p:cNvSpPr/>
          <p:nvPr/>
        </p:nvSpPr>
        <p:spPr>
          <a:xfrm>
            <a:off x="9342438" y="1641475"/>
            <a:ext cx="3048000" cy="1476375"/>
          </a:xfrm>
          <a:prstGeom prst="rect">
            <a:avLst/>
          </a:prstGeom>
          <a:noFill/>
          <a:ln w="9525">
            <a:noFill/>
          </a:ln>
        </p:spPr>
        <p:txBody>
          <a:bodyPr>
            <a:spAutoFit/>
          </a:bodyPr>
          <a:p>
            <a:r>
              <a:rPr lang="hu-HU" altLang="x-none" dirty="0">
                <a:latin typeface="Calibri" panose="020F0502020204030204" pitchFamily="34" charset="0"/>
              </a:rPr>
              <a:t>Cas1 és Cas2 (CRISPR associated genes) fehérjék felismerik és darabolják az idegen DNS-t és a vezető szekvencia mögé építik.</a:t>
            </a:r>
            <a:endParaRPr lang="hu-HU" altLang="x-none" dirty="0">
              <a:latin typeface="Calibri" panose="020F0502020204030204" pitchFamily="34" charset="0"/>
            </a:endParaRPr>
          </a:p>
        </p:txBody>
      </p:sp>
      <p:sp>
        <p:nvSpPr>
          <p:cNvPr id="21509" name="Téglalap 2"/>
          <p:cNvSpPr/>
          <p:nvPr/>
        </p:nvSpPr>
        <p:spPr>
          <a:xfrm>
            <a:off x="8332788" y="3683000"/>
            <a:ext cx="5364162" cy="368300"/>
          </a:xfrm>
          <a:prstGeom prst="rect">
            <a:avLst/>
          </a:prstGeom>
          <a:noFill/>
          <a:ln w="9525">
            <a:noFill/>
          </a:ln>
        </p:spPr>
        <p:txBody>
          <a:bodyPr>
            <a:spAutoFit/>
          </a:bodyPr>
          <a:p>
            <a:r>
              <a:rPr lang="hu-HU" altLang="x-none" dirty="0">
                <a:latin typeface="Calibri" panose="020F0502020204030204" pitchFamily="34" charset="0"/>
              </a:rPr>
              <a:t>CRISPR szekvenciáról crRNS íródik át. </a:t>
            </a:r>
            <a:endParaRPr lang="hu-HU" altLang="x-none" dirty="0">
              <a:latin typeface="Calibri" panose="020F0502020204030204" pitchFamily="34" charset="0"/>
            </a:endParaRPr>
          </a:p>
        </p:txBody>
      </p:sp>
      <p:sp>
        <p:nvSpPr>
          <p:cNvPr id="21510" name="Téglalap 3"/>
          <p:cNvSpPr/>
          <p:nvPr/>
        </p:nvSpPr>
        <p:spPr>
          <a:xfrm>
            <a:off x="7827963" y="5126038"/>
            <a:ext cx="4316412" cy="369887"/>
          </a:xfrm>
          <a:prstGeom prst="rect">
            <a:avLst/>
          </a:prstGeom>
          <a:noFill/>
          <a:ln w="9525">
            <a:noFill/>
          </a:ln>
        </p:spPr>
        <p:txBody>
          <a:bodyPr wrap="none">
            <a:spAutoFit/>
          </a:bodyPr>
          <a:p>
            <a:r>
              <a:rPr lang="hu-HU" altLang="x-none" dirty="0">
                <a:latin typeface="Calibri" panose="020F0502020204030204" pitchFamily="34" charset="0"/>
              </a:rPr>
              <a:t>II. típusú Cas fehérjék processzálják az RNS-t</a:t>
            </a:r>
            <a:endParaRPr lang="hu-HU" altLang="x-none" dirty="0">
              <a:latin typeface="Calibri" panose="020F0502020204030204" pitchFamily="34" charset="0"/>
            </a:endParaRPr>
          </a:p>
        </p:txBody>
      </p:sp>
      <p:sp>
        <p:nvSpPr>
          <p:cNvPr id="21511" name="Téglalap 4"/>
          <p:cNvSpPr/>
          <p:nvPr/>
        </p:nvSpPr>
        <p:spPr>
          <a:xfrm>
            <a:off x="1919288" y="6249988"/>
            <a:ext cx="5616575" cy="647700"/>
          </a:xfrm>
          <a:prstGeom prst="rect">
            <a:avLst/>
          </a:prstGeom>
          <a:noFill/>
          <a:ln w="9525">
            <a:noFill/>
          </a:ln>
        </p:spPr>
        <p:txBody>
          <a:bodyPr>
            <a:spAutoFit/>
          </a:bodyPr>
          <a:p>
            <a:r>
              <a:rPr lang="hu-HU" altLang="x-none" dirty="0">
                <a:latin typeface="Calibri" panose="020F0502020204030204" pitchFamily="34" charset="0"/>
              </a:rPr>
              <a:t>A crRNS és tracrRNS, mint gRNS (vezetőRNS) beépül a III. típusú endonukleáz aktivitású Cas fehérjébe.</a:t>
            </a:r>
            <a:endParaRPr lang="hu-HU" altLang="x-none" dirty="0">
              <a:latin typeface="Calibri" panose="020F0502020204030204" pitchFamily="34" charset="0"/>
            </a:endParaRPr>
          </a:p>
        </p:txBody>
      </p:sp>
      <p:sp>
        <p:nvSpPr>
          <p:cNvPr id="21512" name="Téglalap 5"/>
          <p:cNvSpPr/>
          <p:nvPr/>
        </p:nvSpPr>
        <p:spPr>
          <a:xfrm>
            <a:off x="3684588" y="1916113"/>
            <a:ext cx="2482850" cy="646112"/>
          </a:xfrm>
          <a:prstGeom prst="rect">
            <a:avLst/>
          </a:prstGeom>
          <a:noFill/>
          <a:ln w="9525">
            <a:noFill/>
          </a:ln>
        </p:spPr>
        <p:txBody>
          <a:bodyPr>
            <a:spAutoFit/>
          </a:bodyPr>
          <a:p>
            <a:r>
              <a:rPr lang="hu-HU" altLang="x-none" dirty="0">
                <a:latin typeface="Calibri" panose="020F0502020204030204" pitchFamily="34" charset="0"/>
              </a:rPr>
              <a:t>A felismert szekvenciát hasítja a fehérje.</a:t>
            </a:r>
            <a:endParaRPr lang="hu-HU" altLang="x-none" dirty="0">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Kép 2"/>
          <p:cNvPicPr>
            <a:picLocks noChangeAspect="1"/>
          </p:cNvPicPr>
          <p:nvPr/>
        </p:nvPicPr>
        <p:blipFill>
          <a:blip r:embed="rId1"/>
          <a:srcRect l="15561" t="26901" r="28160" b="46851"/>
          <a:stretch>
            <a:fillRect/>
          </a:stretch>
        </p:blipFill>
        <p:spPr>
          <a:xfrm>
            <a:off x="4826000" y="333375"/>
            <a:ext cx="7332663" cy="2735263"/>
          </a:xfrm>
          <a:prstGeom prst="rect">
            <a:avLst/>
          </a:prstGeom>
          <a:noFill/>
          <a:ln w="9525">
            <a:noFill/>
          </a:ln>
        </p:spPr>
      </p:pic>
      <p:pic>
        <p:nvPicPr>
          <p:cNvPr id="22531" name="Picture 2" descr="https://upload.wikimedia.org/wikipedia/commons/thumb/9/9a/CRISPR_overview_-_en.svg/1024px-CRISPR_overview_-_en.svg.png"/>
          <p:cNvPicPr>
            <a:picLocks noChangeAspect="1"/>
          </p:cNvPicPr>
          <p:nvPr/>
        </p:nvPicPr>
        <p:blipFill>
          <a:blip r:embed="rId2"/>
          <a:srcRect l="1640" t="4935" r="8292"/>
          <a:stretch>
            <a:fillRect/>
          </a:stretch>
        </p:blipFill>
        <p:spPr>
          <a:xfrm>
            <a:off x="766763" y="115888"/>
            <a:ext cx="5956300" cy="6465887"/>
          </a:xfrm>
          <a:prstGeom prst="rect">
            <a:avLst/>
          </a:prstGeom>
          <a:noFill/>
          <a:ln w="9525">
            <a:noFill/>
          </a:ln>
        </p:spPr>
      </p:pic>
      <p:sp>
        <p:nvSpPr>
          <p:cNvPr id="22532" name="Cím 3"/>
          <p:cNvSpPr>
            <a:spLocks noGrp="1"/>
          </p:cNvSpPr>
          <p:nvPr>
            <p:ph type="title"/>
          </p:nvPr>
        </p:nvSpPr>
        <p:spPr>
          <a:xfrm>
            <a:off x="6723063" y="6119813"/>
            <a:ext cx="8229600" cy="922337"/>
          </a:xfrm>
        </p:spPr>
        <p:txBody>
          <a:bodyPr vert="horz" wrap="square" lIns="91436" tIns="45718" rIns="91436" bIns="45718" anchor="ctr"/>
          <a:p>
            <a:r>
              <a:rPr lang="hu-HU" altLang="hu-HU" sz="2800" b="1" dirty="0">
                <a:solidFill>
                  <a:schemeClr val="tx1"/>
                </a:solidFill>
                <a:latin typeface="Calibri" panose="020F0502020204030204" pitchFamily="34" charset="0"/>
              </a:rPr>
              <a:t>A Cas9 géntechnológia alkalmazása</a:t>
            </a:r>
            <a:endParaRPr lang="hu-HU" altLang="hu-HU" sz="2800" b="1" dirty="0">
              <a:solidFill>
                <a:schemeClr val="tx1"/>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églalap 2"/>
          <p:cNvSpPr/>
          <p:nvPr/>
        </p:nvSpPr>
        <p:spPr>
          <a:xfrm>
            <a:off x="0" y="0"/>
            <a:ext cx="5154613" cy="6877050"/>
          </a:xfrm>
          <a:prstGeom prst="rect">
            <a:avLst/>
          </a:prstGeom>
          <a:solidFill>
            <a:schemeClr val="accent1"/>
          </a:solidFill>
          <a:ln w="9525" cap="flat" cmpd="sng">
            <a:solidFill>
              <a:schemeClr val="tx1"/>
            </a:solidFill>
            <a:prstDash val="solid"/>
            <a:round/>
            <a:headEnd type="none" w="med" len="med"/>
            <a:tailEnd type="none" w="med" len="med"/>
          </a:ln>
        </p:spPr>
        <p:txBody>
          <a:bodyPr wrap="none">
            <a:spAutoFit/>
          </a:bodyPr>
          <a:p>
            <a:pPr defTabSz="914400" eaLnBrk="1" hangingPunct="1"/>
            <a:endParaRPr lang="hu-HU" altLang="x-none" sz="1400" b="1" i="1" dirty="0">
              <a:latin typeface="Arial" panose="020B0604020202020204" pitchFamily="34" charset="0"/>
            </a:endParaRPr>
          </a:p>
        </p:txBody>
      </p:sp>
      <p:pic>
        <p:nvPicPr>
          <p:cNvPr id="23555" name="Picture 2" descr="https://upload.wikimedia.org/wikipedia/commons/thumb/f/f6/CRISPR_transfection.png/1024px-CRISPR_transfection.png"/>
          <p:cNvPicPr>
            <a:picLocks noChangeAspect="1"/>
          </p:cNvPicPr>
          <p:nvPr/>
        </p:nvPicPr>
        <p:blipFill>
          <a:blip r:embed="rId1"/>
          <a:stretch>
            <a:fillRect/>
          </a:stretch>
        </p:blipFill>
        <p:spPr>
          <a:xfrm>
            <a:off x="5154613" y="19050"/>
            <a:ext cx="7064375" cy="6858000"/>
          </a:xfrm>
          <a:prstGeom prst="rect">
            <a:avLst/>
          </a:prstGeom>
          <a:noFill/>
          <a:ln w="9525">
            <a:noFill/>
          </a:ln>
        </p:spPr>
      </p:pic>
      <p:sp>
        <p:nvSpPr>
          <p:cNvPr id="23556" name="Szövegdoboz 3"/>
          <p:cNvSpPr txBox="1"/>
          <p:nvPr/>
        </p:nvSpPr>
        <p:spPr>
          <a:xfrm>
            <a:off x="-3175" y="1628775"/>
            <a:ext cx="5119688" cy="3786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spcBef>
                <a:spcPct val="0"/>
              </a:spcBef>
            </a:pPr>
            <a:r>
              <a:rPr lang="hu-HU" altLang="hu-HU" sz="2400" dirty="0">
                <a:solidFill>
                  <a:schemeClr val="tx1"/>
                </a:solidFill>
                <a:latin typeface="Calibri" panose="020F0502020204030204" pitchFamily="34" charset="0"/>
              </a:rPr>
              <a:t> Cas II és CasIII funkció egyben</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A kötéshez PAM (</a:t>
            </a:r>
            <a:r>
              <a:rPr lang="hu-HU" altLang="hu-HU" sz="2400" i="1" dirty="0">
                <a:solidFill>
                  <a:schemeClr val="tx1"/>
                </a:solidFill>
                <a:latin typeface="Calibri" panose="020F0502020204030204" pitchFamily="34" charset="0"/>
              </a:rPr>
              <a:t>protospacer adjacent motif</a:t>
            </a:r>
            <a:r>
              <a:rPr lang="hu-HU" altLang="hu-HU" sz="2400" dirty="0">
                <a:solidFill>
                  <a:schemeClr val="tx1"/>
                </a:solidFill>
                <a:latin typeface="Calibri" panose="020F0502020204030204" pitchFamily="34" charset="0"/>
              </a:rPr>
              <a:t>) szükséges a Cas kötődéséhez: 20 bp felismerő szekvencia után 5’–NGG-3’</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Hasítás a PAM előtt 3 bp</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Egy megfelelően kiválaszott sgRNS-sel együtt a Cas9 bármilyen sejtben hasítja a target DNS-t!</a:t>
            </a:r>
            <a:endParaRPr lang="hu-HU" altLang="hu-HU" sz="2400" dirty="0">
              <a:solidFill>
                <a:schemeClr val="tx1"/>
              </a:solidFill>
              <a:latin typeface="Calibri" panose="020F0502020204030204" pitchFamily="34" charset="0"/>
            </a:endParaRPr>
          </a:p>
          <a:p>
            <a:pPr marL="0" lvl="0" indent="0" defTabSz="457200">
              <a:spcBef>
                <a:spcPct val="0"/>
              </a:spcBef>
            </a:pPr>
            <a:endParaRPr lang="hu-HU" altLang="hu-HU" sz="2400" dirty="0">
              <a:solidFill>
                <a:schemeClr val="tx1"/>
              </a:solidFill>
              <a:latin typeface="Calibri" panose="020F0502020204030204" pitchFamily="34" charset="0"/>
            </a:endParaRPr>
          </a:p>
        </p:txBody>
      </p:sp>
      <p:sp>
        <p:nvSpPr>
          <p:cNvPr id="23557" name="Szövegdoboz 2"/>
          <p:cNvSpPr>
            <a:spLocks noGrp="1"/>
          </p:cNvSpPr>
          <p:nvPr>
            <p:ph type="title"/>
          </p:nvPr>
        </p:nvSpPr>
        <p:spPr>
          <a:xfrm>
            <a:off x="0" y="22225"/>
            <a:ext cx="4651375" cy="1376363"/>
          </a:xfrm>
        </p:spPr>
        <p:txBody>
          <a:bodyPr vert="horz" wrap="square" lIns="91436" tIns="45718" rIns="91436" bIns="45718" anchor="ctr">
            <a:spAutoFit/>
          </a:bodyPr>
          <a:p>
            <a:pPr algn="ctr"/>
            <a:r>
              <a:rPr lang="hu-HU" altLang="hu-HU" sz="2800" b="1" dirty="0">
                <a:solidFill>
                  <a:schemeClr val="tx1"/>
                </a:solidFill>
                <a:latin typeface="Calibri" panose="020F0502020204030204" pitchFamily="34" charset="0"/>
              </a:rPr>
              <a:t>A Cas9 (</a:t>
            </a:r>
            <a:r>
              <a:rPr lang="hu-HU" altLang="hu-HU" sz="2800" b="1" i="1" dirty="0">
                <a:solidFill>
                  <a:schemeClr val="tx1"/>
                </a:solidFill>
                <a:latin typeface="Calibri" panose="020F0502020204030204" pitchFamily="34" charset="0"/>
              </a:rPr>
              <a:t>Streptococcus pyogenes</a:t>
            </a:r>
            <a:r>
              <a:rPr lang="hu-HU" altLang="hu-HU" sz="2800" b="1" dirty="0">
                <a:solidFill>
                  <a:schemeClr val="tx1"/>
                </a:solidFill>
                <a:latin typeface="Calibri" panose="020F0502020204030204" pitchFamily="34" charset="0"/>
              </a:rPr>
              <a:t>) fehérje működése</a:t>
            </a:r>
            <a:br>
              <a:rPr lang="hu-HU" altLang="hu-HU" sz="2800" b="1" dirty="0">
                <a:solidFill>
                  <a:schemeClr val="tx1"/>
                </a:solidFill>
                <a:latin typeface="Calibri" panose="020F0502020204030204" pitchFamily="34" charset="0"/>
              </a:rPr>
            </a:br>
            <a:r>
              <a:rPr lang="hu-HU" altLang="hu-HU" sz="2800" b="1" dirty="0">
                <a:solidFill>
                  <a:schemeClr val="tx1"/>
                </a:solidFill>
                <a:latin typeface="Calibri" panose="020F0502020204030204" pitchFamily="34" charset="0"/>
              </a:rPr>
              <a:t> és az sgRNS</a:t>
            </a:r>
            <a:endParaRPr lang="hu-HU" altLang="hu-HU" sz="2800" b="1" dirty="0">
              <a:solidFill>
                <a:schemeClr val="tx1"/>
              </a:solidFill>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4578" name="Tartalom helye 1"/>
          <p:cNvPicPr>
            <a:picLocks noGrp="1" noChangeAspect="1"/>
          </p:cNvPicPr>
          <p:nvPr>
            <p:ph idx="1"/>
          </p:nvPr>
        </p:nvPicPr>
        <p:blipFill>
          <a:blip r:embed="rId1"/>
          <a:srcRect/>
          <a:stretch>
            <a:fillRect/>
          </a:stretch>
        </p:blipFill>
        <p:spPr>
          <a:xfrm>
            <a:off x="1631950" y="495300"/>
            <a:ext cx="8928100" cy="6723063"/>
          </a:xfrm>
        </p:spPr>
      </p:pic>
      <p:sp>
        <p:nvSpPr>
          <p:cNvPr id="24579" name="Rectangle 2"/>
          <p:cNvSpPr txBox="1"/>
          <p:nvPr/>
        </p:nvSpPr>
        <p:spPr>
          <a:xfrm>
            <a:off x="2209800" y="0"/>
            <a:ext cx="7772400" cy="990600"/>
          </a:xfrm>
          <a:prstGeom prst="rect">
            <a:avLst/>
          </a:prstGeom>
          <a:noFill/>
          <a:ln w="9525">
            <a:noFill/>
          </a:ln>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Alapvető stratégiák a génterápiában </a:t>
            </a:r>
            <a:endParaRPr lang="en-US" altLang="zh-CN" sz="3400" b="1" i="1" dirty="0">
              <a:solidFill>
                <a:schemeClr val="tx1"/>
              </a:solidFill>
              <a:ea typeface="SimSun" panose="02010600030101010101" pitchFamily="2" charset="-122"/>
            </a:endParaRPr>
          </a:p>
        </p:txBody>
      </p:sp>
      <p:sp>
        <p:nvSpPr>
          <p:cNvPr id="24580" name="Téglalap 6"/>
          <p:cNvSpPr/>
          <p:nvPr/>
        </p:nvSpPr>
        <p:spPr>
          <a:xfrm>
            <a:off x="3397250" y="747713"/>
            <a:ext cx="4984750" cy="496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lnSpc>
                <a:spcPct val="80000"/>
              </a:lnSpc>
              <a:spcBef>
                <a:spcPct val="0"/>
              </a:spcBef>
              <a:buNone/>
            </a:pPr>
            <a:r>
              <a:rPr lang="hu-HU" altLang="hu-HU" sz="3200" b="1" u="sng" dirty="0">
                <a:solidFill>
                  <a:schemeClr val="tx1"/>
                </a:solidFill>
                <a:latin typeface="Calibri" panose="020F0502020204030204" pitchFamily="34" charset="0"/>
              </a:rPr>
              <a:t>Cas9 és a genom szerkesztés</a:t>
            </a:r>
            <a:endParaRPr lang="hu-HU" altLang="hu-HU" sz="3200" b="1" u="sng" dirty="0">
              <a:solidFill>
                <a:schemeClr val="tx1"/>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645920" y="525145"/>
            <a:ext cx="9711055" cy="62801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zövegdoboz 2"/>
          <p:cNvSpPr txBox="1"/>
          <p:nvPr/>
        </p:nvSpPr>
        <p:spPr>
          <a:xfrm>
            <a:off x="3719513" y="0"/>
            <a:ext cx="4041775"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spcBef>
                <a:spcPct val="0"/>
              </a:spcBef>
              <a:buNone/>
            </a:pPr>
            <a:r>
              <a:rPr lang="hu-HU" altLang="hu-HU" sz="2800" b="1" dirty="0">
                <a:solidFill>
                  <a:schemeClr val="tx1"/>
                </a:solidFill>
                <a:latin typeface="Calibri" panose="020F0502020204030204" pitchFamily="34" charset="0"/>
              </a:rPr>
              <a:t>Módosított Cas9  fehérjék</a:t>
            </a:r>
            <a:endParaRPr lang="hu-HU" altLang="hu-HU" sz="2800" b="1" dirty="0">
              <a:solidFill>
                <a:schemeClr val="tx1"/>
              </a:solidFill>
              <a:latin typeface="Calibri" panose="020F0502020204030204" pitchFamily="34" charset="0"/>
            </a:endParaRPr>
          </a:p>
        </p:txBody>
      </p:sp>
      <p:sp>
        <p:nvSpPr>
          <p:cNvPr id="25603" name="Szövegdoboz 5"/>
          <p:cNvSpPr txBox="1"/>
          <p:nvPr/>
        </p:nvSpPr>
        <p:spPr>
          <a:xfrm>
            <a:off x="1524000" y="4946650"/>
            <a:ext cx="4643438" cy="1938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spcBef>
                <a:spcPct val="0"/>
              </a:spcBef>
              <a:buNone/>
            </a:pPr>
            <a:r>
              <a:rPr lang="hu-HU" altLang="hu-HU" sz="2400" dirty="0">
                <a:solidFill>
                  <a:schemeClr val="tx1"/>
                </a:solidFill>
                <a:latin typeface="Calibri" panose="020F0502020204030204" pitchFamily="34" charset="0"/>
              </a:rPr>
              <a:t>2  sgRNS és Cas9 nikázzal: RuvC domaint elmutáltatják, 1 szálú hasítás jön létre</a:t>
            </a:r>
            <a:endParaRPr lang="hu-HU" altLang="hu-HU" sz="2400" dirty="0">
              <a:solidFill>
                <a:schemeClr val="tx1"/>
              </a:solidFill>
              <a:latin typeface="Calibri" panose="020F0502020204030204" pitchFamily="34" charset="0"/>
            </a:endParaRPr>
          </a:p>
          <a:p>
            <a:pPr marL="0" lvl="0" indent="0" defTabSz="457200">
              <a:spcBef>
                <a:spcPct val="0"/>
              </a:spcBef>
              <a:buNone/>
            </a:pPr>
            <a:r>
              <a:rPr lang="hu-HU" altLang="hu-HU" sz="2400" dirty="0">
                <a:solidFill>
                  <a:schemeClr val="tx1"/>
                </a:solidFill>
                <a:latin typeface="Calibri" panose="020F0502020204030204" pitchFamily="34" charset="0"/>
              </a:rPr>
              <a:t>Növeli a homológ rekombináció valószínűségét</a:t>
            </a:r>
            <a:endParaRPr lang="hu-HU" altLang="hu-HU" sz="2400" dirty="0">
              <a:solidFill>
                <a:schemeClr val="tx1"/>
              </a:solidFill>
              <a:latin typeface="Calibri" panose="020F0502020204030204" pitchFamily="34" charset="0"/>
            </a:endParaRPr>
          </a:p>
        </p:txBody>
      </p:sp>
      <p:pic>
        <p:nvPicPr>
          <p:cNvPr id="25604" name="Picture 4" descr="Képtalálat a következőre: „cas9 dead gfp”"/>
          <p:cNvPicPr>
            <a:picLocks noChangeAspect="1"/>
          </p:cNvPicPr>
          <p:nvPr/>
        </p:nvPicPr>
        <p:blipFill>
          <a:blip r:embed="rId1"/>
          <a:stretch>
            <a:fillRect/>
          </a:stretch>
        </p:blipFill>
        <p:spPr>
          <a:xfrm>
            <a:off x="1703388" y="476250"/>
            <a:ext cx="3362325" cy="4476750"/>
          </a:xfrm>
          <a:prstGeom prst="rect">
            <a:avLst/>
          </a:prstGeom>
          <a:noFill/>
          <a:ln w="9525">
            <a:noFill/>
          </a:ln>
        </p:spPr>
      </p:pic>
      <p:pic>
        <p:nvPicPr>
          <p:cNvPr id="25605" name="Picture 6" descr="Képtalálat a következőre: „cas9 dead”"/>
          <p:cNvPicPr>
            <a:picLocks noChangeAspect="1"/>
          </p:cNvPicPr>
          <p:nvPr/>
        </p:nvPicPr>
        <p:blipFill>
          <a:blip r:embed="rId2"/>
          <a:srcRect l="12453" b="22940"/>
          <a:stretch>
            <a:fillRect/>
          </a:stretch>
        </p:blipFill>
        <p:spPr>
          <a:xfrm>
            <a:off x="6167438" y="763588"/>
            <a:ext cx="5216525" cy="3073400"/>
          </a:xfrm>
          <a:prstGeom prst="rect">
            <a:avLst/>
          </a:prstGeom>
          <a:noFill/>
          <a:ln w="9525">
            <a:noFill/>
          </a:ln>
        </p:spPr>
      </p:pic>
      <p:sp>
        <p:nvSpPr>
          <p:cNvPr id="25606" name="Szövegdoboz 8"/>
          <p:cNvSpPr txBox="1"/>
          <p:nvPr/>
        </p:nvSpPr>
        <p:spPr>
          <a:xfrm>
            <a:off x="6740525" y="4076700"/>
            <a:ext cx="4643438"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defTabSz="457200">
              <a:spcBef>
                <a:spcPct val="0"/>
              </a:spcBef>
              <a:buNone/>
            </a:pPr>
            <a:r>
              <a:rPr lang="hu-HU" altLang="hu-HU" sz="2400" dirty="0">
                <a:solidFill>
                  <a:schemeClr val="tx1"/>
                </a:solidFill>
                <a:latin typeface="Calibri" panose="020F0502020204030204" pitchFamily="34" charset="0"/>
              </a:rPr>
              <a:t>Endonukleáz aktivitás nélküli „halott” fehérje  </a:t>
            </a:r>
            <a:endParaRPr lang="hu-HU" altLang="hu-HU" sz="2400" dirty="0">
              <a:solidFill>
                <a:schemeClr val="tx1"/>
              </a:solidFill>
              <a:latin typeface="Calibri" panose="020F0502020204030204" pitchFamily="34" charset="0"/>
            </a:endParaRPr>
          </a:p>
          <a:p>
            <a:pPr marL="0" lvl="0" indent="0" defTabSz="457200">
              <a:spcBef>
                <a:spcPct val="0"/>
              </a:spcBef>
              <a:buNone/>
            </a:pPr>
            <a:r>
              <a:rPr lang="hu-HU" altLang="hu-HU" sz="2400" dirty="0">
                <a:solidFill>
                  <a:schemeClr val="tx1"/>
                </a:solidFill>
                <a:latin typeface="Calibri" panose="020F0502020204030204" pitchFamily="34" charset="0"/>
              </a:rPr>
              <a:t>A felismert szekvencián marad</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Génexpresszió szabályzás</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Szekvencia helyének jelölése</a:t>
            </a:r>
            <a:endParaRPr lang="hu-HU" altLang="hu-HU" sz="2400" dirty="0">
              <a:solidFill>
                <a:schemeClr val="tx1"/>
              </a:solidFill>
              <a:latin typeface="Calibri" panose="020F0502020204030204" pitchFamily="34" charset="0"/>
            </a:endParaRPr>
          </a:p>
          <a:p>
            <a:pPr marL="0" lvl="0" indent="0" defTabSz="457200">
              <a:spcBef>
                <a:spcPct val="0"/>
              </a:spcBef>
            </a:pPr>
            <a:r>
              <a:rPr lang="hu-HU" altLang="hu-HU" sz="2400" dirty="0">
                <a:solidFill>
                  <a:schemeClr val="tx1"/>
                </a:solidFill>
                <a:latin typeface="Calibri" panose="020F0502020204030204" pitchFamily="34" charset="0"/>
              </a:rPr>
              <a:t> Epigenetika változások előidézése</a:t>
            </a:r>
            <a:endParaRPr lang="hu-HU" altLang="hu-HU" sz="2400" dirty="0">
              <a:solidFill>
                <a:schemeClr val="tx1"/>
              </a:solidFill>
              <a:latin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407920" y="241935"/>
            <a:ext cx="8169910" cy="61334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4770" y="318770"/>
            <a:ext cx="12126595" cy="62528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sz="half" idx="2"/>
          </p:nvPr>
        </p:nvPicPr>
        <p:blipFill>
          <a:blip r:embed="rId1"/>
          <a:srcRect l="38636" t="44900" r="26332" b="41248"/>
          <a:stretch>
            <a:fillRect/>
          </a:stretch>
        </p:blipFill>
        <p:spPr>
          <a:xfrm>
            <a:off x="2969895" y="4485005"/>
            <a:ext cx="7348220" cy="2324735"/>
          </a:xfrm>
          <a:prstGeom prst="rect">
            <a:avLst/>
          </a:prstGeom>
        </p:spPr>
      </p:pic>
      <p:sp>
        <p:nvSpPr>
          <p:cNvPr id="7" name="Title 6"/>
          <p:cNvSpPr>
            <a:spLocks noGrp="1"/>
          </p:cNvSpPr>
          <p:nvPr>
            <p:ph type="title"/>
          </p:nvPr>
        </p:nvSpPr>
        <p:spPr/>
        <p:txBody>
          <a:bodyPr/>
          <a:p>
            <a:r>
              <a:rPr lang="hu-HU" altLang="en-US"/>
              <a:t>GOlden Gate cloning</a:t>
            </a:r>
            <a:endParaRPr lang="hu-HU" altLang="en-US"/>
          </a:p>
        </p:txBody>
      </p:sp>
      <p:sp>
        <p:nvSpPr>
          <p:cNvPr id="3" name="Content Placeholder 2"/>
          <p:cNvSpPr>
            <a:spLocks noGrp="1"/>
          </p:cNvSpPr>
          <p:nvPr>
            <p:ph sz="half" idx="1"/>
          </p:nvPr>
        </p:nvSpPr>
        <p:spPr>
          <a:xfrm>
            <a:off x="1646555" y="1584325"/>
            <a:ext cx="10246360" cy="3560445"/>
          </a:xfrm>
        </p:spPr>
        <p:txBody>
          <a:bodyPr/>
          <a:p>
            <a:r>
              <a:rPr lang="en-US" sz="2400"/>
              <a:t>Golden Gate Cloning takes advantage of Type IIs endonucleases that have cut sites distal from their recognition sites. This allows for the creation of non-palindromic 5’ or 3’ 4 base pair overhangs and allows the sticky ends to be directional as seen in Figure 1.</a:t>
            </a:r>
            <a:endParaRPr lang="en-US" sz="2400"/>
          </a:p>
          <a:p>
            <a:r>
              <a:rPr lang="en-US" sz="2400"/>
              <a:t>There are 256 different overhangs that can be created using type IIs restriction enzymes that produce 4 nucleotide overhangs.</a:t>
            </a:r>
            <a:endParaRPr lang="en-US" sz="2400"/>
          </a:p>
          <a:p>
            <a:r>
              <a:rPr lang="en-US" sz="2400"/>
              <a:t> With proper design of the cleavage sites, two digested fragments can be ligated to generate a product lacking an original restriction si</a:t>
            </a:r>
            <a:r>
              <a:rPr lang="hu-HU" altLang="en-US" sz="2400"/>
              <a:t>tes</a:t>
            </a:r>
            <a:endParaRPr lang="hu-HU"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6" name="Content Placeholder 5"/>
          <p:cNvPicPr>
            <a:picLocks noChangeAspect="1"/>
          </p:cNvPicPr>
          <p:nvPr>
            <p:ph idx="1"/>
          </p:nvPr>
        </p:nvPicPr>
        <p:blipFill>
          <a:blip r:embed="rId1"/>
          <a:stretch>
            <a:fillRect/>
          </a:stretch>
        </p:blipFill>
        <p:spPr>
          <a:xfrm>
            <a:off x="1442720" y="369570"/>
            <a:ext cx="8913495" cy="62839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hu-HU" altLang="en-US"/>
              <a:t>InFusion cloning</a:t>
            </a:r>
            <a:endParaRPr lang="hu-HU" altLang="en-US"/>
          </a:p>
        </p:txBody>
      </p:sp>
      <p:sp>
        <p:nvSpPr>
          <p:cNvPr id="6" name="Text Box 5"/>
          <p:cNvSpPr txBox="1"/>
          <p:nvPr/>
        </p:nvSpPr>
        <p:spPr>
          <a:xfrm>
            <a:off x="1489075" y="1382395"/>
            <a:ext cx="9538335" cy="4523105"/>
          </a:xfrm>
          <a:prstGeom prst="rect">
            <a:avLst/>
          </a:prstGeom>
          <a:noFill/>
        </p:spPr>
        <p:txBody>
          <a:bodyPr wrap="square" rtlCol="0" anchor="t">
            <a:spAutoFit/>
          </a:bodyPr>
          <a:p>
            <a:r>
              <a:rPr lang="en-US"/>
              <a:t>In‑Fusion Cloning requires 15 bp of overlap at the termini of the cloning insert and linearized cloning vector, or adjacent cloning inserts if multiple inserts are to be joined simultaneously. For multiple-insert cloning, we recommend increasing the overlap to 20 bp.</a:t>
            </a:r>
            <a:endParaRPr lang="en-US"/>
          </a:p>
          <a:p>
            <a:endParaRPr lang="en-US"/>
          </a:p>
          <a:p>
            <a:r>
              <a:rPr lang="en-US"/>
              <a:t>These 15-bp homologous overlaps can be generated by PCR amplification or oligo synthesis of either of the cloning components. Homologous overlaps shorter than 12 nt or longer than 21 nt are not recommended. Translational reading frame continuity of a fusion construct can be adjusted by adding nucleotides between the insert-specific sequence and 15-nt overlap. 15-bp complementary regions must be located at the termini of adjacent DNA fragments or they will not be joined by In‑Fusion Cloning.</a:t>
            </a:r>
            <a:endParaRPr lang="en-US"/>
          </a:p>
          <a:p>
            <a:endParaRPr lang="en-US"/>
          </a:p>
          <a:p>
            <a:r>
              <a:rPr lang="en-US"/>
              <a:t>The In‑Fusion enzyme mix generates single-stranded 5' overhangs at the termini of the cloning insert and linearized cloning vector. These overhangs are annealed at the sites of complementarity, and the recombinant circular construct is rescued in E. coli. (We do not recommend use of cells with competency less than 108 cfu/µg supercoiled DNA.) In‑Fusion Cloning does not allow for the covalent assembly of linear DNA molecules.</a:t>
            </a:r>
            <a:endParaRPr lang="en-US"/>
          </a:p>
        </p:txBody>
      </p:sp>
      <p:sp>
        <p:nvSpPr>
          <p:cNvPr id="7" name="Content Placeholder 6"/>
          <p:cNvSpPr/>
          <p:nvPr>
            <p:ph idx="1"/>
          </p:nvPr>
        </p:nvSpPr>
        <p:spPr/>
        <p:txBody>
          <a:bodyPr/>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hu-HU" altLang="en-US"/>
              <a:t>InFusion cloning</a:t>
            </a:r>
            <a:endParaRPr lang="hu-HU" altLang="en-US"/>
          </a:p>
        </p:txBody>
      </p:sp>
      <p:sp>
        <p:nvSpPr>
          <p:cNvPr id="6" name="Text Box 5"/>
          <p:cNvSpPr txBox="1"/>
          <p:nvPr/>
        </p:nvSpPr>
        <p:spPr>
          <a:xfrm>
            <a:off x="1489075" y="1382395"/>
            <a:ext cx="9538335" cy="4523105"/>
          </a:xfrm>
          <a:prstGeom prst="rect">
            <a:avLst/>
          </a:prstGeom>
          <a:noFill/>
        </p:spPr>
        <p:txBody>
          <a:bodyPr wrap="square" rtlCol="0" anchor="t">
            <a:spAutoFit/>
          </a:bodyPr>
          <a:p>
            <a:r>
              <a:rPr lang="en-US"/>
              <a:t>In‑Fusion Cloning requires 15 bp of overlap at the termini of the cloning insert and linearized cloning vector, or adjacent cloning inserts if multiple inserts are to be joined simultaneously. For multiple-insert cloning, we recommend increasing the overlap to 20 bp.</a:t>
            </a:r>
            <a:endParaRPr lang="en-US"/>
          </a:p>
          <a:p>
            <a:endParaRPr lang="en-US"/>
          </a:p>
          <a:p>
            <a:r>
              <a:rPr lang="en-US"/>
              <a:t>These 15-bp homologous overlaps can be generated by PCR amplification or oligo synthesis of either of the cloning components. Homologous overlaps shorter than 12 nt or longer than 21 nt are not recommended. Translational reading frame continuity of a fusion construct can be adjusted by adding nucleotides between the insert-specific sequence and 15-nt overlap. 15-bp complementary regions must be located at the termini of adjacent DNA fragments or they will not be joined by In‑Fusion Cloning.</a:t>
            </a:r>
            <a:endParaRPr lang="en-US"/>
          </a:p>
          <a:p>
            <a:endParaRPr lang="en-US"/>
          </a:p>
          <a:p>
            <a:r>
              <a:rPr lang="en-US"/>
              <a:t>The In‑Fusion enzyme mix generates single-stranded 5' overhangs at the termini of the cloning insert and linearized cloning vector. These overhangs are annealed at the sites of complementarity, and the recombinant circular construct is rescued in E. coli. (We do not recommend use of cells with competency less than 108 cfu/µg supercoiled DNA.) In‑Fusion Cloning does not allow for the covalent assembly of linear DNA molecules.</a:t>
            </a:r>
            <a:endParaRPr lang="en-US"/>
          </a:p>
        </p:txBody>
      </p:sp>
      <p:pic>
        <p:nvPicPr>
          <p:cNvPr id="3" name="Content Placeholder 2"/>
          <p:cNvPicPr>
            <a:picLocks noChangeAspect="1"/>
          </p:cNvPicPr>
          <p:nvPr>
            <p:ph idx="1"/>
          </p:nvPr>
        </p:nvPicPr>
        <p:blipFill>
          <a:blip r:embed="rId1"/>
          <a:stretch>
            <a:fillRect/>
          </a:stretch>
        </p:blipFill>
        <p:spPr>
          <a:xfrm>
            <a:off x="2009140" y="1226185"/>
            <a:ext cx="8498205" cy="55975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ctrTitle"/>
          </p:nvPr>
        </p:nvSpPr>
        <p:spPr>
          <a:xfrm>
            <a:off x="1200150" y="2130425"/>
            <a:ext cx="7772400" cy="1470025"/>
          </a:xfrm>
        </p:spPr>
        <p:txBody>
          <a:bodyPr vert="horz" wrap="square" lIns="91436" tIns="45718" rIns="91436" bIns="45718" anchor="ctr"/>
          <a:p>
            <a:r>
              <a:rPr lang="hu-HU" altLang="hu-HU" sz="3200" dirty="0">
                <a:solidFill>
                  <a:srgbClr val="FFFFFF"/>
                </a:solidFill>
                <a:latin typeface="+mj-lt"/>
                <a:ea typeface="+mj-ea"/>
                <a:cs typeface="+mj-cs"/>
              </a:rPr>
              <a:t>Génterápia</a:t>
            </a:r>
            <a:endParaRPr lang="hu-HU" altLang="hu-HU" sz="3200" dirty="0">
              <a:solidFill>
                <a:srgbClr val="FFFFFF"/>
              </a:solidFill>
              <a:latin typeface="+mj-lt"/>
              <a:ea typeface="+mj-ea"/>
              <a:cs typeface="+mj-cs"/>
            </a:endParaRPr>
          </a:p>
        </p:txBody>
      </p:sp>
      <p:sp>
        <p:nvSpPr>
          <p:cNvPr id="3075" name="Rectangle 3"/>
          <p:cNvSpPr>
            <a:spLocks noGrp="1"/>
          </p:cNvSpPr>
          <p:nvPr>
            <p:ph type="subTitle" idx="1"/>
          </p:nvPr>
        </p:nvSpPr>
        <p:spPr>
          <a:xfrm>
            <a:off x="1885950" y="3886200"/>
            <a:ext cx="6400800" cy="1752600"/>
          </a:xfrm>
        </p:spPr>
        <p:txBody>
          <a:bodyPr vert="horz" wrap="square" lIns="91436" tIns="45718" rIns="91436" bIns="45718" anchor="t"/>
          <a:p>
            <a:r>
              <a:rPr lang="hu-HU" altLang="hu-HU" sz="3200" dirty="0">
                <a:solidFill>
                  <a:srgbClr val="FFFFFF"/>
                </a:solidFill>
                <a:latin typeface="+mn-lt"/>
                <a:ea typeface="+mn-ea"/>
                <a:cs typeface="+mn-cs"/>
              </a:rPr>
              <a:t>Barna János</a:t>
            </a:r>
            <a:endParaRPr lang="hu-HU" altLang="hu-HU" sz="3200" dirty="0">
              <a:solidFill>
                <a:srgbClr val="FFFFFF"/>
              </a:solidFill>
              <a:latin typeface="+mn-lt"/>
              <a:ea typeface="+mn-ea"/>
              <a:cs typeface="+mn-cs"/>
            </a:endParaRPr>
          </a:p>
          <a:p>
            <a:r>
              <a:rPr lang="hu-HU" altLang="hu-HU" sz="3200" dirty="0">
                <a:solidFill>
                  <a:srgbClr val="FFFFFF"/>
                </a:solidFill>
                <a:latin typeface="+mn-lt"/>
                <a:ea typeface="+mn-ea"/>
                <a:cs typeface="+mn-cs"/>
              </a:rPr>
              <a:t>2019. április</a:t>
            </a:r>
            <a:endParaRPr lang="hu-HU" altLang="hu-HU" sz="3200" dirty="0">
              <a:solidFill>
                <a:srgbClr val="FFFFFF"/>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3"/>
          <p:cNvSpPr>
            <a:spLocks noGrp="1" noChangeArrowheads="1"/>
          </p:cNvSpPr>
          <p:nvPr>
            <p:ph idx="1"/>
          </p:nvPr>
        </p:nvSpPr>
        <p:spPr>
          <a:xfrm>
            <a:off x="1919288" y="1125538"/>
            <a:ext cx="8229600" cy="4525963"/>
          </a:xfrm>
        </p:spPr>
        <p:txBody>
          <a:bodyPr vert="horz" wrap="square" lIns="91436" tIns="45718" rIns="91436" bIns="4571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Génterápia: DNS-t juttat sejtekbe, ott egy hibás gén funkcióját pótolja, módosítja, a gént kiüti, etc...</a:t>
            </a: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A DNS-t vektorba építik : lehet </a:t>
            </a:r>
            <a:r>
              <a:rPr kumimoji="0" lang="hu-HU" altLang="hu-HU" sz="2000" b="0" i="0" u="none" strike="noStrike" kern="0" cap="none" spc="0" normalizeH="0" baseline="0" noProof="0" dirty="0" err="1">
                <a:ln>
                  <a:noFill/>
                </a:ln>
                <a:solidFill>
                  <a:srgbClr val="006699"/>
                </a:solidFill>
                <a:effectLst/>
                <a:uLnTx/>
                <a:uFillTx/>
                <a:latin typeface="+mn-lt"/>
                <a:ea typeface="+mn-ea"/>
                <a:cs typeface="+mn-cs"/>
              </a:rPr>
              <a:t>virális</a:t>
            </a:r>
            <a:r>
              <a:rPr kumimoji="0" lang="hu-HU" altLang="hu-HU" sz="2000" b="0" i="0" u="none" strike="noStrike" kern="0" cap="none" spc="0" normalizeH="0" baseline="0" noProof="0" dirty="0">
                <a:ln>
                  <a:noFill/>
                </a:ln>
                <a:solidFill>
                  <a:srgbClr val="006699"/>
                </a:solidFill>
                <a:effectLst/>
                <a:uLnTx/>
                <a:uFillTx/>
                <a:latin typeface="+mn-lt"/>
                <a:ea typeface="+mn-ea"/>
                <a:cs typeface="+mn-cs"/>
              </a:rPr>
              <a:t>, vagy nem </a:t>
            </a:r>
            <a:r>
              <a:rPr kumimoji="0" lang="hu-HU" altLang="hu-HU" sz="2000" b="0" i="0" u="none" strike="noStrike" kern="0" cap="none" spc="0" normalizeH="0" baseline="0" noProof="0" dirty="0" err="1">
                <a:ln>
                  <a:noFill/>
                </a:ln>
                <a:solidFill>
                  <a:srgbClr val="006699"/>
                </a:solidFill>
                <a:effectLst/>
                <a:uLnTx/>
                <a:uFillTx/>
                <a:latin typeface="+mn-lt"/>
                <a:ea typeface="+mn-ea"/>
                <a:cs typeface="+mn-cs"/>
              </a:rPr>
              <a:t>virális</a:t>
            </a: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Vektort emberbe juttatják: </a:t>
            </a:r>
            <a:r>
              <a:rPr kumimoji="0" lang="hu-HU" altLang="hu-HU" sz="2000" b="0" i="1" u="none" strike="noStrike" kern="0" cap="none" spc="0" normalizeH="0" baseline="0" noProof="0" dirty="0">
                <a:ln>
                  <a:noFill/>
                </a:ln>
                <a:solidFill>
                  <a:srgbClr val="006699"/>
                </a:solidFill>
                <a:effectLst/>
                <a:uLnTx/>
                <a:uFillTx/>
                <a:latin typeface="+mn-lt"/>
                <a:ea typeface="+mn-ea"/>
                <a:cs typeface="+mn-cs"/>
              </a:rPr>
              <a:t>in vivo</a:t>
            </a:r>
            <a:r>
              <a:rPr kumimoji="0" lang="hu-HU" altLang="hu-HU" sz="2000" b="0" i="0" u="none" strike="noStrike" kern="0" cap="none" spc="0" normalizeH="0" baseline="0" noProof="0" dirty="0">
                <a:ln>
                  <a:noFill/>
                </a:ln>
                <a:solidFill>
                  <a:srgbClr val="006699"/>
                </a:solidFill>
                <a:effectLst/>
                <a:uLnTx/>
                <a:uFillTx/>
                <a:latin typeface="+mn-lt"/>
                <a:ea typeface="+mn-ea"/>
                <a:cs typeface="+mn-cs"/>
              </a:rPr>
              <a:t>, </a:t>
            </a:r>
            <a:r>
              <a:rPr kumimoji="0" lang="hu-HU" altLang="hu-HU" sz="2000" b="0" i="1" u="none" strike="noStrike" kern="0" cap="none" spc="0" normalizeH="0" baseline="0" noProof="0" dirty="0">
                <a:ln>
                  <a:noFill/>
                </a:ln>
                <a:solidFill>
                  <a:srgbClr val="006699"/>
                </a:solidFill>
                <a:effectLst/>
                <a:uLnTx/>
                <a:uFillTx/>
                <a:latin typeface="+mn-lt"/>
                <a:ea typeface="+mn-ea"/>
                <a:cs typeface="+mn-cs"/>
              </a:rPr>
              <a:t>ex vivo</a:t>
            </a:r>
            <a:endParaRPr kumimoji="0" lang="hu-HU" altLang="hu-HU" sz="2000" b="0" i="1"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DNS beépül a kromoszómába vagy </a:t>
            </a:r>
            <a:r>
              <a:rPr kumimoji="0" lang="hu-HU" altLang="hu-HU" sz="2000" b="0" i="0" u="none" strike="noStrike" kern="0" cap="none" spc="0" normalizeH="0" baseline="0" noProof="0" dirty="0" err="1">
                <a:ln>
                  <a:noFill/>
                </a:ln>
                <a:solidFill>
                  <a:srgbClr val="006699"/>
                </a:solidFill>
                <a:effectLst/>
                <a:uLnTx/>
                <a:uFillTx/>
                <a:latin typeface="+mn-lt"/>
                <a:ea typeface="+mn-ea"/>
                <a:cs typeface="+mn-cs"/>
              </a:rPr>
              <a:t>extrakromoszómálisan</a:t>
            </a:r>
            <a:r>
              <a:rPr kumimoji="0" lang="hu-HU" altLang="hu-HU" sz="2000" b="0" i="0" u="none" strike="noStrike" kern="0" cap="none" spc="0" normalizeH="0" baseline="0" noProof="0" dirty="0">
                <a:ln>
                  <a:noFill/>
                </a:ln>
                <a:solidFill>
                  <a:srgbClr val="006699"/>
                </a:solidFill>
                <a:effectLst/>
                <a:uLnTx/>
                <a:uFillTx/>
                <a:latin typeface="+mn-lt"/>
                <a:ea typeface="+mn-ea"/>
                <a:cs typeface="+mn-cs"/>
              </a:rPr>
              <a:t> marad fent (osztódó sejtek esetén kihígul)</a:t>
            </a: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Mesterséges emberi kromoszóma</a:t>
            </a:r>
            <a:endParaRPr kumimoji="0" lang="hu-HU" altLang="hu-HU" sz="2000" b="0" i="0" u="none" strike="noStrike" kern="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hu-HU" altLang="hu-HU" sz="2000" b="0" i="0" u="none" strike="noStrike" kern="0" cap="none" spc="0" normalizeH="0" baseline="0" noProof="0" dirty="0">
                <a:ln>
                  <a:noFill/>
                </a:ln>
                <a:solidFill>
                  <a:srgbClr val="006699"/>
                </a:solidFill>
                <a:effectLst/>
                <a:uLnTx/>
                <a:uFillTx/>
                <a:latin typeface="+mn-lt"/>
                <a:ea typeface="+mn-ea"/>
                <a:cs typeface="+mn-cs"/>
              </a:rPr>
              <a:t>Jelenleg folyamatban lévő klinikai vizsgálatok: http://www.clinicaltrials.gov</a:t>
            </a:r>
            <a:r>
              <a:rPr kumimoji="0" lang="hu-HU" altLang="hu-H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hu-HU" altLang="hu-H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hu-HU" altLang="hu-HU" sz="2500" b="0" i="0" u="none" strike="noStrike" kern="0" cap="none" spc="0" normalizeH="0" baseline="0" noProof="0" dirty="0">
              <a:ln>
                <a:noFill/>
              </a:ln>
              <a:solidFill>
                <a:srgbClr val="006699"/>
              </a:solidFill>
              <a:effectLst/>
              <a:uLnTx/>
              <a:uFillTx/>
              <a:latin typeface="+mn-lt"/>
              <a:ea typeface="+mn-ea"/>
              <a:cs typeface="+mn-cs"/>
            </a:endParaRPr>
          </a:p>
        </p:txBody>
      </p:sp>
      <p:sp>
        <p:nvSpPr>
          <p:cNvPr id="3" name="Rectangle 2"/>
          <p:cNvSpPr txBox="1">
            <a:spLocks noChangeArrowheads="1"/>
          </p:cNvSpPr>
          <p:nvPr/>
        </p:nvSpPr>
        <p:spPr bwMode="auto">
          <a:xfrm>
            <a:off x="2209800" y="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marL="342900" indent="-342900" algn="l" rtl="0" eaLnBrk="0" fontAlgn="base" hangingPunct="0">
              <a:spcBef>
                <a:spcPct val="20000"/>
              </a:spcBef>
              <a:spcAft>
                <a:spcPct val="0"/>
              </a:spcAft>
              <a:buChar char="•"/>
              <a:defRPr sz="2500">
                <a:solidFill>
                  <a:srgbClr val="006699"/>
                </a:solidFill>
                <a:latin typeface="+mn-lt"/>
                <a:ea typeface="+mn-ea"/>
                <a:cs typeface="+mn-cs"/>
              </a:defRPr>
            </a:lvl1pPr>
            <a:lvl2pPr marL="742950" indent="-285750" algn="l" rtl="0" eaLnBrk="0" fontAlgn="base" hangingPunct="0">
              <a:spcBef>
                <a:spcPct val="20000"/>
              </a:spcBef>
              <a:spcAft>
                <a:spcPct val="0"/>
              </a:spcAft>
              <a:buChar char="–"/>
              <a:defRPr sz="2200">
                <a:solidFill>
                  <a:srgbClr val="006699"/>
                </a:solidFill>
                <a:latin typeface="+mn-lt"/>
              </a:defRPr>
            </a:lvl2pPr>
            <a:lvl3pPr marL="1143000" indent="-228600" algn="l" rtl="0" eaLnBrk="0" fontAlgn="base" hangingPunct="0">
              <a:spcBef>
                <a:spcPct val="20000"/>
              </a:spcBef>
              <a:spcAft>
                <a:spcPct val="0"/>
              </a:spcAft>
              <a:buChar char="•"/>
              <a:defRPr sz="2200">
                <a:solidFill>
                  <a:srgbClr val="006699"/>
                </a:solidFill>
                <a:latin typeface="+mn-lt"/>
              </a:defRPr>
            </a:lvl3pPr>
            <a:lvl4pPr marL="1600200" indent="-228600" algn="l" rtl="0" eaLnBrk="0" fontAlgn="base" hangingPunct="0">
              <a:spcBef>
                <a:spcPct val="20000"/>
              </a:spcBef>
              <a:spcAft>
                <a:spcPct val="0"/>
              </a:spcAft>
              <a:buChar char="–"/>
              <a:defRPr sz="1900">
                <a:solidFill>
                  <a:srgbClr val="006699"/>
                </a:solidFill>
                <a:latin typeface="+mn-lt"/>
              </a:defRPr>
            </a:lvl4pPr>
            <a:lvl5pPr marL="2057400" indent="-228600" algn="l" rtl="0" eaLnBrk="0" fontAlgn="base" hangingPunct="0">
              <a:spcBef>
                <a:spcPct val="20000"/>
              </a:spcBef>
              <a:spcAft>
                <a:spcPct val="0"/>
              </a:spcAft>
              <a:buChar char="»"/>
              <a:defRPr sz="1600">
                <a:solidFill>
                  <a:srgbClr val="006699"/>
                </a:solidFill>
                <a:latin typeface="+mn-lt"/>
              </a:defRPr>
            </a:lvl5pPr>
          </a:lstStyle>
          <a:p>
            <a:pPr marL="0" lvl="0" indent="0" algn="ctr" defTabSz="457200">
              <a:spcBef>
                <a:spcPct val="0"/>
              </a:spcBef>
              <a:buNone/>
            </a:pPr>
            <a:r>
              <a:rPr lang="hu-HU" altLang="zh-CN" sz="3400" b="1" i="1" dirty="0">
                <a:solidFill>
                  <a:schemeClr val="tx1"/>
                </a:solidFill>
                <a:ea typeface="SimSun" panose="02010600030101010101" pitchFamily="2" charset="-122"/>
              </a:rPr>
              <a:t>Mi a génterápia? </a:t>
            </a:r>
            <a:endParaRPr lang="en-US" altLang="zh-CN" sz="3400" b="1" i="1" dirty="0">
              <a:solidFill>
                <a:schemeClr val="tx1"/>
              </a:solidFill>
              <a:ea typeface="SimSun"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eme1">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MEDI_PRT_DNA_Stru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4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14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PP_SMEDI_PRT_DNA_Structu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MEDI_PRT_DNA_Structu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MEDI_PRT_DNA_Structu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MEDI_PRT_DNA_Structu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MEDI_PRT_DNA_Stru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MEDI_PRT_DNA_Stru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MEDI_PRT_DNA_Stru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8574</Words>
  <Application>WPS Presentation</Application>
  <PresentationFormat/>
  <Paragraphs>204</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SimSun</vt:lpstr>
      <vt:lpstr>Wingdings</vt:lpstr>
      <vt:lpstr>Calibri</vt:lpstr>
      <vt:lpstr>Microsoft YaHei</vt:lpstr>
      <vt:lpstr/>
      <vt:lpstr>Arial Unicode MS</vt:lpstr>
      <vt:lpstr>Segoe Print</vt:lpstr>
      <vt:lpstr>Theme1</vt:lpstr>
      <vt:lpstr>Génterápia</vt:lpstr>
      <vt:lpstr>PowerPoint 演示文稿</vt:lpstr>
      <vt:lpstr>PowerPoint 演示文稿</vt:lpstr>
      <vt:lpstr>PowerPoint 演示文稿</vt:lpstr>
      <vt:lpstr>PowerPoint 演示文稿</vt:lpstr>
      <vt:lpstr>PowerPoint 演示文稿</vt:lpstr>
      <vt:lpstr>InFusion cloning</vt:lpstr>
      <vt:lpstr>Génterápia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Baktérium adaptív „immunválasza” - CRISPR</vt:lpstr>
      <vt:lpstr>A CRISPR működési elve</vt:lpstr>
      <vt:lpstr>A Cas9 géntechnológia alkalmazása</vt:lpstr>
      <vt:lpstr>A Cas9 (Streptococcus pyogenes) fehérje működése  és az sgRNS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génterápia</dc:title>
  <dc:creator>Lengyel Katalin</dc:creator>
  <cp:lastModifiedBy>János</cp:lastModifiedBy>
  <cp:revision>44</cp:revision>
  <dcterms:created xsi:type="dcterms:W3CDTF">2011-11-02T14:23:00Z</dcterms:created>
  <dcterms:modified xsi:type="dcterms:W3CDTF">2019-04-23T15:52:16Z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1033-10.2.0.7646</vt:lpwstr>
  </property>
</Properties>
</file>