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1.xml" ContentType="application/vnd.openxmlformats-officedocument.presentationml.notesSlide+xml"/>
  <Override PartName="/ppt/theme/themeOverride21.xml" ContentType="application/vnd.openxmlformats-officedocument.themeOverride+xml"/>
  <Override PartName="/ppt/notesSlides/notesSlide2.xml" ContentType="application/vnd.openxmlformats-officedocument.presentationml.notesSlide+xml"/>
  <Override PartName="/ppt/theme/themeOverride22.xml" ContentType="application/vnd.openxmlformats-officedocument.themeOverride+xml"/>
  <Override PartName="/ppt/notesSlides/notesSlide3.xml" ContentType="application/vnd.openxmlformats-officedocument.presentationml.notesSlide+xml"/>
  <Override PartName="/ppt/theme/themeOverride23.xml" ContentType="application/vnd.openxmlformats-officedocument.themeOverride+xml"/>
  <Override PartName="/ppt/notesSlides/notesSlide4.xml" ContentType="application/vnd.openxmlformats-officedocument.presentationml.notesSlide+xml"/>
  <Override PartName="/ppt/theme/themeOverride24.xml" ContentType="application/vnd.openxmlformats-officedocument.themeOverride+xml"/>
  <Override PartName="/ppt/notesSlides/notesSlide5.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83" r:id="rId5"/>
    <p:sldId id="260" r:id="rId6"/>
    <p:sldId id="284" r:id="rId7"/>
    <p:sldId id="285" r:id="rId8"/>
    <p:sldId id="262" r:id="rId9"/>
    <p:sldId id="263" r:id="rId10"/>
    <p:sldId id="267" r:id="rId11"/>
    <p:sldId id="266" r:id="rId12"/>
    <p:sldId id="268" r:id="rId13"/>
    <p:sldId id="269" r:id="rId14"/>
    <p:sldId id="305" r:id="rId15"/>
    <p:sldId id="306" r:id="rId16"/>
    <p:sldId id="307" r:id="rId17"/>
    <p:sldId id="272" r:id="rId18"/>
    <p:sldId id="273" r:id="rId19"/>
    <p:sldId id="279" r:id="rId20"/>
    <p:sldId id="287" r:id="rId21"/>
    <p:sldId id="289" r:id="rId22"/>
    <p:sldId id="290" r:id="rId23"/>
    <p:sldId id="292" r:id="rId24"/>
    <p:sldId id="293" r:id="rId25"/>
    <p:sldId id="280" r:id="rId26"/>
    <p:sldId id="281" r:id="rId27"/>
    <p:sldId id="308" r:id="rId28"/>
    <p:sldId id="295" r:id="rId29"/>
    <p:sldId id="297" r:id="rId30"/>
    <p:sldId id="299" r:id="rId31"/>
    <p:sldId id="300" r:id="rId32"/>
    <p:sldId id="301" r:id="rId33"/>
    <p:sldId id="302" r:id="rId34"/>
    <p:sldId id="303" r:id="rId3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7" d="100"/>
          <a:sy n="77" d="100"/>
        </p:scale>
        <p:origin x="126" y="7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50D6B-D930-4F68-BD9F-E7CB6CD6D0B5}" type="datetimeFigureOut">
              <a:rPr lang="hu-HU" smtClean="0"/>
              <a:t>2018.03.20.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Mintaszöveg-stílusok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62385-A6BB-468D-9723-D9F81408BE0F}" type="slidenum">
              <a:rPr lang="hu-HU" smtClean="0"/>
              <a:t>‹#›</a:t>
            </a:fld>
            <a:endParaRPr lang="hu-HU"/>
          </a:p>
        </p:txBody>
      </p:sp>
    </p:spTree>
    <p:extLst>
      <p:ext uri="{BB962C8B-B14F-4D97-AF65-F5344CB8AC3E}">
        <p14:creationId xmlns:p14="http://schemas.microsoft.com/office/powerpoint/2010/main" val="33626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CF81F3-1462-4757-AFCA-9829248A7E7E}" type="slidenum">
              <a:rPr lang="en-US">
                <a:cs typeface="Arial" charset="0"/>
              </a:rPr>
              <a:pPr fontAlgn="base">
                <a:spcBef>
                  <a:spcPct val="0"/>
                </a:spcBef>
                <a:spcAft>
                  <a:spcPct val="0"/>
                </a:spcAft>
              </a:pPr>
              <a:t>20</a:t>
            </a:fld>
            <a:endParaRPr lang="en-US">
              <a:cs typeface="Arial"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hu-HU"/>
          </a:p>
        </p:txBody>
      </p:sp>
    </p:spTree>
    <p:extLst>
      <p:ext uri="{BB962C8B-B14F-4D97-AF65-F5344CB8AC3E}">
        <p14:creationId xmlns:p14="http://schemas.microsoft.com/office/powerpoint/2010/main" val="217592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C2DAF0-F5F8-4EEA-AFE5-E4A8F1A3CCF1}" type="slidenum">
              <a:rPr lang="en-US">
                <a:cs typeface="Arial" charset="0"/>
              </a:rPr>
              <a:pPr fontAlgn="base">
                <a:spcBef>
                  <a:spcPct val="0"/>
                </a:spcBef>
                <a:spcAft>
                  <a:spcPct val="0"/>
                </a:spcAft>
              </a:pPr>
              <a:t>21</a:t>
            </a:fld>
            <a:endParaRPr lang="en-US">
              <a:cs typeface="Arial" charset="0"/>
            </a:endParaRPr>
          </a:p>
        </p:txBody>
      </p:sp>
      <p:sp>
        <p:nvSpPr>
          <p:cNvPr id="60418" name="Rectangle 2"/>
          <p:cNvSpPr>
            <a:spLocks noGrp="1" noRot="1" noChangeAspect="1" noChangeArrowheads="1" noTextEdit="1"/>
          </p:cNvSpPr>
          <p:nvPr>
            <p:ph type="sldImg"/>
          </p:nvPr>
        </p:nvSpPr>
        <p:spPr bwMode="auto">
          <a:xfrm>
            <a:off x="390525" y="688975"/>
            <a:ext cx="6091238" cy="3427413"/>
          </a:xfrm>
          <a:noFill/>
          <a:ln>
            <a:solidFill>
              <a:srgbClr val="000000"/>
            </a:solidFill>
            <a:miter lim="800000"/>
            <a:headEnd/>
            <a:tailEnd/>
          </a:ln>
        </p:spPr>
      </p:sp>
      <p:sp>
        <p:nvSpPr>
          <p:cNvPr id="60419" name="Rectangle 3"/>
          <p:cNvSpPr>
            <a:spLocks noGrp="1" noChangeArrowheads="1"/>
          </p:cNvSpPr>
          <p:nvPr>
            <p:ph type="body" idx="1"/>
          </p:nvPr>
        </p:nvSpPr>
        <p:spPr bwMode="auto">
          <a:xfrm>
            <a:off x="914400" y="4343400"/>
            <a:ext cx="5029200" cy="4111625"/>
          </a:xfrm>
          <a:noFill/>
        </p:spPr>
        <p:txBody>
          <a:bodyPr wrap="square" numCol="1" anchor="t" anchorCtr="0" compatLnSpc="1">
            <a:prstTxWarp prst="textNoShape">
              <a:avLst/>
            </a:prstTxWarp>
          </a:bodyPr>
          <a:lstStyle/>
          <a:p>
            <a:pPr>
              <a:spcBef>
                <a:spcPct val="0"/>
              </a:spcBef>
            </a:pPr>
            <a:r>
              <a:rPr lang="en-US" altLang="en-US">
                <a:cs typeface="Times New Roman" pitchFamily="18" charset="0"/>
              </a:rPr>
              <a:t>Bacteriophage lambda </a:t>
            </a:r>
            <a:r>
              <a:rPr lang="en-US" altLang="en-US" i="1">
                <a:cs typeface="Times New Roman" pitchFamily="18" charset="0"/>
              </a:rPr>
              <a:t>att</a:t>
            </a:r>
            <a:r>
              <a:rPr lang="en-US" altLang="en-US">
                <a:cs typeface="Times New Roman" pitchFamily="18" charset="0"/>
              </a:rPr>
              <a:t> site recombination is a well-characterized phenomenon. </a:t>
            </a:r>
          </a:p>
          <a:p>
            <a:pPr>
              <a:spcBef>
                <a:spcPct val="0"/>
              </a:spcBef>
            </a:pPr>
            <a:r>
              <a:rPr lang="en-US" altLang="en-US">
                <a:cs typeface="Times New Roman" pitchFamily="18" charset="0"/>
              </a:rPr>
              <a:t>In bacteria, there is a stretch of DNA called </a:t>
            </a:r>
            <a:r>
              <a:rPr lang="en-US" altLang="en-US" i="1">
                <a:cs typeface="Times New Roman" pitchFamily="18" charset="0"/>
              </a:rPr>
              <a:t>att</a:t>
            </a:r>
            <a:r>
              <a:rPr lang="en-US" altLang="en-US">
                <a:cs typeface="Times New Roman" pitchFamily="18" charset="0"/>
              </a:rPr>
              <a:t>B, (B stands for bacteria), and in the phage there is a stretch of DNA called </a:t>
            </a:r>
            <a:r>
              <a:rPr lang="en-US" altLang="en-US" i="1">
                <a:cs typeface="Times New Roman" pitchFamily="18" charset="0"/>
              </a:rPr>
              <a:t>att</a:t>
            </a:r>
            <a:r>
              <a:rPr lang="en-US" altLang="en-US">
                <a:cs typeface="Times New Roman" pitchFamily="18" charset="0"/>
              </a:rPr>
              <a:t>P (P stands for phage). When the phage infects a bacterium, the injected lambda DNA recombines with the corresponding bacterial DNA via the </a:t>
            </a:r>
            <a:r>
              <a:rPr lang="en-US" altLang="en-US" i="1">
                <a:cs typeface="Times New Roman" pitchFamily="18" charset="0"/>
              </a:rPr>
              <a:t>att</a:t>
            </a:r>
            <a:r>
              <a:rPr lang="en-US" altLang="en-US">
                <a:cs typeface="Times New Roman" pitchFamily="18" charset="0"/>
              </a:rPr>
              <a:t> sites in the presence of integration-specific enzymes. When an </a:t>
            </a:r>
            <a:r>
              <a:rPr lang="en-US" altLang="en-US" i="1">
                <a:cs typeface="Times New Roman" pitchFamily="18" charset="0"/>
              </a:rPr>
              <a:t>att</a:t>
            </a:r>
            <a:r>
              <a:rPr lang="en-US" altLang="en-US">
                <a:cs typeface="Times New Roman" pitchFamily="18" charset="0"/>
              </a:rPr>
              <a:t>B site recombines with an </a:t>
            </a:r>
            <a:r>
              <a:rPr lang="en-US" altLang="en-US" i="1">
                <a:cs typeface="Times New Roman" pitchFamily="18" charset="0"/>
              </a:rPr>
              <a:t>att</a:t>
            </a:r>
            <a:r>
              <a:rPr lang="en-US" altLang="en-US">
                <a:cs typeface="Times New Roman" pitchFamily="18" charset="0"/>
              </a:rPr>
              <a:t>P site, the outcome is integration of the phage DNA into the bacterial genome. Once integrated, the hybrid recombination sites are called </a:t>
            </a:r>
            <a:r>
              <a:rPr lang="en-US" altLang="en-US" i="1">
                <a:cs typeface="Times New Roman" pitchFamily="18" charset="0"/>
              </a:rPr>
              <a:t>att</a:t>
            </a:r>
            <a:r>
              <a:rPr lang="en-US" altLang="en-US">
                <a:cs typeface="Times New Roman" pitchFamily="18" charset="0"/>
              </a:rPr>
              <a:t>L and </a:t>
            </a:r>
            <a:r>
              <a:rPr lang="en-US" altLang="en-US" i="1">
                <a:cs typeface="Times New Roman" pitchFamily="18" charset="0"/>
              </a:rPr>
              <a:t>att</a:t>
            </a:r>
            <a:r>
              <a:rPr lang="en-US" altLang="en-US">
                <a:cs typeface="Times New Roman" pitchFamily="18" charset="0"/>
              </a:rPr>
              <a:t>R (L stands for left, R stands for right). These recombination reactions (“LR” and “BP”) are the basis of the Gateway</a:t>
            </a:r>
            <a:r>
              <a:rPr lang="en-US" altLang="en-US" baseline="30000"/>
              <a:t>®</a:t>
            </a:r>
            <a:r>
              <a:rPr lang="en-US" altLang="en-US">
                <a:cs typeface="Times New Roman" pitchFamily="18" charset="0"/>
              </a:rPr>
              <a:t> Cloning System</a:t>
            </a:r>
          </a:p>
          <a:p>
            <a:pPr>
              <a:spcBef>
                <a:spcPct val="0"/>
              </a:spcBef>
            </a:pPr>
            <a:r>
              <a:rPr lang="en-US" altLang="en-US">
                <a:cs typeface="Times New Roman" pitchFamily="18" charset="0"/>
              </a:rPr>
              <a:t>If the phage undergoes the lytic phase, phage DNA can excise itself from the bacterial DNA. In the presence of a different set of recombination and excision enzymes, the </a:t>
            </a:r>
            <a:r>
              <a:rPr lang="en-US" altLang="en-US" i="1">
                <a:cs typeface="Times New Roman" pitchFamily="18" charset="0"/>
              </a:rPr>
              <a:t>att</a:t>
            </a:r>
            <a:r>
              <a:rPr lang="en-US" altLang="en-US">
                <a:cs typeface="Times New Roman" pitchFamily="18" charset="0"/>
              </a:rPr>
              <a:t>L site recombines with the </a:t>
            </a:r>
            <a:r>
              <a:rPr lang="en-US" altLang="en-US" i="1">
                <a:cs typeface="Times New Roman" pitchFamily="18" charset="0"/>
              </a:rPr>
              <a:t>att</a:t>
            </a:r>
            <a:r>
              <a:rPr lang="en-US" altLang="en-US">
                <a:cs typeface="Times New Roman" pitchFamily="18" charset="0"/>
              </a:rPr>
              <a:t>R site, resulting in phage DNA separation from the bacterial genome.</a:t>
            </a:r>
          </a:p>
          <a:p>
            <a:pPr>
              <a:spcBef>
                <a:spcPct val="0"/>
              </a:spcBef>
            </a:pPr>
            <a:endParaRPr lang="en-US"/>
          </a:p>
        </p:txBody>
      </p:sp>
    </p:spTree>
    <p:extLst>
      <p:ext uri="{BB962C8B-B14F-4D97-AF65-F5344CB8AC3E}">
        <p14:creationId xmlns:p14="http://schemas.microsoft.com/office/powerpoint/2010/main" val="165237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F3B9D7-EBBE-4300-8F34-61CD42A4FADE}" type="slidenum">
              <a:rPr lang="en-US">
                <a:cs typeface="Arial" charset="0"/>
              </a:rPr>
              <a:pPr fontAlgn="base">
                <a:spcBef>
                  <a:spcPct val="0"/>
                </a:spcBef>
                <a:spcAft>
                  <a:spcPct val="0"/>
                </a:spcAft>
              </a:pPr>
              <a:t>22</a:t>
            </a:fld>
            <a:endParaRPr lang="en-US">
              <a:cs typeface="Arial"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t>The main benefit of the Gateway</a:t>
            </a:r>
            <a:r>
              <a:rPr lang="en-US" baseline="30000"/>
              <a:t>®</a:t>
            </a:r>
            <a:r>
              <a:rPr lang="en-US"/>
              <a:t> system is that you only have to clone your DNA sequence one time to create an entry clone. Once the entry clone is verified, you can move your DNA fragment across any expression system with a one-step, 1 hour recombination reaction (LR), without the use of restriction enzymes, ligase, subcloning and screening of multiple clones. Here are some examples of different downstream applications that can be used for your gene analysis needs. With the addition of the MultiSite Gateway</a:t>
            </a:r>
            <a:r>
              <a:rPr lang="en-US" baseline="30000"/>
              <a:t>®</a:t>
            </a:r>
            <a:r>
              <a:rPr lang="en-US"/>
              <a:t> technology, you can utilize the Gateway</a:t>
            </a:r>
            <a:r>
              <a:rPr lang="en-US" baseline="30000"/>
              <a:t>®</a:t>
            </a:r>
            <a:r>
              <a:rPr lang="en-US"/>
              <a:t> technology further for cloning of multiple DNA fragments in the same recombination cloning technique.</a:t>
            </a:r>
          </a:p>
          <a:p>
            <a:pPr>
              <a:spcBef>
                <a:spcPct val="0"/>
              </a:spcBef>
            </a:pPr>
            <a:endParaRPr lang="en-US"/>
          </a:p>
        </p:txBody>
      </p:sp>
    </p:spTree>
    <p:extLst>
      <p:ext uri="{BB962C8B-B14F-4D97-AF65-F5344CB8AC3E}">
        <p14:creationId xmlns:p14="http://schemas.microsoft.com/office/powerpoint/2010/main" val="360743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A40C76-0E8E-425B-8C27-48A8F8C5ED0D}" type="slidenum">
              <a:rPr lang="en-US">
                <a:cs typeface="Arial" charset="0"/>
              </a:rPr>
              <a:pPr fontAlgn="base">
                <a:spcBef>
                  <a:spcPct val="0"/>
                </a:spcBef>
                <a:spcAft>
                  <a:spcPct val="0"/>
                </a:spcAft>
              </a:pPr>
              <a:t>23</a:t>
            </a:fld>
            <a:endParaRPr lang="en-US">
              <a:cs typeface="Arial"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t>The Gateway</a:t>
            </a:r>
            <a:r>
              <a:rPr lang="en-US" baseline="30000"/>
              <a:t>®</a:t>
            </a:r>
            <a:r>
              <a:rPr lang="en-US"/>
              <a:t> </a:t>
            </a:r>
            <a:r>
              <a:rPr lang="en-US" i="1"/>
              <a:t>in vitro</a:t>
            </a:r>
            <a:r>
              <a:rPr lang="en-US"/>
              <a:t> recombination system relies on 5 artificial, orthogonal </a:t>
            </a:r>
            <a:r>
              <a:rPr lang="en-US" i="1"/>
              <a:t>att</a:t>
            </a:r>
            <a:r>
              <a:rPr lang="en-US"/>
              <a:t> sequences. That is 5 of each </a:t>
            </a:r>
            <a:r>
              <a:rPr lang="en-US" i="1"/>
              <a:t>att</a:t>
            </a:r>
            <a:r>
              <a:rPr lang="en-US"/>
              <a:t>P, B, L, and R sequences that work in parallel. The specificity is determined by a unique, 7 bp core sequence that allows minimal crossreactivity among </a:t>
            </a:r>
            <a:r>
              <a:rPr lang="en-US" i="1"/>
              <a:t>att </a:t>
            </a:r>
            <a:r>
              <a:rPr lang="en-US"/>
              <a:t>sequences. </a:t>
            </a:r>
          </a:p>
          <a:p>
            <a:pPr>
              <a:spcBef>
                <a:spcPct val="0"/>
              </a:spcBef>
            </a:pPr>
            <a:r>
              <a:rPr lang="en-US"/>
              <a:t>In the BP reaction, the </a:t>
            </a:r>
            <a:r>
              <a:rPr lang="en-US" i="1"/>
              <a:t>att</a:t>
            </a:r>
            <a:r>
              <a:rPr lang="en-US"/>
              <a:t>B site reacts with the </a:t>
            </a:r>
            <a:r>
              <a:rPr lang="en-US" i="1"/>
              <a:t>att</a:t>
            </a:r>
            <a:r>
              <a:rPr lang="en-US"/>
              <a:t>P site to create </a:t>
            </a:r>
            <a:r>
              <a:rPr lang="en-US" i="1"/>
              <a:t>att</a:t>
            </a:r>
            <a:r>
              <a:rPr lang="en-US"/>
              <a:t>L and </a:t>
            </a:r>
            <a:r>
              <a:rPr lang="en-US" i="1"/>
              <a:t>att</a:t>
            </a:r>
            <a:r>
              <a:rPr lang="en-US"/>
              <a:t>R sites, as depicted.  Note that </a:t>
            </a:r>
            <a:r>
              <a:rPr lang="en-US" i="1"/>
              <a:t>att</a:t>
            </a:r>
            <a:r>
              <a:rPr lang="en-US"/>
              <a:t>B1 will only react with </a:t>
            </a:r>
            <a:r>
              <a:rPr lang="en-US" i="1"/>
              <a:t>att</a:t>
            </a:r>
            <a:r>
              <a:rPr lang="en-US"/>
              <a:t>P1 and not </a:t>
            </a:r>
            <a:r>
              <a:rPr lang="en-US" i="1"/>
              <a:t>att</a:t>
            </a:r>
            <a:r>
              <a:rPr lang="en-US"/>
              <a:t>P2, ensuring the directionality of the reaction.</a:t>
            </a:r>
          </a:p>
          <a:p>
            <a:pPr>
              <a:spcBef>
                <a:spcPct val="0"/>
              </a:spcBef>
            </a:pPr>
            <a:endParaRPr lang="en-US" altLang="zh-CN"/>
          </a:p>
          <a:p>
            <a:pPr>
              <a:spcBef>
                <a:spcPct val="0"/>
              </a:spcBef>
            </a:pPr>
            <a:r>
              <a:rPr lang="en-US" altLang="zh-CN"/>
              <a:t>To generate the entry clone, two of these artificial short </a:t>
            </a:r>
            <a:r>
              <a:rPr lang="en-US" altLang="zh-CN" i="1"/>
              <a:t>att</a:t>
            </a:r>
            <a:r>
              <a:rPr lang="en-US" altLang="zh-CN"/>
              <a:t>B sequences (</a:t>
            </a:r>
            <a:r>
              <a:rPr lang="en-US" altLang="zh-CN" i="1"/>
              <a:t>att</a:t>
            </a:r>
            <a:r>
              <a:rPr lang="en-US" altLang="zh-CN"/>
              <a:t>B1 and </a:t>
            </a:r>
            <a:r>
              <a:rPr lang="en-US" altLang="zh-CN" i="1"/>
              <a:t>att</a:t>
            </a:r>
            <a:r>
              <a:rPr lang="en-US" altLang="zh-CN"/>
              <a:t>B2) must be added to specific primers that are used to amplify the gene of choice. The DNA fragment is combined with a donor vector that contains </a:t>
            </a:r>
            <a:r>
              <a:rPr lang="en-US" altLang="zh-CN" i="1"/>
              <a:t>att</a:t>
            </a:r>
            <a:r>
              <a:rPr lang="en-US" altLang="zh-CN"/>
              <a:t>P1 and </a:t>
            </a:r>
            <a:r>
              <a:rPr lang="en-US" altLang="zh-CN" i="1"/>
              <a:t>att</a:t>
            </a:r>
            <a:r>
              <a:rPr lang="en-US" altLang="zh-CN"/>
              <a:t>P2 sequences and a counterselectable marker, </a:t>
            </a:r>
            <a:r>
              <a:rPr lang="en-US" altLang="zh-CN" i="1"/>
              <a:t>ccd</a:t>
            </a:r>
            <a:r>
              <a:rPr lang="en-US" altLang="zh-CN"/>
              <a:t>B. Upon addition of BP Clonase™ the entry clone is produced along with a by-product fragment containing </a:t>
            </a:r>
            <a:r>
              <a:rPr lang="en-US" altLang="zh-CN" i="1"/>
              <a:t>ccd</a:t>
            </a:r>
            <a:r>
              <a:rPr lang="en-US" altLang="zh-CN"/>
              <a:t>B. Due to the presence of the kanamycin resistance gene in the donor vector, Entry clones are selected on plates containing kanamycin. </a:t>
            </a:r>
          </a:p>
          <a:p>
            <a:pPr>
              <a:spcBef>
                <a:spcPct val="0"/>
              </a:spcBef>
            </a:pPr>
            <a:endParaRPr lang="en-US" altLang="zh-CN"/>
          </a:p>
          <a:p>
            <a:pPr>
              <a:spcBef>
                <a:spcPct val="0"/>
              </a:spcBef>
            </a:pPr>
            <a:r>
              <a:rPr lang="en-US" altLang="zh-CN"/>
              <a:t>The BP recombination process is highly efficient,  usually producing &gt;10,000 colonies per reaction.  Of the total number of colonies obtained, greater than 90% of the colonies contain the entry clone with the gene of interest in the correct orientation.</a:t>
            </a:r>
          </a:p>
        </p:txBody>
      </p:sp>
    </p:spTree>
    <p:extLst>
      <p:ext uri="{BB962C8B-B14F-4D97-AF65-F5344CB8AC3E}">
        <p14:creationId xmlns:p14="http://schemas.microsoft.com/office/powerpoint/2010/main" val="130734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F7C874-7F1C-499F-82F6-9D9A088D2F23}" type="slidenum">
              <a:rPr lang="en-US">
                <a:cs typeface="Arial" charset="0"/>
              </a:rPr>
              <a:pPr fontAlgn="base">
                <a:spcBef>
                  <a:spcPct val="0"/>
                </a:spcBef>
                <a:spcAft>
                  <a:spcPct val="0"/>
                </a:spcAft>
              </a:pPr>
              <a:t>24</a:t>
            </a:fld>
            <a:endParaRPr lang="en-US">
              <a:cs typeface="Arial"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a:t>In a similar fashion, the expression clone is produced by recombination of the entry clone with a specific destination vector that has the </a:t>
            </a:r>
            <a:r>
              <a:rPr lang="en-US" altLang="zh-CN" i="1"/>
              <a:t>att</a:t>
            </a:r>
            <a:r>
              <a:rPr lang="en-US" altLang="zh-CN"/>
              <a:t>R1 and </a:t>
            </a:r>
            <a:r>
              <a:rPr lang="en-US" altLang="zh-CN" i="1"/>
              <a:t>att</a:t>
            </a:r>
            <a:r>
              <a:rPr lang="en-US" altLang="zh-CN"/>
              <a:t>R2 sequences and the same counterselectable marker </a:t>
            </a:r>
            <a:r>
              <a:rPr lang="en-US" altLang="zh-CN" i="1"/>
              <a:t>ccd</a:t>
            </a:r>
            <a:r>
              <a:rPr lang="en-US" altLang="zh-CN"/>
              <a:t>B. Upon addition of LR Clonase™ the expression clone is produced along with a by-product plasmid containing </a:t>
            </a:r>
            <a:r>
              <a:rPr lang="en-US" altLang="zh-CN" i="1"/>
              <a:t>ccd</a:t>
            </a:r>
            <a:r>
              <a:rPr lang="en-US" altLang="zh-CN"/>
              <a:t>B. Due to the presence of the ampicillin resistance gene in the destination vector, expression clones are selected on plates containing ampicillin.</a:t>
            </a:r>
          </a:p>
          <a:p>
            <a:pPr>
              <a:spcBef>
                <a:spcPct val="0"/>
              </a:spcBef>
            </a:pPr>
            <a:r>
              <a:rPr lang="en-US" altLang="zh-CN"/>
              <a:t>Invitrogen offers a wide variety of pre-made destination vectors for expression and functional analysis of your gene of interest in different systems.  Most of the destination vectors contain a promoter to drive expression in the host of choice.  For example, pET destination vectors offer a T7/lacUV5 promoter for high-level expression in </a:t>
            </a:r>
            <a:r>
              <a:rPr lang="en-US" altLang="zh-CN" i="1"/>
              <a:t>E. coli.  </a:t>
            </a:r>
            <a:r>
              <a:rPr lang="en-US" altLang="zh-CN"/>
              <a:t>pcDNA-DEST vectors provide the CMV promoter for high-level, constitutive expression in mammalian systems such as COS or HEK293 cells.</a:t>
            </a:r>
            <a:endParaRPr lang="en-US">
              <a:ea typeface="宋体" pitchFamily="2" charset="-122"/>
            </a:endParaRPr>
          </a:p>
        </p:txBody>
      </p:sp>
    </p:spTree>
    <p:extLst>
      <p:ext uri="{BB962C8B-B14F-4D97-AF65-F5344CB8AC3E}">
        <p14:creationId xmlns:p14="http://schemas.microsoft.com/office/powerpoint/2010/main" val="573121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P_SBIOT_TLE_DNA_Structure">
            <a:extLst>
              <a:ext uri="{FF2B5EF4-FFF2-40B4-BE49-F238E27FC236}">
                <a16:creationId xmlns:a16="http://schemas.microsoft.com/office/drawing/2014/main" id="{9A5C5919-658C-4AF8-9262-A6B40F861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solidFill>
            <a:srgbClr val="336699"/>
          </a:solidFill>
          <a:ln w="9525">
            <a:solidFill>
              <a:srgbClr val="339966"/>
            </a:solidFill>
            <a:miter lim="800000"/>
            <a:headEnd/>
            <a:tailEnd/>
          </a:ln>
        </p:spPr>
      </p:pic>
      <p:sp>
        <p:nvSpPr>
          <p:cNvPr id="18435" name="Rectangle 3"/>
          <p:cNvSpPr>
            <a:spLocks noGrp="1" noChangeArrowheads="1"/>
          </p:cNvSpPr>
          <p:nvPr>
            <p:ph type="ctrTitle"/>
          </p:nvPr>
        </p:nvSpPr>
        <p:spPr>
          <a:xfrm>
            <a:off x="275167" y="1011240"/>
            <a:ext cx="8333317" cy="1881187"/>
          </a:xfrm>
        </p:spPr>
        <p:txBody>
          <a:bodyPr/>
          <a:lstStyle>
            <a:lvl1pPr algn="r">
              <a:defRPr sz="3600">
                <a:solidFill>
                  <a:srgbClr val="FFFFFF"/>
                </a:solidFill>
              </a:defRPr>
            </a:lvl1pPr>
          </a:lstStyle>
          <a:p>
            <a:r>
              <a:rPr lang="en-US"/>
              <a:t>Click to edit Master title style</a:t>
            </a:r>
          </a:p>
        </p:txBody>
      </p:sp>
      <p:sp>
        <p:nvSpPr>
          <p:cNvPr id="18436" name="Rectangle 4"/>
          <p:cNvSpPr>
            <a:spLocks noGrp="1" noChangeArrowheads="1"/>
          </p:cNvSpPr>
          <p:nvPr>
            <p:ph type="subTitle" idx="1"/>
          </p:nvPr>
        </p:nvSpPr>
        <p:spPr>
          <a:xfrm>
            <a:off x="345021" y="3028950"/>
            <a:ext cx="8259233" cy="1308100"/>
          </a:xfrm>
        </p:spPr>
        <p:txBody>
          <a:bodyPr/>
          <a:lstStyle>
            <a:lvl1pPr marL="0" indent="0" algn="r">
              <a:buFontTx/>
              <a:buNone/>
              <a:defRPr>
                <a:solidFill>
                  <a:srgbClr val="FFFFFF"/>
                </a:solidFill>
              </a:defRPr>
            </a:lvl1pPr>
          </a:lstStyle>
          <a:p>
            <a:r>
              <a:rPr lang="en-US"/>
              <a:t>Click to edit Master subtitle style</a:t>
            </a:r>
          </a:p>
        </p:txBody>
      </p:sp>
      <p:sp>
        <p:nvSpPr>
          <p:cNvPr id="5" name="Rectangle 5">
            <a:extLst>
              <a:ext uri="{FF2B5EF4-FFF2-40B4-BE49-F238E27FC236}">
                <a16:creationId xmlns:a16="http://schemas.microsoft.com/office/drawing/2014/main" id="{6A1A0364-9FC8-4281-A07F-30135B240A71}"/>
              </a:ext>
            </a:extLst>
          </p:cNvPr>
          <p:cNvSpPr>
            <a:spLocks noGrp="1" noChangeArrowheads="1"/>
          </p:cNvSpPr>
          <p:nvPr>
            <p:ph type="dt" sz="half" idx="10"/>
          </p:nvPr>
        </p:nvSpPr>
        <p:spPr>
          <a:xfrm>
            <a:off x="0" y="6707188"/>
            <a:ext cx="2540000" cy="165100"/>
          </a:xfrm>
        </p:spPr>
        <p:txBody>
          <a:bodyPr/>
          <a:lstStyle>
            <a:lvl1pPr>
              <a:defRPr sz="1100"/>
            </a:lvl1pPr>
          </a:lstStyle>
          <a:p>
            <a:fld id="{D748450E-EBBC-4ABD-8E02-538F7663CE26}" type="datetimeFigureOut">
              <a:rPr lang="hu-HU" smtClean="0"/>
              <a:t>2018.03.20.</a:t>
            </a:fld>
            <a:endParaRPr lang="hu-HU"/>
          </a:p>
        </p:txBody>
      </p:sp>
      <p:sp>
        <p:nvSpPr>
          <p:cNvPr id="6" name="Rectangle 6">
            <a:extLst>
              <a:ext uri="{FF2B5EF4-FFF2-40B4-BE49-F238E27FC236}">
                <a16:creationId xmlns:a16="http://schemas.microsoft.com/office/drawing/2014/main" id="{F192AC3D-607F-4F9F-8D0F-D72B322A56F9}"/>
              </a:ext>
            </a:extLst>
          </p:cNvPr>
          <p:cNvSpPr>
            <a:spLocks noGrp="1" noChangeArrowheads="1"/>
          </p:cNvSpPr>
          <p:nvPr>
            <p:ph type="ftr" sz="quarter" idx="11"/>
          </p:nvPr>
        </p:nvSpPr>
        <p:spPr>
          <a:xfrm>
            <a:off x="4165600" y="6692900"/>
            <a:ext cx="3860800" cy="165100"/>
          </a:xfrm>
        </p:spPr>
        <p:txBody>
          <a:bodyPr/>
          <a:lstStyle>
            <a:lvl1pPr>
              <a:defRPr sz="1100">
                <a:solidFill>
                  <a:schemeClr val="tx1"/>
                </a:solidFill>
              </a:defRPr>
            </a:lvl1pPr>
          </a:lstStyle>
          <a:p>
            <a:endParaRPr lang="hu-HU"/>
          </a:p>
        </p:txBody>
      </p:sp>
      <p:sp>
        <p:nvSpPr>
          <p:cNvPr id="7" name="Rectangle 7">
            <a:extLst>
              <a:ext uri="{FF2B5EF4-FFF2-40B4-BE49-F238E27FC236}">
                <a16:creationId xmlns:a16="http://schemas.microsoft.com/office/drawing/2014/main" id="{661A0639-F2B1-4D19-8B7F-92B7FEC06241}"/>
              </a:ext>
            </a:extLst>
          </p:cNvPr>
          <p:cNvSpPr>
            <a:spLocks noGrp="1" noChangeArrowheads="1"/>
          </p:cNvSpPr>
          <p:nvPr>
            <p:ph type="sldNum" sz="quarter" idx="12"/>
          </p:nvPr>
        </p:nvSpPr>
        <p:spPr>
          <a:xfrm>
            <a:off x="9652000" y="6692900"/>
            <a:ext cx="2540000" cy="165100"/>
          </a:xfrm>
        </p:spPr>
        <p:txBody>
          <a:bodyPr/>
          <a:lstStyle>
            <a:lvl1pPr>
              <a:defRPr sz="1100">
                <a:solidFill>
                  <a:schemeClr val="tx1"/>
                </a:solidFill>
              </a:defRPr>
            </a:lvl1pPr>
          </a:lstStyle>
          <a:p>
            <a:fld id="{2C3DDAC6-01E4-414B-B310-067CAEF7B346}" type="slidenum">
              <a:rPr lang="hu-HU" smtClean="0"/>
              <a:t>‹#›</a:t>
            </a:fld>
            <a:endParaRPr lang="hu-HU"/>
          </a:p>
        </p:txBody>
      </p:sp>
    </p:spTree>
    <p:extLst>
      <p:ext uri="{BB962C8B-B14F-4D97-AF65-F5344CB8AC3E}">
        <p14:creationId xmlns:p14="http://schemas.microsoft.com/office/powerpoint/2010/main" val="132280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25E924A-7430-4970-8145-A39BD7A91593}"/>
              </a:ext>
            </a:extLst>
          </p:cNvPr>
          <p:cNvSpPr>
            <a:spLocks noGrp="1" noChangeArrowheads="1"/>
          </p:cNvSpPr>
          <p:nvPr>
            <p:ph type="dt" sz="half" idx="10"/>
          </p:nvPr>
        </p:nvSpPr>
        <p:spPr>
          <a:ln/>
        </p:spPr>
        <p:txBody>
          <a:bodyPr/>
          <a:lstStyle>
            <a:lvl1pPr>
              <a:defRPr/>
            </a:lvl1pPr>
          </a:lstStyle>
          <a:p>
            <a:fld id="{D748450E-EBBC-4ABD-8E02-538F7663CE26}" type="datetimeFigureOut">
              <a:rPr lang="hu-HU" smtClean="0"/>
              <a:t>2018.03.20.</a:t>
            </a:fld>
            <a:endParaRPr lang="hu-HU"/>
          </a:p>
        </p:txBody>
      </p:sp>
      <p:sp>
        <p:nvSpPr>
          <p:cNvPr id="5" name="Rectangle 6">
            <a:extLst>
              <a:ext uri="{FF2B5EF4-FFF2-40B4-BE49-F238E27FC236}">
                <a16:creationId xmlns:a16="http://schemas.microsoft.com/office/drawing/2014/main" id="{3E5EAE3B-2B63-4B12-A04B-74FFC6236D31}"/>
              </a:ext>
            </a:extLst>
          </p:cNvPr>
          <p:cNvSpPr>
            <a:spLocks noGrp="1" noChangeArrowheads="1"/>
          </p:cNvSpPr>
          <p:nvPr>
            <p:ph type="ftr" sz="quarter" idx="11"/>
          </p:nvPr>
        </p:nvSpPr>
        <p:spPr>
          <a:ln/>
        </p:spPr>
        <p:txBody>
          <a:bodyPr/>
          <a:lstStyle>
            <a:lvl1pPr>
              <a:defRPr/>
            </a:lvl1pPr>
          </a:lstStyle>
          <a:p>
            <a:endParaRPr lang="hu-HU"/>
          </a:p>
        </p:txBody>
      </p:sp>
      <p:sp>
        <p:nvSpPr>
          <p:cNvPr id="6" name="Rectangle 7">
            <a:extLst>
              <a:ext uri="{FF2B5EF4-FFF2-40B4-BE49-F238E27FC236}">
                <a16:creationId xmlns:a16="http://schemas.microsoft.com/office/drawing/2014/main" id="{D89970B6-2B45-45D6-ACBF-36CA13791D88}"/>
              </a:ext>
            </a:extLst>
          </p:cNvPr>
          <p:cNvSpPr>
            <a:spLocks noGrp="1" noChangeArrowheads="1"/>
          </p:cNvSpPr>
          <p:nvPr>
            <p:ph type="sldNum" sz="quarter" idx="12"/>
          </p:nvPr>
        </p:nvSpPr>
        <p:spPr>
          <a:ln/>
        </p:spPr>
        <p:txBody>
          <a:bodyPr/>
          <a:lstStyle>
            <a:lvl1pPr>
              <a:defRPr/>
            </a:lvl1pPr>
          </a:lstStyle>
          <a:p>
            <a:fld id="{2C3DDAC6-01E4-414B-B310-067CAEF7B346}" type="slidenum">
              <a:rPr lang="hu-HU" smtClean="0"/>
              <a:t>‹#›</a:t>
            </a:fld>
            <a:endParaRPr lang="hu-HU"/>
          </a:p>
        </p:txBody>
      </p:sp>
    </p:spTree>
    <p:extLst>
      <p:ext uri="{BB962C8B-B14F-4D97-AF65-F5344CB8AC3E}">
        <p14:creationId xmlns:p14="http://schemas.microsoft.com/office/powerpoint/2010/main" val="17047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0134" y="138114"/>
            <a:ext cx="2607733" cy="6402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82702" y="138114"/>
            <a:ext cx="7624233" cy="6402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3A64379-8710-4356-8511-933BC0965A8B}"/>
              </a:ext>
            </a:extLst>
          </p:cNvPr>
          <p:cNvSpPr>
            <a:spLocks noGrp="1" noChangeArrowheads="1"/>
          </p:cNvSpPr>
          <p:nvPr>
            <p:ph type="dt" sz="half" idx="10"/>
          </p:nvPr>
        </p:nvSpPr>
        <p:spPr>
          <a:ln/>
        </p:spPr>
        <p:txBody>
          <a:bodyPr/>
          <a:lstStyle>
            <a:lvl1pPr>
              <a:defRPr/>
            </a:lvl1pPr>
          </a:lstStyle>
          <a:p>
            <a:fld id="{D748450E-EBBC-4ABD-8E02-538F7663CE26}" type="datetimeFigureOut">
              <a:rPr lang="hu-HU" smtClean="0"/>
              <a:t>2018.03.20.</a:t>
            </a:fld>
            <a:endParaRPr lang="hu-HU"/>
          </a:p>
        </p:txBody>
      </p:sp>
      <p:sp>
        <p:nvSpPr>
          <p:cNvPr id="5" name="Rectangle 6">
            <a:extLst>
              <a:ext uri="{FF2B5EF4-FFF2-40B4-BE49-F238E27FC236}">
                <a16:creationId xmlns:a16="http://schemas.microsoft.com/office/drawing/2014/main" id="{C2286943-048E-4FED-ADAA-4E8B24AA220B}"/>
              </a:ext>
            </a:extLst>
          </p:cNvPr>
          <p:cNvSpPr>
            <a:spLocks noGrp="1" noChangeArrowheads="1"/>
          </p:cNvSpPr>
          <p:nvPr>
            <p:ph type="ftr" sz="quarter" idx="11"/>
          </p:nvPr>
        </p:nvSpPr>
        <p:spPr>
          <a:ln/>
        </p:spPr>
        <p:txBody>
          <a:bodyPr/>
          <a:lstStyle>
            <a:lvl1pPr>
              <a:defRPr/>
            </a:lvl1pPr>
          </a:lstStyle>
          <a:p>
            <a:endParaRPr lang="hu-HU"/>
          </a:p>
        </p:txBody>
      </p:sp>
      <p:sp>
        <p:nvSpPr>
          <p:cNvPr id="6" name="Rectangle 7">
            <a:extLst>
              <a:ext uri="{FF2B5EF4-FFF2-40B4-BE49-F238E27FC236}">
                <a16:creationId xmlns:a16="http://schemas.microsoft.com/office/drawing/2014/main" id="{F11DAFF9-5FAD-4DDE-928A-1DFA2C9F58C0}"/>
              </a:ext>
            </a:extLst>
          </p:cNvPr>
          <p:cNvSpPr>
            <a:spLocks noGrp="1" noChangeArrowheads="1"/>
          </p:cNvSpPr>
          <p:nvPr>
            <p:ph type="sldNum" sz="quarter" idx="12"/>
          </p:nvPr>
        </p:nvSpPr>
        <p:spPr>
          <a:ln/>
        </p:spPr>
        <p:txBody>
          <a:bodyPr/>
          <a:lstStyle>
            <a:lvl1pPr>
              <a:defRPr/>
            </a:lvl1pPr>
          </a:lstStyle>
          <a:p>
            <a:fld id="{2C3DDAC6-01E4-414B-B310-067CAEF7B346}" type="slidenum">
              <a:rPr lang="hu-HU" smtClean="0"/>
              <a:t>‹#›</a:t>
            </a:fld>
            <a:endParaRPr lang="hu-HU"/>
          </a:p>
        </p:txBody>
      </p:sp>
    </p:spTree>
    <p:extLst>
      <p:ext uri="{BB962C8B-B14F-4D97-AF65-F5344CB8AC3E}">
        <p14:creationId xmlns:p14="http://schemas.microsoft.com/office/powerpoint/2010/main" val="244689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7EF4C4C-0490-4654-8A79-0A9033BA0C10}"/>
              </a:ext>
            </a:extLst>
          </p:cNvPr>
          <p:cNvSpPr>
            <a:spLocks noGrp="1" noChangeArrowheads="1"/>
          </p:cNvSpPr>
          <p:nvPr>
            <p:ph type="dt" sz="half" idx="10"/>
          </p:nvPr>
        </p:nvSpPr>
        <p:spPr>
          <a:ln/>
        </p:spPr>
        <p:txBody>
          <a:bodyPr/>
          <a:lstStyle>
            <a:lvl1pPr>
              <a:defRPr/>
            </a:lvl1pPr>
          </a:lstStyle>
          <a:p>
            <a:fld id="{D748450E-EBBC-4ABD-8E02-538F7663CE26}" type="datetimeFigureOut">
              <a:rPr lang="hu-HU" smtClean="0"/>
              <a:t>2018.03.20.</a:t>
            </a:fld>
            <a:endParaRPr lang="hu-HU"/>
          </a:p>
        </p:txBody>
      </p:sp>
      <p:sp>
        <p:nvSpPr>
          <p:cNvPr id="5" name="Rectangle 6">
            <a:extLst>
              <a:ext uri="{FF2B5EF4-FFF2-40B4-BE49-F238E27FC236}">
                <a16:creationId xmlns:a16="http://schemas.microsoft.com/office/drawing/2014/main" id="{EAAB6AA1-715E-45D3-B01C-E78F46F2495B}"/>
              </a:ext>
            </a:extLst>
          </p:cNvPr>
          <p:cNvSpPr>
            <a:spLocks noGrp="1" noChangeArrowheads="1"/>
          </p:cNvSpPr>
          <p:nvPr>
            <p:ph type="ftr" sz="quarter" idx="11"/>
          </p:nvPr>
        </p:nvSpPr>
        <p:spPr>
          <a:ln/>
        </p:spPr>
        <p:txBody>
          <a:bodyPr/>
          <a:lstStyle>
            <a:lvl1pPr>
              <a:defRPr/>
            </a:lvl1pPr>
          </a:lstStyle>
          <a:p>
            <a:endParaRPr lang="hu-HU"/>
          </a:p>
        </p:txBody>
      </p:sp>
      <p:sp>
        <p:nvSpPr>
          <p:cNvPr id="6" name="Rectangle 7">
            <a:extLst>
              <a:ext uri="{FF2B5EF4-FFF2-40B4-BE49-F238E27FC236}">
                <a16:creationId xmlns:a16="http://schemas.microsoft.com/office/drawing/2014/main" id="{1B8B7590-D8DD-4D5C-85DB-B862AE15B758}"/>
              </a:ext>
            </a:extLst>
          </p:cNvPr>
          <p:cNvSpPr>
            <a:spLocks noGrp="1" noChangeArrowheads="1"/>
          </p:cNvSpPr>
          <p:nvPr>
            <p:ph type="sldNum" sz="quarter" idx="12"/>
          </p:nvPr>
        </p:nvSpPr>
        <p:spPr>
          <a:ln/>
        </p:spPr>
        <p:txBody>
          <a:bodyPr/>
          <a:lstStyle>
            <a:lvl1pPr>
              <a:defRPr/>
            </a:lvl1pPr>
          </a:lstStyle>
          <a:p>
            <a:fld id="{2C3DDAC6-01E4-414B-B310-067CAEF7B346}" type="slidenum">
              <a:rPr lang="hu-HU" smtClean="0"/>
              <a:t>‹#›</a:t>
            </a:fld>
            <a:endParaRPr lang="hu-HU"/>
          </a:p>
        </p:txBody>
      </p:sp>
    </p:spTree>
    <p:extLst>
      <p:ext uri="{BB962C8B-B14F-4D97-AF65-F5344CB8AC3E}">
        <p14:creationId xmlns:p14="http://schemas.microsoft.com/office/powerpoint/2010/main" val="376716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BC60D6D-5425-4D8F-9553-87C0336B3B8D}"/>
              </a:ext>
            </a:extLst>
          </p:cNvPr>
          <p:cNvSpPr>
            <a:spLocks noGrp="1" noChangeArrowheads="1"/>
          </p:cNvSpPr>
          <p:nvPr>
            <p:ph type="dt" sz="half" idx="10"/>
          </p:nvPr>
        </p:nvSpPr>
        <p:spPr>
          <a:ln/>
        </p:spPr>
        <p:txBody>
          <a:bodyPr/>
          <a:lstStyle>
            <a:lvl1pPr>
              <a:defRPr/>
            </a:lvl1pPr>
          </a:lstStyle>
          <a:p>
            <a:fld id="{D748450E-EBBC-4ABD-8E02-538F7663CE26}" type="datetimeFigureOut">
              <a:rPr lang="hu-HU" smtClean="0"/>
              <a:t>2018.03.20.</a:t>
            </a:fld>
            <a:endParaRPr lang="hu-HU"/>
          </a:p>
        </p:txBody>
      </p:sp>
      <p:sp>
        <p:nvSpPr>
          <p:cNvPr id="5" name="Rectangle 6">
            <a:extLst>
              <a:ext uri="{FF2B5EF4-FFF2-40B4-BE49-F238E27FC236}">
                <a16:creationId xmlns:a16="http://schemas.microsoft.com/office/drawing/2014/main" id="{04431A68-E589-4046-B150-0DB212D0EC4F}"/>
              </a:ext>
            </a:extLst>
          </p:cNvPr>
          <p:cNvSpPr>
            <a:spLocks noGrp="1" noChangeArrowheads="1"/>
          </p:cNvSpPr>
          <p:nvPr>
            <p:ph type="ftr" sz="quarter" idx="11"/>
          </p:nvPr>
        </p:nvSpPr>
        <p:spPr>
          <a:ln/>
        </p:spPr>
        <p:txBody>
          <a:bodyPr/>
          <a:lstStyle>
            <a:lvl1pPr>
              <a:defRPr/>
            </a:lvl1pPr>
          </a:lstStyle>
          <a:p>
            <a:endParaRPr lang="hu-HU"/>
          </a:p>
        </p:txBody>
      </p:sp>
      <p:sp>
        <p:nvSpPr>
          <p:cNvPr id="6" name="Rectangle 7">
            <a:extLst>
              <a:ext uri="{FF2B5EF4-FFF2-40B4-BE49-F238E27FC236}">
                <a16:creationId xmlns:a16="http://schemas.microsoft.com/office/drawing/2014/main" id="{68B3CF80-B151-4BD1-B1EA-E7D7D68F4523}"/>
              </a:ext>
            </a:extLst>
          </p:cNvPr>
          <p:cNvSpPr>
            <a:spLocks noGrp="1" noChangeArrowheads="1"/>
          </p:cNvSpPr>
          <p:nvPr>
            <p:ph type="sldNum" sz="quarter" idx="12"/>
          </p:nvPr>
        </p:nvSpPr>
        <p:spPr>
          <a:ln/>
        </p:spPr>
        <p:txBody>
          <a:bodyPr/>
          <a:lstStyle>
            <a:lvl1pPr>
              <a:defRPr/>
            </a:lvl1pPr>
          </a:lstStyle>
          <a:p>
            <a:fld id="{2C3DDAC6-01E4-414B-B310-067CAEF7B346}" type="slidenum">
              <a:rPr lang="hu-HU" smtClean="0"/>
              <a:t>‹#›</a:t>
            </a:fld>
            <a:endParaRPr lang="hu-HU"/>
          </a:p>
        </p:txBody>
      </p:sp>
    </p:spTree>
    <p:extLst>
      <p:ext uri="{BB962C8B-B14F-4D97-AF65-F5344CB8AC3E}">
        <p14:creationId xmlns:p14="http://schemas.microsoft.com/office/powerpoint/2010/main" val="75823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769" y="1584327"/>
            <a:ext cx="4931833"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1802" y="1584327"/>
            <a:ext cx="4933951"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E894C18-5825-45AE-A230-2C7B71499647}"/>
              </a:ext>
            </a:extLst>
          </p:cNvPr>
          <p:cNvSpPr>
            <a:spLocks noGrp="1" noChangeArrowheads="1"/>
          </p:cNvSpPr>
          <p:nvPr>
            <p:ph type="dt" sz="half" idx="10"/>
          </p:nvPr>
        </p:nvSpPr>
        <p:spPr>
          <a:ln/>
        </p:spPr>
        <p:txBody>
          <a:bodyPr/>
          <a:lstStyle>
            <a:lvl1pPr>
              <a:defRPr/>
            </a:lvl1pPr>
          </a:lstStyle>
          <a:p>
            <a:fld id="{D748450E-EBBC-4ABD-8E02-538F7663CE26}" type="datetimeFigureOut">
              <a:rPr lang="hu-HU" smtClean="0"/>
              <a:t>2018.03.20.</a:t>
            </a:fld>
            <a:endParaRPr lang="hu-HU"/>
          </a:p>
        </p:txBody>
      </p:sp>
      <p:sp>
        <p:nvSpPr>
          <p:cNvPr id="6" name="Rectangle 6">
            <a:extLst>
              <a:ext uri="{FF2B5EF4-FFF2-40B4-BE49-F238E27FC236}">
                <a16:creationId xmlns:a16="http://schemas.microsoft.com/office/drawing/2014/main" id="{1864C13C-8393-46A6-8CE5-F54B8D92582F}"/>
              </a:ext>
            </a:extLst>
          </p:cNvPr>
          <p:cNvSpPr>
            <a:spLocks noGrp="1" noChangeArrowheads="1"/>
          </p:cNvSpPr>
          <p:nvPr>
            <p:ph type="ftr" sz="quarter" idx="11"/>
          </p:nvPr>
        </p:nvSpPr>
        <p:spPr>
          <a:ln/>
        </p:spPr>
        <p:txBody>
          <a:bodyPr/>
          <a:lstStyle>
            <a:lvl1pPr>
              <a:defRPr/>
            </a:lvl1pPr>
          </a:lstStyle>
          <a:p>
            <a:endParaRPr lang="hu-HU"/>
          </a:p>
        </p:txBody>
      </p:sp>
      <p:sp>
        <p:nvSpPr>
          <p:cNvPr id="7" name="Rectangle 7">
            <a:extLst>
              <a:ext uri="{FF2B5EF4-FFF2-40B4-BE49-F238E27FC236}">
                <a16:creationId xmlns:a16="http://schemas.microsoft.com/office/drawing/2014/main" id="{0C94BE80-9C8E-442B-B2ED-39E6CD88FB5A}"/>
              </a:ext>
            </a:extLst>
          </p:cNvPr>
          <p:cNvSpPr>
            <a:spLocks noGrp="1" noChangeArrowheads="1"/>
          </p:cNvSpPr>
          <p:nvPr>
            <p:ph type="sldNum" sz="quarter" idx="12"/>
          </p:nvPr>
        </p:nvSpPr>
        <p:spPr>
          <a:ln/>
        </p:spPr>
        <p:txBody>
          <a:bodyPr/>
          <a:lstStyle>
            <a:lvl1pPr>
              <a:defRPr/>
            </a:lvl1pPr>
          </a:lstStyle>
          <a:p>
            <a:fld id="{2C3DDAC6-01E4-414B-B310-067CAEF7B346}" type="slidenum">
              <a:rPr lang="hu-HU" smtClean="0"/>
              <a:t>‹#›</a:t>
            </a:fld>
            <a:endParaRPr lang="hu-HU"/>
          </a:p>
        </p:txBody>
      </p:sp>
    </p:spTree>
    <p:extLst>
      <p:ext uri="{BB962C8B-B14F-4D97-AF65-F5344CB8AC3E}">
        <p14:creationId xmlns:p14="http://schemas.microsoft.com/office/powerpoint/2010/main" val="22141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93852CEB-48F3-4333-A288-90730B7094EE}"/>
              </a:ext>
            </a:extLst>
          </p:cNvPr>
          <p:cNvSpPr>
            <a:spLocks noGrp="1" noChangeArrowheads="1"/>
          </p:cNvSpPr>
          <p:nvPr>
            <p:ph type="dt" sz="half" idx="10"/>
          </p:nvPr>
        </p:nvSpPr>
        <p:spPr>
          <a:ln/>
        </p:spPr>
        <p:txBody>
          <a:bodyPr/>
          <a:lstStyle>
            <a:lvl1pPr>
              <a:defRPr/>
            </a:lvl1pPr>
          </a:lstStyle>
          <a:p>
            <a:fld id="{D748450E-EBBC-4ABD-8E02-538F7663CE26}" type="datetimeFigureOut">
              <a:rPr lang="hu-HU" smtClean="0"/>
              <a:t>2018.03.20.</a:t>
            </a:fld>
            <a:endParaRPr lang="hu-HU"/>
          </a:p>
        </p:txBody>
      </p:sp>
      <p:sp>
        <p:nvSpPr>
          <p:cNvPr id="8" name="Rectangle 6">
            <a:extLst>
              <a:ext uri="{FF2B5EF4-FFF2-40B4-BE49-F238E27FC236}">
                <a16:creationId xmlns:a16="http://schemas.microsoft.com/office/drawing/2014/main" id="{2190046F-051C-4CF6-83B7-4F6FCEBC57A9}"/>
              </a:ext>
            </a:extLst>
          </p:cNvPr>
          <p:cNvSpPr>
            <a:spLocks noGrp="1" noChangeArrowheads="1"/>
          </p:cNvSpPr>
          <p:nvPr>
            <p:ph type="ftr" sz="quarter" idx="11"/>
          </p:nvPr>
        </p:nvSpPr>
        <p:spPr>
          <a:ln/>
        </p:spPr>
        <p:txBody>
          <a:bodyPr/>
          <a:lstStyle>
            <a:lvl1pPr>
              <a:defRPr/>
            </a:lvl1pPr>
          </a:lstStyle>
          <a:p>
            <a:endParaRPr lang="hu-HU"/>
          </a:p>
        </p:txBody>
      </p:sp>
      <p:sp>
        <p:nvSpPr>
          <p:cNvPr id="9" name="Rectangle 7">
            <a:extLst>
              <a:ext uri="{FF2B5EF4-FFF2-40B4-BE49-F238E27FC236}">
                <a16:creationId xmlns:a16="http://schemas.microsoft.com/office/drawing/2014/main" id="{C5710792-4293-44D4-A510-7855FBE52241}"/>
              </a:ext>
            </a:extLst>
          </p:cNvPr>
          <p:cNvSpPr>
            <a:spLocks noGrp="1" noChangeArrowheads="1"/>
          </p:cNvSpPr>
          <p:nvPr>
            <p:ph type="sldNum" sz="quarter" idx="12"/>
          </p:nvPr>
        </p:nvSpPr>
        <p:spPr>
          <a:ln/>
        </p:spPr>
        <p:txBody>
          <a:bodyPr/>
          <a:lstStyle>
            <a:lvl1pPr>
              <a:defRPr/>
            </a:lvl1pPr>
          </a:lstStyle>
          <a:p>
            <a:fld id="{2C3DDAC6-01E4-414B-B310-067CAEF7B346}" type="slidenum">
              <a:rPr lang="hu-HU" smtClean="0"/>
              <a:t>‹#›</a:t>
            </a:fld>
            <a:endParaRPr lang="hu-HU"/>
          </a:p>
        </p:txBody>
      </p:sp>
    </p:spTree>
    <p:extLst>
      <p:ext uri="{BB962C8B-B14F-4D97-AF65-F5344CB8AC3E}">
        <p14:creationId xmlns:p14="http://schemas.microsoft.com/office/powerpoint/2010/main" val="404831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0F2B2F6A-E9A4-477A-9D70-F2095A0D896A}"/>
              </a:ext>
            </a:extLst>
          </p:cNvPr>
          <p:cNvSpPr>
            <a:spLocks noGrp="1" noChangeArrowheads="1"/>
          </p:cNvSpPr>
          <p:nvPr>
            <p:ph type="dt" sz="half" idx="10"/>
          </p:nvPr>
        </p:nvSpPr>
        <p:spPr>
          <a:ln/>
        </p:spPr>
        <p:txBody>
          <a:bodyPr/>
          <a:lstStyle>
            <a:lvl1pPr>
              <a:defRPr/>
            </a:lvl1pPr>
          </a:lstStyle>
          <a:p>
            <a:fld id="{D748450E-EBBC-4ABD-8E02-538F7663CE26}" type="datetimeFigureOut">
              <a:rPr lang="hu-HU" smtClean="0"/>
              <a:t>2018.03.20.</a:t>
            </a:fld>
            <a:endParaRPr lang="hu-HU"/>
          </a:p>
        </p:txBody>
      </p:sp>
      <p:sp>
        <p:nvSpPr>
          <p:cNvPr id="4" name="Rectangle 6">
            <a:extLst>
              <a:ext uri="{FF2B5EF4-FFF2-40B4-BE49-F238E27FC236}">
                <a16:creationId xmlns:a16="http://schemas.microsoft.com/office/drawing/2014/main" id="{A905E972-0D96-4DAF-A230-34875C043F28}"/>
              </a:ext>
            </a:extLst>
          </p:cNvPr>
          <p:cNvSpPr>
            <a:spLocks noGrp="1" noChangeArrowheads="1"/>
          </p:cNvSpPr>
          <p:nvPr>
            <p:ph type="ftr" sz="quarter" idx="11"/>
          </p:nvPr>
        </p:nvSpPr>
        <p:spPr>
          <a:ln/>
        </p:spPr>
        <p:txBody>
          <a:bodyPr/>
          <a:lstStyle>
            <a:lvl1pPr>
              <a:defRPr/>
            </a:lvl1pPr>
          </a:lstStyle>
          <a:p>
            <a:endParaRPr lang="hu-HU"/>
          </a:p>
        </p:txBody>
      </p:sp>
      <p:sp>
        <p:nvSpPr>
          <p:cNvPr id="5" name="Rectangle 7">
            <a:extLst>
              <a:ext uri="{FF2B5EF4-FFF2-40B4-BE49-F238E27FC236}">
                <a16:creationId xmlns:a16="http://schemas.microsoft.com/office/drawing/2014/main" id="{A8A3F2FE-4F1B-48AE-AFD9-B197916A54E4}"/>
              </a:ext>
            </a:extLst>
          </p:cNvPr>
          <p:cNvSpPr>
            <a:spLocks noGrp="1" noChangeArrowheads="1"/>
          </p:cNvSpPr>
          <p:nvPr>
            <p:ph type="sldNum" sz="quarter" idx="12"/>
          </p:nvPr>
        </p:nvSpPr>
        <p:spPr>
          <a:ln/>
        </p:spPr>
        <p:txBody>
          <a:bodyPr/>
          <a:lstStyle>
            <a:lvl1pPr>
              <a:defRPr/>
            </a:lvl1pPr>
          </a:lstStyle>
          <a:p>
            <a:fld id="{2C3DDAC6-01E4-414B-B310-067CAEF7B346}" type="slidenum">
              <a:rPr lang="hu-HU" smtClean="0"/>
              <a:t>‹#›</a:t>
            </a:fld>
            <a:endParaRPr lang="hu-HU"/>
          </a:p>
        </p:txBody>
      </p:sp>
    </p:spTree>
    <p:extLst>
      <p:ext uri="{BB962C8B-B14F-4D97-AF65-F5344CB8AC3E}">
        <p14:creationId xmlns:p14="http://schemas.microsoft.com/office/powerpoint/2010/main" val="152548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F696055-BF4D-451F-A9F0-A0A211BF0C27}"/>
              </a:ext>
            </a:extLst>
          </p:cNvPr>
          <p:cNvSpPr>
            <a:spLocks noGrp="1" noChangeArrowheads="1"/>
          </p:cNvSpPr>
          <p:nvPr>
            <p:ph type="dt" sz="half" idx="10"/>
          </p:nvPr>
        </p:nvSpPr>
        <p:spPr>
          <a:ln/>
        </p:spPr>
        <p:txBody>
          <a:bodyPr/>
          <a:lstStyle>
            <a:lvl1pPr>
              <a:defRPr/>
            </a:lvl1pPr>
          </a:lstStyle>
          <a:p>
            <a:fld id="{D748450E-EBBC-4ABD-8E02-538F7663CE26}" type="datetimeFigureOut">
              <a:rPr lang="hu-HU" smtClean="0"/>
              <a:t>2018.03.20.</a:t>
            </a:fld>
            <a:endParaRPr lang="hu-HU"/>
          </a:p>
        </p:txBody>
      </p:sp>
      <p:sp>
        <p:nvSpPr>
          <p:cNvPr id="3" name="Rectangle 6">
            <a:extLst>
              <a:ext uri="{FF2B5EF4-FFF2-40B4-BE49-F238E27FC236}">
                <a16:creationId xmlns:a16="http://schemas.microsoft.com/office/drawing/2014/main" id="{165D8D49-74A2-4E8A-A87B-C4F02A532EE5}"/>
              </a:ext>
            </a:extLst>
          </p:cNvPr>
          <p:cNvSpPr>
            <a:spLocks noGrp="1" noChangeArrowheads="1"/>
          </p:cNvSpPr>
          <p:nvPr>
            <p:ph type="ftr" sz="quarter" idx="11"/>
          </p:nvPr>
        </p:nvSpPr>
        <p:spPr>
          <a:ln/>
        </p:spPr>
        <p:txBody>
          <a:bodyPr/>
          <a:lstStyle>
            <a:lvl1pPr>
              <a:defRPr/>
            </a:lvl1pPr>
          </a:lstStyle>
          <a:p>
            <a:endParaRPr lang="hu-HU"/>
          </a:p>
        </p:txBody>
      </p:sp>
      <p:sp>
        <p:nvSpPr>
          <p:cNvPr id="4" name="Rectangle 7">
            <a:extLst>
              <a:ext uri="{FF2B5EF4-FFF2-40B4-BE49-F238E27FC236}">
                <a16:creationId xmlns:a16="http://schemas.microsoft.com/office/drawing/2014/main" id="{7CD66F05-64CF-4988-B574-D3A82B613BA3}"/>
              </a:ext>
            </a:extLst>
          </p:cNvPr>
          <p:cNvSpPr>
            <a:spLocks noGrp="1" noChangeArrowheads="1"/>
          </p:cNvSpPr>
          <p:nvPr>
            <p:ph type="sldNum" sz="quarter" idx="12"/>
          </p:nvPr>
        </p:nvSpPr>
        <p:spPr>
          <a:ln/>
        </p:spPr>
        <p:txBody>
          <a:bodyPr/>
          <a:lstStyle>
            <a:lvl1pPr>
              <a:defRPr/>
            </a:lvl1pPr>
          </a:lstStyle>
          <a:p>
            <a:fld id="{2C3DDAC6-01E4-414B-B310-067CAEF7B346}" type="slidenum">
              <a:rPr lang="hu-HU" smtClean="0"/>
              <a:t>‹#›</a:t>
            </a:fld>
            <a:endParaRPr lang="hu-HU"/>
          </a:p>
        </p:txBody>
      </p:sp>
    </p:spTree>
    <p:extLst>
      <p:ext uri="{BB962C8B-B14F-4D97-AF65-F5344CB8AC3E}">
        <p14:creationId xmlns:p14="http://schemas.microsoft.com/office/powerpoint/2010/main" val="167008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037740D-0F52-47F7-A843-7BF219FCC9FC}"/>
              </a:ext>
            </a:extLst>
          </p:cNvPr>
          <p:cNvSpPr>
            <a:spLocks noGrp="1" noChangeArrowheads="1"/>
          </p:cNvSpPr>
          <p:nvPr>
            <p:ph type="dt" sz="half" idx="10"/>
          </p:nvPr>
        </p:nvSpPr>
        <p:spPr>
          <a:ln/>
        </p:spPr>
        <p:txBody>
          <a:bodyPr/>
          <a:lstStyle>
            <a:lvl1pPr>
              <a:defRPr/>
            </a:lvl1pPr>
          </a:lstStyle>
          <a:p>
            <a:fld id="{D748450E-EBBC-4ABD-8E02-538F7663CE26}" type="datetimeFigureOut">
              <a:rPr lang="hu-HU" smtClean="0"/>
              <a:t>2018.03.20.</a:t>
            </a:fld>
            <a:endParaRPr lang="hu-HU"/>
          </a:p>
        </p:txBody>
      </p:sp>
      <p:sp>
        <p:nvSpPr>
          <p:cNvPr id="6" name="Rectangle 6">
            <a:extLst>
              <a:ext uri="{FF2B5EF4-FFF2-40B4-BE49-F238E27FC236}">
                <a16:creationId xmlns:a16="http://schemas.microsoft.com/office/drawing/2014/main" id="{F4B76C86-80C0-4E9E-B987-EF434E564CA9}"/>
              </a:ext>
            </a:extLst>
          </p:cNvPr>
          <p:cNvSpPr>
            <a:spLocks noGrp="1" noChangeArrowheads="1"/>
          </p:cNvSpPr>
          <p:nvPr>
            <p:ph type="ftr" sz="quarter" idx="11"/>
          </p:nvPr>
        </p:nvSpPr>
        <p:spPr>
          <a:ln/>
        </p:spPr>
        <p:txBody>
          <a:bodyPr/>
          <a:lstStyle>
            <a:lvl1pPr>
              <a:defRPr/>
            </a:lvl1pPr>
          </a:lstStyle>
          <a:p>
            <a:endParaRPr lang="hu-HU"/>
          </a:p>
        </p:txBody>
      </p:sp>
      <p:sp>
        <p:nvSpPr>
          <p:cNvPr id="7" name="Rectangle 7">
            <a:extLst>
              <a:ext uri="{FF2B5EF4-FFF2-40B4-BE49-F238E27FC236}">
                <a16:creationId xmlns:a16="http://schemas.microsoft.com/office/drawing/2014/main" id="{2DDF0C94-B229-4C95-B630-58128E543439}"/>
              </a:ext>
            </a:extLst>
          </p:cNvPr>
          <p:cNvSpPr>
            <a:spLocks noGrp="1" noChangeArrowheads="1"/>
          </p:cNvSpPr>
          <p:nvPr>
            <p:ph type="sldNum" sz="quarter" idx="12"/>
          </p:nvPr>
        </p:nvSpPr>
        <p:spPr>
          <a:ln/>
        </p:spPr>
        <p:txBody>
          <a:bodyPr/>
          <a:lstStyle>
            <a:lvl1pPr>
              <a:defRPr/>
            </a:lvl1pPr>
          </a:lstStyle>
          <a:p>
            <a:fld id="{2C3DDAC6-01E4-414B-B310-067CAEF7B346}" type="slidenum">
              <a:rPr lang="hu-HU" smtClean="0"/>
              <a:t>‹#›</a:t>
            </a:fld>
            <a:endParaRPr lang="hu-HU"/>
          </a:p>
        </p:txBody>
      </p:sp>
    </p:spTree>
    <p:extLst>
      <p:ext uri="{BB962C8B-B14F-4D97-AF65-F5344CB8AC3E}">
        <p14:creationId xmlns:p14="http://schemas.microsoft.com/office/powerpoint/2010/main" val="3252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68AA7E2-8907-43C2-A356-EA1B0536F0EF}"/>
              </a:ext>
            </a:extLst>
          </p:cNvPr>
          <p:cNvSpPr>
            <a:spLocks noGrp="1" noChangeArrowheads="1"/>
          </p:cNvSpPr>
          <p:nvPr>
            <p:ph type="dt" sz="half" idx="10"/>
          </p:nvPr>
        </p:nvSpPr>
        <p:spPr>
          <a:ln/>
        </p:spPr>
        <p:txBody>
          <a:bodyPr/>
          <a:lstStyle>
            <a:lvl1pPr>
              <a:defRPr/>
            </a:lvl1pPr>
          </a:lstStyle>
          <a:p>
            <a:fld id="{D748450E-EBBC-4ABD-8E02-538F7663CE26}" type="datetimeFigureOut">
              <a:rPr lang="hu-HU" smtClean="0"/>
              <a:t>2018.03.20.</a:t>
            </a:fld>
            <a:endParaRPr lang="hu-HU"/>
          </a:p>
        </p:txBody>
      </p:sp>
      <p:sp>
        <p:nvSpPr>
          <p:cNvPr id="6" name="Rectangle 6">
            <a:extLst>
              <a:ext uri="{FF2B5EF4-FFF2-40B4-BE49-F238E27FC236}">
                <a16:creationId xmlns:a16="http://schemas.microsoft.com/office/drawing/2014/main" id="{DEAE4E1F-70D6-46E5-AA7D-80DF415B6720}"/>
              </a:ext>
            </a:extLst>
          </p:cNvPr>
          <p:cNvSpPr>
            <a:spLocks noGrp="1" noChangeArrowheads="1"/>
          </p:cNvSpPr>
          <p:nvPr>
            <p:ph type="ftr" sz="quarter" idx="11"/>
          </p:nvPr>
        </p:nvSpPr>
        <p:spPr>
          <a:ln/>
        </p:spPr>
        <p:txBody>
          <a:bodyPr/>
          <a:lstStyle>
            <a:lvl1pPr>
              <a:defRPr/>
            </a:lvl1pPr>
          </a:lstStyle>
          <a:p>
            <a:endParaRPr lang="hu-HU"/>
          </a:p>
        </p:txBody>
      </p:sp>
      <p:sp>
        <p:nvSpPr>
          <p:cNvPr id="7" name="Rectangle 7">
            <a:extLst>
              <a:ext uri="{FF2B5EF4-FFF2-40B4-BE49-F238E27FC236}">
                <a16:creationId xmlns:a16="http://schemas.microsoft.com/office/drawing/2014/main" id="{68EBBCBB-15E6-4BC6-9A44-111601EEA089}"/>
              </a:ext>
            </a:extLst>
          </p:cNvPr>
          <p:cNvSpPr>
            <a:spLocks noGrp="1" noChangeArrowheads="1"/>
          </p:cNvSpPr>
          <p:nvPr>
            <p:ph type="sldNum" sz="quarter" idx="12"/>
          </p:nvPr>
        </p:nvSpPr>
        <p:spPr>
          <a:ln/>
        </p:spPr>
        <p:txBody>
          <a:bodyPr/>
          <a:lstStyle>
            <a:lvl1pPr>
              <a:defRPr/>
            </a:lvl1pPr>
          </a:lstStyle>
          <a:p>
            <a:fld id="{2C3DDAC6-01E4-414B-B310-067CAEF7B346}" type="slidenum">
              <a:rPr lang="hu-HU" smtClean="0"/>
              <a:t>‹#›</a:t>
            </a:fld>
            <a:endParaRPr lang="hu-HU"/>
          </a:p>
        </p:txBody>
      </p:sp>
    </p:spTree>
    <p:extLst>
      <p:ext uri="{BB962C8B-B14F-4D97-AF65-F5344CB8AC3E}">
        <p14:creationId xmlns:p14="http://schemas.microsoft.com/office/powerpoint/2010/main" val="65064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PP_SBIOT_PRT_DNA_Structure">
            <a:extLst>
              <a:ext uri="{FF2B5EF4-FFF2-40B4-BE49-F238E27FC236}">
                <a16:creationId xmlns:a16="http://schemas.microsoft.com/office/drawing/2014/main" id="{C77C4A4A-0086-45A1-ADA7-2237ACF4AEC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61B0AA86-6C1B-4AF0-AEF4-8A7CB79027B2}"/>
              </a:ext>
            </a:extLst>
          </p:cNvPr>
          <p:cNvSpPr>
            <a:spLocks noGrp="1" noChangeArrowheads="1"/>
          </p:cNvSpPr>
          <p:nvPr>
            <p:ph type="title"/>
          </p:nvPr>
        </p:nvSpPr>
        <p:spPr bwMode="auto">
          <a:xfrm>
            <a:off x="1284818" y="138113"/>
            <a:ext cx="10433049"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hu-HU"/>
              <a:t>Click to edit Master title style</a:t>
            </a:r>
          </a:p>
        </p:txBody>
      </p:sp>
      <p:sp>
        <p:nvSpPr>
          <p:cNvPr id="1028" name="Rectangle 4">
            <a:extLst>
              <a:ext uri="{FF2B5EF4-FFF2-40B4-BE49-F238E27FC236}">
                <a16:creationId xmlns:a16="http://schemas.microsoft.com/office/drawing/2014/main" id="{D19356F8-93A7-4AF6-874E-FBADB666808C}"/>
              </a:ext>
            </a:extLst>
          </p:cNvPr>
          <p:cNvSpPr>
            <a:spLocks noGrp="1" noChangeArrowheads="1"/>
          </p:cNvSpPr>
          <p:nvPr>
            <p:ph type="body" idx="1"/>
          </p:nvPr>
        </p:nvSpPr>
        <p:spPr bwMode="auto">
          <a:xfrm>
            <a:off x="1644651" y="1584326"/>
            <a:ext cx="100711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hu-HU"/>
              <a:t>Click to edit Master text styles</a:t>
            </a:r>
          </a:p>
          <a:p>
            <a:pPr lvl="1"/>
            <a:r>
              <a:rPr lang="en-US" altLang="hu-HU"/>
              <a:t>Second level</a:t>
            </a:r>
          </a:p>
          <a:p>
            <a:pPr lvl="2"/>
            <a:r>
              <a:rPr lang="en-US" altLang="hu-HU"/>
              <a:t>Third level</a:t>
            </a:r>
          </a:p>
          <a:p>
            <a:pPr lvl="3"/>
            <a:r>
              <a:rPr lang="en-US" altLang="hu-HU"/>
              <a:t>Fourth level</a:t>
            </a:r>
          </a:p>
          <a:p>
            <a:pPr lvl="4"/>
            <a:r>
              <a:rPr lang="en-US" altLang="hu-HU"/>
              <a:t>Fifth level</a:t>
            </a:r>
          </a:p>
        </p:txBody>
      </p:sp>
      <p:sp>
        <p:nvSpPr>
          <p:cNvPr id="17413" name="Rectangle 5">
            <a:extLst>
              <a:ext uri="{FF2B5EF4-FFF2-40B4-BE49-F238E27FC236}">
                <a16:creationId xmlns:a16="http://schemas.microsoft.com/office/drawing/2014/main" id="{691DF4B3-1106-4C21-875A-AADDC6F3C335}"/>
              </a:ext>
            </a:extLst>
          </p:cNvPr>
          <p:cNvSpPr>
            <a:spLocks noGrp="1" noChangeArrowheads="1"/>
          </p:cNvSpPr>
          <p:nvPr>
            <p:ph type="dt" sz="half" idx="2"/>
          </p:nvPr>
        </p:nvSpPr>
        <p:spPr bwMode="auto">
          <a:xfrm>
            <a:off x="184151" y="6624638"/>
            <a:ext cx="2540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fontAlgn="auto" hangingPunct="1">
              <a:spcBef>
                <a:spcPts val="0"/>
              </a:spcBef>
              <a:spcAft>
                <a:spcPts val="0"/>
              </a:spcAft>
              <a:defRPr sz="900" b="0" i="0">
                <a:latin typeface="Arial" charset="0"/>
              </a:defRPr>
            </a:lvl1pPr>
          </a:lstStyle>
          <a:p>
            <a:fld id="{D748450E-EBBC-4ABD-8E02-538F7663CE26}" type="datetimeFigureOut">
              <a:rPr lang="hu-HU" smtClean="0"/>
              <a:t>2018.03.20.</a:t>
            </a:fld>
            <a:endParaRPr lang="hu-HU"/>
          </a:p>
        </p:txBody>
      </p:sp>
      <p:sp>
        <p:nvSpPr>
          <p:cNvPr id="17414" name="Rectangle 6">
            <a:extLst>
              <a:ext uri="{FF2B5EF4-FFF2-40B4-BE49-F238E27FC236}">
                <a16:creationId xmlns:a16="http://schemas.microsoft.com/office/drawing/2014/main" id="{741E7BBE-FA00-419A-952F-ACFC74E88632}"/>
              </a:ext>
            </a:extLst>
          </p:cNvPr>
          <p:cNvSpPr>
            <a:spLocks noGrp="1" noChangeArrowheads="1"/>
          </p:cNvSpPr>
          <p:nvPr>
            <p:ph type="ftr" sz="quarter" idx="3"/>
          </p:nvPr>
        </p:nvSpPr>
        <p:spPr bwMode="auto">
          <a:xfrm>
            <a:off x="4210051" y="6624638"/>
            <a:ext cx="3858683"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900" b="0" i="0">
                <a:solidFill>
                  <a:srgbClr val="006699"/>
                </a:solidFill>
                <a:latin typeface="Arial" charset="0"/>
              </a:defRPr>
            </a:lvl1pPr>
          </a:lstStyle>
          <a:p>
            <a:endParaRPr lang="hu-HU"/>
          </a:p>
        </p:txBody>
      </p:sp>
      <p:sp>
        <p:nvSpPr>
          <p:cNvPr id="17415" name="Rectangle 7">
            <a:extLst>
              <a:ext uri="{FF2B5EF4-FFF2-40B4-BE49-F238E27FC236}">
                <a16:creationId xmlns:a16="http://schemas.microsoft.com/office/drawing/2014/main" id="{18FB89D8-0D9A-44C6-99EA-9C68A26BA68C}"/>
              </a:ext>
            </a:extLst>
          </p:cNvPr>
          <p:cNvSpPr>
            <a:spLocks noGrp="1" noChangeArrowheads="1"/>
          </p:cNvSpPr>
          <p:nvPr>
            <p:ph type="sldNum" sz="quarter" idx="4"/>
          </p:nvPr>
        </p:nvSpPr>
        <p:spPr bwMode="auto">
          <a:xfrm>
            <a:off x="9429751" y="6624638"/>
            <a:ext cx="2540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900">
                <a:solidFill>
                  <a:srgbClr val="006699"/>
                </a:solidFill>
              </a:defRPr>
            </a:lvl1pPr>
          </a:lstStyle>
          <a:p>
            <a:fld id="{2C3DDAC6-01E4-414B-B310-067CAEF7B346}" type="slidenum">
              <a:rPr lang="hu-HU" smtClean="0"/>
              <a:t>‹#›</a:t>
            </a:fld>
            <a:endParaRPr lang="hu-HU"/>
          </a:p>
        </p:txBody>
      </p:sp>
    </p:spTree>
    <p:extLst>
      <p:ext uri="{BB962C8B-B14F-4D97-AF65-F5344CB8AC3E}">
        <p14:creationId xmlns:p14="http://schemas.microsoft.com/office/powerpoint/2010/main" val="399458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400">
          <a:solidFill>
            <a:srgbClr val="006699"/>
          </a:solidFill>
          <a:latin typeface="+mj-lt"/>
          <a:ea typeface="+mj-ea"/>
          <a:cs typeface="+mj-cs"/>
        </a:defRPr>
      </a:lvl1pPr>
      <a:lvl2pPr algn="l" rtl="0" eaLnBrk="0" fontAlgn="base" hangingPunct="0">
        <a:spcBef>
          <a:spcPct val="0"/>
        </a:spcBef>
        <a:spcAft>
          <a:spcPct val="0"/>
        </a:spcAft>
        <a:defRPr sz="3400">
          <a:solidFill>
            <a:srgbClr val="006699"/>
          </a:solidFill>
          <a:latin typeface="Arial" charset="0"/>
        </a:defRPr>
      </a:lvl2pPr>
      <a:lvl3pPr algn="l" rtl="0" eaLnBrk="0" fontAlgn="base" hangingPunct="0">
        <a:spcBef>
          <a:spcPct val="0"/>
        </a:spcBef>
        <a:spcAft>
          <a:spcPct val="0"/>
        </a:spcAft>
        <a:defRPr sz="3400">
          <a:solidFill>
            <a:srgbClr val="006699"/>
          </a:solidFill>
          <a:latin typeface="Arial" charset="0"/>
        </a:defRPr>
      </a:lvl3pPr>
      <a:lvl4pPr algn="l" rtl="0" eaLnBrk="0" fontAlgn="base" hangingPunct="0">
        <a:spcBef>
          <a:spcPct val="0"/>
        </a:spcBef>
        <a:spcAft>
          <a:spcPct val="0"/>
        </a:spcAft>
        <a:defRPr sz="3400">
          <a:solidFill>
            <a:srgbClr val="006699"/>
          </a:solidFill>
          <a:latin typeface="Arial" charset="0"/>
        </a:defRPr>
      </a:lvl4pPr>
      <a:lvl5pPr algn="l" rtl="0" eaLnBrk="0" fontAlgn="base" hangingPunct="0">
        <a:spcBef>
          <a:spcPct val="0"/>
        </a:spcBef>
        <a:spcAft>
          <a:spcPct val="0"/>
        </a:spcAft>
        <a:defRPr sz="3400">
          <a:solidFill>
            <a:srgbClr val="006699"/>
          </a:solidFill>
          <a:latin typeface="Arial" charset="0"/>
        </a:defRPr>
      </a:lvl5pPr>
      <a:lvl6pPr marL="457200" algn="l" rtl="0" eaLnBrk="1" fontAlgn="base" hangingPunct="1">
        <a:spcBef>
          <a:spcPct val="0"/>
        </a:spcBef>
        <a:spcAft>
          <a:spcPct val="0"/>
        </a:spcAft>
        <a:defRPr sz="3400">
          <a:solidFill>
            <a:srgbClr val="006699"/>
          </a:solidFill>
          <a:latin typeface="Arial" charset="0"/>
        </a:defRPr>
      </a:lvl6pPr>
      <a:lvl7pPr marL="914400" algn="l" rtl="0" eaLnBrk="1" fontAlgn="base" hangingPunct="1">
        <a:spcBef>
          <a:spcPct val="0"/>
        </a:spcBef>
        <a:spcAft>
          <a:spcPct val="0"/>
        </a:spcAft>
        <a:defRPr sz="3400">
          <a:solidFill>
            <a:srgbClr val="006699"/>
          </a:solidFill>
          <a:latin typeface="Arial" charset="0"/>
        </a:defRPr>
      </a:lvl7pPr>
      <a:lvl8pPr marL="1371600" algn="l" rtl="0" eaLnBrk="1" fontAlgn="base" hangingPunct="1">
        <a:spcBef>
          <a:spcPct val="0"/>
        </a:spcBef>
        <a:spcAft>
          <a:spcPct val="0"/>
        </a:spcAft>
        <a:defRPr sz="3400">
          <a:solidFill>
            <a:srgbClr val="006699"/>
          </a:solidFill>
          <a:latin typeface="Arial" charset="0"/>
        </a:defRPr>
      </a:lvl8pPr>
      <a:lvl9pPr marL="1828800" algn="l" rtl="0" eaLnBrk="1" fontAlgn="base" hangingPunct="1">
        <a:spcBef>
          <a:spcPct val="0"/>
        </a:spcBef>
        <a:spcAft>
          <a:spcPct val="0"/>
        </a:spcAft>
        <a:defRPr sz="3400">
          <a:solidFill>
            <a:srgbClr val="006699"/>
          </a:solidFill>
          <a:latin typeface="Arial" charset="0"/>
        </a:defRPr>
      </a:lvl9pPr>
    </p:titleStyle>
    <p:body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vl6pPr marL="2514600" indent="-228600" algn="l" rtl="0" eaLnBrk="1" fontAlgn="base" hangingPunct="1">
        <a:spcBef>
          <a:spcPct val="20000"/>
        </a:spcBef>
        <a:spcAft>
          <a:spcPct val="0"/>
        </a:spcAft>
        <a:buChar char="»"/>
        <a:defRPr sz="1600">
          <a:solidFill>
            <a:srgbClr val="006699"/>
          </a:solidFill>
          <a:latin typeface="+mn-lt"/>
        </a:defRPr>
      </a:lvl6pPr>
      <a:lvl7pPr marL="2971800" indent="-228600" algn="l" rtl="0" eaLnBrk="1" fontAlgn="base" hangingPunct="1">
        <a:spcBef>
          <a:spcPct val="20000"/>
        </a:spcBef>
        <a:spcAft>
          <a:spcPct val="0"/>
        </a:spcAft>
        <a:buChar char="»"/>
        <a:defRPr sz="1600">
          <a:solidFill>
            <a:srgbClr val="006699"/>
          </a:solidFill>
          <a:latin typeface="+mn-lt"/>
        </a:defRPr>
      </a:lvl7pPr>
      <a:lvl8pPr marL="3429000" indent="-228600" algn="l" rtl="0" eaLnBrk="1" fontAlgn="base" hangingPunct="1">
        <a:spcBef>
          <a:spcPct val="20000"/>
        </a:spcBef>
        <a:spcAft>
          <a:spcPct val="0"/>
        </a:spcAft>
        <a:buChar char="»"/>
        <a:defRPr sz="1600">
          <a:solidFill>
            <a:srgbClr val="006699"/>
          </a:solidFill>
          <a:latin typeface="+mn-lt"/>
        </a:defRPr>
      </a:lvl8pPr>
      <a:lvl9pPr marL="3886200" indent="-228600" algn="l" rtl="0" eaLnBrk="1" fontAlgn="base" hangingPunct="1">
        <a:spcBef>
          <a:spcPct val="20000"/>
        </a:spcBef>
        <a:spcAft>
          <a:spcPct val="0"/>
        </a:spcAft>
        <a:buChar char="»"/>
        <a:defRPr sz="1600">
          <a:solidFill>
            <a:srgbClr val="00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8" Type="http://schemas.openxmlformats.org/officeDocument/2006/relationships/hyperlink" Target="http://www.ncbi.nlm.nih.gov/pubmed/7698651" TargetMode="External"/><Relationship Id="rId3" Type="http://schemas.openxmlformats.org/officeDocument/2006/relationships/hyperlink" Target="http://www.ncbi.nlm.nih.gov/pubmed/2997137" TargetMode="External"/><Relationship Id="rId7" Type="http://schemas.openxmlformats.org/officeDocument/2006/relationships/hyperlink" Target="http://www.ncbi.nlm.nih.gov/pubmed/14329476" TargetMode="External"/><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hyperlink" Target="http://www.ncbi.nlm.nih.gov/pubmed/8125286" TargetMode="External"/><Relationship Id="rId5" Type="http://schemas.openxmlformats.org/officeDocument/2006/relationships/hyperlink" Target="http://www.ncbi.nlm.nih.gov/pubmed/7007341" TargetMode="External"/><Relationship Id="rId10" Type="http://schemas.openxmlformats.org/officeDocument/2006/relationships/hyperlink" Target="http://www.ncbi.nlm.nih.gov/pubmed/7926841" TargetMode="External"/><Relationship Id="rId4" Type="http://schemas.openxmlformats.org/officeDocument/2006/relationships/hyperlink" Target="http://www.ncbi.nlm.nih.gov/pubmed/6271634" TargetMode="External"/><Relationship Id="rId9" Type="http://schemas.openxmlformats.org/officeDocument/2006/relationships/hyperlink" Target="http://www.ncbi.nlm.nih.gov/pubmed/8800690"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themeOverride" Target="../theme/themeOverride24.xml"/><Relationship Id="rId6" Type="http://schemas.openxmlformats.org/officeDocument/2006/relationships/image" Target="../media/image28.wmf"/><Relationship Id="rId5" Type="http://schemas.openxmlformats.org/officeDocument/2006/relationships/image" Target="../media/image24.wmf"/><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slideLayout" Target="../slideLayouts/slideLayout7.xml"/><Relationship Id="rId1" Type="http://schemas.openxmlformats.org/officeDocument/2006/relationships/themeOverride" Target="../theme/themeOverride25.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hemeOverride" Target="../theme/themeOverride33.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hemeOverride" Target="../theme/themeOverride34.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a:t>Rekombináción alapuló módszerek baktériumok</a:t>
            </a:r>
          </a:p>
        </p:txBody>
      </p:sp>
      <p:sp>
        <p:nvSpPr>
          <p:cNvPr id="3" name="Alcím 2"/>
          <p:cNvSpPr>
            <a:spLocks noGrp="1"/>
          </p:cNvSpPr>
          <p:nvPr>
            <p:ph type="subTitle" idx="1"/>
          </p:nvPr>
        </p:nvSpPr>
        <p:spPr/>
        <p:txBody>
          <a:bodyPr/>
          <a:lstStyle/>
          <a:p>
            <a:r>
              <a:rPr lang="hu-HU" dirty="0"/>
              <a:t>Barna János</a:t>
            </a:r>
          </a:p>
          <a:p>
            <a:r>
              <a:rPr lang="hu-HU" dirty="0"/>
              <a:t>2017. november</a:t>
            </a:r>
          </a:p>
        </p:txBody>
      </p:sp>
    </p:spTree>
    <p:extLst>
      <p:ext uri="{BB962C8B-B14F-4D97-AF65-F5344CB8AC3E}">
        <p14:creationId xmlns:p14="http://schemas.microsoft.com/office/powerpoint/2010/main" val="2153786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a:stretch>
            <a:fillRect/>
          </a:stretch>
        </p:blipFill>
        <p:spPr bwMode="auto">
          <a:xfrm>
            <a:off x="1678675" y="1409689"/>
            <a:ext cx="7981263" cy="518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Rectangle 2">
            <a:extLst>
              <a:ext uri="{FF2B5EF4-FFF2-40B4-BE49-F238E27FC236}">
                <a16:creationId xmlns:a16="http://schemas.microsoft.com/office/drawing/2014/main" id="{129DB290-0426-4775-8037-42E94A0594F7}"/>
              </a:ext>
            </a:extLst>
          </p:cNvPr>
          <p:cNvSpPr txBox="1">
            <a:spLocks noChangeArrowheads="1"/>
          </p:cNvSpPr>
          <p:nvPr/>
        </p:nvSpPr>
        <p:spPr bwMode="auto">
          <a:xfrm>
            <a:off x="2209800" y="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normAutofit/>
          </a:bodyPr>
          <a:lstStyle>
            <a:lvl1pPr algn="l" rtl="0" eaLnBrk="0" fontAlgn="base" hangingPunct="0">
              <a:spcBef>
                <a:spcPct val="0"/>
              </a:spcBef>
              <a:spcAft>
                <a:spcPct val="0"/>
              </a:spcAft>
              <a:defRPr sz="3400">
                <a:solidFill>
                  <a:srgbClr val="006699"/>
                </a:solidFill>
                <a:latin typeface="+mj-lt"/>
                <a:ea typeface="+mj-ea"/>
                <a:cs typeface="+mj-cs"/>
              </a:defRPr>
            </a:lvl1pPr>
            <a:lvl2pPr algn="l" rtl="0" eaLnBrk="0" fontAlgn="base" hangingPunct="0">
              <a:spcBef>
                <a:spcPct val="0"/>
              </a:spcBef>
              <a:spcAft>
                <a:spcPct val="0"/>
              </a:spcAft>
              <a:defRPr sz="3400">
                <a:solidFill>
                  <a:srgbClr val="006699"/>
                </a:solidFill>
                <a:latin typeface="Arial" charset="0"/>
              </a:defRPr>
            </a:lvl2pPr>
            <a:lvl3pPr algn="l" rtl="0" eaLnBrk="0" fontAlgn="base" hangingPunct="0">
              <a:spcBef>
                <a:spcPct val="0"/>
              </a:spcBef>
              <a:spcAft>
                <a:spcPct val="0"/>
              </a:spcAft>
              <a:defRPr sz="3400">
                <a:solidFill>
                  <a:srgbClr val="006699"/>
                </a:solidFill>
                <a:latin typeface="Arial" charset="0"/>
              </a:defRPr>
            </a:lvl3pPr>
            <a:lvl4pPr algn="l" rtl="0" eaLnBrk="0" fontAlgn="base" hangingPunct="0">
              <a:spcBef>
                <a:spcPct val="0"/>
              </a:spcBef>
              <a:spcAft>
                <a:spcPct val="0"/>
              </a:spcAft>
              <a:defRPr sz="3400">
                <a:solidFill>
                  <a:srgbClr val="006699"/>
                </a:solidFill>
                <a:latin typeface="Arial" charset="0"/>
              </a:defRPr>
            </a:lvl4pPr>
            <a:lvl5pPr algn="l" rtl="0" eaLnBrk="0" fontAlgn="base" hangingPunct="0">
              <a:spcBef>
                <a:spcPct val="0"/>
              </a:spcBef>
              <a:spcAft>
                <a:spcPct val="0"/>
              </a:spcAft>
              <a:defRPr sz="3400">
                <a:solidFill>
                  <a:srgbClr val="006699"/>
                </a:solidFill>
                <a:latin typeface="Arial" charset="0"/>
              </a:defRPr>
            </a:lvl5pPr>
            <a:lvl6pPr marL="457200" algn="l" rtl="0" eaLnBrk="1" fontAlgn="base" hangingPunct="1">
              <a:spcBef>
                <a:spcPct val="0"/>
              </a:spcBef>
              <a:spcAft>
                <a:spcPct val="0"/>
              </a:spcAft>
              <a:defRPr sz="3400">
                <a:solidFill>
                  <a:srgbClr val="006699"/>
                </a:solidFill>
                <a:latin typeface="Arial" charset="0"/>
              </a:defRPr>
            </a:lvl6pPr>
            <a:lvl7pPr marL="914400" algn="l" rtl="0" eaLnBrk="1" fontAlgn="base" hangingPunct="1">
              <a:spcBef>
                <a:spcPct val="0"/>
              </a:spcBef>
              <a:spcAft>
                <a:spcPct val="0"/>
              </a:spcAft>
              <a:defRPr sz="3400">
                <a:solidFill>
                  <a:srgbClr val="006699"/>
                </a:solidFill>
                <a:latin typeface="Arial" charset="0"/>
              </a:defRPr>
            </a:lvl7pPr>
            <a:lvl8pPr marL="1371600" algn="l" rtl="0" eaLnBrk="1" fontAlgn="base" hangingPunct="1">
              <a:spcBef>
                <a:spcPct val="0"/>
              </a:spcBef>
              <a:spcAft>
                <a:spcPct val="0"/>
              </a:spcAft>
              <a:defRPr sz="3400">
                <a:solidFill>
                  <a:srgbClr val="006699"/>
                </a:solidFill>
                <a:latin typeface="Arial" charset="0"/>
              </a:defRPr>
            </a:lvl8pPr>
            <a:lvl9pPr marL="1828800" algn="l" rtl="0" eaLnBrk="1" fontAlgn="base" hangingPunct="1">
              <a:spcBef>
                <a:spcPct val="0"/>
              </a:spcBef>
              <a:spcAft>
                <a:spcPct val="0"/>
              </a:spcAft>
              <a:defRPr sz="3400">
                <a:solidFill>
                  <a:srgbClr val="006699"/>
                </a:solidFill>
                <a:latin typeface="Arial" charset="0"/>
              </a:defRPr>
            </a:lvl9pPr>
          </a:lstStyle>
          <a:p>
            <a:pPr algn="ctr"/>
            <a:r>
              <a:rPr lang="hu-HU" altLang="zh-CN" b="1" i="1" kern="0" dirty="0">
                <a:solidFill>
                  <a:schemeClr val="tx1"/>
                </a:solidFill>
                <a:ea typeface="宋体" panose="02010600030101010101" pitchFamily="2" charset="-122"/>
              </a:rPr>
              <a:t>T</a:t>
            </a:r>
            <a:r>
              <a:rPr lang="en-US" altLang="zh-CN" b="1" i="1" kern="0" dirty="0">
                <a:solidFill>
                  <a:schemeClr val="tx1"/>
                </a:solidFill>
                <a:ea typeface="宋体" panose="02010600030101010101" pitchFamily="2" charset="-122"/>
              </a:rPr>
              <a:t>ran</a:t>
            </a:r>
            <a:r>
              <a:rPr lang="hu-HU" altLang="zh-CN" b="1" i="1" kern="0" dirty="0" err="1">
                <a:solidFill>
                  <a:schemeClr val="tx1"/>
                </a:solidFill>
                <a:ea typeface="宋体" panose="02010600030101010101" pitchFamily="2" charset="-122"/>
              </a:rPr>
              <a:t>szpozon</a:t>
            </a:r>
            <a:r>
              <a:rPr lang="hu-HU" altLang="zh-CN" b="1" i="1" kern="0" dirty="0">
                <a:solidFill>
                  <a:schemeClr val="tx1"/>
                </a:solidFill>
                <a:ea typeface="宋体" panose="02010600030101010101" pitchFamily="2" charset="-122"/>
              </a:rPr>
              <a:t> alapú </a:t>
            </a:r>
            <a:r>
              <a:rPr lang="hu-HU" altLang="zh-CN" b="1" i="1" kern="0" dirty="0" err="1">
                <a:solidFill>
                  <a:schemeClr val="tx1"/>
                </a:solidFill>
                <a:ea typeface="宋体" panose="02010600030101010101" pitchFamily="2" charset="-122"/>
              </a:rPr>
              <a:t>mutagenezis</a:t>
            </a:r>
            <a:endParaRPr lang="en-US" altLang="zh-CN" b="1" i="1" kern="0" dirty="0">
              <a:solidFill>
                <a:schemeClr val="tx1"/>
              </a:solidFill>
              <a:ea typeface="宋体" panose="02010600030101010101" pitchFamily="2" charset="-122"/>
            </a:endParaRPr>
          </a:p>
        </p:txBody>
      </p:sp>
      <p:sp>
        <p:nvSpPr>
          <p:cNvPr id="4" name="Text Box 5">
            <a:extLst>
              <a:ext uri="{FF2B5EF4-FFF2-40B4-BE49-F238E27FC236}">
                <a16:creationId xmlns:a16="http://schemas.microsoft.com/office/drawing/2014/main" id="{64DCB5A0-60CA-4CE1-9AE4-30D07E383626}"/>
              </a:ext>
            </a:extLst>
          </p:cNvPr>
          <p:cNvSpPr txBox="1">
            <a:spLocks noChangeArrowheads="1"/>
          </p:cNvSpPr>
          <p:nvPr/>
        </p:nvSpPr>
        <p:spPr bwMode="auto">
          <a:xfrm>
            <a:off x="7312523" y="1409689"/>
            <a:ext cx="27925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hu-HU" dirty="0">
                <a:solidFill>
                  <a:srgbClr val="FF0000"/>
                </a:solidFill>
              </a:rPr>
              <a:t>Minden </a:t>
            </a:r>
            <a:r>
              <a:rPr lang="hu-HU" dirty="0" err="1">
                <a:solidFill>
                  <a:srgbClr val="FF0000"/>
                </a:solidFill>
              </a:rPr>
              <a:t>transzpozon</a:t>
            </a:r>
            <a:r>
              <a:rPr lang="hu-HU" dirty="0">
                <a:solidFill>
                  <a:srgbClr val="FF0000"/>
                </a:solidFill>
              </a:rPr>
              <a:t> saját szekvencia jelet kap</a:t>
            </a:r>
          </a:p>
        </p:txBody>
      </p:sp>
      <p:sp>
        <p:nvSpPr>
          <p:cNvPr id="5" name="Text Box 6">
            <a:extLst>
              <a:ext uri="{FF2B5EF4-FFF2-40B4-BE49-F238E27FC236}">
                <a16:creationId xmlns:a16="http://schemas.microsoft.com/office/drawing/2014/main" id="{F475A104-62F5-4F30-8B31-48A184AD0519}"/>
              </a:ext>
            </a:extLst>
          </p:cNvPr>
          <p:cNvSpPr txBox="1">
            <a:spLocks noChangeArrowheads="1"/>
          </p:cNvSpPr>
          <p:nvPr/>
        </p:nvSpPr>
        <p:spPr bwMode="auto">
          <a:xfrm>
            <a:off x="9659938" y="3727966"/>
            <a:ext cx="2532062"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u-HU" dirty="0">
                <a:solidFill>
                  <a:srgbClr val="FF0000"/>
                </a:solidFill>
              </a:rPr>
              <a:t>Az állatokból visszakapott baktériumok virulensek, a nem </a:t>
            </a:r>
            <a:r>
              <a:rPr lang="hu-HU" dirty="0" err="1">
                <a:solidFill>
                  <a:srgbClr val="FF0000"/>
                </a:solidFill>
              </a:rPr>
              <a:t>kitenyészthetőek</a:t>
            </a:r>
            <a:r>
              <a:rPr lang="hu-HU" dirty="0">
                <a:solidFill>
                  <a:srgbClr val="FF0000"/>
                </a:solidFill>
              </a:rPr>
              <a:t> valószínűleg </a:t>
            </a:r>
            <a:r>
              <a:rPr lang="hu-HU" dirty="0" err="1">
                <a:solidFill>
                  <a:srgbClr val="FF0000"/>
                </a:solidFill>
              </a:rPr>
              <a:t>avirulensek</a:t>
            </a:r>
            <a:endParaRPr lang="hu-HU" dirty="0">
              <a:solidFill>
                <a:srgbClr val="FF0000"/>
              </a:solidFill>
            </a:endParaRPr>
          </a:p>
        </p:txBody>
      </p:sp>
      <p:sp>
        <p:nvSpPr>
          <p:cNvPr id="6" name="Text Box 5">
            <a:extLst>
              <a:ext uri="{FF2B5EF4-FFF2-40B4-BE49-F238E27FC236}">
                <a16:creationId xmlns:a16="http://schemas.microsoft.com/office/drawing/2014/main" id="{89EBA0D7-7CAF-472D-BD8B-00F43FB691D1}"/>
              </a:ext>
            </a:extLst>
          </p:cNvPr>
          <p:cNvSpPr txBox="1">
            <a:spLocks noChangeArrowheads="1"/>
          </p:cNvSpPr>
          <p:nvPr/>
        </p:nvSpPr>
        <p:spPr bwMode="auto">
          <a:xfrm>
            <a:off x="3603009" y="756313"/>
            <a:ext cx="4926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9pPr>
          </a:lstStyle>
          <a:p>
            <a:pPr algn="ctr">
              <a:spcBef>
                <a:spcPct val="50000"/>
              </a:spcBef>
              <a:buFontTx/>
              <a:buNone/>
            </a:pPr>
            <a:r>
              <a:rPr lang="hu-HU" altLang="zh-CN" b="1" i="1" dirty="0">
                <a:solidFill>
                  <a:schemeClr val="tx2"/>
                </a:solidFill>
                <a:ea typeface="宋体" panose="02010600030101010101" pitchFamily="2" charset="-122"/>
              </a:rPr>
              <a:t>C</a:t>
            </a:r>
            <a:r>
              <a:rPr lang="en-US" altLang="zh-CN" b="1" i="1" dirty="0">
                <a:solidFill>
                  <a:schemeClr val="tx2"/>
                </a:solidFill>
                <a:ea typeface="宋体" panose="02010600030101010101" pitchFamily="2" charset="-122"/>
              </a:rPr>
              <a:t>. </a:t>
            </a:r>
            <a:r>
              <a:rPr lang="hu-HU" altLang="zh-CN" b="1" dirty="0" err="1">
                <a:solidFill>
                  <a:schemeClr val="tx2"/>
                </a:solidFill>
                <a:ea typeface="宋体" panose="02010600030101010101" pitchFamily="2" charset="-122"/>
              </a:rPr>
              <a:t>Signature</a:t>
            </a:r>
            <a:r>
              <a:rPr lang="hu-HU" altLang="zh-CN" b="1" dirty="0">
                <a:solidFill>
                  <a:schemeClr val="tx2"/>
                </a:solidFill>
                <a:ea typeface="宋体" panose="02010600030101010101" pitchFamily="2" charset="-122"/>
              </a:rPr>
              <a:t> </a:t>
            </a:r>
            <a:r>
              <a:rPr lang="hu-HU" altLang="zh-CN" b="1" dirty="0" err="1">
                <a:solidFill>
                  <a:schemeClr val="tx2"/>
                </a:solidFill>
                <a:ea typeface="宋体" panose="02010600030101010101" pitchFamily="2" charset="-122"/>
              </a:rPr>
              <a:t>Tagged</a:t>
            </a:r>
            <a:r>
              <a:rPr lang="hu-HU" altLang="zh-CN" b="1" dirty="0">
                <a:solidFill>
                  <a:schemeClr val="tx2"/>
                </a:solidFill>
                <a:ea typeface="宋体" panose="02010600030101010101" pitchFamily="2" charset="-122"/>
              </a:rPr>
              <a:t> </a:t>
            </a:r>
            <a:r>
              <a:rPr lang="hu-HU" altLang="zh-CN" b="1" dirty="0" err="1">
                <a:solidFill>
                  <a:schemeClr val="tx2"/>
                </a:solidFill>
                <a:ea typeface="宋体" panose="02010600030101010101" pitchFamily="2" charset="-122"/>
              </a:rPr>
              <a:t>Mutagenesis</a:t>
            </a:r>
            <a:endParaRPr lang="en-US" altLang="zh-CN" b="1" dirty="0">
              <a:solidFill>
                <a:schemeClr val="tx2"/>
              </a:solidFill>
              <a:ea typeface="宋体" panose="02010600030101010101" pitchFamily="2" charset="-122"/>
            </a:endParaRPr>
          </a:p>
        </p:txBody>
      </p:sp>
    </p:spTree>
    <p:extLst>
      <p:ext uri="{BB962C8B-B14F-4D97-AF65-F5344CB8AC3E}">
        <p14:creationId xmlns:p14="http://schemas.microsoft.com/office/powerpoint/2010/main" val="5791915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1524000" y="1"/>
            <a:ext cx="7308850" cy="678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Rectangle 2"/>
          <p:cNvSpPr>
            <a:spLocks noGrp="1" noChangeArrowheads="1"/>
          </p:cNvSpPr>
          <p:nvPr>
            <p:ph type="title"/>
          </p:nvPr>
        </p:nvSpPr>
        <p:spPr>
          <a:xfrm>
            <a:off x="7751763" y="549275"/>
            <a:ext cx="2747962" cy="706438"/>
          </a:xfrm>
        </p:spPr>
        <p:txBody>
          <a:bodyPr>
            <a:normAutofit fontScale="90000"/>
          </a:bodyPr>
          <a:lstStyle/>
          <a:p>
            <a:r>
              <a:rPr lang="hu-HU" sz="3200"/>
              <a:t>Signature-tagged mutagenesis</a:t>
            </a:r>
          </a:p>
        </p:txBody>
      </p:sp>
      <p:sp>
        <p:nvSpPr>
          <p:cNvPr id="19461" name="Text Box 5"/>
          <p:cNvSpPr txBox="1">
            <a:spLocks noChangeArrowheads="1"/>
          </p:cNvSpPr>
          <p:nvPr/>
        </p:nvSpPr>
        <p:spPr bwMode="auto">
          <a:xfrm>
            <a:off x="8832851" y="1916113"/>
            <a:ext cx="1547813"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dirty="0"/>
              <a:t>Minden </a:t>
            </a:r>
            <a:r>
              <a:rPr lang="hu-HU" dirty="0" err="1"/>
              <a:t>transzpozon</a:t>
            </a:r>
            <a:r>
              <a:rPr lang="hu-HU" dirty="0"/>
              <a:t> saját szekvencia jelet kap</a:t>
            </a:r>
          </a:p>
        </p:txBody>
      </p:sp>
      <p:sp>
        <p:nvSpPr>
          <p:cNvPr id="19462" name="Text Box 6"/>
          <p:cNvSpPr txBox="1">
            <a:spLocks noChangeArrowheads="1"/>
          </p:cNvSpPr>
          <p:nvPr/>
        </p:nvSpPr>
        <p:spPr bwMode="auto">
          <a:xfrm>
            <a:off x="8651876" y="3573464"/>
            <a:ext cx="201612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t>Az állatokból visszakapott baktériumok virulensek, a nem kitenyészthetőek valószínűleg avirulensek</a:t>
            </a:r>
          </a:p>
        </p:txBody>
      </p:sp>
    </p:spTree>
    <p:extLst>
      <p:ext uri="{BB962C8B-B14F-4D97-AF65-F5344CB8AC3E}">
        <p14:creationId xmlns:p14="http://schemas.microsoft.com/office/powerpoint/2010/main" val="171654149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4" name="Rectangle 4"/>
          <p:cNvSpPr>
            <a:spLocks noGrp="1" noChangeArrowheads="1"/>
          </p:cNvSpPr>
          <p:nvPr>
            <p:ph type="ctrTitle"/>
          </p:nvPr>
        </p:nvSpPr>
        <p:spPr>
          <a:xfrm>
            <a:off x="418578" y="2105374"/>
            <a:ext cx="7772400" cy="1470025"/>
          </a:xfrm>
        </p:spPr>
        <p:txBody>
          <a:bodyPr anchor="ctr"/>
          <a:lstStyle/>
          <a:p>
            <a:r>
              <a:rPr lang="hu-HU" sz="3200" dirty="0"/>
              <a:t>Célzott </a:t>
            </a:r>
            <a:r>
              <a:rPr lang="hu-HU" sz="3200" dirty="0" err="1"/>
              <a:t>mutagenezis</a:t>
            </a:r>
            <a:r>
              <a:rPr lang="hu-HU" sz="3200" dirty="0"/>
              <a:t> </a:t>
            </a:r>
            <a:br>
              <a:rPr lang="hu-HU" sz="3200" dirty="0"/>
            </a:br>
            <a:r>
              <a:rPr lang="hu-HU" sz="3200" dirty="0"/>
              <a:t>homológ rekombinációval</a:t>
            </a:r>
          </a:p>
        </p:txBody>
      </p:sp>
    </p:spTree>
    <p:extLst>
      <p:ext uri="{BB962C8B-B14F-4D97-AF65-F5344CB8AC3E}">
        <p14:creationId xmlns:p14="http://schemas.microsoft.com/office/powerpoint/2010/main" val="53294851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3000376" y="836614"/>
            <a:ext cx="5508625" cy="575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1A203460-16E7-4383-A12A-F4C680888E5A}"/>
              </a:ext>
            </a:extLst>
          </p:cNvPr>
          <p:cNvSpPr txBox="1">
            <a:spLocks noChangeArrowheads="1"/>
          </p:cNvSpPr>
          <p:nvPr/>
        </p:nvSpPr>
        <p:spPr bwMode="auto">
          <a:xfrm>
            <a:off x="2209800" y="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normAutofit/>
          </a:bodyPr>
          <a:lstStyle>
            <a:lvl1pPr algn="l" rtl="0" eaLnBrk="0" fontAlgn="base" hangingPunct="0">
              <a:spcBef>
                <a:spcPct val="0"/>
              </a:spcBef>
              <a:spcAft>
                <a:spcPct val="0"/>
              </a:spcAft>
              <a:defRPr sz="3400">
                <a:solidFill>
                  <a:srgbClr val="006699"/>
                </a:solidFill>
                <a:latin typeface="+mj-lt"/>
                <a:ea typeface="+mj-ea"/>
                <a:cs typeface="+mj-cs"/>
              </a:defRPr>
            </a:lvl1pPr>
            <a:lvl2pPr algn="l" rtl="0" eaLnBrk="0" fontAlgn="base" hangingPunct="0">
              <a:spcBef>
                <a:spcPct val="0"/>
              </a:spcBef>
              <a:spcAft>
                <a:spcPct val="0"/>
              </a:spcAft>
              <a:defRPr sz="3400">
                <a:solidFill>
                  <a:srgbClr val="006699"/>
                </a:solidFill>
                <a:latin typeface="Arial" charset="0"/>
              </a:defRPr>
            </a:lvl2pPr>
            <a:lvl3pPr algn="l" rtl="0" eaLnBrk="0" fontAlgn="base" hangingPunct="0">
              <a:spcBef>
                <a:spcPct val="0"/>
              </a:spcBef>
              <a:spcAft>
                <a:spcPct val="0"/>
              </a:spcAft>
              <a:defRPr sz="3400">
                <a:solidFill>
                  <a:srgbClr val="006699"/>
                </a:solidFill>
                <a:latin typeface="Arial" charset="0"/>
              </a:defRPr>
            </a:lvl3pPr>
            <a:lvl4pPr algn="l" rtl="0" eaLnBrk="0" fontAlgn="base" hangingPunct="0">
              <a:spcBef>
                <a:spcPct val="0"/>
              </a:spcBef>
              <a:spcAft>
                <a:spcPct val="0"/>
              </a:spcAft>
              <a:defRPr sz="3400">
                <a:solidFill>
                  <a:srgbClr val="006699"/>
                </a:solidFill>
                <a:latin typeface="Arial" charset="0"/>
              </a:defRPr>
            </a:lvl4pPr>
            <a:lvl5pPr algn="l" rtl="0" eaLnBrk="0" fontAlgn="base" hangingPunct="0">
              <a:spcBef>
                <a:spcPct val="0"/>
              </a:spcBef>
              <a:spcAft>
                <a:spcPct val="0"/>
              </a:spcAft>
              <a:defRPr sz="3400">
                <a:solidFill>
                  <a:srgbClr val="006699"/>
                </a:solidFill>
                <a:latin typeface="Arial" charset="0"/>
              </a:defRPr>
            </a:lvl5pPr>
            <a:lvl6pPr marL="457200" algn="l" rtl="0" eaLnBrk="1" fontAlgn="base" hangingPunct="1">
              <a:spcBef>
                <a:spcPct val="0"/>
              </a:spcBef>
              <a:spcAft>
                <a:spcPct val="0"/>
              </a:spcAft>
              <a:defRPr sz="3400">
                <a:solidFill>
                  <a:srgbClr val="006699"/>
                </a:solidFill>
                <a:latin typeface="Arial" charset="0"/>
              </a:defRPr>
            </a:lvl6pPr>
            <a:lvl7pPr marL="914400" algn="l" rtl="0" eaLnBrk="1" fontAlgn="base" hangingPunct="1">
              <a:spcBef>
                <a:spcPct val="0"/>
              </a:spcBef>
              <a:spcAft>
                <a:spcPct val="0"/>
              </a:spcAft>
              <a:defRPr sz="3400">
                <a:solidFill>
                  <a:srgbClr val="006699"/>
                </a:solidFill>
                <a:latin typeface="Arial" charset="0"/>
              </a:defRPr>
            </a:lvl7pPr>
            <a:lvl8pPr marL="1371600" algn="l" rtl="0" eaLnBrk="1" fontAlgn="base" hangingPunct="1">
              <a:spcBef>
                <a:spcPct val="0"/>
              </a:spcBef>
              <a:spcAft>
                <a:spcPct val="0"/>
              </a:spcAft>
              <a:defRPr sz="3400">
                <a:solidFill>
                  <a:srgbClr val="006699"/>
                </a:solidFill>
                <a:latin typeface="Arial" charset="0"/>
              </a:defRPr>
            </a:lvl8pPr>
            <a:lvl9pPr marL="1828800" algn="l" rtl="0" eaLnBrk="1" fontAlgn="base" hangingPunct="1">
              <a:spcBef>
                <a:spcPct val="0"/>
              </a:spcBef>
              <a:spcAft>
                <a:spcPct val="0"/>
              </a:spcAft>
              <a:defRPr sz="3400">
                <a:solidFill>
                  <a:srgbClr val="006699"/>
                </a:solidFill>
                <a:latin typeface="Arial" charset="0"/>
              </a:defRPr>
            </a:lvl9pPr>
          </a:lstStyle>
          <a:p>
            <a:pPr algn="ctr"/>
            <a:r>
              <a:rPr lang="hu-HU" altLang="zh-CN" b="1" i="1" kern="0" dirty="0">
                <a:solidFill>
                  <a:schemeClr val="tx1"/>
                </a:solidFill>
                <a:ea typeface="宋体" panose="02010600030101010101" pitchFamily="2" charset="-122"/>
              </a:rPr>
              <a:t>Célzott </a:t>
            </a:r>
            <a:r>
              <a:rPr lang="hu-HU" altLang="zh-CN" b="1" i="1" kern="0" dirty="0" err="1">
                <a:solidFill>
                  <a:schemeClr val="tx1"/>
                </a:solidFill>
                <a:ea typeface="宋体" panose="02010600030101010101" pitchFamily="2" charset="-122"/>
              </a:rPr>
              <a:t>mutagenezis</a:t>
            </a:r>
            <a:r>
              <a:rPr lang="hu-HU" altLang="zh-CN" b="1" i="1" kern="0" dirty="0">
                <a:solidFill>
                  <a:schemeClr val="tx1"/>
                </a:solidFill>
                <a:ea typeface="宋体" panose="02010600030101010101" pitchFamily="2" charset="-122"/>
              </a:rPr>
              <a:t> vagy allélcsere</a:t>
            </a:r>
            <a:endParaRPr lang="en-US" altLang="zh-CN" b="1" i="1" kern="0" dirty="0">
              <a:solidFill>
                <a:schemeClr val="tx1"/>
              </a:solidFill>
              <a:ea typeface="宋体" panose="02010600030101010101" pitchFamily="2" charset="-122"/>
            </a:endParaRPr>
          </a:p>
        </p:txBody>
      </p:sp>
    </p:spTree>
    <p:extLst>
      <p:ext uri="{BB962C8B-B14F-4D97-AF65-F5344CB8AC3E}">
        <p14:creationId xmlns:p14="http://schemas.microsoft.com/office/powerpoint/2010/main" val="25621262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8CA45163-E6FE-4461-8B2A-2351931264C4}"/>
              </a:ext>
            </a:extLst>
          </p:cNvPr>
          <p:cNvSpPr>
            <a:spLocks noGrp="1" noChangeArrowheads="1"/>
          </p:cNvSpPr>
          <p:nvPr>
            <p:ph idx="1"/>
          </p:nvPr>
        </p:nvSpPr>
        <p:spPr>
          <a:xfrm>
            <a:off x="1392478" y="266700"/>
            <a:ext cx="8305800" cy="4191000"/>
          </a:xfrm>
        </p:spPr>
        <p:txBody>
          <a:bodyPr/>
          <a:lstStyle/>
          <a:p>
            <a:pPr>
              <a:buFontTx/>
              <a:buNone/>
            </a:pPr>
            <a:r>
              <a:rPr lang="en-US" altLang="zh-CN" b="1" i="1" dirty="0">
                <a:solidFill>
                  <a:schemeClr val="tx2"/>
                </a:solidFill>
                <a:ea typeface="宋体" panose="02010600030101010101" pitchFamily="2" charset="-122"/>
              </a:rPr>
              <a:t>A</a:t>
            </a:r>
            <a:r>
              <a:rPr lang="en-US" altLang="zh-CN" b="1" dirty="0">
                <a:solidFill>
                  <a:schemeClr val="tx2"/>
                </a:solidFill>
                <a:ea typeface="宋体" panose="02010600030101010101" pitchFamily="2" charset="-122"/>
              </a:rPr>
              <a:t>. </a:t>
            </a:r>
            <a:r>
              <a:rPr lang="en-US" altLang="zh-CN" sz="2400" b="1" dirty="0">
                <a:solidFill>
                  <a:schemeClr val="tx2"/>
                </a:solidFill>
                <a:ea typeface="宋体" panose="02010600030101010101" pitchFamily="2" charset="-122"/>
              </a:rPr>
              <a:t>Integration of Conditional Replicons by Single-cross-over Recombination: The   Insertion–Duplication   Method</a:t>
            </a:r>
            <a:endParaRPr lang="zh-CN" altLang="en-US" sz="2400" b="1" dirty="0">
              <a:solidFill>
                <a:schemeClr val="tx2"/>
              </a:solidFill>
              <a:ea typeface="宋体" panose="02010600030101010101" pitchFamily="2" charset="-122"/>
            </a:endParaRPr>
          </a:p>
        </p:txBody>
      </p:sp>
      <p:grpSp>
        <p:nvGrpSpPr>
          <p:cNvPr id="26628" name="Group 9">
            <a:extLst>
              <a:ext uri="{FF2B5EF4-FFF2-40B4-BE49-F238E27FC236}">
                <a16:creationId xmlns:a16="http://schemas.microsoft.com/office/drawing/2014/main" id="{E481F205-84AD-42D5-A99C-040E4ADA7E08}"/>
              </a:ext>
            </a:extLst>
          </p:cNvPr>
          <p:cNvGrpSpPr>
            <a:grpSpLocks/>
          </p:cNvGrpSpPr>
          <p:nvPr/>
        </p:nvGrpSpPr>
        <p:grpSpPr bwMode="auto">
          <a:xfrm>
            <a:off x="1943100" y="2362200"/>
            <a:ext cx="6057900" cy="4133850"/>
            <a:chOff x="264" y="1362"/>
            <a:chExt cx="3816" cy="2604"/>
          </a:xfrm>
        </p:grpSpPr>
        <p:pic>
          <p:nvPicPr>
            <p:cNvPr id="26631" name="Picture 5">
              <a:extLst>
                <a:ext uri="{FF2B5EF4-FFF2-40B4-BE49-F238E27FC236}">
                  <a16:creationId xmlns:a16="http://schemas.microsoft.com/office/drawing/2014/main" id="{443141C2-2361-440B-8F4F-CFB217980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362"/>
              <a:ext cx="3816"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32" name="Picture 6">
              <a:extLst>
                <a:ext uri="{FF2B5EF4-FFF2-40B4-BE49-F238E27FC236}">
                  <a16:creationId xmlns:a16="http://schemas.microsoft.com/office/drawing/2014/main" id="{9C74923A-43AC-4011-A4D4-3CBC5ED21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 y="2640"/>
              <a:ext cx="3795" cy="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26629" name="Rectangle 10">
            <a:extLst>
              <a:ext uri="{FF2B5EF4-FFF2-40B4-BE49-F238E27FC236}">
                <a16:creationId xmlns:a16="http://schemas.microsoft.com/office/drawing/2014/main" id="{A82812CA-0D09-4D65-BDA9-141AC6AD9912}"/>
              </a:ext>
            </a:extLst>
          </p:cNvPr>
          <p:cNvSpPr>
            <a:spLocks noChangeArrowheads="1"/>
          </p:cNvSpPr>
          <p:nvPr/>
        </p:nvSpPr>
        <p:spPr bwMode="auto">
          <a:xfrm>
            <a:off x="8153399" y="2438400"/>
            <a:ext cx="3157603" cy="374945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Char char="•"/>
              <a:defRPr sz="2000">
                <a:solidFill>
                  <a:schemeClr val="tx1"/>
                </a:solidFill>
                <a:latin typeface="Times New Roman" panose="02020603050405020304" pitchFamily="18" charset="0"/>
              </a:defRPr>
            </a:lvl1pPr>
            <a:lvl2pPr marL="742950" indent="-285750">
              <a:spcBef>
                <a:spcPct val="20000"/>
              </a:spcBef>
              <a:buClr>
                <a:schemeClr val="hlink"/>
              </a:buClr>
              <a:buChar char="–"/>
              <a:defRPr sz="2000">
                <a:solidFill>
                  <a:schemeClr val="tx1"/>
                </a:solidFill>
                <a:latin typeface="Times New Roman" panose="02020603050405020304" pitchFamily="18" charset="0"/>
              </a:defRPr>
            </a:lvl2pPr>
            <a:lvl3pPr marL="1143000" indent="-228600">
              <a:spcBef>
                <a:spcPct val="20000"/>
              </a:spcBef>
              <a:buClr>
                <a:schemeClr val="accent1"/>
              </a:buClr>
              <a:buChar char="•"/>
              <a:defRPr sz="2000">
                <a:solidFill>
                  <a:schemeClr val="tx1"/>
                </a:solidFill>
                <a:latin typeface="Times New Roman" panose="02020603050405020304" pitchFamily="18" charset="0"/>
              </a:defRPr>
            </a:lvl3pPr>
            <a:lvl4pPr marL="1600200" indent="-228600">
              <a:spcBef>
                <a:spcPct val="20000"/>
              </a:spcBef>
              <a:buClr>
                <a:schemeClr val="folHlink"/>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buClr>
                <a:schemeClr val="bg1"/>
              </a:buClr>
            </a:pPr>
            <a:endParaRPr lang="zh-CN" altLang="en-US" sz="2400">
              <a:ea typeface="宋体" panose="02010600030101010101" pitchFamily="2" charset="-122"/>
            </a:endParaRPr>
          </a:p>
        </p:txBody>
      </p:sp>
      <p:sp>
        <p:nvSpPr>
          <p:cNvPr id="26630" name="TextBox 7">
            <a:extLst>
              <a:ext uri="{FF2B5EF4-FFF2-40B4-BE49-F238E27FC236}">
                <a16:creationId xmlns:a16="http://schemas.microsoft.com/office/drawing/2014/main" id="{F0E926B6-908B-450A-99BB-C8CF510A0116}"/>
              </a:ext>
            </a:extLst>
          </p:cNvPr>
          <p:cNvSpPr txBox="1">
            <a:spLocks noChangeArrowheads="1"/>
          </p:cNvSpPr>
          <p:nvPr/>
        </p:nvSpPr>
        <p:spPr bwMode="auto">
          <a:xfrm>
            <a:off x="8153399" y="2387600"/>
            <a:ext cx="3295389"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2000">
                <a:solidFill>
                  <a:schemeClr val="tx1"/>
                </a:solidFill>
                <a:latin typeface="Times New Roman" panose="02020603050405020304" pitchFamily="18" charset="0"/>
              </a:defRPr>
            </a:lvl1pPr>
            <a:lvl2pPr marL="742950" indent="-285750">
              <a:spcBef>
                <a:spcPct val="20000"/>
              </a:spcBef>
              <a:buClr>
                <a:schemeClr val="hlink"/>
              </a:buClr>
              <a:buChar char="–"/>
              <a:defRPr sz="2000">
                <a:solidFill>
                  <a:schemeClr val="tx1"/>
                </a:solidFill>
                <a:latin typeface="Times New Roman" panose="02020603050405020304" pitchFamily="18" charset="0"/>
              </a:defRPr>
            </a:lvl2pPr>
            <a:lvl3pPr marL="1143000" indent="-228600">
              <a:spcBef>
                <a:spcPct val="20000"/>
              </a:spcBef>
              <a:buClr>
                <a:schemeClr val="accent1"/>
              </a:buClr>
              <a:buChar char="•"/>
              <a:defRPr sz="2000">
                <a:solidFill>
                  <a:schemeClr val="tx1"/>
                </a:solidFill>
                <a:latin typeface="Times New Roman" panose="02020603050405020304" pitchFamily="18" charset="0"/>
              </a:defRPr>
            </a:lvl3pPr>
            <a:lvl4pPr marL="1600200" indent="-228600">
              <a:spcBef>
                <a:spcPct val="20000"/>
              </a:spcBef>
              <a:buClr>
                <a:schemeClr val="folHlink"/>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buClr>
                <a:schemeClr val="bg1"/>
              </a:buClr>
              <a:buFontTx/>
              <a:buNone/>
            </a:pPr>
            <a:r>
              <a:rPr lang="en-US" altLang="zh-CN" sz="1800" dirty="0">
                <a:solidFill>
                  <a:srgbClr val="C00000"/>
                </a:solidFill>
                <a:ea typeface="宋体" panose="02010600030101010101" pitchFamily="2" charset="-122"/>
              </a:rPr>
              <a:t>Drawbacks:</a:t>
            </a:r>
          </a:p>
          <a:p>
            <a:pPr>
              <a:buClr>
                <a:schemeClr val="bg1"/>
              </a:buClr>
              <a:buFontTx/>
              <a:buNone/>
            </a:pPr>
            <a:r>
              <a:rPr lang="en-US" altLang="zh-CN" sz="1600" dirty="0">
                <a:ea typeface="宋体" panose="02010600030101010101" pitchFamily="2" charset="-122"/>
              </a:rPr>
              <a:t>First, the insertion polarity and internal promoter alter gene expression.</a:t>
            </a:r>
          </a:p>
          <a:p>
            <a:pPr>
              <a:buClr>
                <a:schemeClr val="bg1"/>
              </a:buClr>
              <a:buFontTx/>
              <a:buNone/>
            </a:pPr>
            <a:endParaRPr lang="hu-HU" altLang="zh-CN" sz="1600" dirty="0">
              <a:ea typeface="宋体" panose="02010600030101010101" pitchFamily="2" charset="-122"/>
            </a:endParaRPr>
          </a:p>
          <a:p>
            <a:pPr>
              <a:buClr>
                <a:schemeClr val="bg1"/>
              </a:buClr>
              <a:buFontTx/>
              <a:buNone/>
            </a:pPr>
            <a:r>
              <a:rPr lang="en-US" altLang="zh-CN" sz="1600" dirty="0">
                <a:ea typeface="宋体" panose="02010600030101010101" pitchFamily="2" charset="-122"/>
              </a:rPr>
              <a:t>Second, formation of two mutant copies of the target gene affect insertion stability and cause plasmid excision.</a:t>
            </a:r>
          </a:p>
          <a:p>
            <a:pPr>
              <a:buClr>
                <a:schemeClr val="bg1"/>
              </a:buClr>
              <a:buFontTx/>
              <a:buNone/>
            </a:pPr>
            <a:endParaRPr lang="hu-HU" altLang="zh-CN" sz="1600" dirty="0">
              <a:ea typeface="宋体" panose="02010600030101010101" pitchFamily="2" charset="-122"/>
            </a:endParaRPr>
          </a:p>
          <a:p>
            <a:pPr>
              <a:buClr>
                <a:schemeClr val="bg1"/>
              </a:buClr>
              <a:buFontTx/>
              <a:buNone/>
            </a:pPr>
            <a:r>
              <a:rPr lang="en-US" altLang="zh-CN" sz="1600" dirty="0">
                <a:ea typeface="宋体" panose="02010600030101010101" pitchFamily="2" charset="-122"/>
              </a:rPr>
              <a:t>Finally, selective pressure can affect cell fitness and result in phenotypes unrelated to the mutation.</a:t>
            </a:r>
            <a:endParaRPr lang="zh-CN" altLang="en-US" sz="1600" dirty="0">
              <a:ea typeface="宋体" panose="02010600030101010101" pitchFamily="2" charset="-122"/>
            </a:endParaRPr>
          </a:p>
        </p:txBody>
      </p:sp>
    </p:spTree>
    <p:extLst>
      <p:ext uri="{BB962C8B-B14F-4D97-AF65-F5344CB8AC3E}">
        <p14:creationId xmlns:p14="http://schemas.microsoft.com/office/powerpoint/2010/main" val="374977874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1E5AB23-D045-41C9-B787-B26FC7BAE462}"/>
              </a:ext>
            </a:extLst>
          </p:cNvPr>
          <p:cNvSpPr>
            <a:spLocks noGrp="1" noChangeArrowheads="1"/>
          </p:cNvSpPr>
          <p:nvPr>
            <p:ph type="title"/>
          </p:nvPr>
        </p:nvSpPr>
        <p:spPr>
          <a:xfrm>
            <a:off x="2209800" y="228600"/>
            <a:ext cx="7772400" cy="990600"/>
          </a:xfrm>
        </p:spPr>
        <p:txBody>
          <a:bodyPr/>
          <a:lstStyle/>
          <a:p>
            <a:pPr algn="ctr"/>
            <a:r>
              <a:rPr lang="en-US" altLang="zh-CN" sz="2400" b="1" i="1">
                <a:ea typeface="宋体" panose="02010600030101010101" pitchFamily="2" charset="-122"/>
              </a:rPr>
              <a:t>B. </a:t>
            </a:r>
            <a:r>
              <a:rPr lang="en-US" altLang="zh-CN" sz="2400" b="1">
                <a:ea typeface="宋体" panose="02010600030101010101" pitchFamily="2" charset="-122"/>
              </a:rPr>
              <a:t>Gene  Replacement  by  Double-cross-over  Recombination:  The  Deletion–Substitution  Method</a:t>
            </a:r>
            <a:endParaRPr lang="zh-CN" altLang="en-US" sz="2400" b="1">
              <a:ea typeface="宋体" panose="02010600030101010101" pitchFamily="2" charset="-122"/>
            </a:endParaRPr>
          </a:p>
        </p:txBody>
      </p:sp>
      <p:sp>
        <p:nvSpPr>
          <p:cNvPr id="27651" name="AutoShape 3">
            <a:extLst>
              <a:ext uri="{FF2B5EF4-FFF2-40B4-BE49-F238E27FC236}">
                <a16:creationId xmlns:a16="http://schemas.microsoft.com/office/drawing/2014/main" id="{D29C9558-28E3-42F7-98E9-1308DF19D47F}"/>
              </a:ext>
            </a:extLst>
          </p:cNvPr>
          <p:cNvSpPr>
            <a:spLocks noGrp="1" noChangeAspect="1" noChangeArrowheads="1"/>
          </p:cNvSpPr>
          <p:nvPr>
            <p:ph idx="1"/>
          </p:nvPr>
        </p:nvSpPr>
        <p:spPr>
          <a:xfrm>
            <a:off x="2209800" y="1295400"/>
            <a:ext cx="7772400" cy="4648200"/>
          </a:xfrm>
        </p:spPr>
        <p:txBody>
          <a:bodyPr>
            <a:normAutofit/>
          </a:bodyPr>
          <a:lstStyle/>
          <a:p>
            <a:endParaRPr lang="en-US" altLang="zh-CN" dirty="0">
              <a:ea typeface="宋体" panose="02010600030101010101" pitchFamily="2" charset="-122"/>
            </a:endParaRPr>
          </a:p>
          <a:p>
            <a:endParaRPr lang="en-US" altLang="zh-CN" dirty="0">
              <a:ea typeface="宋体" panose="02010600030101010101" pitchFamily="2" charset="-122"/>
            </a:endParaRPr>
          </a:p>
          <a:p>
            <a:endParaRPr lang="en-US" altLang="zh-CN" dirty="0">
              <a:ea typeface="宋体" panose="02010600030101010101" pitchFamily="2" charset="-122"/>
            </a:endParaRPr>
          </a:p>
          <a:p>
            <a:endParaRPr lang="en-US" altLang="zh-CN" dirty="0">
              <a:ea typeface="宋体" panose="02010600030101010101" pitchFamily="2" charset="-122"/>
            </a:endParaRPr>
          </a:p>
          <a:p>
            <a:endParaRPr lang="en-US" altLang="zh-CN" dirty="0">
              <a:ea typeface="宋体" panose="02010600030101010101" pitchFamily="2" charset="-122"/>
            </a:endParaRPr>
          </a:p>
          <a:p>
            <a:endParaRPr lang="en-US" altLang="zh-CN" sz="1000" dirty="0">
              <a:ea typeface="宋体" panose="02010600030101010101" pitchFamily="2" charset="-122"/>
            </a:endParaRPr>
          </a:p>
        </p:txBody>
      </p:sp>
      <p:pic>
        <p:nvPicPr>
          <p:cNvPr id="27652" name="Picture 4">
            <a:extLst>
              <a:ext uri="{FF2B5EF4-FFF2-40B4-BE49-F238E27FC236}">
                <a16:creationId xmlns:a16="http://schemas.microsoft.com/office/drawing/2014/main" id="{9076A690-A7E1-4A56-ABB9-7E6256D6E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563661"/>
            <a:ext cx="37242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7653" name="Picture 5">
            <a:extLst>
              <a:ext uri="{FF2B5EF4-FFF2-40B4-BE49-F238E27FC236}">
                <a16:creationId xmlns:a16="http://schemas.microsoft.com/office/drawing/2014/main" id="{DE3F4CC1-4A1E-438D-8A4A-1B77A2B99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2426" y="3020861"/>
            <a:ext cx="23145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7654" name="Picture 6">
            <a:extLst>
              <a:ext uri="{FF2B5EF4-FFF2-40B4-BE49-F238E27FC236}">
                <a16:creationId xmlns:a16="http://schemas.microsoft.com/office/drawing/2014/main" id="{6AFB651D-72DD-4BDA-83E1-6461797BD1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3630462"/>
            <a:ext cx="20764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5" name="Line 7">
            <a:extLst>
              <a:ext uri="{FF2B5EF4-FFF2-40B4-BE49-F238E27FC236}">
                <a16:creationId xmlns:a16="http://schemas.microsoft.com/office/drawing/2014/main" id="{61D0877D-6688-4BB9-922D-4D0DF094E9D3}"/>
              </a:ext>
            </a:extLst>
          </p:cNvPr>
          <p:cNvSpPr>
            <a:spLocks noChangeShapeType="1"/>
          </p:cNvSpPr>
          <p:nvPr/>
        </p:nvSpPr>
        <p:spPr bwMode="auto">
          <a:xfrm>
            <a:off x="6248400" y="3401861"/>
            <a:ext cx="1295400" cy="0"/>
          </a:xfrm>
          <a:prstGeom prst="line">
            <a:avLst/>
          </a:prstGeom>
          <a:noFill/>
          <a:ln w="1143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Tree>
    <p:extLst>
      <p:ext uri="{BB962C8B-B14F-4D97-AF65-F5344CB8AC3E}">
        <p14:creationId xmlns:p14="http://schemas.microsoft.com/office/powerpoint/2010/main" val="82843152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C146813-3909-4FAB-A52C-60E2BF3DF98F}"/>
              </a:ext>
            </a:extLst>
          </p:cNvPr>
          <p:cNvSpPr>
            <a:spLocks noGrp="1" noChangeArrowheads="1"/>
          </p:cNvSpPr>
          <p:nvPr>
            <p:ph type="title"/>
          </p:nvPr>
        </p:nvSpPr>
        <p:spPr>
          <a:xfrm>
            <a:off x="2209800" y="304800"/>
            <a:ext cx="7772400" cy="990600"/>
          </a:xfrm>
        </p:spPr>
        <p:txBody>
          <a:bodyPr/>
          <a:lstStyle/>
          <a:p>
            <a:pPr algn="ctr"/>
            <a:r>
              <a:rPr lang="en-US" altLang="zh-CN" sz="2400" b="1" i="1">
                <a:ea typeface="宋体" panose="02010600030101010101" pitchFamily="2" charset="-122"/>
              </a:rPr>
              <a:t>C. </a:t>
            </a:r>
            <a:r>
              <a:rPr lang="en-US" altLang="zh-CN" sz="2400" b="1">
                <a:ea typeface="宋体" panose="02010600030101010101" pitchFamily="2" charset="-122"/>
              </a:rPr>
              <a:t>Construction  of  Unmarked  Deletions  through  Use  of  Counterselectable Markers</a:t>
            </a:r>
            <a:endParaRPr lang="zh-CN" altLang="en-US" sz="2400" b="1">
              <a:ea typeface="宋体" panose="02010600030101010101" pitchFamily="2" charset="-122"/>
            </a:endParaRPr>
          </a:p>
        </p:txBody>
      </p:sp>
      <p:pic>
        <p:nvPicPr>
          <p:cNvPr id="28675" name="Picture 9">
            <a:extLst>
              <a:ext uri="{FF2B5EF4-FFF2-40B4-BE49-F238E27FC236}">
                <a16:creationId xmlns:a16="http://schemas.microsoft.com/office/drawing/2014/main" id="{B85FD029-336F-4BE1-84CF-C345F4E10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5401"/>
            <a:ext cx="75438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676" name="Rectangle 10">
            <a:extLst>
              <a:ext uri="{FF2B5EF4-FFF2-40B4-BE49-F238E27FC236}">
                <a16:creationId xmlns:a16="http://schemas.microsoft.com/office/drawing/2014/main" id="{CD852CE1-06C9-4E5D-8D4F-684BED22BA73}"/>
              </a:ext>
            </a:extLst>
          </p:cNvPr>
          <p:cNvSpPr>
            <a:spLocks noChangeArrowheads="1"/>
          </p:cNvSpPr>
          <p:nvPr/>
        </p:nvSpPr>
        <p:spPr bwMode="auto">
          <a:xfrm>
            <a:off x="2133600" y="5029201"/>
            <a:ext cx="8153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Char char="•"/>
              <a:defRPr sz="2000">
                <a:solidFill>
                  <a:schemeClr val="tx1"/>
                </a:solidFill>
                <a:latin typeface="Times New Roman" panose="02020603050405020304" pitchFamily="18" charset="0"/>
              </a:defRPr>
            </a:lvl1pPr>
            <a:lvl2pPr marL="742950" indent="-285750">
              <a:spcBef>
                <a:spcPct val="20000"/>
              </a:spcBef>
              <a:buClr>
                <a:schemeClr val="hlink"/>
              </a:buClr>
              <a:buChar char="–"/>
              <a:defRPr sz="2000">
                <a:solidFill>
                  <a:schemeClr val="tx1"/>
                </a:solidFill>
                <a:latin typeface="Times New Roman" panose="02020603050405020304" pitchFamily="18" charset="0"/>
              </a:defRPr>
            </a:lvl2pPr>
            <a:lvl3pPr marL="1143000" indent="-228600">
              <a:spcBef>
                <a:spcPct val="20000"/>
              </a:spcBef>
              <a:buClr>
                <a:schemeClr val="accent1"/>
              </a:buClr>
              <a:buChar char="•"/>
              <a:defRPr sz="2000">
                <a:solidFill>
                  <a:schemeClr val="tx1"/>
                </a:solidFill>
                <a:latin typeface="Times New Roman" panose="02020603050405020304" pitchFamily="18" charset="0"/>
              </a:defRPr>
            </a:lvl3pPr>
            <a:lvl4pPr marL="1600200" indent="-228600">
              <a:spcBef>
                <a:spcPct val="20000"/>
              </a:spcBef>
              <a:buClr>
                <a:schemeClr val="folHlink"/>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buClr>
                <a:schemeClr val="bg1"/>
              </a:buClr>
              <a:buFontTx/>
              <a:buNone/>
            </a:pPr>
            <a:r>
              <a:rPr lang="en-US" altLang="zh-CN" sz="1800">
                <a:ea typeface="宋体" panose="02010600030101010101" pitchFamily="2" charset="-122"/>
              </a:rPr>
              <a:t>Figure 8  Positive selection of allelic exchange mutants in a two-step selection strategy, using a counterselectable  marker. ( a )  During  the  ﬁrst  step,  an  intermolecular  recombination  leads  to  the integration of the suicide vector carrying the mutated (deleted) allele. ( b ) The second step involves plasmid resolution through intermolecular recombination.</a:t>
            </a:r>
            <a:endParaRPr lang="zh-CN" altLang="en-US" sz="1800">
              <a:ea typeface="宋体" panose="02010600030101010101" pitchFamily="2" charset="-122"/>
            </a:endParaRPr>
          </a:p>
        </p:txBody>
      </p:sp>
    </p:spTree>
    <p:extLst>
      <p:ext uri="{BB962C8B-B14F-4D97-AF65-F5344CB8AC3E}">
        <p14:creationId xmlns:p14="http://schemas.microsoft.com/office/powerpoint/2010/main" val="159799057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6672" name="Group 48"/>
          <p:cNvGraphicFramePr>
            <a:graphicFrameLocks noGrp="1"/>
          </p:cNvGraphicFramePr>
          <p:nvPr>
            <p:extLst>
              <p:ext uri="{D42A27DB-BD31-4B8C-83A1-F6EECF244321}">
                <p14:modId xmlns:p14="http://schemas.microsoft.com/office/powerpoint/2010/main" val="3939833772"/>
              </p:ext>
            </p:extLst>
          </p:nvPr>
        </p:nvGraphicFramePr>
        <p:xfrm>
          <a:off x="1974938" y="404814"/>
          <a:ext cx="9072563" cy="6041390"/>
        </p:xfrm>
        <a:graphic>
          <a:graphicData uri="http://schemas.openxmlformats.org/drawingml/2006/table">
            <a:tbl>
              <a:tblPr/>
              <a:tblGrid>
                <a:gridCol w="2271713">
                  <a:extLst>
                    <a:ext uri="{9D8B030D-6E8A-4147-A177-3AD203B41FA5}">
                      <a16:colId xmlns:a16="http://schemas.microsoft.com/office/drawing/2014/main" val="20000"/>
                    </a:ext>
                  </a:extLst>
                </a:gridCol>
                <a:gridCol w="6800850">
                  <a:extLst>
                    <a:ext uri="{9D8B030D-6E8A-4147-A177-3AD203B41FA5}">
                      <a16:colId xmlns:a16="http://schemas.microsoft.com/office/drawing/2014/main" val="20001"/>
                    </a:ext>
                  </a:extLst>
                </a:gridCol>
              </a:tblGrid>
              <a:tr h="3127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a:ln>
                            <a:noFill/>
                          </a:ln>
                          <a:solidFill>
                            <a:schemeClr val="tx1"/>
                          </a:solidFill>
                          <a:effectLst/>
                          <a:latin typeface="Arial" panose="020B0604020202020204" pitchFamily="34" charset="0"/>
                        </a:rPr>
                        <a:t>Counterselectable marker </a:t>
                      </a:r>
                      <a:endParaRPr kumimoji="0" lang="hu-HU" sz="1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a:ln>
                            <a:noFill/>
                          </a:ln>
                          <a:solidFill>
                            <a:schemeClr val="tx1"/>
                          </a:solidFill>
                          <a:effectLst/>
                          <a:latin typeface="Arial" panose="020B0604020202020204" pitchFamily="34" charset="0"/>
                        </a:rPr>
                        <a:t>Description </a:t>
                      </a:r>
                      <a:endParaRPr kumimoji="0" lang="hu-HU" sz="1800" b="0" i="0" u="none" strike="noStrike" cap="none" normalizeH="0" baseline="0">
                        <a:ln>
                          <a:noFill/>
                        </a:ln>
                        <a:solidFill>
                          <a:schemeClr val="tx1"/>
                        </a:solidFill>
                        <a:effectLst/>
                        <a:latin typeface="Arial" panose="020B0604020202020204" pitchFamily="34"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41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1" u="none" strike="noStrike" cap="none" normalizeH="0" baseline="0">
                          <a:ln>
                            <a:noFill/>
                          </a:ln>
                          <a:solidFill>
                            <a:schemeClr val="tx1"/>
                          </a:solidFill>
                          <a:effectLst/>
                          <a:latin typeface="Arial" panose="020B0604020202020204" pitchFamily="34" charset="0"/>
                        </a:rPr>
                        <a:t>sacB</a:t>
                      </a:r>
                      <a:endParaRPr kumimoji="0" lang="hu-HU" sz="1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1" u="none" strike="noStrike" cap="none" normalizeH="0" baseline="0">
                          <a:ln>
                            <a:noFill/>
                          </a:ln>
                          <a:solidFill>
                            <a:schemeClr val="tx1"/>
                          </a:solidFill>
                          <a:effectLst/>
                          <a:latin typeface="Arial" panose="020B0604020202020204" pitchFamily="34" charset="0"/>
                        </a:rPr>
                        <a:t>B. subtilis</a:t>
                      </a:r>
                      <a:r>
                        <a:rPr kumimoji="0" lang="hu-HU" sz="1800" b="0" i="0" u="none" strike="noStrike" cap="none" normalizeH="0" baseline="0">
                          <a:ln>
                            <a:noFill/>
                          </a:ln>
                          <a:solidFill>
                            <a:schemeClr val="tx1"/>
                          </a:solidFill>
                          <a:effectLst/>
                          <a:latin typeface="Arial" panose="020B0604020202020204" pitchFamily="34" charset="0"/>
                        </a:rPr>
                        <a:t> gene encoding levansucrase that converts sucrose to levans, which is harmful to the bacteria (</a:t>
                      </a:r>
                      <a:r>
                        <a:rPr kumimoji="0" lang="hu-HU" sz="1800" b="0" i="0" u="none" strike="noStrike" cap="none" normalizeH="0" baseline="0">
                          <a:ln>
                            <a:noFill/>
                          </a:ln>
                          <a:solidFill>
                            <a:schemeClr val="tx1"/>
                          </a:solidFill>
                          <a:effectLst/>
                          <a:latin typeface="Arial" panose="020B0604020202020204" pitchFamily="34" charset="0"/>
                          <a:hlinkClick r:id="rId3"/>
                        </a:rPr>
                        <a:t>14</a:t>
                      </a:r>
                      <a:r>
                        <a:rPr kumimoji="0" lang="hu-HU" sz="1800" b="0" i="0" u="none" strike="noStrike" cap="none" normalizeH="0" baseline="0">
                          <a:ln>
                            <a:noFill/>
                          </a:ln>
                          <a:solidFill>
                            <a:schemeClr val="tx1"/>
                          </a:solidFill>
                          <a:effectLst/>
                          <a:latin typeface="Arial" panose="020B0604020202020204" pitchFamily="34" charset="0"/>
                        </a:rPr>
                        <a:t>) </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66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1" u="none" strike="noStrike" cap="none" normalizeH="0" baseline="0">
                          <a:ln>
                            <a:noFill/>
                          </a:ln>
                          <a:solidFill>
                            <a:schemeClr val="tx1"/>
                          </a:solidFill>
                          <a:effectLst/>
                          <a:latin typeface="Arial" panose="020B0604020202020204" pitchFamily="34" charset="0"/>
                        </a:rPr>
                        <a:t>rpsL</a:t>
                      </a:r>
                      <a:r>
                        <a:rPr kumimoji="0" lang="hu-HU" sz="1800" b="0" i="0" u="none" strike="noStrike" cap="none" normalizeH="0" baseline="0">
                          <a:ln>
                            <a:noFill/>
                          </a:ln>
                          <a:solidFill>
                            <a:schemeClr val="tx1"/>
                          </a:solidFill>
                          <a:effectLst/>
                          <a:latin typeface="Arial" panose="020B0604020202020204" pitchFamily="34" charset="0"/>
                        </a:rPr>
                        <a:t>(</a:t>
                      </a:r>
                      <a:r>
                        <a:rPr kumimoji="0" lang="hu-HU" sz="1800" b="0" i="1" u="none" strike="noStrike" cap="none" normalizeH="0" baseline="0">
                          <a:ln>
                            <a:noFill/>
                          </a:ln>
                          <a:solidFill>
                            <a:schemeClr val="tx1"/>
                          </a:solidFill>
                          <a:effectLst/>
                          <a:latin typeface="Arial" panose="020B0604020202020204" pitchFamily="34" charset="0"/>
                        </a:rPr>
                        <a:t>strA</a:t>
                      </a:r>
                      <a:r>
                        <a:rPr kumimoji="0" lang="hu-HU" sz="1800" b="0" i="0" u="none" strike="noStrike" cap="none" normalizeH="0" baseline="0">
                          <a:ln>
                            <a:noFill/>
                          </a:ln>
                          <a:solidFill>
                            <a:schemeClr val="tx1"/>
                          </a:solidFill>
                          <a:effectLst/>
                          <a:latin typeface="Arial" panose="020B0604020202020204" pitchFamily="34" charset="0"/>
                        </a:rPr>
                        <a:t>)</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Arial" panose="020B0604020202020204" pitchFamily="34" charset="0"/>
                        </a:rPr>
                        <a:t>Encodes the ribosomal subunit protein (S12) target of streptomycin (</a:t>
                      </a:r>
                      <a:r>
                        <a:rPr kumimoji="0" lang="hu-HU" sz="1800" b="0" i="0" u="none" strike="noStrike" cap="none" normalizeH="0" baseline="0">
                          <a:ln>
                            <a:noFill/>
                          </a:ln>
                          <a:solidFill>
                            <a:schemeClr val="tx1"/>
                          </a:solidFill>
                          <a:effectLst/>
                          <a:latin typeface="Arial" panose="020B0604020202020204" pitchFamily="34" charset="0"/>
                          <a:hlinkClick r:id="rId4"/>
                        </a:rPr>
                        <a:t>10</a:t>
                      </a:r>
                      <a:r>
                        <a:rPr kumimoji="0" lang="hu-HU" sz="1800" b="0" i="0" u="none" strike="noStrike" cap="none" normalizeH="0" baseline="0">
                          <a:ln>
                            <a:noFill/>
                          </a:ln>
                          <a:solidFill>
                            <a:schemeClr val="tx1"/>
                          </a:solidFill>
                          <a:effectLst/>
                          <a:latin typeface="Arial" panose="020B0604020202020204" pitchFamily="34" charset="0"/>
                        </a:rPr>
                        <a:t>) </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41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1" u="none" strike="noStrike" cap="none" normalizeH="0" baseline="0">
                          <a:ln>
                            <a:noFill/>
                          </a:ln>
                          <a:solidFill>
                            <a:schemeClr val="tx1"/>
                          </a:solidFill>
                          <a:effectLst/>
                          <a:latin typeface="Arial" panose="020B0604020202020204" pitchFamily="34" charset="0"/>
                        </a:rPr>
                        <a:t>tetAR</a:t>
                      </a:r>
                      <a:endParaRPr kumimoji="0" lang="hu-HU" sz="1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Arial" panose="020B0604020202020204" pitchFamily="34" charset="0"/>
                        </a:rPr>
                        <a:t>Confers resistance to tetracycline but sensitivity to lipophilic compounds (fusaric and quinalic acids) (</a:t>
                      </a:r>
                      <a:r>
                        <a:rPr kumimoji="0" lang="hu-HU" sz="1800" b="0" i="0" u="none" strike="noStrike" cap="none" normalizeH="0" baseline="0">
                          <a:ln>
                            <a:noFill/>
                          </a:ln>
                          <a:solidFill>
                            <a:schemeClr val="tx1"/>
                          </a:solidFill>
                          <a:effectLst/>
                          <a:latin typeface="Arial" panose="020B0604020202020204" pitchFamily="34" charset="0"/>
                          <a:hlinkClick r:id="rId5"/>
                        </a:rPr>
                        <a:t>27</a:t>
                      </a:r>
                      <a:r>
                        <a:rPr kumimoji="0" lang="hu-HU" sz="1800" b="0" i="0" u="none" strike="noStrike" cap="none" normalizeH="0" baseline="0">
                          <a:ln>
                            <a:noFill/>
                          </a:ln>
                          <a:solidFill>
                            <a:schemeClr val="tx1"/>
                          </a:solidFill>
                          <a:effectLst/>
                          <a:latin typeface="Arial" panose="020B0604020202020204" pitchFamily="34" charset="0"/>
                        </a:rPr>
                        <a:t>) </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41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1" u="none" strike="noStrike" cap="none" normalizeH="0" baseline="0">
                          <a:ln>
                            <a:noFill/>
                          </a:ln>
                          <a:solidFill>
                            <a:schemeClr val="tx1"/>
                          </a:solidFill>
                          <a:effectLst/>
                          <a:latin typeface="Arial" panose="020B0604020202020204" pitchFamily="34" charset="0"/>
                        </a:rPr>
                        <a:t>pheS</a:t>
                      </a:r>
                      <a:endParaRPr kumimoji="0" lang="hu-HU" sz="1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Arial" panose="020B0604020202020204" pitchFamily="34" charset="0"/>
                        </a:rPr>
                        <a:t>Encodes the α subunits of Phe-tRNA synthetase, which renders bacteria sensitive to </a:t>
                      </a:r>
                      <a:r>
                        <a:rPr kumimoji="0" lang="hu-HU" sz="1800" b="0" i="1" u="none" strike="noStrike" cap="none" normalizeH="0" baseline="0">
                          <a:ln>
                            <a:noFill/>
                          </a:ln>
                          <a:solidFill>
                            <a:schemeClr val="tx1"/>
                          </a:solidFill>
                          <a:effectLst/>
                          <a:latin typeface="Arial" panose="020B0604020202020204" pitchFamily="34" charset="0"/>
                        </a:rPr>
                        <a:t>p</a:t>
                      </a:r>
                      <a:r>
                        <a:rPr kumimoji="0" lang="hu-HU" sz="1800" b="0" i="0" u="none" strike="noStrike" cap="none" normalizeH="0" baseline="0">
                          <a:ln>
                            <a:noFill/>
                          </a:ln>
                          <a:solidFill>
                            <a:schemeClr val="tx1"/>
                          </a:solidFill>
                          <a:effectLst/>
                          <a:latin typeface="Arial" panose="020B0604020202020204" pitchFamily="34" charset="0"/>
                        </a:rPr>
                        <a:t>-chlorophenylalanine, a phenylalanine analog (</a:t>
                      </a:r>
                      <a:r>
                        <a:rPr kumimoji="0" lang="hu-HU" sz="1800" b="0" i="0" u="none" strike="noStrike" cap="none" normalizeH="0" baseline="0">
                          <a:ln>
                            <a:noFill/>
                          </a:ln>
                          <a:solidFill>
                            <a:schemeClr val="tx1"/>
                          </a:solidFill>
                          <a:effectLst/>
                          <a:latin typeface="Arial" panose="020B0604020202020204" pitchFamily="34" charset="0"/>
                          <a:hlinkClick r:id="rId6"/>
                        </a:rPr>
                        <a:t>21</a:t>
                      </a:r>
                      <a:r>
                        <a:rPr kumimoji="0" lang="hu-HU" sz="1800" b="0" i="0" u="none" strike="noStrike" cap="none" normalizeH="0" baseline="0">
                          <a:ln>
                            <a:noFill/>
                          </a:ln>
                          <a:solidFill>
                            <a:schemeClr val="tx1"/>
                          </a:solidFill>
                          <a:effectLst/>
                          <a:latin typeface="Arial" panose="020B0604020202020204" pitchFamily="34" charset="0"/>
                        </a:rPr>
                        <a:t>) </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41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1" u="none" strike="noStrike" cap="none" normalizeH="0" baseline="0">
                          <a:ln>
                            <a:noFill/>
                          </a:ln>
                          <a:solidFill>
                            <a:schemeClr val="tx1"/>
                          </a:solidFill>
                          <a:effectLst/>
                          <a:latin typeface="Arial" panose="020B0604020202020204" pitchFamily="34" charset="0"/>
                        </a:rPr>
                        <a:t>thyA</a:t>
                      </a:r>
                      <a:endParaRPr kumimoji="0" lang="hu-HU" sz="1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err="1">
                          <a:ln>
                            <a:noFill/>
                          </a:ln>
                          <a:solidFill>
                            <a:schemeClr val="tx1"/>
                          </a:solidFill>
                          <a:effectLst/>
                          <a:latin typeface="Arial" panose="020B0604020202020204" pitchFamily="34" charset="0"/>
                        </a:rPr>
                        <a:t>Encodes</a:t>
                      </a:r>
                      <a:r>
                        <a:rPr kumimoji="0" lang="hu-HU" sz="1800" b="0" i="0" u="none" strike="noStrike" cap="none" normalizeH="0" baseline="0" dirty="0">
                          <a:ln>
                            <a:noFill/>
                          </a:ln>
                          <a:solidFill>
                            <a:schemeClr val="tx1"/>
                          </a:solidFill>
                          <a:effectLst/>
                          <a:latin typeface="Arial" panose="020B0604020202020204" pitchFamily="34" charset="0"/>
                        </a:rPr>
                        <a:t> </a:t>
                      </a:r>
                      <a:r>
                        <a:rPr kumimoji="0" lang="hu-HU" sz="1800" b="0" i="0" u="none" strike="noStrike" cap="none" normalizeH="0" baseline="0" dirty="0" err="1">
                          <a:ln>
                            <a:noFill/>
                          </a:ln>
                          <a:solidFill>
                            <a:schemeClr val="tx1"/>
                          </a:solidFill>
                          <a:effectLst/>
                          <a:latin typeface="Arial" panose="020B0604020202020204" pitchFamily="34" charset="0"/>
                        </a:rPr>
                        <a:t>thymidilate</a:t>
                      </a:r>
                      <a:r>
                        <a:rPr kumimoji="0" lang="hu-HU" sz="1800" b="0" i="0" u="none" strike="noStrike" cap="none" normalizeH="0" baseline="0" dirty="0">
                          <a:ln>
                            <a:noFill/>
                          </a:ln>
                          <a:solidFill>
                            <a:schemeClr val="tx1"/>
                          </a:solidFill>
                          <a:effectLst/>
                          <a:latin typeface="Arial" panose="020B0604020202020204" pitchFamily="34" charset="0"/>
                        </a:rPr>
                        <a:t> </a:t>
                      </a:r>
                      <a:r>
                        <a:rPr kumimoji="0" lang="hu-HU" sz="1800" b="0" i="0" u="none" strike="noStrike" cap="none" normalizeH="0" baseline="0" dirty="0" err="1">
                          <a:ln>
                            <a:noFill/>
                          </a:ln>
                          <a:solidFill>
                            <a:schemeClr val="tx1"/>
                          </a:solidFill>
                          <a:effectLst/>
                          <a:latin typeface="Arial" panose="020B0604020202020204" pitchFamily="34" charset="0"/>
                        </a:rPr>
                        <a:t>synthetase</a:t>
                      </a:r>
                      <a:r>
                        <a:rPr kumimoji="0" lang="hu-HU" sz="1800" b="0" i="0" u="none" strike="noStrike" cap="none" normalizeH="0" baseline="0" dirty="0">
                          <a:ln>
                            <a:noFill/>
                          </a:ln>
                          <a:solidFill>
                            <a:schemeClr val="tx1"/>
                          </a:solidFill>
                          <a:effectLst/>
                          <a:latin typeface="Arial" panose="020B0604020202020204" pitchFamily="34" charset="0"/>
                        </a:rPr>
                        <a:t>, </a:t>
                      </a:r>
                      <a:r>
                        <a:rPr kumimoji="0" lang="hu-HU" sz="1800" b="0" i="0" u="none" strike="noStrike" cap="none" normalizeH="0" baseline="0" dirty="0" err="1">
                          <a:ln>
                            <a:noFill/>
                          </a:ln>
                          <a:solidFill>
                            <a:schemeClr val="tx1"/>
                          </a:solidFill>
                          <a:effectLst/>
                          <a:latin typeface="Arial" panose="020B0604020202020204" pitchFamily="34" charset="0"/>
                        </a:rPr>
                        <a:t>which</a:t>
                      </a:r>
                      <a:r>
                        <a:rPr kumimoji="0" lang="hu-HU" sz="1800" b="0" i="0" u="none" strike="noStrike" cap="none" normalizeH="0" baseline="0" dirty="0">
                          <a:ln>
                            <a:noFill/>
                          </a:ln>
                          <a:solidFill>
                            <a:schemeClr val="tx1"/>
                          </a:solidFill>
                          <a:effectLst/>
                          <a:latin typeface="Arial" panose="020B0604020202020204" pitchFamily="34" charset="0"/>
                        </a:rPr>
                        <a:t> </a:t>
                      </a:r>
                      <a:r>
                        <a:rPr kumimoji="0" lang="hu-HU" sz="1800" b="0" i="0" u="none" strike="noStrike" cap="none" normalizeH="0" baseline="0" dirty="0" err="1">
                          <a:ln>
                            <a:noFill/>
                          </a:ln>
                          <a:solidFill>
                            <a:schemeClr val="tx1"/>
                          </a:solidFill>
                          <a:effectLst/>
                          <a:latin typeface="Arial" panose="020B0604020202020204" pitchFamily="34" charset="0"/>
                        </a:rPr>
                        <a:t>confers</a:t>
                      </a:r>
                      <a:r>
                        <a:rPr kumimoji="0" lang="hu-HU" sz="1800" b="0" i="0" u="none" strike="noStrike" cap="none" normalizeH="0" baseline="0" dirty="0">
                          <a:ln>
                            <a:noFill/>
                          </a:ln>
                          <a:solidFill>
                            <a:schemeClr val="tx1"/>
                          </a:solidFill>
                          <a:effectLst/>
                          <a:latin typeface="Arial" panose="020B0604020202020204" pitchFamily="34" charset="0"/>
                        </a:rPr>
                        <a:t> </a:t>
                      </a:r>
                      <a:r>
                        <a:rPr kumimoji="0" lang="hu-HU" sz="1800" b="0" i="0" u="none" strike="noStrike" cap="none" normalizeH="0" baseline="0" dirty="0" err="1">
                          <a:ln>
                            <a:noFill/>
                          </a:ln>
                          <a:solidFill>
                            <a:schemeClr val="tx1"/>
                          </a:solidFill>
                          <a:effectLst/>
                          <a:latin typeface="Arial" panose="020B0604020202020204" pitchFamily="34" charset="0"/>
                        </a:rPr>
                        <a:t>sensitivity</a:t>
                      </a:r>
                      <a:r>
                        <a:rPr kumimoji="0" lang="hu-HU" sz="1800" b="0" i="0" u="none" strike="noStrike" cap="none" normalizeH="0" baseline="0" dirty="0">
                          <a:ln>
                            <a:noFill/>
                          </a:ln>
                          <a:solidFill>
                            <a:schemeClr val="tx1"/>
                          </a:solidFill>
                          <a:effectLst/>
                          <a:latin typeface="Arial" panose="020B0604020202020204" pitchFamily="34" charset="0"/>
                        </a:rPr>
                        <a:t> </a:t>
                      </a:r>
                      <a:r>
                        <a:rPr kumimoji="0" lang="hu-HU" sz="1800" b="0" i="0" u="none" strike="noStrike" cap="none" normalizeH="0" baseline="0" dirty="0" err="1">
                          <a:ln>
                            <a:noFill/>
                          </a:ln>
                          <a:solidFill>
                            <a:schemeClr val="tx1"/>
                          </a:solidFill>
                          <a:effectLst/>
                          <a:latin typeface="Arial" panose="020B0604020202020204" pitchFamily="34" charset="0"/>
                        </a:rPr>
                        <a:t>to</a:t>
                      </a:r>
                      <a:r>
                        <a:rPr kumimoji="0" lang="hu-HU" sz="1800" b="0" i="0" u="none" strike="noStrike" cap="none" normalizeH="0" baseline="0" dirty="0">
                          <a:ln>
                            <a:noFill/>
                          </a:ln>
                          <a:solidFill>
                            <a:schemeClr val="tx1"/>
                          </a:solidFill>
                          <a:effectLst/>
                          <a:latin typeface="Arial" panose="020B0604020202020204" pitchFamily="34" charset="0"/>
                        </a:rPr>
                        <a:t> </a:t>
                      </a:r>
                      <a:r>
                        <a:rPr kumimoji="0" lang="hu-HU" sz="1800" b="0" i="0" u="none" strike="noStrike" cap="none" normalizeH="0" baseline="0" dirty="0" err="1">
                          <a:ln>
                            <a:noFill/>
                          </a:ln>
                          <a:solidFill>
                            <a:schemeClr val="tx1"/>
                          </a:solidFill>
                          <a:effectLst/>
                          <a:latin typeface="Arial" panose="020B0604020202020204" pitchFamily="34" charset="0"/>
                        </a:rPr>
                        <a:t>trimethoprim</a:t>
                      </a:r>
                      <a:r>
                        <a:rPr kumimoji="0" lang="hu-HU" sz="1800" b="0" i="0" u="none" strike="noStrike" cap="none" normalizeH="0" baseline="0" dirty="0">
                          <a:ln>
                            <a:noFill/>
                          </a:ln>
                          <a:solidFill>
                            <a:schemeClr val="tx1"/>
                          </a:solidFill>
                          <a:effectLst/>
                          <a:latin typeface="Arial" panose="020B0604020202020204" pitchFamily="34" charset="0"/>
                        </a:rPr>
                        <a:t> and </a:t>
                      </a:r>
                      <a:r>
                        <a:rPr kumimoji="0" lang="hu-HU" sz="1800" b="0" i="0" u="none" strike="noStrike" cap="none" normalizeH="0" baseline="0" dirty="0" err="1">
                          <a:ln>
                            <a:noFill/>
                          </a:ln>
                          <a:solidFill>
                            <a:schemeClr val="tx1"/>
                          </a:solidFill>
                          <a:effectLst/>
                          <a:latin typeface="Arial" panose="020B0604020202020204" pitchFamily="34" charset="0"/>
                        </a:rPr>
                        <a:t>related</a:t>
                      </a:r>
                      <a:r>
                        <a:rPr kumimoji="0" lang="hu-HU" sz="1800" b="0" i="0" u="none" strike="noStrike" cap="none" normalizeH="0" baseline="0" dirty="0">
                          <a:ln>
                            <a:noFill/>
                          </a:ln>
                          <a:solidFill>
                            <a:schemeClr val="tx1"/>
                          </a:solidFill>
                          <a:effectLst/>
                          <a:latin typeface="Arial" panose="020B0604020202020204" pitchFamily="34" charset="0"/>
                        </a:rPr>
                        <a:t> </a:t>
                      </a:r>
                      <a:r>
                        <a:rPr kumimoji="0" lang="hu-HU" sz="1800" b="0" i="0" u="none" strike="noStrike" cap="none" normalizeH="0" baseline="0" dirty="0" err="1">
                          <a:ln>
                            <a:noFill/>
                          </a:ln>
                          <a:solidFill>
                            <a:schemeClr val="tx1"/>
                          </a:solidFill>
                          <a:effectLst/>
                          <a:latin typeface="Arial" panose="020B0604020202020204" pitchFamily="34" charset="0"/>
                        </a:rPr>
                        <a:t>compounds</a:t>
                      </a:r>
                      <a:r>
                        <a:rPr kumimoji="0" lang="hu-HU" sz="1800" b="0" i="0" u="none" strike="noStrike" cap="none" normalizeH="0" baseline="0" dirty="0">
                          <a:ln>
                            <a:noFill/>
                          </a:ln>
                          <a:solidFill>
                            <a:schemeClr val="tx1"/>
                          </a:solidFill>
                          <a:effectLst/>
                          <a:latin typeface="Arial" panose="020B0604020202020204" pitchFamily="34" charset="0"/>
                        </a:rPr>
                        <a:t> (</a:t>
                      </a:r>
                      <a:r>
                        <a:rPr kumimoji="0" lang="hu-HU" sz="1800" b="0" i="0" u="none" strike="noStrike" cap="none" normalizeH="0" baseline="0" dirty="0">
                          <a:ln>
                            <a:noFill/>
                          </a:ln>
                          <a:solidFill>
                            <a:schemeClr val="tx1"/>
                          </a:solidFill>
                          <a:effectLst/>
                          <a:latin typeface="Arial" panose="020B0604020202020204" pitchFamily="34" charset="0"/>
                          <a:hlinkClick r:id="rId7"/>
                        </a:rPr>
                        <a:t>47</a:t>
                      </a:r>
                      <a:r>
                        <a:rPr kumimoji="0" lang="hu-HU" sz="1800" b="0" i="0" u="none" strike="noStrike" cap="none" normalizeH="0" baseline="0" dirty="0">
                          <a:ln>
                            <a:noFill/>
                          </a:ln>
                          <a:solidFill>
                            <a:schemeClr val="tx1"/>
                          </a:solidFill>
                          <a:effectLst/>
                          <a:latin typeface="Arial" panose="020B0604020202020204" pitchFamily="34" charset="0"/>
                        </a:rPr>
                        <a:t>) </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41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1" u="none" strike="noStrike" cap="none" normalizeH="0" baseline="0">
                          <a:ln>
                            <a:noFill/>
                          </a:ln>
                          <a:solidFill>
                            <a:schemeClr val="tx1"/>
                          </a:solidFill>
                          <a:effectLst/>
                          <a:latin typeface="Arial" panose="020B0604020202020204" pitchFamily="34" charset="0"/>
                        </a:rPr>
                        <a:t>lacY</a:t>
                      </a:r>
                      <a:endParaRPr kumimoji="0" lang="hu-HU" sz="1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Arial" panose="020B0604020202020204" pitchFamily="34" charset="0"/>
                        </a:rPr>
                        <a:t>Encodes lactose permease, which renders bacteria sensitive to t-</a:t>
                      </a:r>
                      <a:r>
                        <a:rPr kumimoji="0" lang="hu-HU" sz="1800" b="0" i="1" u="none" strike="noStrike" cap="none" normalizeH="0" baseline="0">
                          <a:ln>
                            <a:noFill/>
                          </a:ln>
                          <a:solidFill>
                            <a:schemeClr val="tx1"/>
                          </a:solidFill>
                          <a:effectLst/>
                          <a:latin typeface="Arial" panose="020B0604020202020204" pitchFamily="34" charset="0"/>
                        </a:rPr>
                        <a:t>o</a:t>
                      </a:r>
                      <a:r>
                        <a:rPr kumimoji="0" lang="hu-HU" sz="1800" b="0" i="0" u="none" strike="noStrike" cap="none" normalizeH="0" baseline="0">
                          <a:ln>
                            <a:noFill/>
                          </a:ln>
                          <a:solidFill>
                            <a:schemeClr val="tx1"/>
                          </a:solidFill>
                          <a:effectLst/>
                          <a:latin typeface="Arial" panose="020B0604020202020204" pitchFamily="34" charset="0"/>
                        </a:rPr>
                        <a:t>-nitrophenyl-β-d-galactopyranoside (</a:t>
                      </a:r>
                      <a:r>
                        <a:rPr kumimoji="0" lang="hu-HU" sz="1800" b="0" i="0" u="none" strike="noStrike" cap="none" normalizeH="0" baseline="0">
                          <a:ln>
                            <a:noFill/>
                          </a:ln>
                          <a:solidFill>
                            <a:schemeClr val="tx1"/>
                          </a:solidFill>
                          <a:effectLst/>
                          <a:latin typeface="Arial" panose="020B0604020202020204" pitchFamily="34" charset="0"/>
                          <a:hlinkClick r:id="rId8"/>
                        </a:rPr>
                        <a:t>32</a:t>
                      </a:r>
                      <a:r>
                        <a:rPr kumimoji="0" lang="hu-HU" sz="1800" b="0" i="0" u="none" strike="noStrike" cap="none" normalizeH="0" baseline="0">
                          <a:ln>
                            <a:noFill/>
                          </a:ln>
                          <a:solidFill>
                            <a:schemeClr val="tx1"/>
                          </a:solidFill>
                          <a:effectLst/>
                          <a:latin typeface="Arial" panose="020B0604020202020204" pitchFamily="34" charset="0"/>
                        </a:rPr>
                        <a:t>) </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641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1" u="none" strike="noStrike" cap="none" normalizeH="0" baseline="0">
                          <a:ln>
                            <a:noFill/>
                          </a:ln>
                          <a:solidFill>
                            <a:schemeClr val="tx1"/>
                          </a:solidFill>
                          <a:effectLst/>
                          <a:latin typeface="Arial" panose="020B0604020202020204" pitchFamily="34" charset="0"/>
                        </a:rPr>
                        <a:t>gata-1</a:t>
                      </a:r>
                      <a:endParaRPr kumimoji="0" lang="hu-HU" sz="1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a:ln>
                            <a:noFill/>
                          </a:ln>
                          <a:solidFill>
                            <a:schemeClr val="tx1"/>
                          </a:solidFill>
                          <a:effectLst/>
                          <a:latin typeface="Arial" panose="020B0604020202020204" pitchFamily="34" charset="0"/>
                        </a:rPr>
                        <a:t>Encodes a zinc finger DNA-binding protein which inhibits the initiation of bacterial replication (</a:t>
                      </a:r>
                      <a:r>
                        <a:rPr kumimoji="0" lang="hu-HU" sz="1800" b="0" i="0" u="none" strike="noStrike" cap="none" normalizeH="0" baseline="0">
                          <a:ln>
                            <a:noFill/>
                          </a:ln>
                          <a:solidFill>
                            <a:schemeClr val="tx1"/>
                          </a:solidFill>
                          <a:effectLst/>
                          <a:latin typeface="Arial" panose="020B0604020202020204" pitchFamily="34" charset="0"/>
                          <a:hlinkClick r:id="rId9"/>
                        </a:rPr>
                        <a:t>53</a:t>
                      </a:r>
                      <a:r>
                        <a:rPr kumimoji="0" lang="hu-HU" sz="1800" b="0" i="0" u="none" strike="noStrike" cap="none" normalizeH="0" baseline="0">
                          <a:ln>
                            <a:noFill/>
                          </a:ln>
                          <a:solidFill>
                            <a:schemeClr val="tx1"/>
                          </a:solidFill>
                          <a:effectLst/>
                          <a:latin typeface="Arial" panose="020B0604020202020204" pitchFamily="34" charset="0"/>
                        </a:rPr>
                        <a:t>) </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66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1" u="none" strike="noStrike" cap="none" normalizeH="0" baseline="0">
                          <a:ln>
                            <a:noFill/>
                          </a:ln>
                          <a:solidFill>
                            <a:schemeClr val="tx1"/>
                          </a:solidFill>
                          <a:effectLst/>
                          <a:latin typeface="Arial" panose="020B0604020202020204" pitchFamily="34" charset="0"/>
                        </a:rPr>
                        <a:t>ccdB</a:t>
                      </a:r>
                      <a:endParaRPr kumimoji="0" lang="hu-HU" sz="1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err="1">
                          <a:ln>
                            <a:noFill/>
                          </a:ln>
                          <a:solidFill>
                            <a:schemeClr val="tx1"/>
                          </a:solidFill>
                          <a:effectLst/>
                          <a:latin typeface="Arial" panose="020B0604020202020204" pitchFamily="34" charset="0"/>
                        </a:rPr>
                        <a:t>Encodes</a:t>
                      </a:r>
                      <a:r>
                        <a:rPr kumimoji="0" lang="hu-HU" sz="1800" b="0" i="0" u="none" strike="noStrike" cap="none" normalizeH="0" baseline="0" dirty="0">
                          <a:ln>
                            <a:noFill/>
                          </a:ln>
                          <a:solidFill>
                            <a:schemeClr val="tx1"/>
                          </a:solidFill>
                          <a:effectLst/>
                          <a:latin typeface="Arial" panose="020B0604020202020204" pitchFamily="34" charset="0"/>
                        </a:rPr>
                        <a:t> a </a:t>
                      </a:r>
                      <a:r>
                        <a:rPr kumimoji="0" lang="hu-HU" sz="1800" b="0" i="0" u="none" strike="noStrike" cap="none" normalizeH="0" baseline="0" dirty="0" err="1">
                          <a:ln>
                            <a:noFill/>
                          </a:ln>
                          <a:solidFill>
                            <a:schemeClr val="tx1"/>
                          </a:solidFill>
                          <a:effectLst/>
                          <a:latin typeface="Arial" panose="020B0604020202020204" pitchFamily="34" charset="0"/>
                        </a:rPr>
                        <a:t>cell-killing</a:t>
                      </a:r>
                      <a:r>
                        <a:rPr kumimoji="0" lang="hu-HU" sz="1800" b="0" i="0" u="none" strike="noStrike" cap="none" normalizeH="0" baseline="0" dirty="0">
                          <a:ln>
                            <a:noFill/>
                          </a:ln>
                          <a:solidFill>
                            <a:schemeClr val="tx1"/>
                          </a:solidFill>
                          <a:effectLst/>
                          <a:latin typeface="Arial" panose="020B0604020202020204" pitchFamily="34" charset="0"/>
                        </a:rPr>
                        <a:t> protein </a:t>
                      </a:r>
                      <a:r>
                        <a:rPr kumimoji="0" lang="hu-HU" sz="1800" b="0" i="0" u="none" strike="noStrike" cap="none" normalizeH="0" baseline="0" dirty="0" err="1">
                          <a:ln>
                            <a:noFill/>
                          </a:ln>
                          <a:solidFill>
                            <a:schemeClr val="tx1"/>
                          </a:solidFill>
                          <a:effectLst/>
                          <a:latin typeface="Arial" panose="020B0604020202020204" pitchFamily="34" charset="0"/>
                        </a:rPr>
                        <a:t>which</a:t>
                      </a:r>
                      <a:r>
                        <a:rPr kumimoji="0" lang="hu-HU" sz="1800" b="0" i="0" u="none" strike="noStrike" cap="none" normalizeH="0" baseline="0" dirty="0">
                          <a:ln>
                            <a:noFill/>
                          </a:ln>
                          <a:solidFill>
                            <a:schemeClr val="tx1"/>
                          </a:solidFill>
                          <a:effectLst/>
                          <a:latin typeface="Arial" panose="020B0604020202020204" pitchFamily="34" charset="0"/>
                        </a:rPr>
                        <a:t> is a </a:t>
                      </a:r>
                      <a:r>
                        <a:rPr kumimoji="0" lang="hu-HU" sz="1800" b="0" i="0" u="none" strike="noStrike" cap="none" normalizeH="0" baseline="0" dirty="0" err="1">
                          <a:ln>
                            <a:noFill/>
                          </a:ln>
                          <a:solidFill>
                            <a:schemeClr val="tx1"/>
                          </a:solidFill>
                          <a:effectLst/>
                          <a:latin typeface="Arial" panose="020B0604020202020204" pitchFamily="34" charset="0"/>
                        </a:rPr>
                        <a:t>potent</a:t>
                      </a:r>
                      <a:r>
                        <a:rPr kumimoji="0" lang="hu-HU" sz="1800" b="0" i="0" u="none" strike="noStrike" cap="none" normalizeH="0" baseline="0" dirty="0">
                          <a:ln>
                            <a:noFill/>
                          </a:ln>
                          <a:solidFill>
                            <a:schemeClr val="tx1"/>
                          </a:solidFill>
                          <a:effectLst/>
                          <a:latin typeface="Arial" panose="020B0604020202020204" pitchFamily="34" charset="0"/>
                        </a:rPr>
                        <a:t> </a:t>
                      </a:r>
                      <a:r>
                        <a:rPr kumimoji="0" lang="hu-HU" sz="1800" b="0" i="0" u="none" strike="noStrike" cap="none" normalizeH="0" baseline="0" dirty="0" err="1">
                          <a:ln>
                            <a:noFill/>
                          </a:ln>
                          <a:solidFill>
                            <a:schemeClr val="tx1"/>
                          </a:solidFill>
                          <a:effectLst/>
                          <a:latin typeface="Arial" panose="020B0604020202020204" pitchFamily="34" charset="0"/>
                        </a:rPr>
                        <a:t>poison</a:t>
                      </a:r>
                      <a:r>
                        <a:rPr kumimoji="0" lang="hu-HU" sz="1800" b="0" i="0" u="none" strike="noStrike" cap="none" normalizeH="0" baseline="0" dirty="0">
                          <a:ln>
                            <a:noFill/>
                          </a:ln>
                          <a:solidFill>
                            <a:schemeClr val="tx1"/>
                          </a:solidFill>
                          <a:effectLst/>
                          <a:latin typeface="Arial" panose="020B0604020202020204" pitchFamily="34" charset="0"/>
                        </a:rPr>
                        <a:t> of </a:t>
                      </a:r>
                      <a:r>
                        <a:rPr kumimoji="0" lang="hu-HU" sz="1800" b="0" i="0" u="none" strike="noStrike" cap="none" normalizeH="0" baseline="0" dirty="0" err="1">
                          <a:ln>
                            <a:noFill/>
                          </a:ln>
                          <a:solidFill>
                            <a:schemeClr val="tx1"/>
                          </a:solidFill>
                          <a:effectLst/>
                          <a:latin typeface="Arial" panose="020B0604020202020204" pitchFamily="34" charset="0"/>
                        </a:rPr>
                        <a:t>bacterial</a:t>
                      </a:r>
                      <a:r>
                        <a:rPr kumimoji="0" lang="hu-HU" sz="1800" b="0" i="0" u="none" strike="noStrike" cap="none" normalizeH="0" baseline="0" dirty="0">
                          <a:ln>
                            <a:noFill/>
                          </a:ln>
                          <a:solidFill>
                            <a:schemeClr val="tx1"/>
                          </a:solidFill>
                          <a:effectLst/>
                          <a:latin typeface="Arial" panose="020B0604020202020204" pitchFamily="34" charset="0"/>
                        </a:rPr>
                        <a:t> </a:t>
                      </a:r>
                      <a:r>
                        <a:rPr kumimoji="0" lang="hu-HU" sz="1800" b="0" i="0" u="none" strike="noStrike" cap="none" normalizeH="0" baseline="0" dirty="0" err="1">
                          <a:ln>
                            <a:noFill/>
                          </a:ln>
                          <a:solidFill>
                            <a:schemeClr val="tx1"/>
                          </a:solidFill>
                          <a:effectLst/>
                          <a:latin typeface="Arial" panose="020B0604020202020204" pitchFamily="34" charset="0"/>
                        </a:rPr>
                        <a:t>gyrase</a:t>
                      </a:r>
                      <a:r>
                        <a:rPr kumimoji="0" lang="hu-HU" sz="1800" b="0" i="0" u="none" strike="noStrike" cap="none" normalizeH="0" baseline="0" dirty="0">
                          <a:ln>
                            <a:noFill/>
                          </a:ln>
                          <a:solidFill>
                            <a:schemeClr val="tx1"/>
                          </a:solidFill>
                          <a:effectLst/>
                          <a:latin typeface="Arial" panose="020B0604020202020204" pitchFamily="34" charset="0"/>
                        </a:rPr>
                        <a:t> (</a:t>
                      </a:r>
                      <a:r>
                        <a:rPr kumimoji="0" lang="hu-HU" sz="1800" b="0" i="0" u="none" strike="noStrike" cap="none" normalizeH="0" baseline="0" dirty="0">
                          <a:ln>
                            <a:noFill/>
                          </a:ln>
                          <a:solidFill>
                            <a:schemeClr val="tx1"/>
                          </a:solidFill>
                          <a:effectLst/>
                          <a:latin typeface="Arial" panose="020B0604020202020204" pitchFamily="34" charset="0"/>
                          <a:hlinkClick r:id="rId10"/>
                        </a:rPr>
                        <a:t>3</a:t>
                      </a:r>
                      <a:r>
                        <a:rPr kumimoji="0" lang="hu-HU" sz="1800" b="0" i="0" u="none" strike="noStrike" cap="none" normalizeH="0" baseline="0" dirty="0">
                          <a:ln>
                            <a:noFill/>
                          </a:ln>
                          <a:solidFill>
                            <a:schemeClr val="tx1"/>
                          </a:solidFill>
                          <a:effectLst/>
                          <a:latin typeface="Arial" panose="020B0604020202020204" pitchFamily="34" charset="0"/>
                        </a:rPr>
                        <a:t>)</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3115896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4" name="Rectangle 4"/>
          <p:cNvSpPr>
            <a:spLocks noGrp="1" noChangeArrowheads="1"/>
          </p:cNvSpPr>
          <p:nvPr>
            <p:ph type="ctrTitle"/>
          </p:nvPr>
        </p:nvSpPr>
        <p:spPr>
          <a:xfrm>
            <a:off x="2209800" y="2130426"/>
            <a:ext cx="7772400" cy="1470025"/>
          </a:xfrm>
        </p:spPr>
        <p:txBody>
          <a:bodyPr anchor="ctr"/>
          <a:lstStyle/>
          <a:p>
            <a:r>
              <a:rPr lang="hu-HU" sz="3200" dirty="0" err="1"/>
              <a:t>Gateway</a:t>
            </a:r>
            <a:r>
              <a:rPr lang="hu-HU" sz="3200" dirty="0"/>
              <a:t> </a:t>
            </a:r>
            <a:r>
              <a:rPr lang="hu-HU" sz="3200" dirty="0" err="1"/>
              <a:t>Cloning</a:t>
            </a:r>
            <a:r>
              <a:rPr lang="hu-HU" sz="3200" dirty="0"/>
              <a:t> System</a:t>
            </a:r>
          </a:p>
        </p:txBody>
      </p:sp>
      <p:sp>
        <p:nvSpPr>
          <p:cNvPr id="35845" name="Rectangle 5"/>
          <p:cNvSpPr>
            <a:spLocks noGrp="1" noChangeArrowheads="1"/>
          </p:cNvSpPr>
          <p:nvPr>
            <p:ph type="subTitle" idx="1"/>
          </p:nvPr>
        </p:nvSpPr>
        <p:spPr>
          <a:xfrm>
            <a:off x="2895600" y="3886200"/>
            <a:ext cx="6400800" cy="1752600"/>
          </a:xfrm>
        </p:spPr>
        <p:txBody>
          <a:bodyPr/>
          <a:lstStyle/>
          <a:p>
            <a:endParaRPr lang="hu-HU" sz="3200"/>
          </a:p>
        </p:txBody>
      </p:sp>
    </p:spTree>
    <p:extLst>
      <p:ext uri="{BB962C8B-B14F-4D97-AF65-F5344CB8AC3E}">
        <p14:creationId xmlns:p14="http://schemas.microsoft.com/office/powerpoint/2010/main" val="289580035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zövegdoboz 1"/>
          <p:cNvSpPr txBox="1"/>
          <p:nvPr/>
        </p:nvSpPr>
        <p:spPr>
          <a:xfrm>
            <a:off x="1410346" y="883403"/>
            <a:ext cx="5842861" cy="584775"/>
          </a:xfrm>
          <a:prstGeom prst="rect">
            <a:avLst/>
          </a:prstGeom>
          <a:noFill/>
        </p:spPr>
        <p:txBody>
          <a:bodyPr wrap="square" rtlCol="0">
            <a:spAutoFit/>
          </a:bodyPr>
          <a:lstStyle/>
          <a:p>
            <a:r>
              <a:rPr lang="hu-HU" sz="3200" dirty="0" err="1"/>
              <a:t>Gateway</a:t>
            </a:r>
            <a:r>
              <a:rPr lang="hu-HU" sz="3200" dirty="0"/>
              <a:t> klónozás</a:t>
            </a:r>
          </a:p>
        </p:txBody>
      </p:sp>
      <p:pic>
        <p:nvPicPr>
          <p:cNvPr id="3" name="Kép 2"/>
          <p:cNvPicPr>
            <a:picLocks noChangeAspect="1"/>
          </p:cNvPicPr>
          <p:nvPr/>
        </p:nvPicPr>
        <p:blipFill>
          <a:blip r:embed="rId3"/>
          <a:stretch>
            <a:fillRect/>
          </a:stretch>
        </p:blipFill>
        <p:spPr>
          <a:xfrm>
            <a:off x="5145437" y="1175790"/>
            <a:ext cx="5889356" cy="4711484"/>
          </a:xfrm>
          <a:prstGeom prst="rect">
            <a:avLst/>
          </a:prstGeom>
        </p:spPr>
      </p:pic>
    </p:spTree>
    <p:extLst>
      <p:ext uri="{BB962C8B-B14F-4D97-AF65-F5344CB8AC3E}">
        <p14:creationId xmlns:p14="http://schemas.microsoft.com/office/powerpoint/2010/main" val="15775848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2208213" y="2133600"/>
            <a:ext cx="8229600" cy="1143000"/>
          </a:xfrm>
          <a:noFill/>
          <a:ln/>
        </p:spPr>
        <p:txBody>
          <a:bodyPr/>
          <a:lstStyle/>
          <a:p>
            <a:pPr algn="ctr"/>
            <a:r>
              <a:rPr lang="hu-HU" sz="3200" dirty="0" err="1"/>
              <a:t>Transzpozon</a:t>
            </a:r>
            <a:r>
              <a:rPr lang="hu-HU" sz="3200" dirty="0"/>
              <a:t> alapú </a:t>
            </a:r>
            <a:r>
              <a:rPr lang="hu-HU" sz="3200" dirty="0" err="1"/>
              <a:t>mutagenezis</a:t>
            </a:r>
            <a:r>
              <a:rPr lang="hu-HU" sz="3200" dirty="0"/>
              <a:t> baktériumokban</a:t>
            </a:r>
          </a:p>
        </p:txBody>
      </p:sp>
    </p:spTree>
    <p:extLst>
      <p:ext uri="{BB962C8B-B14F-4D97-AF65-F5344CB8AC3E}">
        <p14:creationId xmlns:p14="http://schemas.microsoft.com/office/powerpoint/2010/main" val="97758374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3" name="Line 2"/>
          <p:cNvSpPr>
            <a:spLocks noChangeShapeType="1"/>
          </p:cNvSpPr>
          <p:nvPr/>
        </p:nvSpPr>
        <p:spPr bwMode="auto">
          <a:xfrm>
            <a:off x="4800600" y="5867400"/>
            <a:ext cx="2895600" cy="0"/>
          </a:xfrm>
          <a:prstGeom prst="line">
            <a:avLst/>
          </a:prstGeom>
          <a:noFill/>
          <a:ln w="101600">
            <a:solidFill>
              <a:schemeClr val="bg2"/>
            </a:solidFill>
            <a:round/>
            <a:headEnd/>
            <a:tailEnd/>
          </a:ln>
        </p:spPr>
        <p:txBody>
          <a:bodyPr wrap="none" anchor="ctr"/>
          <a:lstStyle/>
          <a:p>
            <a:endParaRPr lang="hu-HU"/>
          </a:p>
        </p:txBody>
      </p:sp>
      <p:sp>
        <p:nvSpPr>
          <p:cNvPr id="54274" name="Line 3"/>
          <p:cNvSpPr>
            <a:spLocks noChangeShapeType="1"/>
          </p:cNvSpPr>
          <p:nvPr/>
        </p:nvSpPr>
        <p:spPr bwMode="auto">
          <a:xfrm>
            <a:off x="3276600" y="3328988"/>
            <a:ext cx="5257800" cy="0"/>
          </a:xfrm>
          <a:prstGeom prst="line">
            <a:avLst/>
          </a:prstGeom>
          <a:noFill/>
          <a:ln w="101600">
            <a:solidFill>
              <a:schemeClr val="tx1"/>
            </a:solidFill>
            <a:round/>
            <a:headEnd/>
            <a:tailEnd/>
          </a:ln>
        </p:spPr>
        <p:txBody>
          <a:bodyPr wrap="none" anchor="ctr"/>
          <a:lstStyle/>
          <a:p>
            <a:endParaRPr lang="hu-HU"/>
          </a:p>
        </p:txBody>
      </p:sp>
      <p:sp>
        <p:nvSpPr>
          <p:cNvPr id="54275" name="Oval 4"/>
          <p:cNvSpPr>
            <a:spLocks noChangeArrowheads="1"/>
          </p:cNvSpPr>
          <p:nvPr/>
        </p:nvSpPr>
        <p:spPr bwMode="auto">
          <a:xfrm>
            <a:off x="4953000" y="1119188"/>
            <a:ext cx="1828800" cy="1752600"/>
          </a:xfrm>
          <a:prstGeom prst="ellipse">
            <a:avLst/>
          </a:prstGeom>
          <a:noFill/>
          <a:ln w="101600">
            <a:solidFill>
              <a:schemeClr val="bg2"/>
            </a:solidFill>
            <a:round/>
            <a:headEnd/>
            <a:tailEnd/>
          </a:ln>
        </p:spPr>
        <p:txBody>
          <a:bodyPr wrap="none" anchor="ctr"/>
          <a:lstStyle/>
          <a:p>
            <a:endParaRPr lang="hu-HU">
              <a:latin typeface="Calibri" pitchFamily="34" charset="0"/>
            </a:endParaRPr>
          </a:p>
        </p:txBody>
      </p:sp>
      <p:sp>
        <p:nvSpPr>
          <p:cNvPr id="54276" name="AutoShape 5"/>
          <p:cNvSpPr>
            <a:spLocks noChangeArrowheads="1"/>
          </p:cNvSpPr>
          <p:nvPr/>
        </p:nvSpPr>
        <p:spPr bwMode="auto">
          <a:xfrm rot="10800000">
            <a:off x="5715000" y="2719388"/>
            <a:ext cx="533400" cy="304800"/>
          </a:xfrm>
          <a:prstGeom prst="rightArrow">
            <a:avLst>
              <a:gd name="adj1" fmla="val 50000"/>
              <a:gd name="adj2" fmla="val 43750"/>
            </a:avLst>
          </a:prstGeom>
          <a:solidFill>
            <a:schemeClr val="accent1"/>
          </a:solidFill>
          <a:ln w="9525">
            <a:solidFill>
              <a:schemeClr val="tx1"/>
            </a:solidFill>
            <a:miter lim="800000"/>
            <a:headEnd/>
            <a:tailEnd/>
          </a:ln>
        </p:spPr>
        <p:txBody>
          <a:bodyPr wrap="none" anchor="ctr"/>
          <a:lstStyle/>
          <a:p>
            <a:endParaRPr lang="hu-HU">
              <a:latin typeface="Calibri" pitchFamily="34" charset="0"/>
            </a:endParaRPr>
          </a:p>
        </p:txBody>
      </p:sp>
      <p:sp>
        <p:nvSpPr>
          <p:cNvPr id="54277" name="Rectangle 6"/>
          <p:cNvSpPr>
            <a:spLocks noChangeArrowheads="1"/>
          </p:cNvSpPr>
          <p:nvPr/>
        </p:nvSpPr>
        <p:spPr bwMode="auto">
          <a:xfrm>
            <a:off x="3505200" y="3176588"/>
            <a:ext cx="381000" cy="304800"/>
          </a:xfrm>
          <a:prstGeom prst="rect">
            <a:avLst/>
          </a:prstGeom>
          <a:solidFill>
            <a:srgbClr val="0000E3"/>
          </a:solidFill>
          <a:ln w="9525">
            <a:solidFill>
              <a:schemeClr val="tx1"/>
            </a:solidFill>
            <a:miter lim="800000"/>
            <a:headEnd/>
            <a:tailEnd/>
          </a:ln>
        </p:spPr>
        <p:txBody>
          <a:bodyPr wrap="none" anchor="ctr"/>
          <a:lstStyle/>
          <a:p>
            <a:endParaRPr lang="hu-HU">
              <a:latin typeface="Calibri" pitchFamily="34" charset="0"/>
            </a:endParaRPr>
          </a:p>
        </p:txBody>
      </p:sp>
      <p:sp>
        <p:nvSpPr>
          <p:cNvPr id="54278" name="Rectangle 7"/>
          <p:cNvSpPr>
            <a:spLocks noChangeArrowheads="1"/>
          </p:cNvSpPr>
          <p:nvPr/>
        </p:nvSpPr>
        <p:spPr bwMode="auto">
          <a:xfrm>
            <a:off x="4267200" y="3100388"/>
            <a:ext cx="152400" cy="381000"/>
          </a:xfrm>
          <a:prstGeom prst="rect">
            <a:avLst/>
          </a:prstGeom>
          <a:solidFill>
            <a:srgbClr val="FF0300"/>
          </a:solidFill>
          <a:ln w="9525">
            <a:solidFill>
              <a:schemeClr val="tx1"/>
            </a:solidFill>
            <a:miter lim="800000"/>
            <a:headEnd/>
            <a:tailEnd/>
          </a:ln>
        </p:spPr>
        <p:txBody>
          <a:bodyPr wrap="none" anchor="ctr"/>
          <a:lstStyle/>
          <a:p>
            <a:endParaRPr lang="hu-HU">
              <a:latin typeface="Calibri" pitchFamily="34" charset="0"/>
            </a:endParaRPr>
          </a:p>
        </p:txBody>
      </p:sp>
      <p:sp>
        <p:nvSpPr>
          <p:cNvPr id="54279" name="Rectangle 8"/>
          <p:cNvSpPr>
            <a:spLocks noChangeArrowheads="1"/>
          </p:cNvSpPr>
          <p:nvPr/>
        </p:nvSpPr>
        <p:spPr bwMode="auto">
          <a:xfrm>
            <a:off x="7391400" y="3176588"/>
            <a:ext cx="304800" cy="304800"/>
          </a:xfrm>
          <a:prstGeom prst="rect">
            <a:avLst/>
          </a:prstGeom>
          <a:solidFill>
            <a:srgbClr val="36E300"/>
          </a:solidFill>
          <a:ln w="9525">
            <a:solidFill>
              <a:schemeClr val="tx1"/>
            </a:solidFill>
            <a:miter lim="800000"/>
            <a:headEnd/>
            <a:tailEnd/>
          </a:ln>
        </p:spPr>
        <p:txBody>
          <a:bodyPr wrap="none" anchor="ctr"/>
          <a:lstStyle/>
          <a:p>
            <a:endParaRPr lang="hu-HU">
              <a:latin typeface="Calibri" pitchFamily="34" charset="0"/>
            </a:endParaRPr>
          </a:p>
        </p:txBody>
      </p:sp>
      <p:sp>
        <p:nvSpPr>
          <p:cNvPr id="54280" name="Rectangle 9"/>
          <p:cNvSpPr>
            <a:spLocks noChangeArrowheads="1"/>
          </p:cNvSpPr>
          <p:nvPr/>
        </p:nvSpPr>
        <p:spPr bwMode="auto">
          <a:xfrm>
            <a:off x="7772400" y="3176588"/>
            <a:ext cx="304800" cy="304800"/>
          </a:xfrm>
          <a:prstGeom prst="rect">
            <a:avLst/>
          </a:prstGeom>
          <a:solidFill>
            <a:srgbClr val="36E300"/>
          </a:solidFill>
          <a:ln w="9525">
            <a:solidFill>
              <a:schemeClr val="tx1"/>
            </a:solidFill>
            <a:miter lim="800000"/>
            <a:headEnd/>
            <a:tailEnd/>
          </a:ln>
        </p:spPr>
        <p:txBody>
          <a:bodyPr wrap="none" anchor="ctr"/>
          <a:lstStyle/>
          <a:p>
            <a:endParaRPr lang="hu-HU">
              <a:latin typeface="Calibri" pitchFamily="34" charset="0"/>
            </a:endParaRPr>
          </a:p>
        </p:txBody>
      </p:sp>
      <p:sp>
        <p:nvSpPr>
          <p:cNvPr id="54281" name="AutoShape 10"/>
          <p:cNvSpPr>
            <a:spLocks noChangeArrowheads="1"/>
          </p:cNvSpPr>
          <p:nvPr/>
        </p:nvSpPr>
        <p:spPr bwMode="auto">
          <a:xfrm flipH="1">
            <a:off x="5715000" y="3176588"/>
            <a:ext cx="533400" cy="304800"/>
          </a:xfrm>
          <a:prstGeom prst="rightArrow">
            <a:avLst>
              <a:gd name="adj1" fmla="val 50000"/>
              <a:gd name="adj2" fmla="val 43750"/>
            </a:avLst>
          </a:prstGeom>
          <a:solidFill>
            <a:srgbClr val="FFDA68"/>
          </a:solidFill>
          <a:ln w="9525">
            <a:solidFill>
              <a:schemeClr val="tx1"/>
            </a:solidFill>
            <a:miter lim="800000"/>
            <a:headEnd/>
            <a:tailEnd/>
          </a:ln>
        </p:spPr>
        <p:txBody>
          <a:bodyPr wrap="none" anchor="ctr"/>
          <a:lstStyle/>
          <a:p>
            <a:endParaRPr lang="hu-HU">
              <a:latin typeface="Calibri" pitchFamily="34" charset="0"/>
            </a:endParaRPr>
          </a:p>
        </p:txBody>
      </p:sp>
      <p:sp>
        <p:nvSpPr>
          <p:cNvPr id="54282" name="Text Box 11"/>
          <p:cNvSpPr txBox="1">
            <a:spLocks noChangeArrowheads="1"/>
          </p:cNvSpPr>
          <p:nvPr/>
        </p:nvSpPr>
        <p:spPr bwMode="auto">
          <a:xfrm>
            <a:off x="5318126" y="1776414"/>
            <a:ext cx="951543" cy="461665"/>
          </a:xfrm>
          <a:prstGeom prst="rect">
            <a:avLst/>
          </a:prstGeom>
          <a:noFill/>
          <a:ln w="9525">
            <a:noFill/>
            <a:miter lim="800000"/>
            <a:headEnd/>
            <a:tailEnd/>
          </a:ln>
        </p:spPr>
        <p:txBody>
          <a:bodyPr wrap="none">
            <a:spAutoFit/>
          </a:bodyPr>
          <a:lstStyle/>
          <a:p>
            <a:pPr eaLnBrk="0" hangingPunct="0"/>
            <a:r>
              <a:rPr lang="en-US" sz="2400">
                <a:latin typeface="Calibri" pitchFamily="34" charset="0"/>
              </a:rPr>
              <a:t>phage</a:t>
            </a:r>
          </a:p>
        </p:txBody>
      </p:sp>
      <p:sp>
        <p:nvSpPr>
          <p:cNvPr id="54283" name="Text Box 12"/>
          <p:cNvSpPr txBox="1">
            <a:spLocks noChangeArrowheads="1"/>
          </p:cNvSpPr>
          <p:nvPr/>
        </p:nvSpPr>
        <p:spPr bwMode="auto">
          <a:xfrm>
            <a:off x="2362201" y="3100388"/>
            <a:ext cx="815975" cy="457200"/>
          </a:xfrm>
          <a:prstGeom prst="rect">
            <a:avLst/>
          </a:prstGeom>
          <a:noFill/>
          <a:ln w="9525">
            <a:noFill/>
            <a:miter lim="800000"/>
            <a:headEnd/>
            <a:tailEnd/>
          </a:ln>
        </p:spPr>
        <p:txBody>
          <a:bodyPr>
            <a:spAutoFit/>
          </a:bodyPr>
          <a:lstStyle/>
          <a:p>
            <a:pPr eaLnBrk="0" hangingPunct="0">
              <a:spcBef>
                <a:spcPct val="50000"/>
              </a:spcBef>
            </a:pPr>
            <a:r>
              <a:rPr lang="en-US" sz="2400">
                <a:latin typeface="Calibri" pitchFamily="34" charset="0"/>
              </a:rPr>
              <a:t>host</a:t>
            </a:r>
          </a:p>
        </p:txBody>
      </p:sp>
      <p:sp>
        <p:nvSpPr>
          <p:cNvPr id="54284" name="Text Box 13"/>
          <p:cNvSpPr txBox="1">
            <a:spLocks noChangeArrowheads="1"/>
          </p:cNvSpPr>
          <p:nvPr/>
        </p:nvSpPr>
        <p:spPr bwMode="auto">
          <a:xfrm>
            <a:off x="5584826" y="2338388"/>
            <a:ext cx="968375" cy="457200"/>
          </a:xfrm>
          <a:prstGeom prst="rect">
            <a:avLst/>
          </a:prstGeom>
          <a:noFill/>
          <a:ln w="9525">
            <a:noFill/>
            <a:miter lim="800000"/>
            <a:headEnd/>
            <a:tailEnd/>
          </a:ln>
        </p:spPr>
        <p:txBody>
          <a:bodyPr>
            <a:spAutoFit/>
          </a:bodyPr>
          <a:lstStyle/>
          <a:p>
            <a:pPr eaLnBrk="0" hangingPunct="0">
              <a:spcBef>
                <a:spcPct val="50000"/>
              </a:spcBef>
            </a:pPr>
            <a:r>
              <a:rPr lang="en-US" sz="2400" i="1">
                <a:latin typeface="Calibri" pitchFamily="34" charset="0"/>
              </a:rPr>
              <a:t>attP</a:t>
            </a:r>
          </a:p>
        </p:txBody>
      </p:sp>
      <p:sp>
        <p:nvSpPr>
          <p:cNvPr id="54285" name="Text Box 14"/>
          <p:cNvSpPr txBox="1">
            <a:spLocks noChangeArrowheads="1"/>
          </p:cNvSpPr>
          <p:nvPr/>
        </p:nvSpPr>
        <p:spPr bwMode="auto">
          <a:xfrm>
            <a:off x="5562601" y="3481388"/>
            <a:ext cx="968375" cy="457200"/>
          </a:xfrm>
          <a:prstGeom prst="rect">
            <a:avLst/>
          </a:prstGeom>
          <a:noFill/>
          <a:ln w="9525">
            <a:noFill/>
            <a:miter lim="800000"/>
            <a:headEnd/>
            <a:tailEnd/>
          </a:ln>
        </p:spPr>
        <p:txBody>
          <a:bodyPr>
            <a:spAutoFit/>
          </a:bodyPr>
          <a:lstStyle/>
          <a:p>
            <a:pPr eaLnBrk="0" hangingPunct="0">
              <a:spcBef>
                <a:spcPct val="50000"/>
              </a:spcBef>
            </a:pPr>
            <a:r>
              <a:rPr lang="en-US" sz="2400" i="1">
                <a:latin typeface="Calibri" pitchFamily="34" charset="0"/>
              </a:rPr>
              <a:t>attB</a:t>
            </a:r>
          </a:p>
        </p:txBody>
      </p:sp>
      <p:sp>
        <p:nvSpPr>
          <p:cNvPr id="54286" name="Line 15"/>
          <p:cNvSpPr>
            <a:spLocks noChangeShapeType="1"/>
          </p:cNvSpPr>
          <p:nvPr/>
        </p:nvSpPr>
        <p:spPr bwMode="auto">
          <a:xfrm>
            <a:off x="4953000" y="3714750"/>
            <a:ext cx="0" cy="1752600"/>
          </a:xfrm>
          <a:prstGeom prst="line">
            <a:avLst/>
          </a:prstGeom>
          <a:noFill/>
          <a:ln w="28575">
            <a:solidFill>
              <a:schemeClr val="tx1"/>
            </a:solidFill>
            <a:round/>
            <a:headEnd/>
            <a:tailEnd type="arrow" w="med" len="med"/>
          </a:ln>
        </p:spPr>
        <p:txBody>
          <a:bodyPr wrap="none" anchor="ctr"/>
          <a:lstStyle/>
          <a:p>
            <a:endParaRPr lang="hu-HU"/>
          </a:p>
        </p:txBody>
      </p:sp>
      <p:sp>
        <p:nvSpPr>
          <p:cNvPr id="54287" name="Line 16"/>
          <p:cNvSpPr>
            <a:spLocks noChangeShapeType="1"/>
          </p:cNvSpPr>
          <p:nvPr/>
        </p:nvSpPr>
        <p:spPr bwMode="auto">
          <a:xfrm flipV="1">
            <a:off x="6705600" y="3714750"/>
            <a:ext cx="0" cy="1752600"/>
          </a:xfrm>
          <a:prstGeom prst="line">
            <a:avLst/>
          </a:prstGeom>
          <a:noFill/>
          <a:ln w="28575">
            <a:solidFill>
              <a:schemeClr val="tx1"/>
            </a:solidFill>
            <a:round/>
            <a:headEnd/>
            <a:tailEnd type="arrow" w="med" len="med"/>
          </a:ln>
        </p:spPr>
        <p:txBody>
          <a:bodyPr wrap="none" anchor="ctr"/>
          <a:lstStyle/>
          <a:p>
            <a:endParaRPr lang="hu-HU"/>
          </a:p>
        </p:txBody>
      </p:sp>
      <p:sp>
        <p:nvSpPr>
          <p:cNvPr id="54288" name="Line 17"/>
          <p:cNvSpPr>
            <a:spLocks noChangeShapeType="1"/>
          </p:cNvSpPr>
          <p:nvPr/>
        </p:nvSpPr>
        <p:spPr bwMode="auto">
          <a:xfrm>
            <a:off x="1828800" y="5867400"/>
            <a:ext cx="2743200" cy="0"/>
          </a:xfrm>
          <a:prstGeom prst="line">
            <a:avLst/>
          </a:prstGeom>
          <a:noFill/>
          <a:ln w="101600">
            <a:solidFill>
              <a:schemeClr val="tx1"/>
            </a:solidFill>
            <a:round/>
            <a:headEnd/>
            <a:tailEnd/>
          </a:ln>
        </p:spPr>
        <p:txBody>
          <a:bodyPr wrap="none" anchor="ctr"/>
          <a:lstStyle/>
          <a:p>
            <a:endParaRPr lang="hu-HU"/>
          </a:p>
        </p:txBody>
      </p:sp>
      <p:sp>
        <p:nvSpPr>
          <p:cNvPr id="54289" name="Rectangle 18"/>
          <p:cNvSpPr>
            <a:spLocks noChangeArrowheads="1"/>
          </p:cNvSpPr>
          <p:nvPr/>
        </p:nvSpPr>
        <p:spPr bwMode="auto">
          <a:xfrm>
            <a:off x="2057400" y="5715000"/>
            <a:ext cx="381000" cy="304800"/>
          </a:xfrm>
          <a:prstGeom prst="rect">
            <a:avLst/>
          </a:prstGeom>
          <a:solidFill>
            <a:srgbClr val="0000E3"/>
          </a:solidFill>
          <a:ln w="9525">
            <a:solidFill>
              <a:schemeClr val="tx1"/>
            </a:solidFill>
            <a:miter lim="800000"/>
            <a:headEnd/>
            <a:tailEnd/>
          </a:ln>
        </p:spPr>
        <p:txBody>
          <a:bodyPr wrap="none" anchor="ctr"/>
          <a:lstStyle/>
          <a:p>
            <a:endParaRPr lang="hu-HU">
              <a:latin typeface="Calibri" pitchFamily="34" charset="0"/>
            </a:endParaRPr>
          </a:p>
        </p:txBody>
      </p:sp>
      <p:sp>
        <p:nvSpPr>
          <p:cNvPr id="54290" name="Rectangle 19"/>
          <p:cNvSpPr>
            <a:spLocks noChangeArrowheads="1"/>
          </p:cNvSpPr>
          <p:nvPr/>
        </p:nvSpPr>
        <p:spPr bwMode="auto">
          <a:xfrm>
            <a:off x="2819400" y="5638800"/>
            <a:ext cx="152400" cy="381000"/>
          </a:xfrm>
          <a:prstGeom prst="rect">
            <a:avLst/>
          </a:prstGeom>
          <a:solidFill>
            <a:srgbClr val="FF0300"/>
          </a:solidFill>
          <a:ln w="9525">
            <a:solidFill>
              <a:schemeClr val="tx1"/>
            </a:solidFill>
            <a:miter lim="800000"/>
            <a:headEnd/>
            <a:tailEnd/>
          </a:ln>
        </p:spPr>
        <p:txBody>
          <a:bodyPr wrap="none" anchor="ctr"/>
          <a:lstStyle/>
          <a:p>
            <a:endParaRPr lang="hu-HU">
              <a:latin typeface="Calibri" pitchFamily="34" charset="0"/>
            </a:endParaRPr>
          </a:p>
        </p:txBody>
      </p:sp>
      <p:sp>
        <p:nvSpPr>
          <p:cNvPr id="54291" name="AutoShape 20"/>
          <p:cNvSpPr>
            <a:spLocks noChangeArrowheads="1"/>
          </p:cNvSpPr>
          <p:nvPr/>
        </p:nvSpPr>
        <p:spPr bwMode="auto">
          <a:xfrm flipH="1">
            <a:off x="4267200" y="5715000"/>
            <a:ext cx="533400" cy="304800"/>
          </a:xfrm>
          <a:prstGeom prst="rightArrow">
            <a:avLst>
              <a:gd name="adj1" fmla="val 50000"/>
              <a:gd name="adj2" fmla="val 43750"/>
            </a:avLst>
          </a:prstGeom>
          <a:solidFill>
            <a:srgbClr val="FFDA68"/>
          </a:solidFill>
          <a:ln w="9525">
            <a:solidFill>
              <a:schemeClr val="tx1"/>
            </a:solidFill>
            <a:miter lim="800000"/>
            <a:headEnd/>
            <a:tailEnd/>
          </a:ln>
        </p:spPr>
        <p:txBody>
          <a:bodyPr wrap="none" anchor="ctr"/>
          <a:lstStyle/>
          <a:p>
            <a:endParaRPr lang="hu-HU">
              <a:latin typeface="Calibri" pitchFamily="34" charset="0"/>
            </a:endParaRPr>
          </a:p>
        </p:txBody>
      </p:sp>
      <p:sp>
        <p:nvSpPr>
          <p:cNvPr id="54292" name="Line 21"/>
          <p:cNvSpPr>
            <a:spLocks noChangeShapeType="1"/>
          </p:cNvSpPr>
          <p:nvPr/>
        </p:nvSpPr>
        <p:spPr bwMode="auto">
          <a:xfrm>
            <a:off x="8077200" y="5867400"/>
            <a:ext cx="2362200" cy="0"/>
          </a:xfrm>
          <a:prstGeom prst="line">
            <a:avLst/>
          </a:prstGeom>
          <a:noFill/>
          <a:ln w="101600">
            <a:solidFill>
              <a:schemeClr val="tx1"/>
            </a:solidFill>
            <a:round/>
            <a:headEnd/>
            <a:tailEnd/>
          </a:ln>
        </p:spPr>
        <p:txBody>
          <a:bodyPr wrap="none" anchor="ctr"/>
          <a:lstStyle/>
          <a:p>
            <a:endParaRPr lang="hu-HU"/>
          </a:p>
        </p:txBody>
      </p:sp>
      <p:sp>
        <p:nvSpPr>
          <p:cNvPr id="54293" name="AutoShape 22"/>
          <p:cNvSpPr>
            <a:spLocks noChangeArrowheads="1"/>
          </p:cNvSpPr>
          <p:nvPr/>
        </p:nvSpPr>
        <p:spPr bwMode="auto">
          <a:xfrm flipH="1">
            <a:off x="7696200" y="5715000"/>
            <a:ext cx="533400" cy="304800"/>
          </a:xfrm>
          <a:prstGeom prst="rightArrow">
            <a:avLst>
              <a:gd name="adj1" fmla="val 50000"/>
              <a:gd name="adj2" fmla="val 43750"/>
            </a:avLst>
          </a:prstGeom>
          <a:solidFill>
            <a:schemeClr val="accent1"/>
          </a:solidFill>
          <a:ln w="9525">
            <a:solidFill>
              <a:schemeClr val="tx1"/>
            </a:solidFill>
            <a:miter lim="800000"/>
            <a:headEnd/>
            <a:tailEnd/>
          </a:ln>
        </p:spPr>
        <p:txBody>
          <a:bodyPr wrap="none" anchor="ctr"/>
          <a:lstStyle/>
          <a:p>
            <a:endParaRPr lang="hu-HU">
              <a:latin typeface="Calibri" pitchFamily="34" charset="0"/>
            </a:endParaRPr>
          </a:p>
        </p:txBody>
      </p:sp>
      <p:sp>
        <p:nvSpPr>
          <p:cNvPr id="54294" name="Rectangle 23"/>
          <p:cNvSpPr>
            <a:spLocks noChangeArrowheads="1"/>
          </p:cNvSpPr>
          <p:nvPr/>
        </p:nvSpPr>
        <p:spPr bwMode="auto">
          <a:xfrm>
            <a:off x="4572000" y="5791200"/>
            <a:ext cx="228600" cy="152400"/>
          </a:xfrm>
          <a:prstGeom prst="rect">
            <a:avLst/>
          </a:prstGeom>
          <a:solidFill>
            <a:schemeClr val="accent1"/>
          </a:solidFill>
          <a:ln w="9525">
            <a:solidFill>
              <a:schemeClr val="tx1"/>
            </a:solidFill>
            <a:miter lim="800000"/>
            <a:headEnd/>
            <a:tailEnd/>
          </a:ln>
        </p:spPr>
        <p:txBody>
          <a:bodyPr wrap="none" anchor="ctr"/>
          <a:lstStyle/>
          <a:p>
            <a:endParaRPr lang="hu-HU">
              <a:latin typeface="Calibri" pitchFamily="34" charset="0"/>
            </a:endParaRPr>
          </a:p>
        </p:txBody>
      </p:sp>
      <p:sp>
        <p:nvSpPr>
          <p:cNvPr id="54295" name="Rectangle 24"/>
          <p:cNvSpPr>
            <a:spLocks noChangeArrowheads="1"/>
          </p:cNvSpPr>
          <p:nvPr/>
        </p:nvSpPr>
        <p:spPr bwMode="auto">
          <a:xfrm>
            <a:off x="8001000" y="5791200"/>
            <a:ext cx="228600" cy="152400"/>
          </a:xfrm>
          <a:prstGeom prst="rect">
            <a:avLst/>
          </a:prstGeom>
          <a:solidFill>
            <a:srgbClr val="FFDA68"/>
          </a:solidFill>
          <a:ln w="9525">
            <a:solidFill>
              <a:schemeClr val="tx1"/>
            </a:solidFill>
            <a:miter lim="800000"/>
            <a:headEnd/>
            <a:tailEnd/>
          </a:ln>
        </p:spPr>
        <p:txBody>
          <a:bodyPr wrap="none" anchor="ctr"/>
          <a:lstStyle/>
          <a:p>
            <a:endParaRPr lang="hu-HU">
              <a:latin typeface="Calibri" pitchFamily="34" charset="0"/>
            </a:endParaRPr>
          </a:p>
        </p:txBody>
      </p:sp>
      <p:sp>
        <p:nvSpPr>
          <p:cNvPr id="54296" name="Rectangle 25"/>
          <p:cNvSpPr>
            <a:spLocks noChangeArrowheads="1"/>
          </p:cNvSpPr>
          <p:nvPr/>
        </p:nvSpPr>
        <p:spPr bwMode="auto">
          <a:xfrm>
            <a:off x="9525000" y="5715000"/>
            <a:ext cx="304800" cy="304800"/>
          </a:xfrm>
          <a:prstGeom prst="rect">
            <a:avLst/>
          </a:prstGeom>
          <a:solidFill>
            <a:srgbClr val="36E300"/>
          </a:solidFill>
          <a:ln w="9525">
            <a:solidFill>
              <a:schemeClr val="tx1"/>
            </a:solidFill>
            <a:miter lim="800000"/>
            <a:headEnd/>
            <a:tailEnd/>
          </a:ln>
        </p:spPr>
        <p:txBody>
          <a:bodyPr wrap="none" anchor="ctr"/>
          <a:lstStyle/>
          <a:p>
            <a:endParaRPr lang="hu-HU">
              <a:latin typeface="Calibri" pitchFamily="34" charset="0"/>
            </a:endParaRPr>
          </a:p>
        </p:txBody>
      </p:sp>
      <p:sp>
        <p:nvSpPr>
          <p:cNvPr id="54297" name="Rectangle 26"/>
          <p:cNvSpPr>
            <a:spLocks noChangeArrowheads="1"/>
          </p:cNvSpPr>
          <p:nvPr/>
        </p:nvSpPr>
        <p:spPr bwMode="auto">
          <a:xfrm>
            <a:off x="9906000" y="5715000"/>
            <a:ext cx="304800" cy="304800"/>
          </a:xfrm>
          <a:prstGeom prst="rect">
            <a:avLst/>
          </a:prstGeom>
          <a:solidFill>
            <a:srgbClr val="36E300"/>
          </a:solidFill>
          <a:ln w="9525">
            <a:solidFill>
              <a:schemeClr val="tx1"/>
            </a:solidFill>
            <a:miter lim="800000"/>
            <a:headEnd/>
            <a:tailEnd/>
          </a:ln>
        </p:spPr>
        <p:txBody>
          <a:bodyPr wrap="none" anchor="ctr"/>
          <a:lstStyle/>
          <a:p>
            <a:endParaRPr lang="hu-HU">
              <a:latin typeface="Calibri" pitchFamily="34" charset="0"/>
            </a:endParaRPr>
          </a:p>
        </p:txBody>
      </p:sp>
      <p:sp>
        <p:nvSpPr>
          <p:cNvPr id="54298" name="Text Box 27"/>
          <p:cNvSpPr txBox="1">
            <a:spLocks noChangeArrowheads="1"/>
          </p:cNvSpPr>
          <p:nvPr/>
        </p:nvSpPr>
        <p:spPr bwMode="auto">
          <a:xfrm>
            <a:off x="5105401" y="5943600"/>
            <a:ext cx="2177263" cy="400110"/>
          </a:xfrm>
          <a:prstGeom prst="rect">
            <a:avLst/>
          </a:prstGeom>
          <a:noFill/>
          <a:ln w="9525">
            <a:noFill/>
            <a:miter lim="800000"/>
            <a:headEnd/>
            <a:tailEnd/>
          </a:ln>
        </p:spPr>
        <p:txBody>
          <a:bodyPr wrap="none">
            <a:spAutoFit/>
          </a:bodyPr>
          <a:lstStyle/>
          <a:p>
            <a:pPr eaLnBrk="0" hangingPunct="0"/>
            <a:r>
              <a:rPr lang="en-US" sz="2000">
                <a:latin typeface="Calibri" pitchFamily="34" charset="0"/>
              </a:rPr>
              <a:t>Integrated provirus</a:t>
            </a:r>
          </a:p>
        </p:txBody>
      </p:sp>
      <p:sp>
        <p:nvSpPr>
          <p:cNvPr id="54299" name="Text Box 28"/>
          <p:cNvSpPr txBox="1">
            <a:spLocks noChangeArrowheads="1"/>
          </p:cNvSpPr>
          <p:nvPr/>
        </p:nvSpPr>
        <p:spPr bwMode="auto">
          <a:xfrm>
            <a:off x="2590800" y="4248150"/>
            <a:ext cx="6781800" cy="457200"/>
          </a:xfrm>
          <a:prstGeom prst="rect">
            <a:avLst/>
          </a:prstGeom>
          <a:noFill/>
          <a:ln w="9525">
            <a:noFill/>
            <a:miter lim="800000"/>
            <a:headEnd/>
            <a:tailEnd/>
          </a:ln>
        </p:spPr>
        <p:txBody>
          <a:bodyPr>
            <a:spAutoFit/>
          </a:bodyPr>
          <a:lstStyle/>
          <a:p>
            <a:pPr eaLnBrk="0" hangingPunct="0">
              <a:spcBef>
                <a:spcPct val="50000"/>
              </a:spcBef>
            </a:pPr>
            <a:r>
              <a:rPr lang="en-US" sz="2400">
                <a:latin typeface="Calibri" pitchFamily="34" charset="0"/>
              </a:rPr>
              <a:t>INTEGRATION                         EXCISION </a:t>
            </a:r>
          </a:p>
        </p:txBody>
      </p:sp>
      <p:sp>
        <p:nvSpPr>
          <p:cNvPr id="54300" name="Text Box 29"/>
          <p:cNvSpPr txBox="1">
            <a:spLocks noChangeArrowheads="1"/>
          </p:cNvSpPr>
          <p:nvPr/>
        </p:nvSpPr>
        <p:spPr bwMode="auto">
          <a:xfrm>
            <a:off x="3184526" y="4665663"/>
            <a:ext cx="619125" cy="641350"/>
          </a:xfrm>
          <a:prstGeom prst="rect">
            <a:avLst/>
          </a:prstGeom>
          <a:noFill/>
          <a:ln w="9525" algn="ctr">
            <a:noFill/>
            <a:miter lim="800000"/>
            <a:headEnd/>
            <a:tailEnd/>
          </a:ln>
        </p:spPr>
        <p:txBody>
          <a:bodyPr wrap="none">
            <a:spAutoFit/>
          </a:bodyPr>
          <a:lstStyle/>
          <a:p>
            <a:pPr>
              <a:buFont typeface="Arial" charset="0"/>
              <a:buChar char="•"/>
            </a:pPr>
            <a:r>
              <a:rPr lang="hu-HU">
                <a:latin typeface="Lucida Sans" pitchFamily="34" charset="0"/>
              </a:rPr>
              <a:t>Int</a:t>
            </a:r>
          </a:p>
          <a:p>
            <a:pPr>
              <a:buFont typeface="Arial" charset="0"/>
              <a:buChar char="•"/>
            </a:pPr>
            <a:r>
              <a:rPr lang="hu-HU">
                <a:latin typeface="Lucida Sans" pitchFamily="34" charset="0"/>
              </a:rPr>
              <a:t>IHF</a:t>
            </a:r>
            <a:endParaRPr lang="en-US">
              <a:latin typeface="Lucida Sans" pitchFamily="34" charset="0"/>
            </a:endParaRPr>
          </a:p>
        </p:txBody>
      </p:sp>
      <p:sp>
        <p:nvSpPr>
          <p:cNvPr id="54301" name="Text Box 30"/>
          <p:cNvSpPr txBox="1">
            <a:spLocks noChangeArrowheads="1"/>
          </p:cNvSpPr>
          <p:nvPr/>
        </p:nvSpPr>
        <p:spPr bwMode="auto">
          <a:xfrm>
            <a:off x="7216776" y="4673600"/>
            <a:ext cx="619125" cy="915988"/>
          </a:xfrm>
          <a:prstGeom prst="rect">
            <a:avLst/>
          </a:prstGeom>
          <a:noFill/>
          <a:ln w="9525" algn="ctr">
            <a:noFill/>
            <a:miter lim="800000"/>
            <a:headEnd/>
            <a:tailEnd/>
          </a:ln>
        </p:spPr>
        <p:txBody>
          <a:bodyPr wrap="none">
            <a:spAutoFit/>
          </a:bodyPr>
          <a:lstStyle/>
          <a:p>
            <a:pPr>
              <a:buFont typeface="Arial" charset="0"/>
              <a:buChar char="•"/>
            </a:pPr>
            <a:r>
              <a:rPr lang="hu-HU">
                <a:latin typeface="Lucida Sans" pitchFamily="34" charset="0"/>
              </a:rPr>
              <a:t>Int</a:t>
            </a:r>
          </a:p>
          <a:p>
            <a:pPr>
              <a:buFont typeface="Arial" charset="0"/>
              <a:buChar char="•"/>
            </a:pPr>
            <a:r>
              <a:rPr lang="hu-HU">
                <a:latin typeface="Lucida Sans" pitchFamily="34" charset="0"/>
              </a:rPr>
              <a:t>IHF</a:t>
            </a:r>
          </a:p>
          <a:p>
            <a:pPr>
              <a:buFont typeface="Arial" charset="0"/>
              <a:buChar char="•"/>
            </a:pPr>
            <a:r>
              <a:rPr lang="hu-HU">
                <a:latin typeface="Lucida Sans" pitchFamily="34" charset="0"/>
              </a:rPr>
              <a:t>Xis</a:t>
            </a:r>
            <a:endParaRPr lang="en-US">
              <a:latin typeface="Lucida Sans" pitchFamily="34" charset="0"/>
            </a:endParaRPr>
          </a:p>
        </p:txBody>
      </p:sp>
      <p:sp>
        <p:nvSpPr>
          <p:cNvPr id="54302" name="Text Box 31"/>
          <p:cNvSpPr txBox="1">
            <a:spLocks noChangeArrowheads="1"/>
          </p:cNvSpPr>
          <p:nvPr/>
        </p:nvSpPr>
        <p:spPr bwMode="auto">
          <a:xfrm>
            <a:off x="4137026" y="6096000"/>
            <a:ext cx="968375" cy="457200"/>
          </a:xfrm>
          <a:prstGeom prst="rect">
            <a:avLst/>
          </a:prstGeom>
          <a:noFill/>
          <a:ln w="9525">
            <a:noFill/>
            <a:miter lim="800000"/>
            <a:headEnd/>
            <a:tailEnd/>
          </a:ln>
        </p:spPr>
        <p:txBody>
          <a:bodyPr>
            <a:spAutoFit/>
          </a:bodyPr>
          <a:lstStyle/>
          <a:p>
            <a:pPr eaLnBrk="0" hangingPunct="0">
              <a:spcBef>
                <a:spcPct val="50000"/>
              </a:spcBef>
            </a:pPr>
            <a:r>
              <a:rPr lang="en-US" sz="2400" i="1">
                <a:latin typeface="Calibri" pitchFamily="34" charset="0"/>
              </a:rPr>
              <a:t>att</a:t>
            </a:r>
            <a:r>
              <a:rPr lang="hu-HU" sz="2400" i="1">
                <a:latin typeface="Calibri" pitchFamily="34" charset="0"/>
              </a:rPr>
              <a:t>L</a:t>
            </a:r>
            <a:endParaRPr lang="en-US" sz="2400" i="1">
              <a:latin typeface="Calibri" pitchFamily="34" charset="0"/>
            </a:endParaRPr>
          </a:p>
        </p:txBody>
      </p:sp>
      <p:sp>
        <p:nvSpPr>
          <p:cNvPr id="54303" name="Text Box 32"/>
          <p:cNvSpPr txBox="1">
            <a:spLocks noChangeArrowheads="1"/>
          </p:cNvSpPr>
          <p:nvPr/>
        </p:nvSpPr>
        <p:spPr bwMode="auto">
          <a:xfrm>
            <a:off x="7620001" y="6019800"/>
            <a:ext cx="968375" cy="457200"/>
          </a:xfrm>
          <a:prstGeom prst="rect">
            <a:avLst/>
          </a:prstGeom>
          <a:noFill/>
          <a:ln w="9525">
            <a:noFill/>
            <a:miter lim="800000"/>
            <a:headEnd/>
            <a:tailEnd/>
          </a:ln>
        </p:spPr>
        <p:txBody>
          <a:bodyPr>
            <a:spAutoFit/>
          </a:bodyPr>
          <a:lstStyle/>
          <a:p>
            <a:pPr eaLnBrk="0" hangingPunct="0">
              <a:spcBef>
                <a:spcPct val="50000"/>
              </a:spcBef>
            </a:pPr>
            <a:r>
              <a:rPr lang="en-US" sz="2400" i="1">
                <a:latin typeface="Calibri" pitchFamily="34" charset="0"/>
              </a:rPr>
              <a:t>att</a:t>
            </a:r>
            <a:r>
              <a:rPr lang="hu-HU" sz="2400" i="1">
                <a:latin typeface="Calibri" pitchFamily="34" charset="0"/>
              </a:rPr>
              <a:t>R</a:t>
            </a:r>
            <a:endParaRPr lang="en-US" sz="2400" i="1">
              <a:latin typeface="Calibri" pitchFamily="34" charset="0"/>
            </a:endParaRPr>
          </a:p>
        </p:txBody>
      </p:sp>
      <p:sp>
        <p:nvSpPr>
          <p:cNvPr id="54304" name="Text Box 33"/>
          <p:cNvSpPr txBox="1">
            <a:spLocks noChangeArrowheads="1"/>
          </p:cNvSpPr>
          <p:nvPr/>
        </p:nvSpPr>
        <p:spPr bwMode="auto">
          <a:xfrm>
            <a:off x="3627438" y="207964"/>
            <a:ext cx="3816814" cy="461665"/>
          </a:xfrm>
          <a:prstGeom prst="rect">
            <a:avLst/>
          </a:prstGeom>
          <a:noFill/>
          <a:ln w="9525">
            <a:noFill/>
            <a:miter lim="800000"/>
            <a:headEnd/>
            <a:tailEnd/>
          </a:ln>
        </p:spPr>
        <p:txBody>
          <a:bodyPr wrap="none">
            <a:spAutoFit/>
          </a:bodyPr>
          <a:lstStyle/>
          <a:p>
            <a:r>
              <a:rPr lang="hu-HU" sz="2400" b="1" dirty="0">
                <a:latin typeface="Calibri" pitchFamily="34" charset="0"/>
              </a:rPr>
              <a:t>Helyspecifikus rekombináció</a:t>
            </a:r>
            <a:endParaRPr lang="en-US" sz="2400" b="1" dirty="0">
              <a:latin typeface="Calibri" pitchFamily="34" charset="0"/>
            </a:endParaRPr>
          </a:p>
        </p:txBody>
      </p:sp>
      <p:sp>
        <p:nvSpPr>
          <p:cNvPr id="34" name="Text Box 3">
            <a:extLst>
              <a:ext uri="{FF2B5EF4-FFF2-40B4-BE49-F238E27FC236}">
                <a16:creationId xmlns:a16="http://schemas.microsoft.com/office/drawing/2014/main" id="{277C590F-5534-4154-BADD-470FC75C0A6C}"/>
              </a:ext>
            </a:extLst>
          </p:cNvPr>
          <p:cNvSpPr txBox="1">
            <a:spLocks noChangeArrowheads="1"/>
          </p:cNvSpPr>
          <p:nvPr/>
        </p:nvSpPr>
        <p:spPr bwMode="auto">
          <a:xfrm>
            <a:off x="7031669" y="792838"/>
            <a:ext cx="5100005" cy="2031325"/>
          </a:xfrm>
          <a:prstGeom prst="rect">
            <a:avLst/>
          </a:prstGeom>
          <a:noFill/>
          <a:ln w="9525" algn="ctr">
            <a:noFill/>
            <a:miter lim="800000"/>
            <a:headEnd/>
            <a:tailEnd/>
          </a:ln>
        </p:spPr>
        <p:txBody>
          <a:bodyPr wrap="square">
            <a:spAutoFit/>
          </a:bodyPr>
          <a:lstStyle/>
          <a:p>
            <a:pPr>
              <a:buFont typeface="Arial" charset="0"/>
              <a:buChar char="•"/>
            </a:pPr>
            <a:r>
              <a:rPr lang="hu-HU" dirty="0">
                <a:latin typeface="Lucida Sans" pitchFamily="34" charset="0"/>
              </a:rPr>
              <a:t> Konzervatív: pontos vágás és illesztés</a:t>
            </a:r>
          </a:p>
          <a:p>
            <a:pPr>
              <a:buFont typeface="Arial" charset="0"/>
              <a:buChar char="•"/>
            </a:pPr>
            <a:endParaRPr lang="hu-HU" dirty="0">
              <a:latin typeface="Lucida Sans" pitchFamily="34" charset="0"/>
            </a:endParaRPr>
          </a:p>
          <a:p>
            <a:pPr>
              <a:buFont typeface="Arial" charset="0"/>
              <a:buChar char="•"/>
            </a:pPr>
            <a:r>
              <a:rPr lang="hu-HU" dirty="0">
                <a:latin typeface="Lucida Sans" pitchFamily="34" charset="0"/>
              </a:rPr>
              <a:t> Helyspecifikus: meghatározott DNS szekvenciák között történik a szálcsere</a:t>
            </a:r>
          </a:p>
          <a:p>
            <a:pPr lvl="1">
              <a:buFont typeface="Arial" charset="0"/>
              <a:buNone/>
            </a:pPr>
            <a:r>
              <a:rPr lang="hu-HU" dirty="0">
                <a:latin typeface="Lucida Sans" pitchFamily="34" charset="0"/>
              </a:rPr>
              <a:t>(specifikus DNS-fehérje kölcsönhatások)</a:t>
            </a:r>
          </a:p>
          <a:p>
            <a:pPr>
              <a:buFont typeface="Arial" charset="0"/>
              <a:buChar char="•"/>
            </a:pPr>
            <a:endParaRPr lang="hu-HU" dirty="0">
              <a:latin typeface="Lucida Sans" pitchFamily="34" charset="0"/>
            </a:endParaRPr>
          </a:p>
          <a:p>
            <a:pPr>
              <a:buFont typeface="Arial" charset="0"/>
              <a:buChar char="•"/>
            </a:pPr>
            <a:r>
              <a:rPr lang="hu-HU" dirty="0">
                <a:latin typeface="Lucida Sans" pitchFamily="34" charset="0"/>
              </a:rPr>
              <a:t> Hatékonysága elérheti a 100%-ot</a:t>
            </a:r>
            <a:endParaRPr lang="en-US" dirty="0">
              <a:latin typeface="Lucida Sans" pitchFamily="34" charset="0"/>
            </a:endParaRPr>
          </a:p>
        </p:txBody>
      </p:sp>
    </p:spTree>
    <p:extLst>
      <p:ext uri="{BB962C8B-B14F-4D97-AF65-F5344CB8AC3E}">
        <p14:creationId xmlns:p14="http://schemas.microsoft.com/office/powerpoint/2010/main" val="52196847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3581400" y="304800"/>
            <a:ext cx="8610600" cy="487363"/>
          </a:xfrm>
        </p:spPr>
        <p:txBody>
          <a:bodyPr rtlCol="0">
            <a:normAutofit fontScale="90000"/>
          </a:bodyPr>
          <a:lstStyle/>
          <a:p>
            <a:pPr>
              <a:defRPr/>
            </a:pPr>
            <a:r>
              <a:rPr lang="en-US" sz="4100"/>
              <a:t>Phage lambda recombination in </a:t>
            </a:r>
            <a:r>
              <a:rPr lang="en-US" sz="4100" i="1"/>
              <a:t>E. coli</a:t>
            </a:r>
          </a:p>
        </p:txBody>
      </p:sp>
      <p:sp>
        <p:nvSpPr>
          <p:cNvPr id="59394" name="Rectangle 3"/>
          <p:cNvSpPr>
            <a:spLocks noChangeArrowheads="1"/>
          </p:cNvSpPr>
          <p:nvPr/>
        </p:nvSpPr>
        <p:spPr bwMode="auto">
          <a:xfrm>
            <a:off x="7713663" y="4227513"/>
            <a:ext cx="914400" cy="914400"/>
          </a:xfrm>
          <a:prstGeom prst="rect">
            <a:avLst/>
          </a:prstGeom>
          <a:noFill/>
          <a:ln w="9525" algn="ctr">
            <a:noFill/>
            <a:miter lim="800000"/>
            <a:headEnd/>
            <a:tailEnd/>
          </a:ln>
        </p:spPr>
        <p:txBody>
          <a:bodyPr wrap="none" anchor="ctr"/>
          <a:lstStyle/>
          <a:p>
            <a:endParaRPr lang="hu-HU">
              <a:latin typeface="Calibri" pitchFamily="34" charset="0"/>
            </a:endParaRPr>
          </a:p>
        </p:txBody>
      </p:sp>
      <p:sp>
        <p:nvSpPr>
          <p:cNvPr id="59395" name="Text Box 4"/>
          <p:cNvSpPr txBox="1">
            <a:spLocks noChangeAspect="1" noChangeArrowheads="1"/>
          </p:cNvSpPr>
          <p:nvPr/>
        </p:nvSpPr>
        <p:spPr bwMode="auto">
          <a:xfrm>
            <a:off x="7351713" y="1779588"/>
            <a:ext cx="2741612" cy="1420812"/>
          </a:xfrm>
          <a:prstGeom prst="rect">
            <a:avLst/>
          </a:prstGeom>
          <a:noFill/>
          <a:ln w="9525" algn="ctr">
            <a:noFill/>
            <a:miter lim="800000"/>
            <a:headEnd/>
            <a:tailEnd/>
          </a:ln>
        </p:spPr>
        <p:txBody>
          <a:bodyPr tIns="91440" bIns="91440" anchor="ctr"/>
          <a:lstStyle/>
          <a:p>
            <a:pPr>
              <a:lnSpc>
                <a:spcPct val="200000"/>
              </a:lnSpc>
              <a:buFont typeface="Arial" charset="0"/>
              <a:buNone/>
            </a:pPr>
            <a:r>
              <a:rPr lang="en-US" sz="1400" b="1">
                <a:latin typeface="Lucida Sans" pitchFamily="34" charset="0"/>
              </a:rPr>
              <a:t>The Gateway® System relies on five sets of specific and non cross-reacting </a:t>
            </a:r>
            <a:r>
              <a:rPr lang="en-US" sz="1400" b="1" i="1">
                <a:latin typeface="Lucida Sans" pitchFamily="34" charset="0"/>
              </a:rPr>
              <a:t>att</a:t>
            </a:r>
            <a:r>
              <a:rPr lang="en-US" sz="1400" b="1">
                <a:latin typeface="Lucida Sans" pitchFamily="34" charset="0"/>
              </a:rPr>
              <a:t> sequences</a:t>
            </a:r>
          </a:p>
        </p:txBody>
      </p:sp>
      <p:sp>
        <p:nvSpPr>
          <p:cNvPr id="59396" name="Text Box 5"/>
          <p:cNvSpPr txBox="1">
            <a:spLocks noChangeArrowheads="1"/>
          </p:cNvSpPr>
          <p:nvPr/>
        </p:nvSpPr>
        <p:spPr bwMode="auto">
          <a:xfrm>
            <a:off x="7351713" y="3949700"/>
            <a:ext cx="2741612" cy="1460500"/>
          </a:xfrm>
          <a:prstGeom prst="rect">
            <a:avLst/>
          </a:prstGeom>
          <a:noFill/>
          <a:ln w="9525" algn="ctr">
            <a:noFill/>
            <a:miter lim="800000"/>
            <a:headEnd/>
            <a:tailEnd/>
          </a:ln>
        </p:spPr>
        <p:txBody>
          <a:bodyPr tIns="91440" bIns="91440" anchor="ctr"/>
          <a:lstStyle/>
          <a:p>
            <a:pPr>
              <a:lnSpc>
                <a:spcPct val="200000"/>
              </a:lnSpc>
              <a:buFont typeface="Wingdings" pitchFamily="2" charset="2"/>
              <a:buNone/>
            </a:pPr>
            <a:r>
              <a:rPr lang="en-US" sz="1400" b="1">
                <a:latin typeface="Lucida Sans" pitchFamily="34" charset="0"/>
              </a:rPr>
              <a:t>The specificity is given by the 7 nucleotides of the core region </a:t>
            </a:r>
          </a:p>
        </p:txBody>
      </p:sp>
      <p:sp>
        <p:nvSpPr>
          <p:cNvPr id="59397" name="Rectangle 6"/>
          <p:cNvSpPr>
            <a:spLocks noChangeArrowheads="1"/>
          </p:cNvSpPr>
          <p:nvPr/>
        </p:nvSpPr>
        <p:spPr bwMode="auto">
          <a:xfrm>
            <a:off x="1990725" y="1917700"/>
            <a:ext cx="471488" cy="16510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200" b="1">
                <a:solidFill>
                  <a:srgbClr val="131516"/>
                </a:solidFill>
                <a:latin typeface="Lucida Sans" pitchFamily="34" charset="0"/>
              </a:rPr>
              <a:t>Phage</a:t>
            </a:r>
            <a:endParaRPr lang="en-US" sz="1600" b="1">
              <a:solidFill>
                <a:srgbClr val="000000"/>
              </a:solidFill>
              <a:latin typeface="Lucida Sans" pitchFamily="34" charset="0"/>
            </a:endParaRPr>
          </a:p>
        </p:txBody>
      </p:sp>
      <p:sp>
        <p:nvSpPr>
          <p:cNvPr id="59398" name="Rectangle 7"/>
          <p:cNvSpPr>
            <a:spLocks noChangeArrowheads="1"/>
          </p:cNvSpPr>
          <p:nvPr/>
        </p:nvSpPr>
        <p:spPr bwMode="auto">
          <a:xfrm>
            <a:off x="2506252" y="1906589"/>
            <a:ext cx="84960" cy="166199"/>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200">
                <a:solidFill>
                  <a:srgbClr val="131516"/>
                </a:solidFill>
                <a:latin typeface="Symbol" pitchFamily="18" charset="2"/>
              </a:rPr>
              <a:t>l</a:t>
            </a:r>
            <a:endParaRPr lang="en-US" sz="1600" b="1">
              <a:solidFill>
                <a:srgbClr val="000000"/>
              </a:solidFill>
              <a:latin typeface="Lucida Sans" pitchFamily="34" charset="0"/>
            </a:endParaRPr>
          </a:p>
        </p:txBody>
      </p:sp>
      <p:sp>
        <p:nvSpPr>
          <p:cNvPr id="59399" name="Rectangle 8"/>
          <p:cNvSpPr>
            <a:spLocks noChangeArrowheads="1"/>
          </p:cNvSpPr>
          <p:nvPr/>
        </p:nvSpPr>
        <p:spPr bwMode="auto">
          <a:xfrm>
            <a:off x="4667295" y="2019301"/>
            <a:ext cx="318998" cy="166199"/>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200" b="1" i="1">
                <a:solidFill>
                  <a:srgbClr val="131516"/>
                </a:solidFill>
                <a:latin typeface="Lucida Sans" pitchFamily="34" charset="0"/>
              </a:rPr>
              <a:t>attP</a:t>
            </a:r>
            <a:endParaRPr lang="en-US" sz="1600" b="1">
              <a:solidFill>
                <a:srgbClr val="000000"/>
              </a:solidFill>
              <a:latin typeface="Lucida Sans" pitchFamily="34" charset="0"/>
            </a:endParaRPr>
          </a:p>
        </p:txBody>
      </p:sp>
      <p:sp>
        <p:nvSpPr>
          <p:cNvPr id="59400" name="Freeform 9"/>
          <p:cNvSpPr>
            <a:spLocks/>
          </p:cNvSpPr>
          <p:nvPr/>
        </p:nvSpPr>
        <p:spPr bwMode="auto">
          <a:xfrm>
            <a:off x="4722813" y="1708150"/>
            <a:ext cx="74612" cy="26988"/>
          </a:xfrm>
          <a:custGeom>
            <a:avLst/>
            <a:gdLst>
              <a:gd name="T0" fmla="*/ 0 w 47"/>
              <a:gd name="T1" fmla="*/ 2 h 17"/>
              <a:gd name="T2" fmla="*/ 0 w 47"/>
              <a:gd name="T3" fmla="*/ 17 h 17"/>
              <a:gd name="T4" fmla="*/ 47 w 47"/>
              <a:gd name="T5" fmla="*/ 16 h 17"/>
              <a:gd name="T6" fmla="*/ 47 w 47"/>
              <a:gd name="T7" fmla="*/ 0 h 17"/>
              <a:gd name="T8" fmla="*/ 0 w 47"/>
              <a:gd name="T9" fmla="*/ 2 h 17"/>
              <a:gd name="T10" fmla="*/ 0 w 47"/>
              <a:gd name="T11" fmla="*/ 2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2"/>
                </a:moveTo>
                <a:lnTo>
                  <a:pt x="0" y="17"/>
                </a:lnTo>
                <a:lnTo>
                  <a:pt x="47" y="16"/>
                </a:lnTo>
                <a:lnTo>
                  <a:pt x="47" y="0"/>
                </a:lnTo>
                <a:lnTo>
                  <a:pt x="0" y="2"/>
                </a:lnTo>
                <a:close/>
              </a:path>
            </a:pathLst>
          </a:custGeom>
          <a:solidFill>
            <a:srgbClr val="009240"/>
          </a:solidFill>
          <a:ln w="9525">
            <a:noFill/>
            <a:round/>
            <a:headEnd/>
            <a:tailEnd/>
          </a:ln>
        </p:spPr>
        <p:txBody>
          <a:bodyPr/>
          <a:lstStyle/>
          <a:p>
            <a:endParaRPr lang="hu-HU"/>
          </a:p>
        </p:txBody>
      </p:sp>
      <p:sp>
        <p:nvSpPr>
          <p:cNvPr id="59401" name="Freeform 10"/>
          <p:cNvSpPr>
            <a:spLocks/>
          </p:cNvSpPr>
          <p:nvPr/>
        </p:nvSpPr>
        <p:spPr bwMode="auto">
          <a:xfrm>
            <a:off x="4649789" y="1711326"/>
            <a:ext cx="73025" cy="23813"/>
          </a:xfrm>
          <a:custGeom>
            <a:avLst/>
            <a:gdLst>
              <a:gd name="T0" fmla="*/ 0 w 46"/>
              <a:gd name="T1" fmla="*/ 0 h 15"/>
              <a:gd name="T2" fmla="*/ 0 w 46"/>
              <a:gd name="T3" fmla="*/ 15 h 15"/>
              <a:gd name="T4" fmla="*/ 46 w 46"/>
              <a:gd name="T5" fmla="*/ 15 h 15"/>
              <a:gd name="T6" fmla="*/ 46 w 46"/>
              <a:gd name="T7" fmla="*/ 0 h 15"/>
              <a:gd name="T8" fmla="*/ 0 w 46"/>
              <a:gd name="T9" fmla="*/ 0 h 15"/>
              <a:gd name="T10" fmla="*/ 0 w 46"/>
              <a:gd name="T11" fmla="*/ 0 h 15"/>
              <a:gd name="T12" fmla="*/ 0 60000 65536"/>
              <a:gd name="T13" fmla="*/ 0 60000 65536"/>
              <a:gd name="T14" fmla="*/ 0 60000 65536"/>
              <a:gd name="T15" fmla="*/ 0 60000 65536"/>
              <a:gd name="T16" fmla="*/ 0 60000 65536"/>
              <a:gd name="T17" fmla="*/ 0 60000 65536"/>
              <a:gd name="T18" fmla="*/ 0 w 46"/>
              <a:gd name="T19" fmla="*/ 0 h 15"/>
              <a:gd name="T20" fmla="*/ 46 w 4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6" h="15">
                <a:moveTo>
                  <a:pt x="0" y="0"/>
                </a:moveTo>
                <a:lnTo>
                  <a:pt x="0" y="15"/>
                </a:lnTo>
                <a:lnTo>
                  <a:pt x="46" y="15"/>
                </a:lnTo>
                <a:lnTo>
                  <a:pt x="46" y="0"/>
                </a:lnTo>
                <a:lnTo>
                  <a:pt x="0" y="0"/>
                </a:lnTo>
                <a:close/>
              </a:path>
            </a:pathLst>
          </a:custGeom>
          <a:solidFill>
            <a:srgbClr val="009240"/>
          </a:solidFill>
          <a:ln w="9525">
            <a:noFill/>
            <a:round/>
            <a:headEnd/>
            <a:tailEnd/>
          </a:ln>
        </p:spPr>
        <p:txBody>
          <a:bodyPr/>
          <a:lstStyle/>
          <a:p>
            <a:endParaRPr lang="hu-HU"/>
          </a:p>
        </p:txBody>
      </p:sp>
      <p:sp>
        <p:nvSpPr>
          <p:cNvPr id="59402" name="Freeform 11"/>
          <p:cNvSpPr>
            <a:spLocks/>
          </p:cNvSpPr>
          <p:nvPr/>
        </p:nvSpPr>
        <p:spPr bwMode="auto">
          <a:xfrm>
            <a:off x="4578350" y="1711325"/>
            <a:ext cx="71438" cy="25400"/>
          </a:xfrm>
          <a:custGeom>
            <a:avLst/>
            <a:gdLst>
              <a:gd name="T0" fmla="*/ 0 w 45"/>
              <a:gd name="T1" fmla="*/ 1 h 16"/>
              <a:gd name="T2" fmla="*/ 0 w 45"/>
              <a:gd name="T3" fmla="*/ 16 h 16"/>
              <a:gd name="T4" fmla="*/ 45 w 45"/>
              <a:gd name="T5" fmla="*/ 15 h 16"/>
              <a:gd name="T6" fmla="*/ 45 w 45"/>
              <a:gd name="T7" fmla="*/ 0 h 16"/>
              <a:gd name="T8" fmla="*/ 0 w 45"/>
              <a:gd name="T9" fmla="*/ 1 h 16"/>
              <a:gd name="T10" fmla="*/ 0 w 45"/>
              <a:gd name="T11" fmla="*/ 1 h 16"/>
              <a:gd name="T12" fmla="*/ 0 60000 65536"/>
              <a:gd name="T13" fmla="*/ 0 60000 65536"/>
              <a:gd name="T14" fmla="*/ 0 60000 65536"/>
              <a:gd name="T15" fmla="*/ 0 60000 65536"/>
              <a:gd name="T16" fmla="*/ 0 60000 65536"/>
              <a:gd name="T17" fmla="*/ 0 60000 65536"/>
              <a:gd name="T18" fmla="*/ 0 w 45"/>
              <a:gd name="T19" fmla="*/ 0 h 16"/>
              <a:gd name="T20" fmla="*/ 45 w 4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5" h="16">
                <a:moveTo>
                  <a:pt x="0" y="1"/>
                </a:moveTo>
                <a:lnTo>
                  <a:pt x="0" y="16"/>
                </a:lnTo>
                <a:lnTo>
                  <a:pt x="45" y="15"/>
                </a:lnTo>
                <a:lnTo>
                  <a:pt x="45" y="0"/>
                </a:lnTo>
                <a:lnTo>
                  <a:pt x="0" y="1"/>
                </a:lnTo>
                <a:close/>
              </a:path>
            </a:pathLst>
          </a:custGeom>
          <a:solidFill>
            <a:srgbClr val="009240"/>
          </a:solidFill>
          <a:ln w="9525">
            <a:noFill/>
            <a:round/>
            <a:headEnd/>
            <a:tailEnd/>
          </a:ln>
        </p:spPr>
        <p:txBody>
          <a:bodyPr/>
          <a:lstStyle/>
          <a:p>
            <a:endParaRPr lang="hu-HU"/>
          </a:p>
        </p:txBody>
      </p:sp>
      <p:sp>
        <p:nvSpPr>
          <p:cNvPr id="59403" name="Freeform 12"/>
          <p:cNvSpPr>
            <a:spLocks/>
          </p:cNvSpPr>
          <p:nvPr/>
        </p:nvSpPr>
        <p:spPr bwMode="auto">
          <a:xfrm>
            <a:off x="4506914" y="1712913"/>
            <a:ext cx="73025" cy="25400"/>
          </a:xfrm>
          <a:custGeom>
            <a:avLst/>
            <a:gdLst>
              <a:gd name="T0" fmla="*/ 0 w 46"/>
              <a:gd name="T1" fmla="*/ 1 h 16"/>
              <a:gd name="T2" fmla="*/ 0 w 46"/>
              <a:gd name="T3" fmla="*/ 16 h 16"/>
              <a:gd name="T4" fmla="*/ 46 w 46"/>
              <a:gd name="T5" fmla="*/ 15 h 16"/>
              <a:gd name="T6" fmla="*/ 45 w 46"/>
              <a:gd name="T7" fmla="*/ 0 h 16"/>
              <a:gd name="T8" fmla="*/ 0 w 46"/>
              <a:gd name="T9" fmla="*/ 1 h 16"/>
              <a:gd name="T10" fmla="*/ 0 w 46"/>
              <a:gd name="T11" fmla="*/ 1 h 16"/>
              <a:gd name="T12" fmla="*/ 0 60000 65536"/>
              <a:gd name="T13" fmla="*/ 0 60000 65536"/>
              <a:gd name="T14" fmla="*/ 0 60000 65536"/>
              <a:gd name="T15" fmla="*/ 0 60000 65536"/>
              <a:gd name="T16" fmla="*/ 0 60000 65536"/>
              <a:gd name="T17" fmla="*/ 0 60000 65536"/>
              <a:gd name="T18" fmla="*/ 0 w 46"/>
              <a:gd name="T19" fmla="*/ 0 h 16"/>
              <a:gd name="T20" fmla="*/ 46 w 4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6" h="16">
                <a:moveTo>
                  <a:pt x="0" y="1"/>
                </a:moveTo>
                <a:lnTo>
                  <a:pt x="0" y="16"/>
                </a:lnTo>
                <a:lnTo>
                  <a:pt x="46" y="15"/>
                </a:lnTo>
                <a:lnTo>
                  <a:pt x="45" y="0"/>
                </a:lnTo>
                <a:lnTo>
                  <a:pt x="0" y="1"/>
                </a:lnTo>
                <a:close/>
              </a:path>
            </a:pathLst>
          </a:custGeom>
          <a:solidFill>
            <a:srgbClr val="009240"/>
          </a:solidFill>
          <a:ln w="9525">
            <a:noFill/>
            <a:round/>
            <a:headEnd/>
            <a:tailEnd/>
          </a:ln>
        </p:spPr>
        <p:txBody>
          <a:bodyPr/>
          <a:lstStyle/>
          <a:p>
            <a:endParaRPr lang="hu-HU"/>
          </a:p>
        </p:txBody>
      </p:sp>
      <p:sp>
        <p:nvSpPr>
          <p:cNvPr id="59404" name="Freeform 13"/>
          <p:cNvSpPr>
            <a:spLocks/>
          </p:cNvSpPr>
          <p:nvPr/>
        </p:nvSpPr>
        <p:spPr bwMode="auto">
          <a:xfrm>
            <a:off x="4437063" y="1714501"/>
            <a:ext cx="69850" cy="28575"/>
          </a:xfrm>
          <a:custGeom>
            <a:avLst/>
            <a:gdLst>
              <a:gd name="T0" fmla="*/ 0 w 44"/>
              <a:gd name="T1" fmla="*/ 3 h 18"/>
              <a:gd name="T2" fmla="*/ 1 w 44"/>
              <a:gd name="T3" fmla="*/ 18 h 18"/>
              <a:gd name="T4" fmla="*/ 44 w 44"/>
              <a:gd name="T5" fmla="*/ 15 h 18"/>
              <a:gd name="T6" fmla="*/ 44 w 44"/>
              <a:gd name="T7" fmla="*/ 0 h 18"/>
              <a:gd name="T8" fmla="*/ 0 w 44"/>
              <a:gd name="T9" fmla="*/ 3 h 18"/>
              <a:gd name="T10" fmla="*/ 0 w 44"/>
              <a:gd name="T11" fmla="*/ 3 h 18"/>
              <a:gd name="T12" fmla="*/ 0 60000 65536"/>
              <a:gd name="T13" fmla="*/ 0 60000 65536"/>
              <a:gd name="T14" fmla="*/ 0 60000 65536"/>
              <a:gd name="T15" fmla="*/ 0 60000 65536"/>
              <a:gd name="T16" fmla="*/ 0 60000 65536"/>
              <a:gd name="T17" fmla="*/ 0 60000 65536"/>
              <a:gd name="T18" fmla="*/ 0 w 44"/>
              <a:gd name="T19" fmla="*/ 0 h 18"/>
              <a:gd name="T20" fmla="*/ 44 w 4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4" h="18">
                <a:moveTo>
                  <a:pt x="0" y="3"/>
                </a:moveTo>
                <a:lnTo>
                  <a:pt x="1" y="18"/>
                </a:lnTo>
                <a:lnTo>
                  <a:pt x="44" y="15"/>
                </a:lnTo>
                <a:lnTo>
                  <a:pt x="44" y="0"/>
                </a:lnTo>
                <a:lnTo>
                  <a:pt x="0" y="3"/>
                </a:lnTo>
                <a:close/>
              </a:path>
            </a:pathLst>
          </a:custGeom>
          <a:solidFill>
            <a:srgbClr val="009240"/>
          </a:solidFill>
          <a:ln w="9525">
            <a:noFill/>
            <a:round/>
            <a:headEnd/>
            <a:tailEnd/>
          </a:ln>
        </p:spPr>
        <p:txBody>
          <a:bodyPr/>
          <a:lstStyle/>
          <a:p>
            <a:endParaRPr lang="hu-HU"/>
          </a:p>
        </p:txBody>
      </p:sp>
      <p:sp>
        <p:nvSpPr>
          <p:cNvPr id="59405" name="Freeform 14"/>
          <p:cNvSpPr>
            <a:spLocks/>
          </p:cNvSpPr>
          <p:nvPr/>
        </p:nvSpPr>
        <p:spPr bwMode="auto">
          <a:xfrm>
            <a:off x="4367214" y="1719264"/>
            <a:ext cx="71437" cy="28575"/>
          </a:xfrm>
          <a:custGeom>
            <a:avLst/>
            <a:gdLst>
              <a:gd name="T0" fmla="*/ 0 w 45"/>
              <a:gd name="T1" fmla="*/ 2 h 18"/>
              <a:gd name="T2" fmla="*/ 2 w 45"/>
              <a:gd name="T3" fmla="*/ 18 h 18"/>
              <a:gd name="T4" fmla="*/ 45 w 45"/>
              <a:gd name="T5" fmla="*/ 15 h 18"/>
              <a:gd name="T6" fmla="*/ 44 w 45"/>
              <a:gd name="T7" fmla="*/ 0 h 18"/>
              <a:gd name="T8" fmla="*/ 0 w 45"/>
              <a:gd name="T9" fmla="*/ 2 h 18"/>
              <a:gd name="T10" fmla="*/ 0 w 45"/>
              <a:gd name="T11" fmla="*/ 2 h 18"/>
              <a:gd name="T12" fmla="*/ 0 60000 65536"/>
              <a:gd name="T13" fmla="*/ 0 60000 65536"/>
              <a:gd name="T14" fmla="*/ 0 60000 65536"/>
              <a:gd name="T15" fmla="*/ 0 60000 65536"/>
              <a:gd name="T16" fmla="*/ 0 60000 65536"/>
              <a:gd name="T17" fmla="*/ 0 60000 65536"/>
              <a:gd name="T18" fmla="*/ 0 w 45"/>
              <a:gd name="T19" fmla="*/ 0 h 18"/>
              <a:gd name="T20" fmla="*/ 45 w 4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5" h="18">
                <a:moveTo>
                  <a:pt x="0" y="2"/>
                </a:moveTo>
                <a:lnTo>
                  <a:pt x="2" y="18"/>
                </a:lnTo>
                <a:lnTo>
                  <a:pt x="45" y="15"/>
                </a:lnTo>
                <a:lnTo>
                  <a:pt x="44" y="0"/>
                </a:lnTo>
                <a:lnTo>
                  <a:pt x="0" y="2"/>
                </a:lnTo>
                <a:close/>
              </a:path>
            </a:pathLst>
          </a:custGeom>
          <a:solidFill>
            <a:srgbClr val="009240"/>
          </a:solidFill>
          <a:ln w="9525">
            <a:noFill/>
            <a:round/>
            <a:headEnd/>
            <a:tailEnd/>
          </a:ln>
        </p:spPr>
        <p:txBody>
          <a:bodyPr/>
          <a:lstStyle/>
          <a:p>
            <a:endParaRPr lang="hu-HU"/>
          </a:p>
        </p:txBody>
      </p:sp>
      <p:sp>
        <p:nvSpPr>
          <p:cNvPr id="59406" name="Freeform 15"/>
          <p:cNvSpPr>
            <a:spLocks/>
          </p:cNvSpPr>
          <p:nvPr/>
        </p:nvSpPr>
        <p:spPr bwMode="auto">
          <a:xfrm>
            <a:off x="4300538" y="1722439"/>
            <a:ext cx="69850" cy="28575"/>
          </a:xfrm>
          <a:custGeom>
            <a:avLst/>
            <a:gdLst>
              <a:gd name="T0" fmla="*/ 0 w 44"/>
              <a:gd name="T1" fmla="*/ 3 h 18"/>
              <a:gd name="T2" fmla="*/ 2 w 44"/>
              <a:gd name="T3" fmla="*/ 18 h 18"/>
              <a:gd name="T4" fmla="*/ 44 w 44"/>
              <a:gd name="T5" fmla="*/ 16 h 18"/>
              <a:gd name="T6" fmla="*/ 42 w 44"/>
              <a:gd name="T7" fmla="*/ 0 h 18"/>
              <a:gd name="T8" fmla="*/ 0 w 44"/>
              <a:gd name="T9" fmla="*/ 3 h 18"/>
              <a:gd name="T10" fmla="*/ 0 w 44"/>
              <a:gd name="T11" fmla="*/ 3 h 18"/>
              <a:gd name="T12" fmla="*/ 0 60000 65536"/>
              <a:gd name="T13" fmla="*/ 0 60000 65536"/>
              <a:gd name="T14" fmla="*/ 0 60000 65536"/>
              <a:gd name="T15" fmla="*/ 0 60000 65536"/>
              <a:gd name="T16" fmla="*/ 0 60000 65536"/>
              <a:gd name="T17" fmla="*/ 0 60000 65536"/>
              <a:gd name="T18" fmla="*/ 0 w 44"/>
              <a:gd name="T19" fmla="*/ 0 h 18"/>
              <a:gd name="T20" fmla="*/ 44 w 4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4" h="18">
                <a:moveTo>
                  <a:pt x="0" y="3"/>
                </a:moveTo>
                <a:lnTo>
                  <a:pt x="2" y="18"/>
                </a:lnTo>
                <a:lnTo>
                  <a:pt x="44" y="16"/>
                </a:lnTo>
                <a:lnTo>
                  <a:pt x="42" y="0"/>
                </a:lnTo>
                <a:lnTo>
                  <a:pt x="0" y="3"/>
                </a:lnTo>
                <a:close/>
              </a:path>
            </a:pathLst>
          </a:custGeom>
          <a:solidFill>
            <a:srgbClr val="009240"/>
          </a:solidFill>
          <a:ln w="9525">
            <a:noFill/>
            <a:round/>
            <a:headEnd/>
            <a:tailEnd/>
          </a:ln>
        </p:spPr>
        <p:txBody>
          <a:bodyPr/>
          <a:lstStyle/>
          <a:p>
            <a:endParaRPr lang="hu-HU"/>
          </a:p>
        </p:txBody>
      </p:sp>
      <p:sp>
        <p:nvSpPr>
          <p:cNvPr id="59407" name="Freeform 16"/>
          <p:cNvSpPr>
            <a:spLocks/>
          </p:cNvSpPr>
          <p:nvPr/>
        </p:nvSpPr>
        <p:spPr bwMode="auto">
          <a:xfrm>
            <a:off x="4237039" y="1727201"/>
            <a:ext cx="66675" cy="30163"/>
          </a:xfrm>
          <a:custGeom>
            <a:avLst/>
            <a:gdLst>
              <a:gd name="T0" fmla="*/ 0 w 42"/>
              <a:gd name="T1" fmla="*/ 4 h 19"/>
              <a:gd name="T2" fmla="*/ 1 w 42"/>
              <a:gd name="T3" fmla="*/ 19 h 19"/>
              <a:gd name="T4" fmla="*/ 42 w 42"/>
              <a:gd name="T5" fmla="*/ 15 h 19"/>
              <a:gd name="T6" fmla="*/ 40 w 42"/>
              <a:gd name="T7" fmla="*/ 0 h 19"/>
              <a:gd name="T8" fmla="*/ 0 w 42"/>
              <a:gd name="T9" fmla="*/ 4 h 19"/>
              <a:gd name="T10" fmla="*/ 0 w 42"/>
              <a:gd name="T11" fmla="*/ 4 h 19"/>
              <a:gd name="T12" fmla="*/ 0 60000 65536"/>
              <a:gd name="T13" fmla="*/ 0 60000 65536"/>
              <a:gd name="T14" fmla="*/ 0 60000 65536"/>
              <a:gd name="T15" fmla="*/ 0 60000 65536"/>
              <a:gd name="T16" fmla="*/ 0 60000 65536"/>
              <a:gd name="T17" fmla="*/ 0 60000 65536"/>
              <a:gd name="T18" fmla="*/ 0 w 42"/>
              <a:gd name="T19" fmla="*/ 0 h 19"/>
              <a:gd name="T20" fmla="*/ 42 w 4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2" h="19">
                <a:moveTo>
                  <a:pt x="0" y="4"/>
                </a:moveTo>
                <a:lnTo>
                  <a:pt x="1" y="19"/>
                </a:lnTo>
                <a:lnTo>
                  <a:pt x="42" y="15"/>
                </a:lnTo>
                <a:lnTo>
                  <a:pt x="40" y="0"/>
                </a:lnTo>
                <a:lnTo>
                  <a:pt x="0" y="4"/>
                </a:lnTo>
                <a:close/>
              </a:path>
            </a:pathLst>
          </a:custGeom>
          <a:solidFill>
            <a:srgbClr val="009240"/>
          </a:solidFill>
          <a:ln w="9525">
            <a:noFill/>
            <a:round/>
            <a:headEnd/>
            <a:tailEnd/>
          </a:ln>
        </p:spPr>
        <p:txBody>
          <a:bodyPr/>
          <a:lstStyle/>
          <a:p>
            <a:endParaRPr lang="hu-HU"/>
          </a:p>
        </p:txBody>
      </p:sp>
      <p:sp>
        <p:nvSpPr>
          <p:cNvPr id="59408" name="Freeform 17"/>
          <p:cNvSpPr>
            <a:spLocks/>
          </p:cNvSpPr>
          <p:nvPr/>
        </p:nvSpPr>
        <p:spPr bwMode="auto">
          <a:xfrm>
            <a:off x="4171951" y="1733551"/>
            <a:ext cx="66675" cy="30163"/>
          </a:xfrm>
          <a:custGeom>
            <a:avLst/>
            <a:gdLst>
              <a:gd name="T0" fmla="*/ 0 w 42"/>
              <a:gd name="T1" fmla="*/ 3 h 19"/>
              <a:gd name="T2" fmla="*/ 1 w 42"/>
              <a:gd name="T3" fmla="*/ 19 h 19"/>
              <a:gd name="T4" fmla="*/ 42 w 42"/>
              <a:gd name="T5" fmla="*/ 15 h 19"/>
              <a:gd name="T6" fmla="*/ 41 w 42"/>
              <a:gd name="T7" fmla="*/ 0 h 19"/>
              <a:gd name="T8" fmla="*/ 0 w 42"/>
              <a:gd name="T9" fmla="*/ 3 h 19"/>
              <a:gd name="T10" fmla="*/ 0 w 42"/>
              <a:gd name="T11" fmla="*/ 3 h 19"/>
              <a:gd name="T12" fmla="*/ 0 60000 65536"/>
              <a:gd name="T13" fmla="*/ 0 60000 65536"/>
              <a:gd name="T14" fmla="*/ 0 60000 65536"/>
              <a:gd name="T15" fmla="*/ 0 60000 65536"/>
              <a:gd name="T16" fmla="*/ 0 60000 65536"/>
              <a:gd name="T17" fmla="*/ 0 60000 65536"/>
              <a:gd name="T18" fmla="*/ 0 w 42"/>
              <a:gd name="T19" fmla="*/ 0 h 19"/>
              <a:gd name="T20" fmla="*/ 42 w 4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2" h="19">
                <a:moveTo>
                  <a:pt x="0" y="3"/>
                </a:moveTo>
                <a:lnTo>
                  <a:pt x="1" y="19"/>
                </a:lnTo>
                <a:lnTo>
                  <a:pt x="42" y="15"/>
                </a:lnTo>
                <a:lnTo>
                  <a:pt x="41" y="0"/>
                </a:lnTo>
                <a:lnTo>
                  <a:pt x="0" y="3"/>
                </a:lnTo>
                <a:close/>
              </a:path>
            </a:pathLst>
          </a:custGeom>
          <a:solidFill>
            <a:srgbClr val="009240"/>
          </a:solidFill>
          <a:ln w="9525">
            <a:noFill/>
            <a:round/>
            <a:headEnd/>
            <a:tailEnd/>
          </a:ln>
        </p:spPr>
        <p:txBody>
          <a:bodyPr/>
          <a:lstStyle/>
          <a:p>
            <a:endParaRPr lang="hu-HU"/>
          </a:p>
        </p:txBody>
      </p:sp>
      <p:sp>
        <p:nvSpPr>
          <p:cNvPr id="59409" name="Freeform 18"/>
          <p:cNvSpPr>
            <a:spLocks/>
          </p:cNvSpPr>
          <p:nvPr/>
        </p:nvSpPr>
        <p:spPr bwMode="auto">
          <a:xfrm>
            <a:off x="4110039" y="1738313"/>
            <a:ext cx="66675" cy="31750"/>
          </a:xfrm>
          <a:custGeom>
            <a:avLst/>
            <a:gdLst>
              <a:gd name="T0" fmla="*/ 0 w 42"/>
              <a:gd name="T1" fmla="*/ 4 h 20"/>
              <a:gd name="T2" fmla="*/ 2 w 42"/>
              <a:gd name="T3" fmla="*/ 20 h 20"/>
              <a:gd name="T4" fmla="*/ 42 w 42"/>
              <a:gd name="T5" fmla="*/ 16 h 20"/>
              <a:gd name="T6" fmla="*/ 39 w 42"/>
              <a:gd name="T7" fmla="*/ 0 h 20"/>
              <a:gd name="T8" fmla="*/ 1 w 42"/>
              <a:gd name="T9" fmla="*/ 4 h 20"/>
              <a:gd name="T10" fmla="*/ 0 w 42"/>
              <a:gd name="T11" fmla="*/ 4 h 20"/>
              <a:gd name="T12" fmla="*/ 0 60000 65536"/>
              <a:gd name="T13" fmla="*/ 0 60000 65536"/>
              <a:gd name="T14" fmla="*/ 0 60000 65536"/>
              <a:gd name="T15" fmla="*/ 0 60000 65536"/>
              <a:gd name="T16" fmla="*/ 0 60000 65536"/>
              <a:gd name="T17" fmla="*/ 0 60000 65536"/>
              <a:gd name="T18" fmla="*/ 0 w 42"/>
              <a:gd name="T19" fmla="*/ 0 h 20"/>
              <a:gd name="T20" fmla="*/ 42 w 4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2" h="20">
                <a:moveTo>
                  <a:pt x="0" y="4"/>
                </a:moveTo>
                <a:lnTo>
                  <a:pt x="2" y="20"/>
                </a:lnTo>
                <a:lnTo>
                  <a:pt x="42" y="16"/>
                </a:lnTo>
                <a:lnTo>
                  <a:pt x="39" y="0"/>
                </a:lnTo>
                <a:lnTo>
                  <a:pt x="1" y="4"/>
                </a:lnTo>
                <a:lnTo>
                  <a:pt x="0" y="4"/>
                </a:lnTo>
                <a:close/>
              </a:path>
            </a:pathLst>
          </a:custGeom>
          <a:solidFill>
            <a:srgbClr val="009240"/>
          </a:solidFill>
          <a:ln w="9525">
            <a:noFill/>
            <a:round/>
            <a:headEnd/>
            <a:tailEnd/>
          </a:ln>
        </p:spPr>
        <p:txBody>
          <a:bodyPr/>
          <a:lstStyle/>
          <a:p>
            <a:endParaRPr lang="hu-HU"/>
          </a:p>
        </p:txBody>
      </p:sp>
      <p:sp>
        <p:nvSpPr>
          <p:cNvPr id="59410" name="Freeform 19"/>
          <p:cNvSpPr>
            <a:spLocks/>
          </p:cNvSpPr>
          <p:nvPr/>
        </p:nvSpPr>
        <p:spPr bwMode="auto">
          <a:xfrm>
            <a:off x="4049713" y="1744663"/>
            <a:ext cx="63500" cy="30162"/>
          </a:xfrm>
          <a:custGeom>
            <a:avLst/>
            <a:gdLst>
              <a:gd name="T0" fmla="*/ 0 w 40"/>
              <a:gd name="T1" fmla="*/ 4 h 19"/>
              <a:gd name="T2" fmla="*/ 2 w 40"/>
              <a:gd name="T3" fmla="*/ 19 h 19"/>
              <a:gd name="T4" fmla="*/ 40 w 40"/>
              <a:gd name="T5" fmla="*/ 16 h 19"/>
              <a:gd name="T6" fmla="*/ 38 w 40"/>
              <a:gd name="T7" fmla="*/ 0 h 19"/>
              <a:gd name="T8" fmla="*/ 1 w 40"/>
              <a:gd name="T9" fmla="*/ 4 h 19"/>
              <a:gd name="T10" fmla="*/ 0 w 40"/>
              <a:gd name="T11" fmla="*/ 4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4"/>
                </a:moveTo>
                <a:lnTo>
                  <a:pt x="2" y="19"/>
                </a:lnTo>
                <a:lnTo>
                  <a:pt x="40" y="16"/>
                </a:lnTo>
                <a:lnTo>
                  <a:pt x="38" y="0"/>
                </a:lnTo>
                <a:lnTo>
                  <a:pt x="1" y="4"/>
                </a:lnTo>
                <a:lnTo>
                  <a:pt x="0" y="4"/>
                </a:lnTo>
                <a:close/>
              </a:path>
            </a:pathLst>
          </a:custGeom>
          <a:solidFill>
            <a:srgbClr val="009240"/>
          </a:solidFill>
          <a:ln w="9525">
            <a:noFill/>
            <a:round/>
            <a:headEnd/>
            <a:tailEnd/>
          </a:ln>
        </p:spPr>
        <p:txBody>
          <a:bodyPr/>
          <a:lstStyle/>
          <a:p>
            <a:endParaRPr lang="hu-HU"/>
          </a:p>
        </p:txBody>
      </p:sp>
      <p:sp>
        <p:nvSpPr>
          <p:cNvPr id="59411" name="Freeform 20"/>
          <p:cNvSpPr>
            <a:spLocks/>
          </p:cNvSpPr>
          <p:nvPr/>
        </p:nvSpPr>
        <p:spPr bwMode="auto">
          <a:xfrm>
            <a:off x="3990976" y="1751013"/>
            <a:ext cx="61913" cy="31750"/>
          </a:xfrm>
          <a:custGeom>
            <a:avLst/>
            <a:gdLst>
              <a:gd name="T0" fmla="*/ 0 w 39"/>
              <a:gd name="T1" fmla="*/ 6 h 20"/>
              <a:gd name="T2" fmla="*/ 2 w 39"/>
              <a:gd name="T3" fmla="*/ 20 h 20"/>
              <a:gd name="T4" fmla="*/ 39 w 39"/>
              <a:gd name="T5" fmla="*/ 15 h 20"/>
              <a:gd name="T6" fmla="*/ 37 w 39"/>
              <a:gd name="T7" fmla="*/ 0 h 20"/>
              <a:gd name="T8" fmla="*/ 0 w 39"/>
              <a:gd name="T9" fmla="*/ 6 h 20"/>
              <a:gd name="T10" fmla="*/ 0 w 39"/>
              <a:gd name="T11" fmla="*/ 6 h 20"/>
              <a:gd name="T12" fmla="*/ 0 60000 65536"/>
              <a:gd name="T13" fmla="*/ 0 60000 65536"/>
              <a:gd name="T14" fmla="*/ 0 60000 65536"/>
              <a:gd name="T15" fmla="*/ 0 60000 65536"/>
              <a:gd name="T16" fmla="*/ 0 60000 65536"/>
              <a:gd name="T17" fmla="*/ 0 60000 65536"/>
              <a:gd name="T18" fmla="*/ 0 w 39"/>
              <a:gd name="T19" fmla="*/ 0 h 20"/>
              <a:gd name="T20" fmla="*/ 39 w 3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9" h="20">
                <a:moveTo>
                  <a:pt x="0" y="6"/>
                </a:moveTo>
                <a:lnTo>
                  <a:pt x="2" y="20"/>
                </a:lnTo>
                <a:lnTo>
                  <a:pt x="39" y="15"/>
                </a:lnTo>
                <a:lnTo>
                  <a:pt x="37" y="0"/>
                </a:lnTo>
                <a:lnTo>
                  <a:pt x="0" y="6"/>
                </a:lnTo>
                <a:close/>
              </a:path>
            </a:pathLst>
          </a:custGeom>
          <a:solidFill>
            <a:srgbClr val="009240"/>
          </a:solidFill>
          <a:ln w="9525">
            <a:noFill/>
            <a:round/>
            <a:headEnd/>
            <a:tailEnd/>
          </a:ln>
        </p:spPr>
        <p:txBody>
          <a:bodyPr/>
          <a:lstStyle/>
          <a:p>
            <a:endParaRPr lang="hu-HU"/>
          </a:p>
        </p:txBody>
      </p:sp>
      <p:sp>
        <p:nvSpPr>
          <p:cNvPr id="59412" name="Freeform 21"/>
          <p:cNvSpPr>
            <a:spLocks/>
          </p:cNvSpPr>
          <p:nvPr/>
        </p:nvSpPr>
        <p:spPr bwMode="auto">
          <a:xfrm>
            <a:off x="3933826" y="1760538"/>
            <a:ext cx="60325" cy="31750"/>
          </a:xfrm>
          <a:custGeom>
            <a:avLst/>
            <a:gdLst>
              <a:gd name="T0" fmla="*/ 0 w 38"/>
              <a:gd name="T1" fmla="*/ 6 h 20"/>
              <a:gd name="T2" fmla="*/ 3 w 38"/>
              <a:gd name="T3" fmla="*/ 20 h 20"/>
              <a:gd name="T4" fmla="*/ 38 w 38"/>
              <a:gd name="T5" fmla="*/ 14 h 20"/>
              <a:gd name="T6" fmla="*/ 36 w 38"/>
              <a:gd name="T7" fmla="*/ 0 h 20"/>
              <a:gd name="T8" fmla="*/ 0 w 38"/>
              <a:gd name="T9" fmla="*/ 6 h 20"/>
              <a:gd name="T10" fmla="*/ 0 w 38"/>
              <a:gd name="T11" fmla="*/ 6 h 20"/>
              <a:gd name="T12" fmla="*/ 0 60000 65536"/>
              <a:gd name="T13" fmla="*/ 0 60000 65536"/>
              <a:gd name="T14" fmla="*/ 0 60000 65536"/>
              <a:gd name="T15" fmla="*/ 0 60000 65536"/>
              <a:gd name="T16" fmla="*/ 0 60000 65536"/>
              <a:gd name="T17" fmla="*/ 0 60000 65536"/>
              <a:gd name="T18" fmla="*/ 0 w 38"/>
              <a:gd name="T19" fmla="*/ 0 h 20"/>
              <a:gd name="T20" fmla="*/ 38 w 3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8" h="20">
                <a:moveTo>
                  <a:pt x="0" y="6"/>
                </a:moveTo>
                <a:lnTo>
                  <a:pt x="3" y="20"/>
                </a:lnTo>
                <a:lnTo>
                  <a:pt x="38" y="14"/>
                </a:lnTo>
                <a:lnTo>
                  <a:pt x="36" y="0"/>
                </a:lnTo>
                <a:lnTo>
                  <a:pt x="0" y="6"/>
                </a:lnTo>
                <a:close/>
              </a:path>
            </a:pathLst>
          </a:custGeom>
          <a:solidFill>
            <a:srgbClr val="009240"/>
          </a:solidFill>
          <a:ln w="9525">
            <a:noFill/>
            <a:round/>
            <a:headEnd/>
            <a:tailEnd/>
          </a:ln>
        </p:spPr>
        <p:txBody>
          <a:bodyPr/>
          <a:lstStyle/>
          <a:p>
            <a:endParaRPr lang="hu-HU"/>
          </a:p>
        </p:txBody>
      </p:sp>
      <p:sp>
        <p:nvSpPr>
          <p:cNvPr id="59413" name="Freeform 22"/>
          <p:cNvSpPr>
            <a:spLocks/>
          </p:cNvSpPr>
          <p:nvPr/>
        </p:nvSpPr>
        <p:spPr bwMode="auto">
          <a:xfrm>
            <a:off x="3879850" y="1770063"/>
            <a:ext cx="58738" cy="31750"/>
          </a:xfrm>
          <a:custGeom>
            <a:avLst/>
            <a:gdLst>
              <a:gd name="T0" fmla="*/ 0 w 37"/>
              <a:gd name="T1" fmla="*/ 5 h 20"/>
              <a:gd name="T2" fmla="*/ 2 w 37"/>
              <a:gd name="T3" fmla="*/ 20 h 20"/>
              <a:gd name="T4" fmla="*/ 37 w 37"/>
              <a:gd name="T5" fmla="*/ 14 h 20"/>
              <a:gd name="T6" fmla="*/ 34 w 37"/>
              <a:gd name="T7" fmla="*/ 0 h 20"/>
              <a:gd name="T8" fmla="*/ 1 w 37"/>
              <a:gd name="T9" fmla="*/ 5 h 20"/>
              <a:gd name="T10" fmla="*/ 0 w 37"/>
              <a:gd name="T11" fmla="*/ 5 h 20"/>
              <a:gd name="T12" fmla="*/ 0 60000 65536"/>
              <a:gd name="T13" fmla="*/ 0 60000 65536"/>
              <a:gd name="T14" fmla="*/ 0 60000 65536"/>
              <a:gd name="T15" fmla="*/ 0 60000 65536"/>
              <a:gd name="T16" fmla="*/ 0 60000 65536"/>
              <a:gd name="T17" fmla="*/ 0 60000 65536"/>
              <a:gd name="T18" fmla="*/ 0 w 37"/>
              <a:gd name="T19" fmla="*/ 0 h 20"/>
              <a:gd name="T20" fmla="*/ 37 w 3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7" h="20">
                <a:moveTo>
                  <a:pt x="0" y="5"/>
                </a:moveTo>
                <a:lnTo>
                  <a:pt x="2" y="20"/>
                </a:lnTo>
                <a:lnTo>
                  <a:pt x="37" y="14"/>
                </a:lnTo>
                <a:lnTo>
                  <a:pt x="34" y="0"/>
                </a:lnTo>
                <a:lnTo>
                  <a:pt x="1" y="5"/>
                </a:lnTo>
                <a:lnTo>
                  <a:pt x="0" y="5"/>
                </a:lnTo>
                <a:close/>
              </a:path>
            </a:pathLst>
          </a:custGeom>
          <a:solidFill>
            <a:srgbClr val="009240"/>
          </a:solidFill>
          <a:ln w="9525">
            <a:noFill/>
            <a:round/>
            <a:headEnd/>
            <a:tailEnd/>
          </a:ln>
        </p:spPr>
        <p:txBody>
          <a:bodyPr/>
          <a:lstStyle/>
          <a:p>
            <a:endParaRPr lang="hu-HU"/>
          </a:p>
        </p:txBody>
      </p:sp>
      <p:sp>
        <p:nvSpPr>
          <p:cNvPr id="59414" name="Freeform 23"/>
          <p:cNvSpPr>
            <a:spLocks/>
          </p:cNvSpPr>
          <p:nvPr/>
        </p:nvSpPr>
        <p:spPr bwMode="auto">
          <a:xfrm>
            <a:off x="3829050" y="1778000"/>
            <a:ext cx="57150" cy="31750"/>
          </a:xfrm>
          <a:custGeom>
            <a:avLst/>
            <a:gdLst>
              <a:gd name="T0" fmla="*/ 3 w 36"/>
              <a:gd name="T1" fmla="*/ 20 h 20"/>
              <a:gd name="T2" fmla="*/ 3 w 36"/>
              <a:gd name="T3" fmla="*/ 20 h 20"/>
              <a:gd name="T4" fmla="*/ 36 w 36"/>
              <a:gd name="T5" fmla="*/ 14 h 20"/>
              <a:gd name="T6" fmla="*/ 32 w 36"/>
              <a:gd name="T7" fmla="*/ 0 h 20"/>
              <a:gd name="T8" fmla="*/ 0 w 36"/>
              <a:gd name="T9" fmla="*/ 6 h 20"/>
              <a:gd name="T10" fmla="*/ 3 w 36"/>
              <a:gd name="T11" fmla="*/ 20 h 20"/>
              <a:gd name="T12" fmla="*/ 0 60000 65536"/>
              <a:gd name="T13" fmla="*/ 0 60000 65536"/>
              <a:gd name="T14" fmla="*/ 0 60000 65536"/>
              <a:gd name="T15" fmla="*/ 0 60000 65536"/>
              <a:gd name="T16" fmla="*/ 0 60000 65536"/>
              <a:gd name="T17" fmla="*/ 0 60000 65536"/>
              <a:gd name="T18" fmla="*/ 0 w 36"/>
              <a:gd name="T19" fmla="*/ 0 h 20"/>
              <a:gd name="T20" fmla="*/ 36 w 3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6" h="20">
                <a:moveTo>
                  <a:pt x="3" y="20"/>
                </a:moveTo>
                <a:lnTo>
                  <a:pt x="3" y="20"/>
                </a:lnTo>
                <a:lnTo>
                  <a:pt x="36" y="14"/>
                </a:lnTo>
                <a:lnTo>
                  <a:pt x="32" y="0"/>
                </a:lnTo>
                <a:lnTo>
                  <a:pt x="0" y="6"/>
                </a:lnTo>
                <a:lnTo>
                  <a:pt x="3" y="20"/>
                </a:lnTo>
                <a:close/>
              </a:path>
            </a:pathLst>
          </a:custGeom>
          <a:solidFill>
            <a:srgbClr val="009240"/>
          </a:solidFill>
          <a:ln w="9525">
            <a:noFill/>
            <a:round/>
            <a:headEnd/>
            <a:tailEnd/>
          </a:ln>
        </p:spPr>
        <p:txBody>
          <a:bodyPr/>
          <a:lstStyle/>
          <a:p>
            <a:endParaRPr lang="hu-HU"/>
          </a:p>
        </p:txBody>
      </p:sp>
      <p:sp>
        <p:nvSpPr>
          <p:cNvPr id="59415" name="Freeform 24"/>
          <p:cNvSpPr>
            <a:spLocks/>
          </p:cNvSpPr>
          <p:nvPr/>
        </p:nvSpPr>
        <p:spPr bwMode="auto">
          <a:xfrm>
            <a:off x="3778251" y="1787525"/>
            <a:ext cx="55563" cy="31750"/>
          </a:xfrm>
          <a:custGeom>
            <a:avLst/>
            <a:gdLst>
              <a:gd name="T0" fmla="*/ 0 w 35"/>
              <a:gd name="T1" fmla="*/ 5 h 20"/>
              <a:gd name="T2" fmla="*/ 3 w 35"/>
              <a:gd name="T3" fmla="*/ 20 h 20"/>
              <a:gd name="T4" fmla="*/ 35 w 35"/>
              <a:gd name="T5" fmla="*/ 14 h 20"/>
              <a:gd name="T6" fmla="*/ 32 w 35"/>
              <a:gd name="T7" fmla="*/ 0 h 20"/>
              <a:gd name="T8" fmla="*/ 0 w 35"/>
              <a:gd name="T9" fmla="*/ 5 h 20"/>
              <a:gd name="T10" fmla="*/ 0 w 35"/>
              <a:gd name="T11" fmla="*/ 5 h 20"/>
              <a:gd name="T12" fmla="*/ 0 60000 65536"/>
              <a:gd name="T13" fmla="*/ 0 60000 65536"/>
              <a:gd name="T14" fmla="*/ 0 60000 65536"/>
              <a:gd name="T15" fmla="*/ 0 60000 65536"/>
              <a:gd name="T16" fmla="*/ 0 60000 65536"/>
              <a:gd name="T17" fmla="*/ 0 60000 65536"/>
              <a:gd name="T18" fmla="*/ 0 w 35"/>
              <a:gd name="T19" fmla="*/ 0 h 20"/>
              <a:gd name="T20" fmla="*/ 35 w 3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5" h="20">
                <a:moveTo>
                  <a:pt x="0" y="5"/>
                </a:moveTo>
                <a:lnTo>
                  <a:pt x="3" y="20"/>
                </a:lnTo>
                <a:lnTo>
                  <a:pt x="35" y="14"/>
                </a:lnTo>
                <a:lnTo>
                  <a:pt x="32" y="0"/>
                </a:lnTo>
                <a:lnTo>
                  <a:pt x="0" y="5"/>
                </a:lnTo>
                <a:close/>
              </a:path>
            </a:pathLst>
          </a:custGeom>
          <a:solidFill>
            <a:srgbClr val="009240"/>
          </a:solidFill>
          <a:ln w="9525">
            <a:noFill/>
            <a:round/>
            <a:headEnd/>
            <a:tailEnd/>
          </a:ln>
        </p:spPr>
        <p:txBody>
          <a:bodyPr/>
          <a:lstStyle/>
          <a:p>
            <a:endParaRPr lang="hu-HU"/>
          </a:p>
        </p:txBody>
      </p:sp>
      <p:sp>
        <p:nvSpPr>
          <p:cNvPr id="59416" name="Freeform 25"/>
          <p:cNvSpPr>
            <a:spLocks/>
          </p:cNvSpPr>
          <p:nvPr/>
        </p:nvSpPr>
        <p:spPr bwMode="auto">
          <a:xfrm>
            <a:off x="3730625" y="1795464"/>
            <a:ext cx="52388" cy="34925"/>
          </a:xfrm>
          <a:custGeom>
            <a:avLst/>
            <a:gdLst>
              <a:gd name="T0" fmla="*/ 0 w 33"/>
              <a:gd name="T1" fmla="*/ 8 h 22"/>
              <a:gd name="T2" fmla="*/ 4 w 33"/>
              <a:gd name="T3" fmla="*/ 22 h 22"/>
              <a:gd name="T4" fmla="*/ 33 w 33"/>
              <a:gd name="T5" fmla="*/ 15 h 22"/>
              <a:gd name="T6" fmla="*/ 30 w 33"/>
              <a:gd name="T7" fmla="*/ 0 h 22"/>
              <a:gd name="T8" fmla="*/ 0 w 33"/>
              <a:gd name="T9" fmla="*/ 8 h 22"/>
              <a:gd name="T10" fmla="*/ 0 w 33"/>
              <a:gd name="T11" fmla="*/ 8 h 22"/>
              <a:gd name="T12" fmla="*/ 0 60000 65536"/>
              <a:gd name="T13" fmla="*/ 0 60000 65536"/>
              <a:gd name="T14" fmla="*/ 0 60000 65536"/>
              <a:gd name="T15" fmla="*/ 0 60000 65536"/>
              <a:gd name="T16" fmla="*/ 0 60000 65536"/>
              <a:gd name="T17" fmla="*/ 0 60000 65536"/>
              <a:gd name="T18" fmla="*/ 0 w 33"/>
              <a:gd name="T19" fmla="*/ 0 h 22"/>
              <a:gd name="T20" fmla="*/ 33 w 3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3" h="22">
                <a:moveTo>
                  <a:pt x="0" y="8"/>
                </a:moveTo>
                <a:lnTo>
                  <a:pt x="4" y="22"/>
                </a:lnTo>
                <a:lnTo>
                  <a:pt x="33" y="15"/>
                </a:lnTo>
                <a:lnTo>
                  <a:pt x="30" y="0"/>
                </a:lnTo>
                <a:lnTo>
                  <a:pt x="0" y="8"/>
                </a:lnTo>
                <a:close/>
              </a:path>
            </a:pathLst>
          </a:custGeom>
          <a:solidFill>
            <a:srgbClr val="009240"/>
          </a:solidFill>
          <a:ln w="9525">
            <a:noFill/>
            <a:round/>
            <a:headEnd/>
            <a:tailEnd/>
          </a:ln>
        </p:spPr>
        <p:txBody>
          <a:bodyPr/>
          <a:lstStyle/>
          <a:p>
            <a:endParaRPr lang="hu-HU"/>
          </a:p>
        </p:txBody>
      </p:sp>
      <p:sp>
        <p:nvSpPr>
          <p:cNvPr id="59417" name="Freeform 26"/>
          <p:cNvSpPr>
            <a:spLocks/>
          </p:cNvSpPr>
          <p:nvPr/>
        </p:nvSpPr>
        <p:spPr bwMode="auto">
          <a:xfrm>
            <a:off x="3708401" y="1808164"/>
            <a:ext cx="28575" cy="28575"/>
          </a:xfrm>
          <a:custGeom>
            <a:avLst/>
            <a:gdLst>
              <a:gd name="T0" fmla="*/ 0 w 18"/>
              <a:gd name="T1" fmla="*/ 2 h 18"/>
              <a:gd name="T2" fmla="*/ 2 w 18"/>
              <a:gd name="T3" fmla="*/ 18 h 18"/>
              <a:gd name="T4" fmla="*/ 18 w 18"/>
              <a:gd name="T5" fmla="*/ 14 h 18"/>
              <a:gd name="T6" fmla="*/ 14 w 18"/>
              <a:gd name="T7" fmla="*/ 0 h 18"/>
              <a:gd name="T8" fmla="*/ 0 w 18"/>
              <a:gd name="T9" fmla="*/ 2 h 18"/>
              <a:gd name="T10" fmla="*/ 0 w 18"/>
              <a:gd name="T11" fmla="*/ 2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0" y="2"/>
                </a:moveTo>
                <a:lnTo>
                  <a:pt x="2" y="18"/>
                </a:lnTo>
                <a:lnTo>
                  <a:pt x="18" y="14"/>
                </a:lnTo>
                <a:lnTo>
                  <a:pt x="14" y="0"/>
                </a:lnTo>
                <a:lnTo>
                  <a:pt x="0" y="2"/>
                </a:lnTo>
                <a:close/>
              </a:path>
            </a:pathLst>
          </a:custGeom>
          <a:solidFill>
            <a:srgbClr val="009240"/>
          </a:solidFill>
          <a:ln w="9525">
            <a:noFill/>
            <a:round/>
            <a:headEnd/>
            <a:tailEnd/>
          </a:ln>
        </p:spPr>
        <p:txBody>
          <a:bodyPr/>
          <a:lstStyle/>
          <a:p>
            <a:endParaRPr lang="hu-HU"/>
          </a:p>
        </p:txBody>
      </p:sp>
      <p:sp>
        <p:nvSpPr>
          <p:cNvPr id="59418" name="Freeform 27"/>
          <p:cNvSpPr>
            <a:spLocks/>
          </p:cNvSpPr>
          <p:nvPr/>
        </p:nvSpPr>
        <p:spPr bwMode="auto">
          <a:xfrm>
            <a:off x="3684589" y="1811338"/>
            <a:ext cx="26987" cy="30162"/>
          </a:xfrm>
          <a:custGeom>
            <a:avLst/>
            <a:gdLst>
              <a:gd name="T0" fmla="*/ 0 w 17"/>
              <a:gd name="T1" fmla="*/ 4 h 19"/>
              <a:gd name="T2" fmla="*/ 3 w 17"/>
              <a:gd name="T3" fmla="*/ 19 h 19"/>
              <a:gd name="T4" fmla="*/ 17 w 17"/>
              <a:gd name="T5" fmla="*/ 16 h 19"/>
              <a:gd name="T6" fmla="*/ 15 w 17"/>
              <a:gd name="T7" fmla="*/ 0 h 19"/>
              <a:gd name="T8" fmla="*/ 0 w 17"/>
              <a:gd name="T9" fmla="*/ 4 h 19"/>
              <a:gd name="T10" fmla="*/ 0 w 17"/>
              <a:gd name="T11" fmla="*/ 4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0" y="4"/>
                </a:moveTo>
                <a:lnTo>
                  <a:pt x="3" y="19"/>
                </a:lnTo>
                <a:lnTo>
                  <a:pt x="17" y="16"/>
                </a:lnTo>
                <a:lnTo>
                  <a:pt x="15" y="0"/>
                </a:lnTo>
                <a:lnTo>
                  <a:pt x="0" y="4"/>
                </a:lnTo>
                <a:close/>
              </a:path>
            </a:pathLst>
          </a:custGeom>
          <a:solidFill>
            <a:srgbClr val="009240"/>
          </a:solidFill>
          <a:ln w="9525">
            <a:noFill/>
            <a:round/>
            <a:headEnd/>
            <a:tailEnd/>
          </a:ln>
        </p:spPr>
        <p:txBody>
          <a:bodyPr/>
          <a:lstStyle/>
          <a:p>
            <a:endParaRPr lang="hu-HU"/>
          </a:p>
        </p:txBody>
      </p:sp>
      <p:sp>
        <p:nvSpPr>
          <p:cNvPr id="59419" name="Freeform 28"/>
          <p:cNvSpPr>
            <a:spLocks/>
          </p:cNvSpPr>
          <p:nvPr/>
        </p:nvSpPr>
        <p:spPr bwMode="auto">
          <a:xfrm>
            <a:off x="3662364" y="1817689"/>
            <a:ext cx="26987" cy="28575"/>
          </a:xfrm>
          <a:custGeom>
            <a:avLst/>
            <a:gdLst>
              <a:gd name="T0" fmla="*/ 0 w 17"/>
              <a:gd name="T1" fmla="*/ 4 h 18"/>
              <a:gd name="T2" fmla="*/ 3 w 17"/>
              <a:gd name="T3" fmla="*/ 18 h 18"/>
              <a:gd name="T4" fmla="*/ 17 w 17"/>
              <a:gd name="T5" fmla="*/ 15 h 18"/>
              <a:gd name="T6" fmla="*/ 14 w 17"/>
              <a:gd name="T7" fmla="*/ 0 h 18"/>
              <a:gd name="T8" fmla="*/ 0 w 17"/>
              <a:gd name="T9" fmla="*/ 4 h 18"/>
              <a:gd name="T10" fmla="*/ 0 w 17"/>
              <a:gd name="T11" fmla="*/ 4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4"/>
                </a:moveTo>
                <a:lnTo>
                  <a:pt x="3" y="18"/>
                </a:lnTo>
                <a:lnTo>
                  <a:pt x="17" y="15"/>
                </a:lnTo>
                <a:lnTo>
                  <a:pt x="14" y="0"/>
                </a:lnTo>
                <a:lnTo>
                  <a:pt x="0" y="4"/>
                </a:lnTo>
                <a:close/>
              </a:path>
            </a:pathLst>
          </a:custGeom>
          <a:solidFill>
            <a:srgbClr val="009240"/>
          </a:solidFill>
          <a:ln w="9525">
            <a:noFill/>
            <a:round/>
            <a:headEnd/>
            <a:tailEnd/>
          </a:ln>
        </p:spPr>
        <p:txBody>
          <a:bodyPr/>
          <a:lstStyle/>
          <a:p>
            <a:endParaRPr lang="hu-HU"/>
          </a:p>
        </p:txBody>
      </p:sp>
      <p:sp>
        <p:nvSpPr>
          <p:cNvPr id="59420" name="Freeform 29"/>
          <p:cNvSpPr>
            <a:spLocks/>
          </p:cNvSpPr>
          <p:nvPr/>
        </p:nvSpPr>
        <p:spPr bwMode="auto">
          <a:xfrm>
            <a:off x="3641725" y="1824039"/>
            <a:ext cx="25400" cy="28575"/>
          </a:xfrm>
          <a:custGeom>
            <a:avLst/>
            <a:gdLst>
              <a:gd name="T0" fmla="*/ 0 w 16"/>
              <a:gd name="T1" fmla="*/ 4 h 18"/>
              <a:gd name="T2" fmla="*/ 4 w 16"/>
              <a:gd name="T3" fmla="*/ 18 h 18"/>
              <a:gd name="T4" fmla="*/ 16 w 16"/>
              <a:gd name="T5" fmla="*/ 14 h 18"/>
              <a:gd name="T6" fmla="*/ 13 w 16"/>
              <a:gd name="T7" fmla="*/ 0 h 18"/>
              <a:gd name="T8" fmla="*/ 0 w 16"/>
              <a:gd name="T9" fmla="*/ 4 h 18"/>
              <a:gd name="T10" fmla="*/ 0 w 16"/>
              <a:gd name="T11" fmla="*/ 4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0" y="4"/>
                </a:moveTo>
                <a:lnTo>
                  <a:pt x="4" y="18"/>
                </a:lnTo>
                <a:lnTo>
                  <a:pt x="16" y="14"/>
                </a:lnTo>
                <a:lnTo>
                  <a:pt x="13" y="0"/>
                </a:lnTo>
                <a:lnTo>
                  <a:pt x="0" y="4"/>
                </a:lnTo>
                <a:close/>
              </a:path>
            </a:pathLst>
          </a:custGeom>
          <a:solidFill>
            <a:srgbClr val="009240"/>
          </a:solidFill>
          <a:ln w="9525">
            <a:noFill/>
            <a:round/>
            <a:headEnd/>
            <a:tailEnd/>
          </a:ln>
        </p:spPr>
        <p:txBody>
          <a:bodyPr/>
          <a:lstStyle/>
          <a:p>
            <a:endParaRPr lang="hu-HU"/>
          </a:p>
        </p:txBody>
      </p:sp>
      <p:sp>
        <p:nvSpPr>
          <p:cNvPr id="59421" name="Freeform 30"/>
          <p:cNvSpPr>
            <a:spLocks/>
          </p:cNvSpPr>
          <p:nvPr/>
        </p:nvSpPr>
        <p:spPr bwMode="auto">
          <a:xfrm>
            <a:off x="3621089" y="1830389"/>
            <a:ext cx="26987" cy="28575"/>
          </a:xfrm>
          <a:custGeom>
            <a:avLst/>
            <a:gdLst>
              <a:gd name="T0" fmla="*/ 0 w 17"/>
              <a:gd name="T1" fmla="*/ 2 h 18"/>
              <a:gd name="T2" fmla="*/ 4 w 17"/>
              <a:gd name="T3" fmla="*/ 18 h 18"/>
              <a:gd name="T4" fmla="*/ 17 w 17"/>
              <a:gd name="T5" fmla="*/ 14 h 18"/>
              <a:gd name="T6" fmla="*/ 13 w 17"/>
              <a:gd name="T7" fmla="*/ 0 h 18"/>
              <a:gd name="T8" fmla="*/ 0 w 17"/>
              <a:gd name="T9" fmla="*/ 2 h 18"/>
              <a:gd name="T10" fmla="*/ 0 w 17"/>
              <a:gd name="T11" fmla="*/ 2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2"/>
                </a:moveTo>
                <a:lnTo>
                  <a:pt x="4" y="18"/>
                </a:lnTo>
                <a:lnTo>
                  <a:pt x="17" y="14"/>
                </a:lnTo>
                <a:lnTo>
                  <a:pt x="13" y="0"/>
                </a:lnTo>
                <a:lnTo>
                  <a:pt x="0" y="2"/>
                </a:lnTo>
                <a:close/>
              </a:path>
            </a:pathLst>
          </a:custGeom>
          <a:solidFill>
            <a:srgbClr val="009240"/>
          </a:solidFill>
          <a:ln w="9525">
            <a:noFill/>
            <a:round/>
            <a:headEnd/>
            <a:tailEnd/>
          </a:ln>
        </p:spPr>
        <p:txBody>
          <a:bodyPr/>
          <a:lstStyle/>
          <a:p>
            <a:endParaRPr lang="hu-HU"/>
          </a:p>
        </p:txBody>
      </p:sp>
      <p:sp>
        <p:nvSpPr>
          <p:cNvPr id="59422" name="Freeform 31"/>
          <p:cNvSpPr>
            <a:spLocks/>
          </p:cNvSpPr>
          <p:nvPr/>
        </p:nvSpPr>
        <p:spPr bwMode="auto">
          <a:xfrm>
            <a:off x="3600450" y="1833563"/>
            <a:ext cx="26988" cy="30162"/>
          </a:xfrm>
          <a:custGeom>
            <a:avLst/>
            <a:gdLst>
              <a:gd name="T0" fmla="*/ 6 w 17"/>
              <a:gd name="T1" fmla="*/ 19 h 19"/>
              <a:gd name="T2" fmla="*/ 6 w 17"/>
              <a:gd name="T3" fmla="*/ 19 h 19"/>
              <a:gd name="T4" fmla="*/ 17 w 17"/>
              <a:gd name="T5" fmla="*/ 16 h 19"/>
              <a:gd name="T6" fmla="*/ 13 w 17"/>
              <a:gd name="T7" fmla="*/ 0 h 19"/>
              <a:gd name="T8" fmla="*/ 0 w 17"/>
              <a:gd name="T9" fmla="*/ 5 h 19"/>
              <a:gd name="T10" fmla="*/ 6 w 17"/>
              <a:gd name="T11" fmla="*/ 19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6" y="19"/>
                </a:moveTo>
                <a:lnTo>
                  <a:pt x="6" y="19"/>
                </a:lnTo>
                <a:lnTo>
                  <a:pt x="17" y="16"/>
                </a:lnTo>
                <a:lnTo>
                  <a:pt x="13" y="0"/>
                </a:lnTo>
                <a:lnTo>
                  <a:pt x="0" y="5"/>
                </a:lnTo>
                <a:lnTo>
                  <a:pt x="6" y="19"/>
                </a:lnTo>
                <a:close/>
              </a:path>
            </a:pathLst>
          </a:custGeom>
          <a:solidFill>
            <a:srgbClr val="009240"/>
          </a:solidFill>
          <a:ln w="9525">
            <a:noFill/>
            <a:round/>
            <a:headEnd/>
            <a:tailEnd/>
          </a:ln>
        </p:spPr>
        <p:txBody>
          <a:bodyPr/>
          <a:lstStyle/>
          <a:p>
            <a:endParaRPr lang="hu-HU"/>
          </a:p>
        </p:txBody>
      </p:sp>
      <p:sp>
        <p:nvSpPr>
          <p:cNvPr id="59423" name="Freeform 32"/>
          <p:cNvSpPr>
            <a:spLocks/>
          </p:cNvSpPr>
          <p:nvPr/>
        </p:nvSpPr>
        <p:spPr bwMode="auto">
          <a:xfrm>
            <a:off x="3582989" y="1839913"/>
            <a:ext cx="26987" cy="30162"/>
          </a:xfrm>
          <a:custGeom>
            <a:avLst/>
            <a:gdLst>
              <a:gd name="T0" fmla="*/ 0 w 17"/>
              <a:gd name="T1" fmla="*/ 4 h 19"/>
              <a:gd name="T2" fmla="*/ 4 w 17"/>
              <a:gd name="T3" fmla="*/ 19 h 19"/>
              <a:gd name="T4" fmla="*/ 17 w 17"/>
              <a:gd name="T5" fmla="*/ 15 h 19"/>
              <a:gd name="T6" fmla="*/ 11 w 17"/>
              <a:gd name="T7" fmla="*/ 0 h 19"/>
              <a:gd name="T8" fmla="*/ 0 w 17"/>
              <a:gd name="T9" fmla="*/ 4 h 19"/>
              <a:gd name="T10" fmla="*/ 0 w 17"/>
              <a:gd name="T11" fmla="*/ 4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0" y="4"/>
                </a:moveTo>
                <a:lnTo>
                  <a:pt x="4" y="19"/>
                </a:lnTo>
                <a:lnTo>
                  <a:pt x="17" y="15"/>
                </a:lnTo>
                <a:lnTo>
                  <a:pt x="11" y="0"/>
                </a:lnTo>
                <a:lnTo>
                  <a:pt x="0" y="4"/>
                </a:lnTo>
                <a:close/>
              </a:path>
            </a:pathLst>
          </a:custGeom>
          <a:solidFill>
            <a:srgbClr val="009240"/>
          </a:solidFill>
          <a:ln w="9525">
            <a:noFill/>
            <a:round/>
            <a:headEnd/>
            <a:tailEnd/>
          </a:ln>
        </p:spPr>
        <p:txBody>
          <a:bodyPr/>
          <a:lstStyle/>
          <a:p>
            <a:endParaRPr lang="hu-HU"/>
          </a:p>
        </p:txBody>
      </p:sp>
      <p:sp>
        <p:nvSpPr>
          <p:cNvPr id="59424" name="Freeform 33"/>
          <p:cNvSpPr>
            <a:spLocks/>
          </p:cNvSpPr>
          <p:nvPr/>
        </p:nvSpPr>
        <p:spPr bwMode="auto">
          <a:xfrm>
            <a:off x="3562350" y="1846263"/>
            <a:ext cx="26988" cy="30162"/>
          </a:xfrm>
          <a:custGeom>
            <a:avLst/>
            <a:gdLst>
              <a:gd name="T0" fmla="*/ 5 w 17"/>
              <a:gd name="T1" fmla="*/ 19 h 19"/>
              <a:gd name="T2" fmla="*/ 5 w 17"/>
              <a:gd name="T3" fmla="*/ 19 h 19"/>
              <a:gd name="T4" fmla="*/ 17 w 17"/>
              <a:gd name="T5" fmla="*/ 15 h 19"/>
              <a:gd name="T6" fmla="*/ 13 w 17"/>
              <a:gd name="T7" fmla="*/ 0 h 19"/>
              <a:gd name="T8" fmla="*/ 0 w 17"/>
              <a:gd name="T9" fmla="*/ 4 h 19"/>
              <a:gd name="T10" fmla="*/ 5 w 17"/>
              <a:gd name="T11" fmla="*/ 19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5" y="19"/>
                </a:moveTo>
                <a:lnTo>
                  <a:pt x="5" y="19"/>
                </a:lnTo>
                <a:lnTo>
                  <a:pt x="17" y="15"/>
                </a:lnTo>
                <a:lnTo>
                  <a:pt x="13" y="0"/>
                </a:lnTo>
                <a:lnTo>
                  <a:pt x="0" y="4"/>
                </a:lnTo>
                <a:lnTo>
                  <a:pt x="5" y="19"/>
                </a:lnTo>
                <a:close/>
              </a:path>
            </a:pathLst>
          </a:custGeom>
          <a:solidFill>
            <a:srgbClr val="009240"/>
          </a:solidFill>
          <a:ln w="9525">
            <a:noFill/>
            <a:round/>
            <a:headEnd/>
            <a:tailEnd/>
          </a:ln>
        </p:spPr>
        <p:txBody>
          <a:bodyPr/>
          <a:lstStyle/>
          <a:p>
            <a:endParaRPr lang="hu-HU"/>
          </a:p>
        </p:txBody>
      </p:sp>
      <p:sp>
        <p:nvSpPr>
          <p:cNvPr id="59425" name="Freeform 34"/>
          <p:cNvSpPr>
            <a:spLocks/>
          </p:cNvSpPr>
          <p:nvPr/>
        </p:nvSpPr>
        <p:spPr bwMode="auto">
          <a:xfrm>
            <a:off x="3544888" y="1852613"/>
            <a:ext cx="25400" cy="30162"/>
          </a:xfrm>
          <a:custGeom>
            <a:avLst/>
            <a:gdLst>
              <a:gd name="T0" fmla="*/ 0 w 16"/>
              <a:gd name="T1" fmla="*/ 4 h 19"/>
              <a:gd name="T2" fmla="*/ 5 w 16"/>
              <a:gd name="T3" fmla="*/ 19 h 19"/>
              <a:gd name="T4" fmla="*/ 16 w 16"/>
              <a:gd name="T5" fmla="*/ 15 h 19"/>
              <a:gd name="T6" fmla="*/ 13 w 16"/>
              <a:gd name="T7" fmla="*/ 0 h 19"/>
              <a:gd name="T8" fmla="*/ 1 w 16"/>
              <a:gd name="T9" fmla="*/ 4 h 19"/>
              <a:gd name="T10" fmla="*/ 0 w 16"/>
              <a:gd name="T11" fmla="*/ 4 h 19"/>
              <a:gd name="T12" fmla="*/ 0 60000 65536"/>
              <a:gd name="T13" fmla="*/ 0 60000 65536"/>
              <a:gd name="T14" fmla="*/ 0 60000 65536"/>
              <a:gd name="T15" fmla="*/ 0 60000 65536"/>
              <a:gd name="T16" fmla="*/ 0 60000 65536"/>
              <a:gd name="T17" fmla="*/ 0 60000 65536"/>
              <a:gd name="T18" fmla="*/ 0 w 16"/>
              <a:gd name="T19" fmla="*/ 0 h 19"/>
              <a:gd name="T20" fmla="*/ 16 w 1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 h="19">
                <a:moveTo>
                  <a:pt x="0" y="4"/>
                </a:moveTo>
                <a:lnTo>
                  <a:pt x="5" y="19"/>
                </a:lnTo>
                <a:lnTo>
                  <a:pt x="16" y="15"/>
                </a:lnTo>
                <a:lnTo>
                  <a:pt x="13" y="0"/>
                </a:lnTo>
                <a:lnTo>
                  <a:pt x="1" y="4"/>
                </a:lnTo>
                <a:lnTo>
                  <a:pt x="0" y="4"/>
                </a:lnTo>
                <a:close/>
              </a:path>
            </a:pathLst>
          </a:custGeom>
          <a:solidFill>
            <a:srgbClr val="009240"/>
          </a:solidFill>
          <a:ln w="9525">
            <a:noFill/>
            <a:round/>
            <a:headEnd/>
            <a:tailEnd/>
          </a:ln>
        </p:spPr>
        <p:txBody>
          <a:bodyPr/>
          <a:lstStyle/>
          <a:p>
            <a:endParaRPr lang="hu-HU"/>
          </a:p>
        </p:txBody>
      </p:sp>
      <p:sp>
        <p:nvSpPr>
          <p:cNvPr id="59426" name="Freeform 35"/>
          <p:cNvSpPr>
            <a:spLocks/>
          </p:cNvSpPr>
          <p:nvPr/>
        </p:nvSpPr>
        <p:spPr bwMode="auto">
          <a:xfrm>
            <a:off x="3529013" y="1858963"/>
            <a:ext cx="25400" cy="30162"/>
          </a:xfrm>
          <a:custGeom>
            <a:avLst/>
            <a:gdLst>
              <a:gd name="T0" fmla="*/ 0 w 16"/>
              <a:gd name="T1" fmla="*/ 3 h 19"/>
              <a:gd name="T2" fmla="*/ 5 w 16"/>
              <a:gd name="T3" fmla="*/ 19 h 19"/>
              <a:gd name="T4" fmla="*/ 16 w 16"/>
              <a:gd name="T5" fmla="*/ 14 h 19"/>
              <a:gd name="T6" fmla="*/ 10 w 16"/>
              <a:gd name="T7" fmla="*/ 0 h 19"/>
              <a:gd name="T8" fmla="*/ 0 w 16"/>
              <a:gd name="T9" fmla="*/ 3 h 19"/>
              <a:gd name="T10" fmla="*/ 0 w 16"/>
              <a:gd name="T11" fmla="*/ 3 h 19"/>
              <a:gd name="T12" fmla="*/ 0 60000 65536"/>
              <a:gd name="T13" fmla="*/ 0 60000 65536"/>
              <a:gd name="T14" fmla="*/ 0 60000 65536"/>
              <a:gd name="T15" fmla="*/ 0 60000 65536"/>
              <a:gd name="T16" fmla="*/ 0 60000 65536"/>
              <a:gd name="T17" fmla="*/ 0 60000 65536"/>
              <a:gd name="T18" fmla="*/ 0 w 16"/>
              <a:gd name="T19" fmla="*/ 0 h 19"/>
              <a:gd name="T20" fmla="*/ 16 w 1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 h="19">
                <a:moveTo>
                  <a:pt x="0" y="3"/>
                </a:moveTo>
                <a:lnTo>
                  <a:pt x="5" y="19"/>
                </a:lnTo>
                <a:lnTo>
                  <a:pt x="16" y="14"/>
                </a:lnTo>
                <a:lnTo>
                  <a:pt x="10" y="0"/>
                </a:lnTo>
                <a:lnTo>
                  <a:pt x="0" y="3"/>
                </a:lnTo>
                <a:close/>
              </a:path>
            </a:pathLst>
          </a:custGeom>
          <a:solidFill>
            <a:srgbClr val="009240"/>
          </a:solidFill>
          <a:ln w="9525">
            <a:noFill/>
            <a:round/>
            <a:headEnd/>
            <a:tailEnd/>
          </a:ln>
        </p:spPr>
        <p:txBody>
          <a:bodyPr/>
          <a:lstStyle/>
          <a:p>
            <a:endParaRPr lang="hu-HU"/>
          </a:p>
        </p:txBody>
      </p:sp>
      <p:sp>
        <p:nvSpPr>
          <p:cNvPr id="59427" name="Freeform 36"/>
          <p:cNvSpPr>
            <a:spLocks/>
          </p:cNvSpPr>
          <p:nvPr/>
        </p:nvSpPr>
        <p:spPr bwMode="auto">
          <a:xfrm>
            <a:off x="3513138" y="1863725"/>
            <a:ext cx="23812" cy="31750"/>
          </a:xfrm>
          <a:custGeom>
            <a:avLst/>
            <a:gdLst>
              <a:gd name="T0" fmla="*/ 0 w 15"/>
              <a:gd name="T1" fmla="*/ 6 h 20"/>
              <a:gd name="T2" fmla="*/ 5 w 15"/>
              <a:gd name="T3" fmla="*/ 20 h 20"/>
              <a:gd name="T4" fmla="*/ 15 w 15"/>
              <a:gd name="T5" fmla="*/ 16 h 20"/>
              <a:gd name="T6" fmla="*/ 10 w 15"/>
              <a:gd name="T7" fmla="*/ 0 h 20"/>
              <a:gd name="T8" fmla="*/ 0 w 15"/>
              <a:gd name="T9" fmla="*/ 6 h 20"/>
              <a:gd name="T10" fmla="*/ 0 w 15"/>
              <a:gd name="T11" fmla="*/ 6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0" y="6"/>
                </a:moveTo>
                <a:lnTo>
                  <a:pt x="5" y="20"/>
                </a:lnTo>
                <a:lnTo>
                  <a:pt x="15" y="16"/>
                </a:lnTo>
                <a:lnTo>
                  <a:pt x="10" y="0"/>
                </a:lnTo>
                <a:lnTo>
                  <a:pt x="0" y="6"/>
                </a:lnTo>
                <a:close/>
              </a:path>
            </a:pathLst>
          </a:custGeom>
          <a:solidFill>
            <a:srgbClr val="009240"/>
          </a:solidFill>
          <a:ln w="9525">
            <a:noFill/>
            <a:round/>
            <a:headEnd/>
            <a:tailEnd/>
          </a:ln>
        </p:spPr>
        <p:txBody>
          <a:bodyPr/>
          <a:lstStyle/>
          <a:p>
            <a:endParaRPr lang="hu-HU"/>
          </a:p>
        </p:txBody>
      </p:sp>
      <p:sp>
        <p:nvSpPr>
          <p:cNvPr id="59428" name="Freeform 37"/>
          <p:cNvSpPr>
            <a:spLocks/>
          </p:cNvSpPr>
          <p:nvPr/>
        </p:nvSpPr>
        <p:spPr bwMode="auto">
          <a:xfrm>
            <a:off x="3495675" y="1873250"/>
            <a:ext cx="25400" cy="26988"/>
          </a:xfrm>
          <a:custGeom>
            <a:avLst/>
            <a:gdLst>
              <a:gd name="T0" fmla="*/ 0 w 16"/>
              <a:gd name="T1" fmla="*/ 3 h 17"/>
              <a:gd name="T2" fmla="*/ 7 w 16"/>
              <a:gd name="T3" fmla="*/ 17 h 17"/>
              <a:gd name="T4" fmla="*/ 16 w 16"/>
              <a:gd name="T5" fmla="*/ 14 h 17"/>
              <a:gd name="T6" fmla="*/ 11 w 16"/>
              <a:gd name="T7" fmla="*/ 0 h 17"/>
              <a:gd name="T8" fmla="*/ 0 w 16"/>
              <a:gd name="T9" fmla="*/ 3 h 17"/>
              <a:gd name="T10" fmla="*/ 0 w 16"/>
              <a:gd name="T11" fmla="*/ 3 h 17"/>
              <a:gd name="T12" fmla="*/ 0 60000 65536"/>
              <a:gd name="T13" fmla="*/ 0 60000 65536"/>
              <a:gd name="T14" fmla="*/ 0 60000 65536"/>
              <a:gd name="T15" fmla="*/ 0 60000 65536"/>
              <a:gd name="T16" fmla="*/ 0 60000 65536"/>
              <a:gd name="T17" fmla="*/ 0 60000 65536"/>
              <a:gd name="T18" fmla="*/ 0 w 16"/>
              <a:gd name="T19" fmla="*/ 0 h 17"/>
              <a:gd name="T20" fmla="*/ 16 w 1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6" h="17">
                <a:moveTo>
                  <a:pt x="0" y="3"/>
                </a:moveTo>
                <a:lnTo>
                  <a:pt x="7" y="17"/>
                </a:lnTo>
                <a:lnTo>
                  <a:pt x="16" y="14"/>
                </a:lnTo>
                <a:lnTo>
                  <a:pt x="11" y="0"/>
                </a:lnTo>
                <a:lnTo>
                  <a:pt x="0" y="3"/>
                </a:lnTo>
                <a:close/>
              </a:path>
            </a:pathLst>
          </a:custGeom>
          <a:solidFill>
            <a:srgbClr val="009240"/>
          </a:solidFill>
          <a:ln w="9525">
            <a:noFill/>
            <a:round/>
            <a:headEnd/>
            <a:tailEnd/>
          </a:ln>
        </p:spPr>
        <p:txBody>
          <a:bodyPr/>
          <a:lstStyle/>
          <a:p>
            <a:endParaRPr lang="hu-HU"/>
          </a:p>
        </p:txBody>
      </p:sp>
      <p:sp>
        <p:nvSpPr>
          <p:cNvPr id="59429" name="Freeform 38"/>
          <p:cNvSpPr>
            <a:spLocks/>
          </p:cNvSpPr>
          <p:nvPr/>
        </p:nvSpPr>
        <p:spPr bwMode="auto">
          <a:xfrm>
            <a:off x="3481388" y="1878014"/>
            <a:ext cx="25400" cy="28575"/>
          </a:xfrm>
          <a:custGeom>
            <a:avLst/>
            <a:gdLst>
              <a:gd name="T0" fmla="*/ 7 w 16"/>
              <a:gd name="T1" fmla="*/ 18 h 18"/>
              <a:gd name="T2" fmla="*/ 7 w 16"/>
              <a:gd name="T3" fmla="*/ 18 h 18"/>
              <a:gd name="T4" fmla="*/ 16 w 16"/>
              <a:gd name="T5" fmla="*/ 14 h 18"/>
              <a:gd name="T6" fmla="*/ 9 w 16"/>
              <a:gd name="T7" fmla="*/ 0 h 18"/>
              <a:gd name="T8" fmla="*/ 0 w 16"/>
              <a:gd name="T9" fmla="*/ 5 h 18"/>
              <a:gd name="T10" fmla="*/ 7 w 16"/>
              <a:gd name="T11" fmla="*/ 18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7" y="18"/>
                </a:moveTo>
                <a:lnTo>
                  <a:pt x="7" y="18"/>
                </a:lnTo>
                <a:lnTo>
                  <a:pt x="16" y="14"/>
                </a:lnTo>
                <a:lnTo>
                  <a:pt x="9" y="0"/>
                </a:lnTo>
                <a:lnTo>
                  <a:pt x="0" y="5"/>
                </a:lnTo>
                <a:lnTo>
                  <a:pt x="7" y="18"/>
                </a:lnTo>
                <a:close/>
              </a:path>
            </a:pathLst>
          </a:custGeom>
          <a:solidFill>
            <a:srgbClr val="009240"/>
          </a:solidFill>
          <a:ln w="9525">
            <a:noFill/>
            <a:round/>
            <a:headEnd/>
            <a:tailEnd/>
          </a:ln>
        </p:spPr>
        <p:txBody>
          <a:bodyPr/>
          <a:lstStyle/>
          <a:p>
            <a:endParaRPr lang="hu-HU"/>
          </a:p>
        </p:txBody>
      </p:sp>
      <p:sp>
        <p:nvSpPr>
          <p:cNvPr id="59430" name="Freeform 39"/>
          <p:cNvSpPr>
            <a:spLocks/>
          </p:cNvSpPr>
          <p:nvPr/>
        </p:nvSpPr>
        <p:spPr bwMode="auto">
          <a:xfrm>
            <a:off x="3465514" y="1884363"/>
            <a:ext cx="26987" cy="30162"/>
          </a:xfrm>
          <a:custGeom>
            <a:avLst/>
            <a:gdLst>
              <a:gd name="T0" fmla="*/ 0 w 17"/>
              <a:gd name="T1" fmla="*/ 5 h 19"/>
              <a:gd name="T2" fmla="*/ 7 w 17"/>
              <a:gd name="T3" fmla="*/ 19 h 19"/>
              <a:gd name="T4" fmla="*/ 17 w 17"/>
              <a:gd name="T5" fmla="*/ 14 h 19"/>
              <a:gd name="T6" fmla="*/ 10 w 17"/>
              <a:gd name="T7" fmla="*/ 0 h 19"/>
              <a:gd name="T8" fmla="*/ 2 w 17"/>
              <a:gd name="T9" fmla="*/ 5 h 19"/>
              <a:gd name="T10" fmla="*/ 0 w 17"/>
              <a:gd name="T11" fmla="*/ 5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0" y="5"/>
                </a:moveTo>
                <a:lnTo>
                  <a:pt x="7" y="19"/>
                </a:lnTo>
                <a:lnTo>
                  <a:pt x="17" y="14"/>
                </a:lnTo>
                <a:lnTo>
                  <a:pt x="10" y="0"/>
                </a:lnTo>
                <a:lnTo>
                  <a:pt x="2" y="5"/>
                </a:lnTo>
                <a:lnTo>
                  <a:pt x="0" y="5"/>
                </a:lnTo>
                <a:close/>
              </a:path>
            </a:pathLst>
          </a:custGeom>
          <a:solidFill>
            <a:srgbClr val="009240"/>
          </a:solidFill>
          <a:ln w="9525">
            <a:noFill/>
            <a:round/>
            <a:headEnd/>
            <a:tailEnd/>
          </a:ln>
        </p:spPr>
        <p:txBody>
          <a:bodyPr/>
          <a:lstStyle/>
          <a:p>
            <a:endParaRPr lang="hu-HU"/>
          </a:p>
        </p:txBody>
      </p:sp>
      <p:sp>
        <p:nvSpPr>
          <p:cNvPr id="59431" name="Freeform 40"/>
          <p:cNvSpPr>
            <a:spLocks/>
          </p:cNvSpPr>
          <p:nvPr/>
        </p:nvSpPr>
        <p:spPr bwMode="auto">
          <a:xfrm>
            <a:off x="3454401" y="1892301"/>
            <a:ext cx="23813" cy="28575"/>
          </a:xfrm>
          <a:custGeom>
            <a:avLst/>
            <a:gdLst>
              <a:gd name="T0" fmla="*/ 0 w 15"/>
              <a:gd name="T1" fmla="*/ 4 h 18"/>
              <a:gd name="T2" fmla="*/ 6 w 15"/>
              <a:gd name="T3" fmla="*/ 18 h 18"/>
              <a:gd name="T4" fmla="*/ 15 w 15"/>
              <a:gd name="T5" fmla="*/ 13 h 18"/>
              <a:gd name="T6" fmla="*/ 7 w 15"/>
              <a:gd name="T7" fmla="*/ 0 h 18"/>
              <a:gd name="T8" fmla="*/ 0 w 15"/>
              <a:gd name="T9" fmla="*/ 4 h 18"/>
              <a:gd name="T10" fmla="*/ 0 w 15"/>
              <a:gd name="T11" fmla="*/ 4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0" y="4"/>
                </a:moveTo>
                <a:lnTo>
                  <a:pt x="6" y="18"/>
                </a:lnTo>
                <a:lnTo>
                  <a:pt x="15" y="13"/>
                </a:lnTo>
                <a:lnTo>
                  <a:pt x="7" y="0"/>
                </a:lnTo>
                <a:lnTo>
                  <a:pt x="0" y="4"/>
                </a:lnTo>
                <a:close/>
              </a:path>
            </a:pathLst>
          </a:custGeom>
          <a:solidFill>
            <a:srgbClr val="009240"/>
          </a:solidFill>
          <a:ln w="9525">
            <a:noFill/>
            <a:round/>
            <a:headEnd/>
            <a:tailEnd/>
          </a:ln>
        </p:spPr>
        <p:txBody>
          <a:bodyPr/>
          <a:lstStyle/>
          <a:p>
            <a:endParaRPr lang="hu-HU"/>
          </a:p>
        </p:txBody>
      </p:sp>
      <p:sp>
        <p:nvSpPr>
          <p:cNvPr id="59432" name="Freeform 41"/>
          <p:cNvSpPr>
            <a:spLocks/>
          </p:cNvSpPr>
          <p:nvPr/>
        </p:nvSpPr>
        <p:spPr bwMode="auto">
          <a:xfrm>
            <a:off x="3440113" y="1898651"/>
            <a:ext cx="25400" cy="28575"/>
          </a:xfrm>
          <a:custGeom>
            <a:avLst/>
            <a:gdLst>
              <a:gd name="T0" fmla="*/ 7 w 16"/>
              <a:gd name="T1" fmla="*/ 18 h 18"/>
              <a:gd name="T2" fmla="*/ 7 w 16"/>
              <a:gd name="T3" fmla="*/ 18 h 18"/>
              <a:gd name="T4" fmla="*/ 16 w 16"/>
              <a:gd name="T5" fmla="*/ 13 h 18"/>
              <a:gd name="T6" fmla="*/ 9 w 16"/>
              <a:gd name="T7" fmla="*/ 0 h 18"/>
              <a:gd name="T8" fmla="*/ 0 w 16"/>
              <a:gd name="T9" fmla="*/ 5 h 18"/>
              <a:gd name="T10" fmla="*/ 7 w 16"/>
              <a:gd name="T11" fmla="*/ 18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7" y="18"/>
                </a:moveTo>
                <a:lnTo>
                  <a:pt x="7" y="18"/>
                </a:lnTo>
                <a:lnTo>
                  <a:pt x="16" y="13"/>
                </a:lnTo>
                <a:lnTo>
                  <a:pt x="9" y="0"/>
                </a:lnTo>
                <a:lnTo>
                  <a:pt x="0" y="5"/>
                </a:lnTo>
                <a:lnTo>
                  <a:pt x="7" y="18"/>
                </a:lnTo>
                <a:close/>
              </a:path>
            </a:pathLst>
          </a:custGeom>
          <a:solidFill>
            <a:srgbClr val="009240"/>
          </a:solidFill>
          <a:ln w="9525">
            <a:noFill/>
            <a:round/>
            <a:headEnd/>
            <a:tailEnd/>
          </a:ln>
        </p:spPr>
        <p:txBody>
          <a:bodyPr/>
          <a:lstStyle/>
          <a:p>
            <a:endParaRPr lang="hu-HU"/>
          </a:p>
        </p:txBody>
      </p:sp>
      <p:sp>
        <p:nvSpPr>
          <p:cNvPr id="59433" name="Freeform 42"/>
          <p:cNvSpPr>
            <a:spLocks/>
          </p:cNvSpPr>
          <p:nvPr/>
        </p:nvSpPr>
        <p:spPr bwMode="auto">
          <a:xfrm>
            <a:off x="3427413" y="1906589"/>
            <a:ext cx="23812" cy="26987"/>
          </a:xfrm>
          <a:custGeom>
            <a:avLst/>
            <a:gdLst>
              <a:gd name="T0" fmla="*/ 0 w 15"/>
              <a:gd name="T1" fmla="*/ 4 h 17"/>
              <a:gd name="T2" fmla="*/ 8 w 15"/>
              <a:gd name="T3" fmla="*/ 17 h 17"/>
              <a:gd name="T4" fmla="*/ 15 w 15"/>
              <a:gd name="T5" fmla="*/ 13 h 17"/>
              <a:gd name="T6" fmla="*/ 8 w 15"/>
              <a:gd name="T7" fmla="*/ 0 h 17"/>
              <a:gd name="T8" fmla="*/ 1 w 15"/>
              <a:gd name="T9" fmla="*/ 4 h 17"/>
              <a:gd name="T10" fmla="*/ 0 w 15"/>
              <a:gd name="T11" fmla="*/ 4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0" y="4"/>
                </a:moveTo>
                <a:lnTo>
                  <a:pt x="8" y="17"/>
                </a:lnTo>
                <a:lnTo>
                  <a:pt x="15" y="13"/>
                </a:lnTo>
                <a:lnTo>
                  <a:pt x="8" y="0"/>
                </a:lnTo>
                <a:lnTo>
                  <a:pt x="1" y="4"/>
                </a:lnTo>
                <a:lnTo>
                  <a:pt x="0" y="4"/>
                </a:lnTo>
                <a:close/>
              </a:path>
            </a:pathLst>
          </a:custGeom>
          <a:solidFill>
            <a:srgbClr val="009240"/>
          </a:solidFill>
          <a:ln w="9525">
            <a:noFill/>
            <a:round/>
            <a:headEnd/>
            <a:tailEnd/>
          </a:ln>
        </p:spPr>
        <p:txBody>
          <a:bodyPr/>
          <a:lstStyle/>
          <a:p>
            <a:endParaRPr lang="hu-HU"/>
          </a:p>
        </p:txBody>
      </p:sp>
      <p:sp>
        <p:nvSpPr>
          <p:cNvPr id="59434" name="Freeform 43"/>
          <p:cNvSpPr>
            <a:spLocks/>
          </p:cNvSpPr>
          <p:nvPr/>
        </p:nvSpPr>
        <p:spPr bwMode="auto">
          <a:xfrm>
            <a:off x="3417888" y="1912939"/>
            <a:ext cx="23812" cy="28575"/>
          </a:xfrm>
          <a:custGeom>
            <a:avLst/>
            <a:gdLst>
              <a:gd name="T0" fmla="*/ 7 w 15"/>
              <a:gd name="T1" fmla="*/ 18 h 18"/>
              <a:gd name="T2" fmla="*/ 7 w 15"/>
              <a:gd name="T3" fmla="*/ 18 h 18"/>
              <a:gd name="T4" fmla="*/ 15 w 15"/>
              <a:gd name="T5" fmla="*/ 13 h 18"/>
              <a:gd name="T6" fmla="*/ 6 w 15"/>
              <a:gd name="T7" fmla="*/ 0 h 18"/>
              <a:gd name="T8" fmla="*/ 0 w 15"/>
              <a:gd name="T9" fmla="*/ 5 h 18"/>
              <a:gd name="T10" fmla="*/ 7 w 15"/>
              <a:gd name="T11" fmla="*/ 18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7" y="18"/>
                </a:moveTo>
                <a:lnTo>
                  <a:pt x="7" y="18"/>
                </a:lnTo>
                <a:lnTo>
                  <a:pt x="15" y="13"/>
                </a:lnTo>
                <a:lnTo>
                  <a:pt x="6" y="0"/>
                </a:lnTo>
                <a:lnTo>
                  <a:pt x="0" y="5"/>
                </a:lnTo>
                <a:lnTo>
                  <a:pt x="7" y="18"/>
                </a:lnTo>
                <a:close/>
              </a:path>
            </a:pathLst>
          </a:custGeom>
          <a:solidFill>
            <a:srgbClr val="009240"/>
          </a:solidFill>
          <a:ln w="9525">
            <a:noFill/>
            <a:round/>
            <a:headEnd/>
            <a:tailEnd/>
          </a:ln>
        </p:spPr>
        <p:txBody>
          <a:bodyPr/>
          <a:lstStyle/>
          <a:p>
            <a:endParaRPr lang="hu-HU"/>
          </a:p>
        </p:txBody>
      </p:sp>
      <p:sp>
        <p:nvSpPr>
          <p:cNvPr id="59435" name="Freeform 44"/>
          <p:cNvSpPr>
            <a:spLocks/>
          </p:cNvSpPr>
          <p:nvPr/>
        </p:nvSpPr>
        <p:spPr bwMode="auto">
          <a:xfrm>
            <a:off x="3405188" y="1920875"/>
            <a:ext cx="23812" cy="26988"/>
          </a:xfrm>
          <a:custGeom>
            <a:avLst/>
            <a:gdLst>
              <a:gd name="T0" fmla="*/ 0 w 15"/>
              <a:gd name="T1" fmla="*/ 4 h 17"/>
              <a:gd name="T2" fmla="*/ 9 w 15"/>
              <a:gd name="T3" fmla="*/ 17 h 17"/>
              <a:gd name="T4" fmla="*/ 15 w 15"/>
              <a:gd name="T5" fmla="*/ 13 h 17"/>
              <a:gd name="T6" fmla="*/ 8 w 15"/>
              <a:gd name="T7" fmla="*/ 0 h 17"/>
              <a:gd name="T8" fmla="*/ 1 w 15"/>
              <a:gd name="T9" fmla="*/ 4 h 17"/>
              <a:gd name="T10" fmla="*/ 0 w 15"/>
              <a:gd name="T11" fmla="*/ 4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0" y="4"/>
                </a:moveTo>
                <a:lnTo>
                  <a:pt x="9" y="17"/>
                </a:lnTo>
                <a:lnTo>
                  <a:pt x="15" y="13"/>
                </a:lnTo>
                <a:lnTo>
                  <a:pt x="8" y="0"/>
                </a:lnTo>
                <a:lnTo>
                  <a:pt x="1" y="4"/>
                </a:lnTo>
                <a:lnTo>
                  <a:pt x="0" y="4"/>
                </a:lnTo>
                <a:close/>
              </a:path>
            </a:pathLst>
          </a:custGeom>
          <a:solidFill>
            <a:srgbClr val="009240"/>
          </a:solidFill>
          <a:ln w="9525">
            <a:noFill/>
            <a:round/>
            <a:headEnd/>
            <a:tailEnd/>
          </a:ln>
        </p:spPr>
        <p:txBody>
          <a:bodyPr/>
          <a:lstStyle/>
          <a:p>
            <a:endParaRPr lang="hu-HU"/>
          </a:p>
        </p:txBody>
      </p:sp>
      <p:sp>
        <p:nvSpPr>
          <p:cNvPr id="59436" name="Freeform 45"/>
          <p:cNvSpPr>
            <a:spLocks/>
          </p:cNvSpPr>
          <p:nvPr/>
        </p:nvSpPr>
        <p:spPr bwMode="auto">
          <a:xfrm>
            <a:off x="3395663" y="1927225"/>
            <a:ext cx="25400" cy="26988"/>
          </a:xfrm>
          <a:custGeom>
            <a:avLst/>
            <a:gdLst>
              <a:gd name="T0" fmla="*/ 0 w 16"/>
              <a:gd name="T1" fmla="*/ 5 h 17"/>
              <a:gd name="T2" fmla="*/ 10 w 16"/>
              <a:gd name="T3" fmla="*/ 17 h 17"/>
              <a:gd name="T4" fmla="*/ 16 w 16"/>
              <a:gd name="T5" fmla="*/ 11 h 17"/>
              <a:gd name="T6" fmla="*/ 6 w 16"/>
              <a:gd name="T7" fmla="*/ 0 h 17"/>
              <a:gd name="T8" fmla="*/ 1 w 16"/>
              <a:gd name="T9" fmla="*/ 5 h 17"/>
              <a:gd name="T10" fmla="*/ 0 w 16"/>
              <a:gd name="T11" fmla="*/ 5 h 17"/>
              <a:gd name="T12" fmla="*/ 0 60000 65536"/>
              <a:gd name="T13" fmla="*/ 0 60000 65536"/>
              <a:gd name="T14" fmla="*/ 0 60000 65536"/>
              <a:gd name="T15" fmla="*/ 0 60000 65536"/>
              <a:gd name="T16" fmla="*/ 0 60000 65536"/>
              <a:gd name="T17" fmla="*/ 0 60000 65536"/>
              <a:gd name="T18" fmla="*/ 0 w 16"/>
              <a:gd name="T19" fmla="*/ 0 h 17"/>
              <a:gd name="T20" fmla="*/ 16 w 1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6" h="17">
                <a:moveTo>
                  <a:pt x="0" y="5"/>
                </a:moveTo>
                <a:lnTo>
                  <a:pt x="10" y="17"/>
                </a:lnTo>
                <a:lnTo>
                  <a:pt x="16" y="11"/>
                </a:lnTo>
                <a:lnTo>
                  <a:pt x="6" y="0"/>
                </a:lnTo>
                <a:lnTo>
                  <a:pt x="1" y="5"/>
                </a:lnTo>
                <a:lnTo>
                  <a:pt x="0" y="5"/>
                </a:lnTo>
                <a:close/>
              </a:path>
            </a:pathLst>
          </a:custGeom>
          <a:solidFill>
            <a:srgbClr val="009240"/>
          </a:solidFill>
          <a:ln w="9525">
            <a:noFill/>
            <a:round/>
            <a:headEnd/>
            <a:tailEnd/>
          </a:ln>
        </p:spPr>
        <p:txBody>
          <a:bodyPr/>
          <a:lstStyle/>
          <a:p>
            <a:endParaRPr lang="hu-HU"/>
          </a:p>
        </p:txBody>
      </p:sp>
      <p:sp>
        <p:nvSpPr>
          <p:cNvPr id="59437" name="Freeform 46"/>
          <p:cNvSpPr>
            <a:spLocks/>
          </p:cNvSpPr>
          <p:nvPr/>
        </p:nvSpPr>
        <p:spPr bwMode="auto">
          <a:xfrm>
            <a:off x="3387726" y="1935164"/>
            <a:ext cx="23813" cy="26987"/>
          </a:xfrm>
          <a:custGeom>
            <a:avLst/>
            <a:gdLst>
              <a:gd name="T0" fmla="*/ 0 w 15"/>
              <a:gd name="T1" fmla="*/ 5 h 17"/>
              <a:gd name="T2" fmla="*/ 10 w 15"/>
              <a:gd name="T3" fmla="*/ 17 h 17"/>
              <a:gd name="T4" fmla="*/ 15 w 15"/>
              <a:gd name="T5" fmla="*/ 12 h 17"/>
              <a:gd name="T6" fmla="*/ 5 w 15"/>
              <a:gd name="T7" fmla="*/ 0 h 17"/>
              <a:gd name="T8" fmla="*/ 0 w 15"/>
              <a:gd name="T9" fmla="*/ 5 h 17"/>
              <a:gd name="T10" fmla="*/ 0 w 15"/>
              <a:gd name="T11" fmla="*/ 5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0" y="5"/>
                </a:moveTo>
                <a:lnTo>
                  <a:pt x="10" y="17"/>
                </a:lnTo>
                <a:lnTo>
                  <a:pt x="15" y="12"/>
                </a:lnTo>
                <a:lnTo>
                  <a:pt x="5" y="0"/>
                </a:lnTo>
                <a:lnTo>
                  <a:pt x="0" y="5"/>
                </a:lnTo>
                <a:close/>
              </a:path>
            </a:pathLst>
          </a:custGeom>
          <a:solidFill>
            <a:srgbClr val="009240"/>
          </a:solidFill>
          <a:ln w="9525">
            <a:noFill/>
            <a:round/>
            <a:headEnd/>
            <a:tailEnd/>
          </a:ln>
        </p:spPr>
        <p:txBody>
          <a:bodyPr/>
          <a:lstStyle/>
          <a:p>
            <a:endParaRPr lang="hu-HU"/>
          </a:p>
        </p:txBody>
      </p:sp>
      <p:sp>
        <p:nvSpPr>
          <p:cNvPr id="59438" name="Freeform 47"/>
          <p:cNvSpPr>
            <a:spLocks/>
          </p:cNvSpPr>
          <p:nvPr/>
        </p:nvSpPr>
        <p:spPr bwMode="auto">
          <a:xfrm>
            <a:off x="3381376" y="1943101"/>
            <a:ext cx="23813" cy="23813"/>
          </a:xfrm>
          <a:custGeom>
            <a:avLst/>
            <a:gdLst>
              <a:gd name="T0" fmla="*/ 0 w 15"/>
              <a:gd name="T1" fmla="*/ 4 h 15"/>
              <a:gd name="T2" fmla="*/ 10 w 15"/>
              <a:gd name="T3" fmla="*/ 15 h 15"/>
              <a:gd name="T4" fmla="*/ 15 w 15"/>
              <a:gd name="T5" fmla="*/ 10 h 15"/>
              <a:gd name="T6" fmla="*/ 4 w 15"/>
              <a:gd name="T7" fmla="*/ 0 h 15"/>
              <a:gd name="T8" fmla="*/ 0 w 15"/>
              <a:gd name="T9" fmla="*/ 4 h 15"/>
              <a:gd name="T10" fmla="*/ 0 w 15"/>
              <a:gd name="T11" fmla="*/ 4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0" y="4"/>
                </a:moveTo>
                <a:lnTo>
                  <a:pt x="10" y="15"/>
                </a:lnTo>
                <a:lnTo>
                  <a:pt x="15" y="10"/>
                </a:lnTo>
                <a:lnTo>
                  <a:pt x="4" y="0"/>
                </a:lnTo>
                <a:lnTo>
                  <a:pt x="0" y="4"/>
                </a:lnTo>
                <a:close/>
              </a:path>
            </a:pathLst>
          </a:custGeom>
          <a:solidFill>
            <a:srgbClr val="009240"/>
          </a:solidFill>
          <a:ln w="9525">
            <a:noFill/>
            <a:round/>
            <a:headEnd/>
            <a:tailEnd/>
          </a:ln>
        </p:spPr>
        <p:txBody>
          <a:bodyPr/>
          <a:lstStyle/>
          <a:p>
            <a:endParaRPr lang="hu-HU"/>
          </a:p>
        </p:txBody>
      </p:sp>
      <p:sp>
        <p:nvSpPr>
          <p:cNvPr id="59439" name="Freeform 48"/>
          <p:cNvSpPr>
            <a:spLocks/>
          </p:cNvSpPr>
          <p:nvPr/>
        </p:nvSpPr>
        <p:spPr bwMode="auto">
          <a:xfrm>
            <a:off x="3371850" y="1949450"/>
            <a:ext cx="25400" cy="26988"/>
          </a:xfrm>
          <a:custGeom>
            <a:avLst/>
            <a:gdLst>
              <a:gd name="T0" fmla="*/ 0 w 16"/>
              <a:gd name="T1" fmla="*/ 6 h 17"/>
              <a:gd name="T2" fmla="*/ 11 w 16"/>
              <a:gd name="T3" fmla="*/ 17 h 17"/>
              <a:gd name="T4" fmla="*/ 16 w 16"/>
              <a:gd name="T5" fmla="*/ 11 h 17"/>
              <a:gd name="T6" fmla="*/ 6 w 16"/>
              <a:gd name="T7" fmla="*/ 0 h 17"/>
              <a:gd name="T8" fmla="*/ 1 w 16"/>
              <a:gd name="T9" fmla="*/ 5 h 17"/>
              <a:gd name="T10" fmla="*/ 0 w 16"/>
              <a:gd name="T11" fmla="*/ 6 h 17"/>
              <a:gd name="T12" fmla="*/ 0 60000 65536"/>
              <a:gd name="T13" fmla="*/ 0 60000 65536"/>
              <a:gd name="T14" fmla="*/ 0 60000 65536"/>
              <a:gd name="T15" fmla="*/ 0 60000 65536"/>
              <a:gd name="T16" fmla="*/ 0 60000 65536"/>
              <a:gd name="T17" fmla="*/ 0 60000 65536"/>
              <a:gd name="T18" fmla="*/ 0 w 16"/>
              <a:gd name="T19" fmla="*/ 0 h 17"/>
              <a:gd name="T20" fmla="*/ 16 w 1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6" h="17">
                <a:moveTo>
                  <a:pt x="0" y="6"/>
                </a:moveTo>
                <a:lnTo>
                  <a:pt x="11" y="17"/>
                </a:lnTo>
                <a:lnTo>
                  <a:pt x="16" y="11"/>
                </a:lnTo>
                <a:lnTo>
                  <a:pt x="6" y="0"/>
                </a:lnTo>
                <a:lnTo>
                  <a:pt x="1" y="5"/>
                </a:lnTo>
                <a:lnTo>
                  <a:pt x="0" y="6"/>
                </a:lnTo>
                <a:close/>
              </a:path>
            </a:pathLst>
          </a:custGeom>
          <a:solidFill>
            <a:srgbClr val="009240"/>
          </a:solidFill>
          <a:ln w="9525">
            <a:noFill/>
            <a:round/>
            <a:headEnd/>
            <a:tailEnd/>
          </a:ln>
        </p:spPr>
        <p:txBody>
          <a:bodyPr/>
          <a:lstStyle/>
          <a:p>
            <a:endParaRPr lang="hu-HU"/>
          </a:p>
        </p:txBody>
      </p:sp>
      <p:sp>
        <p:nvSpPr>
          <p:cNvPr id="59440" name="Freeform 49"/>
          <p:cNvSpPr>
            <a:spLocks/>
          </p:cNvSpPr>
          <p:nvPr/>
        </p:nvSpPr>
        <p:spPr bwMode="auto">
          <a:xfrm>
            <a:off x="3367088" y="1958975"/>
            <a:ext cx="23812" cy="20638"/>
          </a:xfrm>
          <a:custGeom>
            <a:avLst/>
            <a:gdLst>
              <a:gd name="T0" fmla="*/ 0 w 15"/>
              <a:gd name="T1" fmla="*/ 4 h 13"/>
              <a:gd name="T2" fmla="*/ 11 w 15"/>
              <a:gd name="T3" fmla="*/ 13 h 13"/>
              <a:gd name="T4" fmla="*/ 15 w 15"/>
              <a:gd name="T5" fmla="*/ 9 h 13"/>
              <a:gd name="T6" fmla="*/ 3 w 15"/>
              <a:gd name="T7" fmla="*/ 0 h 13"/>
              <a:gd name="T8" fmla="*/ 0 w 15"/>
              <a:gd name="T9" fmla="*/ 4 h 13"/>
              <a:gd name="T10" fmla="*/ 0 w 15"/>
              <a:gd name="T11" fmla="*/ 4 h 13"/>
              <a:gd name="T12" fmla="*/ 0 60000 65536"/>
              <a:gd name="T13" fmla="*/ 0 60000 65536"/>
              <a:gd name="T14" fmla="*/ 0 60000 65536"/>
              <a:gd name="T15" fmla="*/ 0 60000 65536"/>
              <a:gd name="T16" fmla="*/ 0 60000 65536"/>
              <a:gd name="T17" fmla="*/ 0 60000 65536"/>
              <a:gd name="T18" fmla="*/ 0 w 15"/>
              <a:gd name="T19" fmla="*/ 0 h 13"/>
              <a:gd name="T20" fmla="*/ 15 w 15"/>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5" h="13">
                <a:moveTo>
                  <a:pt x="0" y="4"/>
                </a:moveTo>
                <a:lnTo>
                  <a:pt x="11" y="13"/>
                </a:lnTo>
                <a:lnTo>
                  <a:pt x="15" y="9"/>
                </a:lnTo>
                <a:lnTo>
                  <a:pt x="3" y="0"/>
                </a:lnTo>
                <a:lnTo>
                  <a:pt x="0" y="4"/>
                </a:lnTo>
                <a:close/>
              </a:path>
            </a:pathLst>
          </a:custGeom>
          <a:solidFill>
            <a:srgbClr val="009240"/>
          </a:solidFill>
          <a:ln w="9525">
            <a:noFill/>
            <a:round/>
            <a:headEnd/>
            <a:tailEnd/>
          </a:ln>
        </p:spPr>
        <p:txBody>
          <a:bodyPr/>
          <a:lstStyle/>
          <a:p>
            <a:endParaRPr lang="hu-HU"/>
          </a:p>
        </p:txBody>
      </p:sp>
      <p:sp>
        <p:nvSpPr>
          <p:cNvPr id="59441" name="Freeform 50"/>
          <p:cNvSpPr>
            <a:spLocks/>
          </p:cNvSpPr>
          <p:nvPr/>
        </p:nvSpPr>
        <p:spPr bwMode="auto">
          <a:xfrm>
            <a:off x="3359150" y="1965326"/>
            <a:ext cx="25400" cy="22225"/>
          </a:xfrm>
          <a:custGeom>
            <a:avLst/>
            <a:gdLst>
              <a:gd name="T0" fmla="*/ 0 w 16"/>
              <a:gd name="T1" fmla="*/ 7 h 14"/>
              <a:gd name="T2" fmla="*/ 14 w 16"/>
              <a:gd name="T3" fmla="*/ 14 h 14"/>
              <a:gd name="T4" fmla="*/ 16 w 16"/>
              <a:gd name="T5" fmla="*/ 9 h 14"/>
              <a:gd name="T6" fmla="*/ 5 w 16"/>
              <a:gd name="T7" fmla="*/ 0 h 14"/>
              <a:gd name="T8" fmla="*/ 1 w 16"/>
              <a:gd name="T9" fmla="*/ 5 h 14"/>
              <a:gd name="T10" fmla="*/ 0 w 16"/>
              <a:gd name="T11" fmla="*/ 7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7"/>
                </a:moveTo>
                <a:lnTo>
                  <a:pt x="14" y="14"/>
                </a:lnTo>
                <a:lnTo>
                  <a:pt x="16" y="9"/>
                </a:lnTo>
                <a:lnTo>
                  <a:pt x="5" y="0"/>
                </a:lnTo>
                <a:lnTo>
                  <a:pt x="1" y="5"/>
                </a:lnTo>
                <a:lnTo>
                  <a:pt x="0" y="7"/>
                </a:lnTo>
                <a:close/>
              </a:path>
            </a:pathLst>
          </a:custGeom>
          <a:solidFill>
            <a:srgbClr val="009240"/>
          </a:solidFill>
          <a:ln w="9525">
            <a:noFill/>
            <a:round/>
            <a:headEnd/>
            <a:tailEnd/>
          </a:ln>
        </p:spPr>
        <p:txBody>
          <a:bodyPr/>
          <a:lstStyle/>
          <a:p>
            <a:endParaRPr lang="hu-HU"/>
          </a:p>
        </p:txBody>
      </p:sp>
      <p:sp>
        <p:nvSpPr>
          <p:cNvPr id="59442" name="Freeform 51"/>
          <p:cNvSpPr>
            <a:spLocks/>
          </p:cNvSpPr>
          <p:nvPr/>
        </p:nvSpPr>
        <p:spPr bwMode="auto">
          <a:xfrm>
            <a:off x="3357563" y="1976438"/>
            <a:ext cx="23812" cy="17462"/>
          </a:xfrm>
          <a:custGeom>
            <a:avLst/>
            <a:gdLst>
              <a:gd name="T0" fmla="*/ 12 w 15"/>
              <a:gd name="T1" fmla="*/ 11 h 11"/>
              <a:gd name="T2" fmla="*/ 12 w 15"/>
              <a:gd name="T3" fmla="*/ 11 h 11"/>
              <a:gd name="T4" fmla="*/ 15 w 15"/>
              <a:gd name="T5" fmla="*/ 6 h 11"/>
              <a:gd name="T6" fmla="*/ 1 w 15"/>
              <a:gd name="T7" fmla="*/ 0 h 11"/>
              <a:gd name="T8" fmla="*/ 0 w 15"/>
              <a:gd name="T9" fmla="*/ 3 h 11"/>
              <a:gd name="T10" fmla="*/ 12 w 15"/>
              <a:gd name="T11" fmla="*/ 11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12" y="11"/>
                </a:moveTo>
                <a:lnTo>
                  <a:pt x="12" y="11"/>
                </a:lnTo>
                <a:lnTo>
                  <a:pt x="15" y="6"/>
                </a:lnTo>
                <a:lnTo>
                  <a:pt x="1" y="0"/>
                </a:lnTo>
                <a:lnTo>
                  <a:pt x="0" y="3"/>
                </a:lnTo>
                <a:lnTo>
                  <a:pt x="12" y="11"/>
                </a:lnTo>
                <a:close/>
              </a:path>
            </a:pathLst>
          </a:custGeom>
          <a:solidFill>
            <a:srgbClr val="009240"/>
          </a:solidFill>
          <a:ln w="9525">
            <a:noFill/>
            <a:round/>
            <a:headEnd/>
            <a:tailEnd/>
          </a:ln>
        </p:spPr>
        <p:txBody>
          <a:bodyPr/>
          <a:lstStyle/>
          <a:p>
            <a:endParaRPr lang="hu-HU"/>
          </a:p>
        </p:txBody>
      </p:sp>
      <p:sp>
        <p:nvSpPr>
          <p:cNvPr id="59443" name="Freeform 52"/>
          <p:cNvSpPr>
            <a:spLocks/>
          </p:cNvSpPr>
          <p:nvPr/>
        </p:nvSpPr>
        <p:spPr bwMode="auto">
          <a:xfrm>
            <a:off x="3351213" y="1981200"/>
            <a:ext cx="25400" cy="19050"/>
          </a:xfrm>
          <a:custGeom>
            <a:avLst/>
            <a:gdLst>
              <a:gd name="T0" fmla="*/ 0 w 16"/>
              <a:gd name="T1" fmla="*/ 7 h 12"/>
              <a:gd name="T2" fmla="*/ 14 w 16"/>
              <a:gd name="T3" fmla="*/ 12 h 12"/>
              <a:gd name="T4" fmla="*/ 16 w 16"/>
              <a:gd name="T5" fmla="*/ 8 h 12"/>
              <a:gd name="T6" fmla="*/ 4 w 16"/>
              <a:gd name="T7" fmla="*/ 0 h 12"/>
              <a:gd name="T8" fmla="*/ 1 w 16"/>
              <a:gd name="T9" fmla="*/ 5 h 12"/>
              <a:gd name="T10" fmla="*/ 0 w 16"/>
              <a:gd name="T11" fmla="*/ 7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7"/>
                </a:moveTo>
                <a:lnTo>
                  <a:pt x="14" y="12"/>
                </a:lnTo>
                <a:lnTo>
                  <a:pt x="16" y="8"/>
                </a:lnTo>
                <a:lnTo>
                  <a:pt x="4" y="0"/>
                </a:lnTo>
                <a:lnTo>
                  <a:pt x="1" y="5"/>
                </a:lnTo>
                <a:lnTo>
                  <a:pt x="0" y="7"/>
                </a:lnTo>
                <a:close/>
              </a:path>
            </a:pathLst>
          </a:custGeom>
          <a:solidFill>
            <a:srgbClr val="009240"/>
          </a:solidFill>
          <a:ln w="9525">
            <a:noFill/>
            <a:round/>
            <a:headEnd/>
            <a:tailEnd/>
          </a:ln>
        </p:spPr>
        <p:txBody>
          <a:bodyPr/>
          <a:lstStyle/>
          <a:p>
            <a:endParaRPr lang="hu-HU"/>
          </a:p>
        </p:txBody>
      </p:sp>
      <p:sp>
        <p:nvSpPr>
          <p:cNvPr id="59444" name="Freeform 53"/>
          <p:cNvSpPr>
            <a:spLocks/>
          </p:cNvSpPr>
          <p:nvPr/>
        </p:nvSpPr>
        <p:spPr bwMode="auto">
          <a:xfrm>
            <a:off x="3349625" y="1992314"/>
            <a:ext cx="25400" cy="14287"/>
          </a:xfrm>
          <a:custGeom>
            <a:avLst/>
            <a:gdLst>
              <a:gd name="T0" fmla="*/ 15 w 16"/>
              <a:gd name="T1" fmla="*/ 9 h 9"/>
              <a:gd name="T2" fmla="*/ 15 w 16"/>
              <a:gd name="T3" fmla="*/ 9 h 9"/>
              <a:gd name="T4" fmla="*/ 16 w 16"/>
              <a:gd name="T5" fmla="*/ 4 h 9"/>
              <a:gd name="T6" fmla="*/ 1 w 16"/>
              <a:gd name="T7" fmla="*/ 0 h 9"/>
              <a:gd name="T8" fmla="*/ 0 w 16"/>
              <a:gd name="T9" fmla="*/ 6 h 9"/>
              <a:gd name="T10" fmla="*/ 15 w 16"/>
              <a:gd name="T11" fmla="*/ 9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5" y="9"/>
                </a:moveTo>
                <a:lnTo>
                  <a:pt x="15" y="9"/>
                </a:lnTo>
                <a:lnTo>
                  <a:pt x="16" y="4"/>
                </a:lnTo>
                <a:lnTo>
                  <a:pt x="1" y="0"/>
                </a:lnTo>
                <a:lnTo>
                  <a:pt x="0" y="6"/>
                </a:lnTo>
                <a:lnTo>
                  <a:pt x="15" y="9"/>
                </a:lnTo>
                <a:close/>
              </a:path>
            </a:pathLst>
          </a:custGeom>
          <a:solidFill>
            <a:srgbClr val="009240"/>
          </a:solidFill>
          <a:ln w="9525">
            <a:noFill/>
            <a:round/>
            <a:headEnd/>
            <a:tailEnd/>
          </a:ln>
        </p:spPr>
        <p:txBody>
          <a:bodyPr/>
          <a:lstStyle/>
          <a:p>
            <a:endParaRPr lang="hu-HU"/>
          </a:p>
        </p:txBody>
      </p:sp>
      <p:sp>
        <p:nvSpPr>
          <p:cNvPr id="59445" name="Freeform 54"/>
          <p:cNvSpPr>
            <a:spLocks/>
          </p:cNvSpPr>
          <p:nvPr/>
        </p:nvSpPr>
        <p:spPr bwMode="auto">
          <a:xfrm>
            <a:off x="3346450" y="2000250"/>
            <a:ext cx="26988" cy="14288"/>
          </a:xfrm>
          <a:custGeom>
            <a:avLst/>
            <a:gdLst>
              <a:gd name="T0" fmla="*/ 0 w 17"/>
              <a:gd name="T1" fmla="*/ 6 h 9"/>
              <a:gd name="T2" fmla="*/ 16 w 17"/>
              <a:gd name="T3" fmla="*/ 9 h 9"/>
              <a:gd name="T4" fmla="*/ 17 w 17"/>
              <a:gd name="T5" fmla="*/ 4 h 9"/>
              <a:gd name="T6" fmla="*/ 2 w 17"/>
              <a:gd name="T7" fmla="*/ 0 h 9"/>
              <a:gd name="T8" fmla="*/ 0 w 17"/>
              <a:gd name="T9" fmla="*/ 5 h 9"/>
              <a:gd name="T10" fmla="*/ 0 w 17"/>
              <a:gd name="T11" fmla="*/ 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0" y="6"/>
                </a:moveTo>
                <a:lnTo>
                  <a:pt x="16" y="9"/>
                </a:lnTo>
                <a:lnTo>
                  <a:pt x="17" y="4"/>
                </a:lnTo>
                <a:lnTo>
                  <a:pt x="2" y="0"/>
                </a:lnTo>
                <a:lnTo>
                  <a:pt x="0" y="5"/>
                </a:lnTo>
                <a:lnTo>
                  <a:pt x="0" y="6"/>
                </a:lnTo>
                <a:close/>
              </a:path>
            </a:pathLst>
          </a:custGeom>
          <a:solidFill>
            <a:srgbClr val="009240"/>
          </a:solidFill>
          <a:ln w="9525">
            <a:noFill/>
            <a:round/>
            <a:headEnd/>
            <a:tailEnd/>
          </a:ln>
        </p:spPr>
        <p:txBody>
          <a:bodyPr/>
          <a:lstStyle/>
          <a:p>
            <a:endParaRPr lang="hu-HU"/>
          </a:p>
        </p:txBody>
      </p:sp>
      <p:sp>
        <p:nvSpPr>
          <p:cNvPr id="59446" name="Freeform 55"/>
          <p:cNvSpPr>
            <a:spLocks/>
          </p:cNvSpPr>
          <p:nvPr/>
        </p:nvSpPr>
        <p:spPr bwMode="auto">
          <a:xfrm>
            <a:off x="3346450" y="2009775"/>
            <a:ext cx="25400" cy="7938"/>
          </a:xfrm>
          <a:custGeom>
            <a:avLst/>
            <a:gdLst>
              <a:gd name="T0" fmla="*/ 0 w 16"/>
              <a:gd name="T1" fmla="*/ 5 h 5"/>
              <a:gd name="T2" fmla="*/ 16 w 16"/>
              <a:gd name="T3" fmla="*/ 5 h 5"/>
              <a:gd name="T4" fmla="*/ 16 w 16"/>
              <a:gd name="T5" fmla="*/ 0 h 5"/>
              <a:gd name="T6" fmla="*/ 0 w 16"/>
              <a:gd name="T7" fmla="*/ 0 h 5"/>
              <a:gd name="T8" fmla="*/ 0 w 16"/>
              <a:gd name="T9" fmla="*/ 5 h 5"/>
              <a:gd name="T10" fmla="*/ 0 w 16"/>
              <a:gd name="T11" fmla="*/ 5 h 5"/>
              <a:gd name="T12" fmla="*/ 0 60000 65536"/>
              <a:gd name="T13" fmla="*/ 0 60000 65536"/>
              <a:gd name="T14" fmla="*/ 0 60000 65536"/>
              <a:gd name="T15" fmla="*/ 0 60000 65536"/>
              <a:gd name="T16" fmla="*/ 0 60000 65536"/>
              <a:gd name="T17" fmla="*/ 0 60000 65536"/>
              <a:gd name="T18" fmla="*/ 0 w 16"/>
              <a:gd name="T19" fmla="*/ 0 h 5"/>
              <a:gd name="T20" fmla="*/ 16 w 16"/>
              <a:gd name="T21" fmla="*/ 5 h 5"/>
            </a:gdLst>
            <a:ahLst/>
            <a:cxnLst>
              <a:cxn ang="T12">
                <a:pos x="T0" y="T1"/>
              </a:cxn>
              <a:cxn ang="T13">
                <a:pos x="T2" y="T3"/>
              </a:cxn>
              <a:cxn ang="T14">
                <a:pos x="T4" y="T5"/>
              </a:cxn>
              <a:cxn ang="T15">
                <a:pos x="T6" y="T7"/>
              </a:cxn>
              <a:cxn ang="T16">
                <a:pos x="T8" y="T9"/>
              </a:cxn>
              <a:cxn ang="T17">
                <a:pos x="T10" y="T11"/>
              </a:cxn>
            </a:cxnLst>
            <a:rect l="T18" t="T19" r="T20" b="T21"/>
            <a:pathLst>
              <a:path w="16" h="5">
                <a:moveTo>
                  <a:pt x="0" y="5"/>
                </a:moveTo>
                <a:lnTo>
                  <a:pt x="16" y="5"/>
                </a:lnTo>
                <a:lnTo>
                  <a:pt x="16" y="0"/>
                </a:lnTo>
                <a:lnTo>
                  <a:pt x="0" y="0"/>
                </a:lnTo>
                <a:lnTo>
                  <a:pt x="0" y="5"/>
                </a:lnTo>
                <a:close/>
              </a:path>
            </a:pathLst>
          </a:custGeom>
          <a:solidFill>
            <a:srgbClr val="009240"/>
          </a:solidFill>
          <a:ln w="9525">
            <a:noFill/>
            <a:round/>
            <a:headEnd/>
            <a:tailEnd/>
          </a:ln>
        </p:spPr>
        <p:txBody>
          <a:bodyPr/>
          <a:lstStyle/>
          <a:p>
            <a:endParaRPr lang="hu-HU"/>
          </a:p>
        </p:txBody>
      </p:sp>
      <p:sp>
        <p:nvSpPr>
          <p:cNvPr id="59447" name="Freeform 56"/>
          <p:cNvSpPr>
            <a:spLocks/>
          </p:cNvSpPr>
          <p:nvPr/>
        </p:nvSpPr>
        <p:spPr bwMode="auto">
          <a:xfrm>
            <a:off x="3346450" y="2017713"/>
            <a:ext cx="25400" cy="12700"/>
          </a:xfrm>
          <a:custGeom>
            <a:avLst/>
            <a:gdLst>
              <a:gd name="T0" fmla="*/ 0 w 16"/>
              <a:gd name="T1" fmla="*/ 8 h 8"/>
              <a:gd name="T2" fmla="*/ 16 w 16"/>
              <a:gd name="T3" fmla="*/ 5 h 8"/>
              <a:gd name="T4" fmla="*/ 16 w 16"/>
              <a:gd name="T5" fmla="*/ 0 h 8"/>
              <a:gd name="T6" fmla="*/ 0 w 16"/>
              <a:gd name="T7" fmla="*/ 0 h 8"/>
              <a:gd name="T8" fmla="*/ 0 w 16"/>
              <a:gd name="T9" fmla="*/ 5 h 8"/>
              <a:gd name="T10" fmla="*/ 0 w 16"/>
              <a:gd name="T11" fmla="*/ 8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8"/>
                </a:moveTo>
                <a:lnTo>
                  <a:pt x="16" y="5"/>
                </a:lnTo>
                <a:lnTo>
                  <a:pt x="16" y="0"/>
                </a:lnTo>
                <a:lnTo>
                  <a:pt x="0" y="0"/>
                </a:lnTo>
                <a:lnTo>
                  <a:pt x="0" y="5"/>
                </a:lnTo>
                <a:lnTo>
                  <a:pt x="0" y="8"/>
                </a:lnTo>
                <a:close/>
              </a:path>
            </a:pathLst>
          </a:custGeom>
          <a:solidFill>
            <a:srgbClr val="009240"/>
          </a:solidFill>
          <a:ln w="9525">
            <a:noFill/>
            <a:round/>
            <a:headEnd/>
            <a:tailEnd/>
          </a:ln>
        </p:spPr>
        <p:txBody>
          <a:bodyPr/>
          <a:lstStyle/>
          <a:p>
            <a:endParaRPr lang="hu-HU"/>
          </a:p>
        </p:txBody>
      </p:sp>
      <p:sp>
        <p:nvSpPr>
          <p:cNvPr id="59448" name="Freeform 57"/>
          <p:cNvSpPr>
            <a:spLocks/>
          </p:cNvSpPr>
          <p:nvPr/>
        </p:nvSpPr>
        <p:spPr bwMode="auto">
          <a:xfrm>
            <a:off x="3346450" y="2024063"/>
            <a:ext cx="26988" cy="12700"/>
          </a:xfrm>
          <a:custGeom>
            <a:avLst/>
            <a:gdLst>
              <a:gd name="T0" fmla="*/ 2 w 17"/>
              <a:gd name="T1" fmla="*/ 8 h 8"/>
              <a:gd name="T2" fmla="*/ 17 w 17"/>
              <a:gd name="T3" fmla="*/ 4 h 8"/>
              <a:gd name="T4" fmla="*/ 16 w 17"/>
              <a:gd name="T5" fmla="*/ 0 h 8"/>
              <a:gd name="T6" fmla="*/ 0 w 17"/>
              <a:gd name="T7" fmla="*/ 4 h 8"/>
              <a:gd name="T8" fmla="*/ 2 w 17"/>
              <a:gd name="T9" fmla="*/ 8 h 8"/>
              <a:gd name="T10" fmla="*/ 2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2" y="8"/>
                </a:moveTo>
                <a:lnTo>
                  <a:pt x="17" y="4"/>
                </a:lnTo>
                <a:lnTo>
                  <a:pt x="16" y="0"/>
                </a:lnTo>
                <a:lnTo>
                  <a:pt x="0" y="4"/>
                </a:lnTo>
                <a:lnTo>
                  <a:pt x="2" y="8"/>
                </a:lnTo>
                <a:close/>
              </a:path>
            </a:pathLst>
          </a:custGeom>
          <a:solidFill>
            <a:srgbClr val="009240"/>
          </a:solidFill>
          <a:ln w="9525">
            <a:noFill/>
            <a:round/>
            <a:headEnd/>
            <a:tailEnd/>
          </a:ln>
        </p:spPr>
        <p:txBody>
          <a:bodyPr/>
          <a:lstStyle/>
          <a:p>
            <a:endParaRPr lang="hu-HU"/>
          </a:p>
        </p:txBody>
      </p:sp>
      <p:sp>
        <p:nvSpPr>
          <p:cNvPr id="59449" name="Freeform 58"/>
          <p:cNvSpPr>
            <a:spLocks/>
          </p:cNvSpPr>
          <p:nvPr/>
        </p:nvSpPr>
        <p:spPr bwMode="auto">
          <a:xfrm>
            <a:off x="3349625" y="2030414"/>
            <a:ext cx="25400" cy="15875"/>
          </a:xfrm>
          <a:custGeom>
            <a:avLst/>
            <a:gdLst>
              <a:gd name="T0" fmla="*/ 2 w 16"/>
              <a:gd name="T1" fmla="*/ 10 h 10"/>
              <a:gd name="T2" fmla="*/ 16 w 16"/>
              <a:gd name="T3" fmla="*/ 5 h 10"/>
              <a:gd name="T4" fmla="*/ 15 w 16"/>
              <a:gd name="T5" fmla="*/ 0 h 10"/>
              <a:gd name="T6" fmla="*/ 0 w 16"/>
              <a:gd name="T7" fmla="*/ 4 h 10"/>
              <a:gd name="T8" fmla="*/ 1 w 16"/>
              <a:gd name="T9" fmla="*/ 9 h 10"/>
              <a:gd name="T10" fmla="*/ 2 w 16"/>
              <a:gd name="T11" fmla="*/ 10 h 10"/>
              <a:gd name="T12" fmla="*/ 0 60000 65536"/>
              <a:gd name="T13" fmla="*/ 0 60000 65536"/>
              <a:gd name="T14" fmla="*/ 0 60000 65536"/>
              <a:gd name="T15" fmla="*/ 0 60000 65536"/>
              <a:gd name="T16" fmla="*/ 0 60000 65536"/>
              <a:gd name="T17" fmla="*/ 0 60000 65536"/>
              <a:gd name="T18" fmla="*/ 0 w 16"/>
              <a:gd name="T19" fmla="*/ 0 h 10"/>
              <a:gd name="T20" fmla="*/ 16 w 1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6" h="10">
                <a:moveTo>
                  <a:pt x="2" y="10"/>
                </a:moveTo>
                <a:lnTo>
                  <a:pt x="16" y="5"/>
                </a:lnTo>
                <a:lnTo>
                  <a:pt x="15" y="0"/>
                </a:lnTo>
                <a:lnTo>
                  <a:pt x="0" y="4"/>
                </a:lnTo>
                <a:lnTo>
                  <a:pt x="1" y="9"/>
                </a:lnTo>
                <a:lnTo>
                  <a:pt x="2" y="10"/>
                </a:lnTo>
                <a:close/>
              </a:path>
            </a:pathLst>
          </a:custGeom>
          <a:solidFill>
            <a:srgbClr val="009240"/>
          </a:solidFill>
          <a:ln w="9525">
            <a:noFill/>
            <a:round/>
            <a:headEnd/>
            <a:tailEnd/>
          </a:ln>
        </p:spPr>
        <p:txBody>
          <a:bodyPr/>
          <a:lstStyle/>
          <a:p>
            <a:endParaRPr lang="hu-HU"/>
          </a:p>
        </p:txBody>
      </p:sp>
      <p:sp>
        <p:nvSpPr>
          <p:cNvPr id="59450" name="Freeform 59"/>
          <p:cNvSpPr>
            <a:spLocks/>
          </p:cNvSpPr>
          <p:nvPr/>
        </p:nvSpPr>
        <p:spPr bwMode="auto">
          <a:xfrm>
            <a:off x="3352801" y="2036763"/>
            <a:ext cx="23813" cy="17462"/>
          </a:xfrm>
          <a:custGeom>
            <a:avLst/>
            <a:gdLst>
              <a:gd name="T0" fmla="*/ 3 w 15"/>
              <a:gd name="T1" fmla="*/ 11 h 11"/>
              <a:gd name="T2" fmla="*/ 15 w 15"/>
              <a:gd name="T3" fmla="*/ 5 h 11"/>
              <a:gd name="T4" fmla="*/ 14 w 15"/>
              <a:gd name="T5" fmla="*/ 0 h 11"/>
              <a:gd name="T6" fmla="*/ 0 w 15"/>
              <a:gd name="T7" fmla="*/ 6 h 11"/>
              <a:gd name="T8" fmla="*/ 1 w 15"/>
              <a:gd name="T9" fmla="*/ 11 h 11"/>
              <a:gd name="T10" fmla="*/ 3 w 15"/>
              <a:gd name="T11" fmla="*/ 11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3" y="11"/>
                </a:moveTo>
                <a:lnTo>
                  <a:pt x="15" y="5"/>
                </a:lnTo>
                <a:lnTo>
                  <a:pt x="14" y="0"/>
                </a:lnTo>
                <a:lnTo>
                  <a:pt x="0" y="6"/>
                </a:lnTo>
                <a:lnTo>
                  <a:pt x="1" y="11"/>
                </a:lnTo>
                <a:lnTo>
                  <a:pt x="3" y="11"/>
                </a:lnTo>
                <a:close/>
              </a:path>
            </a:pathLst>
          </a:custGeom>
          <a:solidFill>
            <a:srgbClr val="009240"/>
          </a:solidFill>
          <a:ln w="9525">
            <a:noFill/>
            <a:round/>
            <a:headEnd/>
            <a:tailEnd/>
          </a:ln>
        </p:spPr>
        <p:txBody>
          <a:bodyPr/>
          <a:lstStyle/>
          <a:p>
            <a:endParaRPr lang="hu-HU"/>
          </a:p>
        </p:txBody>
      </p:sp>
      <p:sp>
        <p:nvSpPr>
          <p:cNvPr id="59451" name="Freeform 60"/>
          <p:cNvSpPr>
            <a:spLocks/>
          </p:cNvSpPr>
          <p:nvPr/>
        </p:nvSpPr>
        <p:spPr bwMode="auto">
          <a:xfrm>
            <a:off x="3357563" y="2044700"/>
            <a:ext cx="23812" cy="20638"/>
          </a:xfrm>
          <a:custGeom>
            <a:avLst/>
            <a:gdLst>
              <a:gd name="T0" fmla="*/ 2 w 15"/>
              <a:gd name="T1" fmla="*/ 13 h 13"/>
              <a:gd name="T2" fmla="*/ 15 w 15"/>
              <a:gd name="T3" fmla="*/ 4 h 13"/>
              <a:gd name="T4" fmla="*/ 12 w 15"/>
              <a:gd name="T5" fmla="*/ 0 h 13"/>
              <a:gd name="T6" fmla="*/ 0 w 15"/>
              <a:gd name="T7" fmla="*/ 6 h 13"/>
              <a:gd name="T8" fmla="*/ 1 w 15"/>
              <a:gd name="T9" fmla="*/ 11 h 13"/>
              <a:gd name="T10" fmla="*/ 2 w 15"/>
              <a:gd name="T11" fmla="*/ 13 h 13"/>
              <a:gd name="T12" fmla="*/ 0 60000 65536"/>
              <a:gd name="T13" fmla="*/ 0 60000 65536"/>
              <a:gd name="T14" fmla="*/ 0 60000 65536"/>
              <a:gd name="T15" fmla="*/ 0 60000 65536"/>
              <a:gd name="T16" fmla="*/ 0 60000 65536"/>
              <a:gd name="T17" fmla="*/ 0 60000 65536"/>
              <a:gd name="T18" fmla="*/ 0 w 15"/>
              <a:gd name="T19" fmla="*/ 0 h 13"/>
              <a:gd name="T20" fmla="*/ 15 w 15"/>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5" h="13">
                <a:moveTo>
                  <a:pt x="2" y="13"/>
                </a:moveTo>
                <a:lnTo>
                  <a:pt x="15" y="4"/>
                </a:lnTo>
                <a:lnTo>
                  <a:pt x="12" y="0"/>
                </a:lnTo>
                <a:lnTo>
                  <a:pt x="0" y="6"/>
                </a:lnTo>
                <a:lnTo>
                  <a:pt x="1" y="11"/>
                </a:lnTo>
                <a:lnTo>
                  <a:pt x="2" y="13"/>
                </a:lnTo>
                <a:close/>
              </a:path>
            </a:pathLst>
          </a:custGeom>
          <a:solidFill>
            <a:srgbClr val="009240"/>
          </a:solidFill>
          <a:ln w="9525">
            <a:noFill/>
            <a:round/>
            <a:headEnd/>
            <a:tailEnd/>
          </a:ln>
        </p:spPr>
        <p:txBody>
          <a:bodyPr/>
          <a:lstStyle/>
          <a:p>
            <a:endParaRPr lang="hu-HU"/>
          </a:p>
        </p:txBody>
      </p:sp>
      <p:sp>
        <p:nvSpPr>
          <p:cNvPr id="59452" name="Freeform 61"/>
          <p:cNvSpPr>
            <a:spLocks/>
          </p:cNvSpPr>
          <p:nvPr/>
        </p:nvSpPr>
        <p:spPr bwMode="auto">
          <a:xfrm>
            <a:off x="3360738" y="2047876"/>
            <a:ext cx="23812" cy="22225"/>
          </a:xfrm>
          <a:custGeom>
            <a:avLst/>
            <a:gdLst>
              <a:gd name="T0" fmla="*/ 4 w 15"/>
              <a:gd name="T1" fmla="*/ 14 h 14"/>
              <a:gd name="T2" fmla="*/ 15 w 15"/>
              <a:gd name="T3" fmla="*/ 6 h 14"/>
              <a:gd name="T4" fmla="*/ 13 w 15"/>
              <a:gd name="T5" fmla="*/ 0 h 14"/>
              <a:gd name="T6" fmla="*/ 0 w 15"/>
              <a:gd name="T7" fmla="*/ 11 h 14"/>
              <a:gd name="T8" fmla="*/ 4 w 15"/>
              <a:gd name="T9" fmla="*/ 14 h 14"/>
              <a:gd name="T10" fmla="*/ 4 w 15"/>
              <a:gd name="T11" fmla="*/ 14 h 14"/>
              <a:gd name="T12" fmla="*/ 0 60000 65536"/>
              <a:gd name="T13" fmla="*/ 0 60000 65536"/>
              <a:gd name="T14" fmla="*/ 0 60000 65536"/>
              <a:gd name="T15" fmla="*/ 0 60000 65536"/>
              <a:gd name="T16" fmla="*/ 0 60000 65536"/>
              <a:gd name="T17" fmla="*/ 0 60000 65536"/>
              <a:gd name="T18" fmla="*/ 0 w 15"/>
              <a:gd name="T19" fmla="*/ 0 h 14"/>
              <a:gd name="T20" fmla="*/ 15 w 15"/>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5" h="14">
                <a:moveTo>
                  <a:pt x="4" y="14"/>
                </a:moveTo>
                <a:lnTo>
                  <a:pt x="15" y="6"/>
                </a:lnTo>
                <a:lnTo>
                  <a:pt x="13" y="0"/>
                </a:lnTo>
                <a:lnTo>
                  <a:pt x="0" y="11"/>
                </a:lnTo>
                <a:lnTo>
                  <a:pt x="4" y="14"/>
                </a:lnTo>
                <a:close/>
              </a:path>
            </a:pathLst>
          </a:custGeom>
          <a:solidFill>
            <a:srgbClr val="009240"/>
          </a:solidFill>
          <a:ln w="9525">
            <a:noFill/>
            <a:round/>
            <a:headEnd/>
            <a:tailEnd/>
          </a:ln>
        </p:spPr>
        <p:txBody>
          <a:bodyPr/>
          <a:lstStyle/>
          <a:p>
            <a:endParaRPr lang="hu-HU"/>
          </a:p>
        </p:txBody>
      </p:sp>
      <p:sp>
        <p:nvSpPr>
          <p:cNvPr id="59453" name="Freeform 62"/>
          <p:cNvSpPr>
            <a:spLocks/>
          </p:cNvSpPr>
          <p:nvPr/>
        </p:nvSpPr>
        <p:spPr bwMode="auto">
          <a:xfrm>
            <a:off x="3367088" y="2057401"/>
            <a:ext cx="23812" cy="22225"/>
          </a:xfrm>
          <a:custGeom>
            <a:avLst/>
            <a:gdLst>
              <a:gd name="T0" fmla="*/ 4 w 15"/>
              <a:gd name="T1" fmla="*/ 14 h 14"/>
              <a:gd name="T2" fmla="*/ 15 w 15"/>
              <a:gd name="T3" fmla="*/ 5 h 14"/>
              <a:gd name="T4" fmla="*/ 11 w 15"/>
              <a:gd name="T5" fmla="*/ 0 h 14"/>
              <a:gd name="T6" fmla="*/ 0 w 15"/>
              <a:gd name="T7" fmla="*/ 8 h 14"/>
              <a:gd name="T8" fmla="*/ 3 w 15"/>
              <a:gd name="T9" fmla="*/ 14 h 14"/>
              <a:gd name="T10" fmla="*/ 4 w 15"/>
              <a:gd name="T11" fmla="*/ 14 h 14"/>
              <a:gd name="T12" fmla="*/ 0 60000 65536"/>
              <a:gd name="T13" fmla="*/ 0 60000 65536"/>
              <a:gd name="T14" fmla="*/ 0 60000 65536"/>
              <a:gd name="T15" fmla="*/ 0 60000 65536"/>
              <a:gd name="T16" fmla="*/ 0 60000 65536"/>
              <a:gd name="T17" fmla="*/ 0 60000 65536"/>
              <a:gd name="T18" fmla="*/ 0 w 15"/>
              <a:gd name="T19" fmla="*/ 0 h 14"/>
              <a:gd name="T20" fmla="*/ 15 w 15"/>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5" h="14">
                <a:moveTo>
                  <a:pt x="4" y="14"/>
                </a:moveTo>
                <a:lnTo>
                  <a:pt x="15" y="5"/>
                </a:lnTo>
                <a:lnTo>
                  <a:pt x="11" y="0"/>
                </a:lnTo>
                <a:lnTo>
                  <a:pt x="0" y="8"/>
                </a:lnTo>
                <a:lnTo>
                  <a:pt x="3" y="14"/>
                </a:lnTo>
                <a:lnTo>
                  <a:pt x="4" y="14"/>
                </a:lnTo>
                <a:close/>
              </a:path>
            </a:pathLst>
          </a:custGeom>
          <a:solidFill>
            <a:srgbClr val="009240"/>
          </a:solidFill>
          <a:ln w="9525">
            <a:noFill/>
            <a:round/>
            <a:headEnd/>
            <a:tailEnd/>
          </a:ln>
        </p:spPr>
        <p:txBody>
          <a:bodyPr/>
          <a:lstStyle/>
          <a:p>
            <a:endParaRPr lang="hu-HU"/>
          </a:p>
        </p:txBody>
      </p:sp>
      <p:sp>
        <p:nvSpPr>
          <p:cNvPr id="59454" name="Freeform 63"/>
          <p:cNvSpPr>
            <a:spLocks/>
          </p:cNvSpPr>
          <p:nvPr/>
        </p:nvSpPr>
        <p:spPr bwMode="auto">
          <a:xfrm>
            <a:off x="3373438" y="2062163"/>
            <a:ext cx="23812" cy="25400"/>
          </a:xfrm>
          <a:custGeom>
            <a:avLst/>
            <a:gdLst>
              <a:gd name="T0" fmla="*/ 5 w 15"/>
              <a:gd name="T1" fmla="*/ 16 h 16"/>
              <a:gd name="T2" fmla="*/ 15 w 15"/>
              <a:gd name="T3" fmla="*/ 5 h 16"/>
              <a:gd name="T4" fmla="*/ 10 w 15"/>
              <a:gd name="T5" fmla="*/ 0 h 16"/>
              <a:gd name="T6" fmla="*/ 0 w 15"/>
              <a:gd name="T7" fmla="*/ 11 h 16"/>
              <a:gd name="T8" fmla="*/ 5 w 15"/>
              <a:gd name="T9" fmla="*/ 16 h 16"/>
              <a:gd name="T10" fmla="*/ 5 w 15"/>
              <a:gd name="T11" fmla="*/ 16 h 16"/>
              <a:gd name="T12" fmla="*/ 0 60000 65536"/>
              <a:gd name="T13" fmla="*/ 0 60000 65536"/>
              <a:gd name="T14" fmla="*/ 0 60000 65536"/>
              <a:gd name="T15" fmla="*/ 0 60000 65536"/>
              <a:gd name="T16" fmla="*/ 0 60000 65536"/>
              <a:gd name="T17" fmla="*/ 0 60000 65536"/>
              <a:gd name="T18" fmla="*/ 0 w 15"/>
              <a:gd name="T19" fmla="*/ 0 h 16"/>
              <a:gd name="T20" fmla="*/ 15 w 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 h="16">
                <a:moveTo>
                  <a:pt x="5" y="16"/>
                </a:moveTo>
                <a:lnTo>
                  <a:pt x="15" y="5"/>
                </a:lnTo>
                <a:lnTo>
                  <a:pt x="10" y="0"/>
                </a:lnTo>
                <a:lnTo>
                  <a:pt x="0" y="11"/>
                </a:lnTo>
                <a:lnTo>
                  <a:pt x="5" y="16"/>
                </a:lnTo>
                <a:close/>
              </a:path>
            </a:pathLst>
          </a:custGeom>
          <a:solidFill>
            <a:srgbClr val="009240"/>
          </a:solidFill>
          <a:ln w="9525">
            <a:noFill/>
            <a:round/>
            <a:headEnd/>
            <a:tailEnd/>
          </a:ln>
        </p:spPr>
        <p:txBody>
          <a:bodyPr/>
          <a:lstStyle/>
          <a:p>
            <a:endParaRPr lang="hu-HU"/>
          </a:p>
        </p:txBody>
      </p:sp>
      <p:sp>
        <p:nvSpPr>
          <p:cNvPr id="59455" name="Freeform 64"/>
          <p:cNvSpPr>
            <a:spLocks/>
          </p:cNvSpPr>
          <p:nvPr/>
        </p:nvSpPr>
        <p:spPr bwMode="auto">
          <a:xfrm>
            <a:off x="3381376" y="2070100"/>
            <a:ext cx="23813" cy="25400"/>
          </a:xfrm>
          <a:custGeom>
            <a:avLst/>
            <a:gdLst>
              <a:gd name="T0" fmla="*/ 5 w 15"/>
              <a:gd name="T1" fmla="*/ 16 h 16"/>
              <a:gd name="T2" fmla="*/ 15 w 15"/>
              <a:gd name="T3" fmla="*/ 4 h 16"/>
              <a:gd name="T4" fmla="*/ 10 w 15"/>
              <a:gd name="T5" fmla="*/ 0 h 16"/>
              <a:gd name="T6" fmla="*/ 0 w 15"/>
              <a:gd name="T7" fmla="*/ 11 h 16"/>
              <a:gd name="T8" fmla="*/ 4 w 15"/>
              <a:gd name="T9" fmla="*/ 16 h 16"/>
              <a:gd name="T10" fmla="*/ 5 w 15"/>
              <a:gd name="T11" fmla="*/ 16 h 16"/>
              <a:gd name="T12" fmla="*/ 0 60000 65536"/>
              <a:gd name="T13" fmla="*/ 0 60000 65536"/>
              <a:gd name="T14" fmla="*/ 0 60000 65536"/>
              <a:gd name="T15" fmla="*/ 0 60000 65536"/>
              <a:gd name="T16" fmla="*/ 0 60000 65536"/>
              <a:gd name="T17" fmla="*/ 0 60000 65536"/>
              <a:gd name="T18" fmla="*/ 0 w 15"/>
              <a:gd name="T19" fmla="*/ 0 h 16"/>
              <a:gd name="T20" fmla="*/ 15 w 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 h="16">
                <a:moveTo>
                  <a:pt x="5" y="16"/>
                </a:moveTo>
                <a:lnTo>
                  <a:pt x="15" y="4"/>
                </a:lnTo>
                <a:lnTo>
                  <a:pt x="10" y="0"/>
                </a:lnTo>
                <a:lnTo>
                  <a:pt x="0" y="11"/>
                </a:lnTo>
                <a:lnTo>
                  <a:pt x="4" y="16"/>
                </a:lnTo>
                <a:lnTo>
                  <a:pt x="5" y="16"/>
                </a:lnTo>
                <a:close/>
              </a:path>
            </a:pathLst>
          </a:custGeom>
          <a:solidFill>
            <a:srgbClr val="009240"/>
          </a:solidFill>
          <a:ln w="9525">
            <a:noFill/>
            <a:round/>
            <a:headEnd/>
            <a:tailEnd/>
          </a:ln>
        </p:spPr>
        <p:txBody>
          <a:bodyPr/>
          <a:lstStyle/>
          <a:p>
            <a:endParaRPr lang="hu-HU"/>
          </a:p>
        </p:txBody>
      </p:sp>
      <p:sp>
        <p:nvSpPr>
          <p:cNvPr id="59456" name="Freeform 65"/>
          <p:cNvSpPr>
            <a:spLocks/>
          </p:cNvSpPr>
          <p:nvPr/>
        </p:nvSpPr>
        <p:spPr bwMode="auto">
          <a:xfrm>
            <a:off x="3389314" y="2076450"/>
            <a:ext cx="22225" cy="25400"/>
          </a:xfrm>
          <a:custGeom>
            <a:avLst/>
            <a:gdLst>
              <a:gd name="T0" fmla="*/ 14 w 14"/>
              <a:gd name="T1" fmla="*/ 4 h 16"/>
              <a:gd name="T2" fmla="*/ 14 w 14"/>
              <a:gd name="T3" fmla="*/ 4 h 16"/>
              <a:gd name="T4" fmla="*/ 9 w 14"/>
              <a:gd name="T5" fmla="*/ 0 h 16"/>
              <a:gd name="T6" fmla="*/ 0 w 14"/>
              <a:gd name="T7" fmla="*/ 12 h 16"/>
              <a:gd name="T8" fmla="*/ 5 w 14"/>
              <a:gd name="T9" fmla="*/ 16 h 16"/>
              <a:gd name="T10" fmla="*/ 14 w 14"/>
              <a:gd name="T11" fmla="*/ 4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14" y="4"/>
                </a:moveTo>
                <a:lnTo>
                  <a:pt x="14" y="4"/>
                </a:lnTo>
                <a:lnTo>
                  <a:pt x="9" y="0"/>
                </a:lnTo>
                <a:lnTo>
                  <a:pt x="0" y="12"/>
                </a:lnTo>
                <a:lnTo>
                  <a:pt x="5" y="16"/>
                </a:lnTo>
                <a:lnTo>
                  <a:pt x="14" y="4"/>
                </a:lnTo>
                <a:close/>
              </a:path>
            </a:pathLst>
          </a:custGeom>
          <a:solidFill>
            <a:srgbClr val="009240"/>
          </a:solidFill>
          <a:ln w="9525">
            <a:noFill/>
            <a:round/>
            <a:headEnd/>
            <a:tailEnd/>
          </a:ln>
        </p:spPr>
        <p:txBody>
          <a:bodyPr/>
          <a:lstStyle/>
          <a:p>
            <a:endParaRPr lang="hu-HU"/>
          </a:p>
        </p:txBody>
      </p:sp>
      <p:sp>
        <p:nvSpPr>
          <p:cNvPr id="59457" name="Freeform 66"/>
          <p:cNvSpPr>
            <a:spLocks/>
          </p:cNvSpPr>
          <p:nvPr/>
        </p:nvSpPr>
        <p:spPr bwMode="auto">
          <a:xfrm>
            <a:off x="3397251" y="2082800"/>
            <a:ext cx="23813" cy="26988"/>
          </a:xfrm>
          <a:custGeom>
            <a:avLst/>
            <a:gdLst>
              <a:gd name="T0" fmla="*/ 5 w 15"/>
              <a:gd name="T1" fmla="*/ 17 h 17"/>
              <a:gd name="T2" fmla="*/ 15 w 15"/>
              <a:gd name="T3" fmla="*/ 5 h 17"/>
              <a:gd name="T4" fmla="*/ 9 w 15"/>
              <a:gd name="T5" fmla="*/ 0 h 17"/>
              <a:gd name="T6" fmla="*/ 0 w 15"/>
              <a:gd name="T7" fmla="*/ 12 h 17"/>
              <a:gd name="T8" fmla="*/ 5 w 15"/>
              <a:gd name="T9" fmla="*/ 17 h 17"/>
              <a:gd name="T10" fmla="*/ 5 w 15"/>
              <a:gd name="T11" fmla="*/ 17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5" y="17"/>
                </a:moveTo>
                <a:lnTo>
                  <a:pt x="15" y="5"/>
                </a:lnTo>
                <a:lnTo>
                  <a:pt x="9" y="0"/>
                </a:lnTo>
                <a:lnTo>
                  <a:pt x="0" y="12"/>
                </a:lnTo>
                <a:lnTo>
                  <a:pt x="5" y="17"/>
                </a:lnTo>
                <a:close/>
              </a:path>
            </a:pathLst>
          </a:custGeom>
          <a:solidFill>
            <a:srgbClr val="009240"/>
          </a:solidFill>
          <a:ln w="9525">
            <a:noFill/>
            <a:round/>
            <a:headEnd/>
            <a:tailEnd/>
          </a:ln>
        </p:spPr>
        <p:txBody>
          <a:bodyPr/>
          <a:lstStyle/>
          <a:p>
            <a:endParaRPr lang="hu-HU"/>
          </a:p>
        </p:txBody>
      </p:sp>
      <p:sp>
        <p:nvSpPr>
          <p:cNvPr id="59458" name="Freeform 67"/>
          <p:cNvSpPr>
            <a:spLocks/>
          </p:cNvSpPr>
          <p:nvPr/>
        </p:nvSpPr>
        <p:spPr bwMode="auto">
          <a:xfrm>
            <a:off x="3405188" y="2089151"/>
            <a:ext cx="23812" cy="28575"/>
          </a:xfrm>
          <a:custGeom>
            <a:avLst/>
            <a:gdLst>
              <a:gd name="T0" fmla="*/ 8 w 15"/>
              <a:gd name="T1" fmla="*/ 18 h 18"/>
              <a:gd name="T2" fmla="*/ 15 w 15"/>
              <a:gd name="T3" fmla="*/ 5 h 18"/>
              <a:gd name="T4" fmla="*/ 10 w 15"/>
              <a:gd name="T5" fmla="*/ 0 h 18"/>
              <a:gd name="T6" fmla="*/ 0 w 15"/>
              <a:gd name="T7" fmla="*/ 13 h 18"/>
              <a:gd name="T8" fmla="*/ 7 w 15"/>
              <a:gd name="T9" fmla="*/ 18 h 18"/>
              <a:gd name="T10" fmla="*/ 8 w 15"/>
              <a:gd name="T11" fmla="*/ 18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8" y="18"/>
                </a:moveTo>
                <a:lnTo>
                  <a:pt x="15" y="5"/>
                </a:lnTo>
                <a:lnTo>
                  <a:pt x="10" y="0"/>
                </a:lnTo>
                <a:lnTo>
                  <a:pt x="0" y="13"/>
                </a:lnTo>
                <a:lnTo>
                  <a:pt x="7" y="18"/>
                </a:lnTo>
                <a:lnTo>
                  <a:pt x="8" y="18"/>
                </a:lnTo>
                <a:close/>
              </a:path>
            </a:pathLst>
          </a:custGeom>
          <a:solidFill>
            <a:srgbClr val="009240"/>
          </a:solidFill>
          <a:ln w="9525">
            <a:noFill/>
            <a:round/>
            <a:headEnd/>
            <a:tailEnd/>
          </a:ln>
        </p:spPr>
        <p:txBody>
          <a:bodyPr/>
          <a:lstStyle/>
          <a:p>
            <a:endParaRPr lang="hu-HU"/>
          </a:p>
        </p:txBody>
      </p:sp>
      <p:sp>
        <p:nvSpPr>
          <p:cNvPr id="59459" name="Freeform 68"/>
          <p:cNvSpPr>
            <a:spLocks/>
          </p:cNvSpPr>
          <p:nvPr/>
        </p:nvSpPr>
        <p:spPr bwMode="auto">
          <a:xfrm>
            <a:off x="3417888" y="2097089"/>
            <a:ext cx="23812" cy="28575"/>
          </a:xfrm>
          <a:custGeom>
            <a:avLst/>
            <a:gdLst>
              <a:gd name="T0" fmla="*/ 7 w 15"/>
              <a:gd name="T1" fmla="*/ 18 h 18"/>
              <a:gd name="T2" fmla="*/ 15 w 15"/>
              <a:gd name="T3" fmla="*/ 5 h 18"/>
              <a:gd name="T4" fmla="*/ 7 w 15"/>
              <a:gd name="T5" fmla="*/ 0 h 18"/>
              <a:gd name="T6" fmla="*/ 0 w 15"/>
              <a:gd name="T7" fmla="*/ 13 h 18"/>
              <a:gd name="T8" fmla="*/ 6 w 15"/>
              <a:gd name="T9" fmla="*/ 18 h 18"/>
              <a:gd name="T10" fmla="*/ 7 w 15"/>
              <a:gd name="T11" fmla="*/ 18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7" y="18"/>
                </a:moveTo>
                <a:lnTo>
                  <a:pt x="15" y="5"/>
                </a:lnTo>
                <a:lnTo>
                  <a:pt x="7" y="0"/>
                </a:lnTo>
                <a:lnTo>
                  <a:pt x="0" y="13"/>
                </a:lnTo>
                <a:lnTo>
                  <a:pt x="6" y="18"/>
                </a:lnTo>
                <a:lnTo>
                  <a:pt x="7" y="18"/>
                </a:lnTo>
                <a:close/>
              </a:path>
            </a:pathLst>
          </a:custGeom>
          <a:solidFill>
            <a:srgbClr val="009240"/>
          </a:solidFill>
          <a:ln w="9525">
            <a:noFill/>
            <a:round/>
            <a:headEnd/>
            <a:tailEnd/>
          </a:ln>
        </p:spPr>
        <p:txBody>
          <a:bodyPr/>
          <a:lstStyle/>
          <a:p>
            <a:endParaRPr lang="hu-HU"/>
          </a:p>
        </p:txBody>
      </p:sp>
      <p:sp>
        <p:nvSpPr>
          <p:cNvPr id="59460" name="Freeform 69"/>
          <p:cNvSpPr>
            <a:spLocks/>
          </p:cNvSpPr>
          <p:nvPr/>
        </p:nvSpPr>
        <p:spPr bwMode="auto">
          <a:xfrm>
            <a:off x="3429001" y="2103439"/>
            <a:ext cx="22225" cy="28575"/>
          </a:xfrm>
          <a:custGeom>
            <a:avLst/>
            <a:gdLst>
              <a:gd name="T0" fmla="*/ 8 w 14"/>
              <a:gd name="T1" fmla="*/ 18 h 18"/>
              <a:gd name="T2" fmla="*/ 14 w 14"/>
              <a:gd name="T3" fmla="*/ 4 h 18"/>
              <a:gd name="T4" fmla="*/ 7 w 14"/>
              <a:gd name="T5" fmla="*/ 0 h 18"/>
              <a:gd name="T6" fmla="*/ 0 w 14"/>
              <a:gd name="T7" fmla="*/ 14 h 18"/>
              <a:gd name="T8" fmla="*/ 7 w 14"/>
              <a:gd name="T9" fmla="*/ 18 h 18"/>
              <a:gd name="T10" fmla="*/ 8 w 14"/>
              <a:gd name="T11" fmla="*/ 18 h 18"/>
              <a:gd name="T12" fmla="*/ 0 60000 65536"/>
              <a:gd name="T13" fmla="*/ 0 60000 65536"/>
              <a:gd name="T14" fmla="*/ 0 60000 65536"/>
              <a:gd name="T15" fmla="*/ 0 60000 65536"/>
              <a:gd name="T16" fmla="*/ 0 60000 65536"/>
              <a:gd name="T17" fmla="*/ 0 60000 65536"/>
              <a:gd name="T18" fmla="*/ 0 w 14"/>
              <a:gd name="T19" fmla="*/ 0 h 18"/>
              <a:gd name="T20" fmla="*/ 14 w 1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4" h="18">
                <a:moveTo>
                  <a:pt x="8" y="18"/>
                </a:moveTo>
                <a:lnTo>
                  <a:pt x="14" y="4"/>
                </a:lnTo>
                <a:lnTo>
                  <a:pt x="7" y="0"/>
                </a:lnTo>
                <a:lnTo>
                  <a:pt x="0" y="14"/>
                </a:lnTo>
                <a:lnTo>
                  <a:pt x="7" y="18"/>
                </a:lnTo>
                <a:lnTo>
                  <a:pt x="8" y="18"/>
                </a:lnTo>
                <a:close/>
              </a:path>
            </a:pathLst>
          </a:custGeom>
          <a:solidFill>
            <a:srgbClr val="009240"/>
          </a:solidFill>
          <a:ln w="9525">
            <a:noFill/>
            <a:round/>
            <a:headEnd/>
            <a:tailEnd/>
          </a:ln>
        </p:spPr>
        <p:txBody>
          <a:bodyPr/>
          <a:lstStyle/>
          <a:p>
            <a:endParaRPr lang="hu-HU"/>
          </a:p>
        </p:txBody>
      </p:sp>
      <p:sp>
        <p:nvSpPr>
          <p:cNvPr id="59461" name="Freeform 70"/>
          <p:cNvSpPr>
            <a:spLocks/>
          </p:cNvSpPr>
          <p:nvPr/>
        </p:nvSpPr>
        <p:spPr bwMode="auto">
          <a:xfrm>
            <a:off x="3441701" y="2109789"/>
            <a:ext cx="23813" cy="28575"/>
          </a:xfrm>
          <a:custGeom>
            <a:avLst/>
            <a:gdLst>
              <a:gd name="T0" fmla="*/ 15 w 15"/>
              <a:gd name="T1" fmla="*/ 5 h 18"/>
              <a:gd name="T2" fmla="*/ 14 w 15"/>
              <a:gd name="T3" fmla="*/ 4 h 18"/>
              <a:gd name="T4" fmla="*/ 6 w 15"/>
              <a:gd name="T5" fmla="*/ 0 h 18"/>
              <a:gd name="T6" fmla="*/ 0 w 15"/>
              <a:gd name="T7" fmla="*/ 14 h 18"/>
              <a:gd name="T8" fmla="*/ 8 w 15"/>
              <a:gd name="T9" fmla="*/ 18 h 18"/>
              <a:gd name="T10" fmla="*/ 15 w 15"/>
              <a:gd name="T11" fmla="*/ 5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15" y="5"/>
                </a:moveTo>
                <a:lnTo>
                  <a:pt x="14" y="4"/>
                </a:lnTo>
                <a:lnTo>
                  <a:pt x="6" y="0"/>
                </a:lnTo>
                <a:lnTo>
                  <a:pt x="0" y="14"/>
                </a:lnTo>
                <a:lnTo>
                  <a:pt x="8" y="18"/>
                </a:lnTo>
                <a:lnTo>
                  <a:pt x="15" y="5"/>
                </a:lnTo>
                <a:close/>
              </a:path>
            </a:pathLst>
          </a:custGeom>
          <a:solidFill>
            <a:srgbClr val="009240"/>
          </a:solidFill>
          <a:ln w="9525">
            <a:noFill/>
            <a:round/>
            <a:headEnd/>
            <a:tailEnd/>
          </a:ln>
        </p:spPr>
        <p:txBody>
          <a:bodyPr/>
          <a:lstStyle/>
          <a:p>
            <a:endParaRPr lang="hu-HU"/>
          </a:p>
        </p:txBody>
      </p:sp>
      <p:sp>
        <p:nvSpPr>
          <p:cNvPr id="59462" name="Freeform 71"/>
          <p:cNvSpPr>
            <a:spLocks/>
          </p:cNvSpPr>
          <p:nvPr/>
        </p:nvSpPr>
        <p:spPr bwMode="auto">
          <a:xfrm>
            <a:off x="3454401" y="2117726"/>
            <a:ext cx="23813" cy="28575"/>
          </a:xfrm>
          <a:custGeom>
            <a:avLst/>
            <a:gdLst>
              <a:gd name="T0" fmla="*/ 9 w 15"/>
              <a:gd name="T1" fmla="*/ 18 h 18"/>
              <a:gd name="T2" fmla="*/ 15 w 15"/>
              <a:gd name="T3" fmla="*/ 4 h 18"/>
              <a:gd name="T4" fmla="*/ 7 w 15"/>
              <a:gd name="T5" fmla="*/ 0 h 18"/>
              <a:gd name="T6" fmla="*/ 0 w 15"/>
              <a:gd name="T7" fmla="*/ 13 h 18"/>
              <a:gd name="T8" fmla="*/ 7 w 15"/>
              <a:gd name="T9" fmla="*/ 18 h 18"/>
              <a:gd name="T10" fmla="*/ 9 w 15"/>
              <a:gd name="T11" fmla="*/ 18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9" y="18"/>
                </a:moveTo>
                <a:lnTo>
                  <a:pt x="15" y="4"/>
                </a:lnTo>
                <a:lnTo>
                  <a:pt x="7" y="0"/>
                </a:lnTo>
                <a:lnTo>
                  <a:pt x="0" y="13"/>
                </a:lnTo>
                <a:lnTo>
                  <a:pt x="7" y="18"/>
                </a:lnTo>
                <a:lnTo>
                  <a:pt x="9" y="18"/>
                </a:lnTo>
                <a:close/>
              </a:path>
            </a:pathLst>
          </a:custGeom>
          <a:solidFill>
            <a:srgbClr val="009240"/>
          </a:solidFill>
          <a:ln w="9525">
            <a:noFill/>
            <a:round/>
            <a:headEnd/>
            <a:tailEnd/>
          </a:ln>
        </p:spPr>
        <p:txBody>
          <a:bodyPr/>
          <a:lstStyle/>
          <a:p>
            <a:endParaRPr lang="hu-HU"/>
          </a:p>
        </p:txBody>
      </p:sp>
      <p:sp>
        <p:nvSpPr>
          <p:cNvPr id="59463" name="Freeform 72"/>
          <p:cNvSpPr>
            <a:spLocks/>
          </p:cNvSpPr>
          <p:nvPr/>
        </p:nvSpPr>
        <p:spPr bwMode="auto">
          <a:xfrm>
            <a:off x="3468688" y="2124075"/>
            <a:ext cx="23812" cy="26988"/>
          </a:xfrm>
          <a:custGeom>
            <a:avLst/>
            <a:gdLst>
              <a:gd name="T0" fmla="*/ 8 w 15"/>
              <a:gd name="T1" fmla="*/ 17 h 17"/>
              <a:gd name="T2" fmla="*/ 15 w 15"/>
              <a:gd name="T3" fmla="*/ 3 h 17"/>
              <a:gd name="T4" fmla="*/ 5 w 15"/>
              <a:gd name="T5" fmla="*/ 0 h 17"/>
              <a:gd name="T6" fmla="*/ 0 w 15"/>
              <a:gd name="T7" fmla="*/ 14 h 17"/>
              <a:gd name="T8" fmla="*/ 8 w 15"/>
              <a:gd name="T9" fmla="*/ 17 h 17"/>
              <a:gd name="T10" fmla="*/ 8 w 15"/>
              <a:gd name="T11" fmla="*/ 17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8" y="17"/>
                </a:moveTo>
                <a:lnTo>
                  <a:pt x="15" y="3"/>
                </a:lnTo>
                <a:lnTo>
                  <a:pt x="5" y="0"/>
                </a:lnTo>
                <a:lnTo>
                  <a:pt x="0" y="14"/>
                </a:lnTo>
                <a:lnTo>
                  <a:pt x="8" y="17"/>
                </a:lnTo>
                <a:close/>
              </a:path>
            </a:pathLst>
          </a:custGeom>
          <a:solidFill>
            <a:srgbClr val="009240"/>
          </a:solidFill>
          <a:ln w="9525">
            <a:noFill/>
            <a:round/>
            <a:headEnd/>
            <a:tailEnd/>
          </a:ln>
        </p:spPr>
        <p:txBody>
          <a:bodyPr/>
          <a:lstStyle/>
          <a:p>
            <a:endParaRPr lang="hu-HU"/>
          </a:p>
        </p:txBody>
      </p:sp>
      <p:sp>
        <p:nvSpPr>
          <p:cNvPr id="59464" name="Freeform 73"/>
          <p:cNvSpPr>
            <a:spLocks/>
          </p:cNvSpPr>
          <p:nvPr/>
        </p:nvSpPr>
        <p:spPr bwMode="auto">
          <a:xfrm>
            <a:off x="3481388" y="2128839"/>
            <a:ext cx="25400" cy="28575"/>
          </a:xfrm>
          <a:custGeom>
            <a:avLst/>
            <a:gdLst>
              <a:gd name="T0" fmla="*/ 9 w 16"/>
              <a:gd name="T1" fmla="*/ 18 h 18"/>
              <a:gd name="T2" fmla="*/ 16 w 16"/>
              <a:gd name="T3" fmla="*/ 4 h 18"/>
              <a:gd name="T4" fmla="*/ 7 w 16"/>
              <a:gd name="T5" fmla="*/ 0 h 18"/>
              <a:gd name="T6" fmla="*/ 0 w 16"/>
              <a:gd name="T7" fmla="*/ 14 h 18"/>
              <a:gd name="T8" fmla="*/ 9 w 16"/>
              <a:gd name="T9" fmla="*/ 18 h 18"/>
              <a:gd name="T10" fmla="*/ 9 w 16"/>
              <a:gd name="T11" fmla="*/ 18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9" y="18"/>
                </a:moveTo>
                <a:lnTo>
                  <a:pt x="16" y="4"/>
                </a:lnTo>
                <a:lnTo>
                  <a:pt x="7" y="0"/>
                </a:lnTo>
                <a:lnTo>
                  <a:pt x="0" y="14"/>
                </a:lnTo>
                <a:lnTo>
                  <a:pt x="9" y="18"/>
                </a:lnTo>
                <a:close/>
              </a:path>
            </a:pathLst>
          </a:custGeom>
          <a:solidFill>
            <a:srgbClr val="009240"/>
          </a:solidFill>
          <a:ln w="9525">
            <a:noFill/>
            <a:round/>
            <a:headEnd/>
            <a:tailEnd/>
          </a:ln>
        </p:spPr>
        <p:txBody>
          <a:bodyPr/>
          <a:lstStyle/>
          <a:p>
            <a:endParaRPr lang="hu-HU"/>
          </a:p>
        </p:txBody>
      </p:sp>
      <p:sp>
        <p:nvSpPr>
          <p:cNvPr id="59465" name="Freeform 74"/>
          <p:cNvSpPr>
            <a:spLocks/>
          </p:cNvSpPr>
          <p:nvPr/>
        </p:nvSpPr>
        <p:spPr bwMode="auto">
          <a:xfrm>
            <a:off x="3495675" y="2135188"/>
            <a:ext cx="25400" cy="30162"/>
          </a:xfrm>
          <a:custGeom>
            <a:avLst/>
            <a:gdLst>
              <a:gd name="T0" fmla="*/ 11 w 16"/>
              <a:gd name="T1" fmla="*/ 19 h 19"/>
              <a:gd name="T2" fmla="*/ 16 w 16"/>
              <a:gd name="T3" fmla="*/ 4 h 19"/>
              <a:gd name="T4" fmla="*/ 7 w 16"/>
              <a:gd name="T5" fmla="*/ 0 h 19"/>
              <a:gd name="T6" fmla="*/ 0 w 16"/>
              <a:gd name="T7" fmla="*/ 14 h 19"/>
              <a:gd name="T8" fmla="*/ 11 w 16"/>
              <a:gd name="T9" fmla="*/ 18 h 19"/>
              <a:gd name="T10" fmla="*/ 11 w 16"/>
              <a:gd name="T11" fmla="*/ 19 h 19"/>
              <a:gd name="T12" fmla="*/ 0 60000 65536"/>
              <a:gd name="T13" fmla="*/ 0 60000 65536"/>
              <a:gd name="T14" fmla="*/ 0 60000 65536"/>
              <a:gd name="T15" fmla="*/ 0 60000 65536"/>
              <a:gd name="T16" fmla="*/ 0 60000 65536"/>
              <a:gd name="T17" fmla="*/ 0 60000 65536"/>
              <a:gd name="T18" fmla="*/ 0 w 16"/>
              <a:gd name="T19" fmla="*/ 0 h 19"/>
              <a:gd name="T20" fmla="*/ 16 w 1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 h="19">
                <a:moveTo>
                  <a:pt x="11" y="19"/>
                </a:moveTo>
                <a:lnTo>
                  <a:pt x="16" y="4"/>
                </a:lnTo>
                <a:lnTo>
                  <a:pt x="7" y="0"/>
                </a:lnTo>
                <a:lnTo>
                  <a:pt x="0" y="14"/>
                </a:lnTo>
                <a:lnTo>
                  <a:pt x="11" y="18"/>
                </a:lnTo>
                <a:lnTo>
                  <a:pt x="11" y="19"/>
                </a:lnTo>
                <a:close/>
              </a:path>
            </a:pathLst>
          </a:custGeom>
          <a:solidFill>
            <a:srgbClr val="009240"/>
          </a:solidFill>
          <a:ln w="9525">
            <a:noFill/>
            <a:round/>
            <a:headEnd/>
            <a:tailEnd/>
          </a:ln>
        </p:spPr>
        <p:txBody>
          <a:bodyPr/>
          <a:lstStyle/>
          <a:p>
            <a:endParaRPr lang="hu-HU"/>
          </a:p>
        </p:txBody>
      </p:sp>
      <p:sp>
        <p:nvSpPr>
          <p:cNvPr id="59466" name="Freeform 75"/>
          <p:cNvSpPr>
            <a:spLocks/>
          </p:cNvSpPr>
          <p:nvPr/>
        </p:nvSpPr>
        <p:spPr bwMode="auto">
          <a:xfrm>
            <a:off x="3513138" y="2141538"/>
            <a:ext cx="23812" cy="30162"/>
          </a:xfrm>
          <a:custGeom>
            <a:avLst/>
            <a:gdLst>
              <a:gd name="T0" fmla="*/ 10 w 15"/>
              <a:gd name="T1" fmla="*/ 19 h 19"/>
              <a:gd name="T2" fmla="*/ 15 w 15"/>
              <a:gd name="T3" fmla="*/ 5 h 19"/>
              <a:gd name="T4" fmla="*/ 5 w 15"/>
              <a:gd name="T5" fmla="*/ 0 h 19"/>
              <a:gd name="T6" fmla="*/ 0 w 15"/>
              <a:gd name="T7" fmla="*/ 15 h 19"/>
              <a:gd name="T8" fmla="*/ 10 w 15"/>
              <a:gd name="T9" fmla="*/ 19 h 19"/>
              <a:gd name="T10" fmla="*/ 10 w 15"/>
              <a:gd name="T11" fmla="*/ 19 h 19"/>
              <a:gd name="T12" fmla="*/ 0 60000 65536"/>
              <a:gd name="T13" fmla="*/ 0 60000 65536"/>
              <a:gd name="T14" fmla="*/ 0 60000 65536"/>
              <a:gd name="T15" fmla="*/ 0 60000 65536"/>
              <a:gd name="T16" fmla="*/ 0 60000 65536"/>
              <a:gd name="T17" fmla="*/ 0 60000 65536"/>
              <a:gd name="T18" fmla="*/ 0 w 15"/>
              <a:gd name="T19" fmla="*/ 0 h 19"/>
              <a:gd name="T20" fmla="*/ 15 w 1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5" h="19">
                <a:moveTo>
                  <a:pt x="10" y="19"/>
                </a:moveTo>
                <a:lnTo>
                  <a:pt x="15" y="5"/>
                </a:lnTo>
                <a:lnTo>
                  <a:pt x="5" y="0"/>
                </a:lnTo>
                <a:lnTo>
                  <a:pt x="0" y="15"/>
                </a:lnTo>
                <a:lnTo>
                  <a:pt x="10" y="19"/>
                </a:lnTo>
                <a:close/>
              </a:path>
            </a:pathLst>
          </a:custGeom>
          <a:solidFill>
            <a:srgbClr val="009240"/>
          </a:solidFill>
          <a:ln w="9525">
            <a:noFill/>
            <a:round/>
            <a:headEnd/>
            <a:tailEnd/>
          </a:ln>
        </p:spPr>
        <p:txBody>
          <a:bodyPr/>
          <a:lstStyle/>
          <a:p>
            <a:endParaRPr lang="hu-HU"/>
          </a:p>
        </p:txBody>
      </p:sp>
      <p:sp>
        <p:nvSpPr>
          <p:cNvPr id="59467" name="Freeform 76"/>
          <p:cNvSpPr>
            <a:spLocks/>
          </p:cNvSpPr>
          <p:nvPr/>
        </p:nvSpPr>
        <p:spPr bwMode="auto">
          <a:xfrm>
            <a:off x="3529013" y="2149476"/>
            <a:ext cx="25400" cy="28575"/>
          </a:xfrm>
          <a:custGeom>
            <a:avLst/>
            <a:gdLst>
              <a:gd name="T0" fmla="*/ 10 w 16"/>
              <a:gd name="T1" fmla="*/ 18 h 18"/>
              <a:gd name="T2" fmla="*/ 16 w 16"/>
              <a:gd name="T3" fmla="*/ 4 h 18"/>
              <a:gd name="T4" fmla="*/ 5 w 16"/>
              <a:gd name="T5" fmla="*/ 0 h 18"/>
              <a:gd name="T6" fmla="*/ 0 w 16"/>
              <a:gd name="T7" fmla="*/ 14 h 18"/>
              <a:gd name="T8" fmla="*/ 10 w 16"/>
              <a:gd name="T9" fmla="*/ 18 h 18"/>
              <a:gd name="T10" fmla="*/ 10 w 16"/>
              <a:gd name="T11" fmla="*/ 18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10" y="18"/>
                </a:moveTo>
                <a:lnTo>
                  <a:pt x="16" y="4"/>
                </a:lnTo>
                <a:lnTo>
                  <a:pt x="5" y="0"/>
                </a:lnTo>
                <a:lnTo>
                  <a:pt x="0" y="14"/>
                </a:lnTo>
                <a:lnTo>
                  <a:pt x="10" y="18"/>
                </a:lnTo>
                <a:close/>
              </a:path>
            </a:pathLst>
          </a:custGeom>
          <a:solidFill>
            <a:srgbClr val="009240"/>
          </a:solidFill>
          <a:ln w="9525">
            <a:noFill/>
            <a:round/>
            <a:headEnd/>
            <a:tailEnd/>
          </a:ln>
        </p:spPr>
        <p:txBody>
          <a:bodyPr/>
          <a:lstStyle/>
          <a:p>
            <a:endParaRPr lang="hu-HU"/>
          </a:p>
        </p:txBody>
      </p:sp>
      <p:sp>
        <p:nvSpPr>
          <p:cNvPr id="59468" name="Freeform 77"/>
          <p:cNvSpPr>
            <a:spLocks/>
          </p:cNvSpPr>
          <p:nvPr/>
        </p:nvSpPr>
        <p:spPr bwMode="auto">
          <a:xfrm>
            <a:off x="3544888" y="2155826"/>
            <a:ext cx="25400" cy="28575"/>
          </a:xfrm>
          <a:custGeom>
            <a:avLst/>
            <a:gdLst>
              <a:gd name="T0" fmla="*/ 13 w 16"/>
              <a:gd name="T1" fmla="*/ 18 h 18"/>
              <a:gd name="T2" fmla="*/ 16 w 16"/>
              <a:gd name="T3" fmla="*/ 4 h 18"/>
              <a:gd name="T4" fmla="*/ 5 w 16"/>
              <a:gd name="T5" fmla="*/ 0 h 18"/>
              <a:gd name="T6" fmla="*/ 0 w 16"/>
              <a:gd name="T7" fmla="*/ 14 h 18"/>
              <a:gd name="T8" fmla="*/ 11 w 16"/>
              <a:gd name="T9" fmla="*/ 18 h 18"/>
              <a:gd name="T10" fmla="*/ 13 w 16"/>
              <a:gd name="T11" fmla="*/ 18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13" y="18"/>
                </a:moveTo>
                <a:lnTo>
                  <a:pt x="16" y="4"/>
                </a:lnTo>
                <a:lnTo>
                  <a:pt x="5" y="0"/>
                </a:lnTo>
                <a:lnTo>
                  <a:pt x="0" y="14"/>
                </a:lnTo>
                <a:lnTo>
                  <a:pt x="11" y="18"/>
                </a:lnTo>
                <a:lnTo>
                  <a:pt x="13" y="18"/>
                </a:lnTo>
                <a:close/>
              </a:path>
            </a:pathLst>
          </a:custGeom>
          <a:solidFill>
            <a:srgbClr val="009240"/>
          </a:solidFill>
          <a:ln w="9525">
            <a:noFill/>
            <a:round/>
            <a:headEnd/>
            <a:tailEnd/>
          </a:ln>
        </p:spPr>
        <p:txBody>
          <a:bodyPr/>
          <a:lstStyle/>
          <a:p>
            <a:endParaRPr lang="hu-HU"/>
          </a:p>
        </p:txBody>
      </p:sp>
      <p:sp>
        <p:nvSpPr>
          <p:cNvPr id="59469" name="Freeform 78"/>
          <p:cNvSpPr>
            <a:spLocks/>
          </p:cNvSpPr>
          <p:nvPr/>
        </p:nvSpPr>
        <p:spPr bwMode="auto">
          <a:xfrm>
            <a:off x="3565526" y="2162176"/>
            <a:ext cx="23813" cy="28575"/>
          </a:xfrm>
          <a:custGeom>
            <a:avLst/>
            <a:gdLst>
              <a:gd name="T0" fmla="*/ 15 w 15"/>
              <a:gd name="T1" fmla="*/ 2 h 18"/>
              <a:gd name="T2" fmla="*/ 15 w 15"/>
              <a:gd name="T3" fmla="*/ 2 h 18"/>
              <a:gd name="T4" fmla="*/ 3 w 15"/>
              <a:gd name="T5" fmla="*/ 0 h 18"/>
              <a:gd name="T6" fmla="*/ 0 w 15"/>
              <a:gd name="T7" fmla="*/ 14 h 18"/>
              <a:gd name="T8" fmla="*/ 11 w 15"/>
              <a:gd name="T9" fmla="*/ 18 h 18"/>
              <a:gd name="T10" fmla="*/ 15 w 15"/>
              <a:gd name="T11" fmla="*/ 2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15" y="2"/>
                </a:moveTo>
                <a:lnTo>
                  <a:pt x="15" y="2"/>
                </a:lnTo>
                <a:lnTo>
                  <a:pt x="3" y="0"/>
                </a:lnTo>
                <a:lnTo>
                  <a:pt x="0" y="14"/>
                </a:lnTo>
                <a:lnTo>
                  <a:pt x="11" y="18"/>
                </a:lnTo>
                <a:lnTo>
                  <a:pt x="15" y="2"/>
                </a:lnTo>
                <a:close/>
              </a:path>
            </a:pathLst>
          </a:custGeom>
          <a:solidFill>
            <a:srgbClr val="009240"/>
          </a:solidFill>
          <a:ln w="9525">
            <a:noFill/>
            <a:round/>
            <a:headEnd/>
            <a:tailEnd/>
          </a:ln>
        </p:spPr>
        <p:txBody>
          <a:bodyPr/>
          <a:lstStyle/>
          <a:p>
            <a:endParaRPr lang="hu-HU"/>
          </a:p>
        </p:txBody>
      </p:sp>
      <p:sp>
        <p:nvSpPr>
          <p:cNvPr id="59470" name="Freeform 79"/>
          <p:cNvSpPr>
            <a:spLocks/>
          </p:cNvSpPr>
          <p:nvPr/>
        </p:nvSpPr>
        <p:spPr bwMode="auto">
          <a:xfrm>
            <a:off x="3582989" y="2165351"/>
            <a:ext cx="26987" cy="30163"/>
          </a:xfrm>
          <a:custGeom>
            <a:avLst/>
            <a:gdLst>
              <a:gd name="T0" fmla="*/ 11 w 17"/>
              <a:gd name="T1" fmla="*/ 19 h 19"/>
              <a:gd name="T2" fmla="*/ 17 w 17"/>
              <a:gd name="T3" fmla="*/ 5 h 19"/>
              <a:gd name="T4" fmla="*/ 4 w 17"/>
              <a:gd name="T5" fmla="*/ 0 h 19"/>
              <a:gd name="T6" fmla="*/ 0 w 17"/>
              <a:gd name="T7" fmla="*/ 16 h 19"/>
              <a:gd name="T8" fmla="*/ 11 w 17"/>
              <a:gd name="T9" fmla="*/ 19 h 19"/>
              <a:gd name="T10" fmla="*/ 11 w 17"/>
              <a:gd name="T11" fmla="*/ 19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1" y="19"/>
                </a:moveTo>
                <a:lnTo>
                  <a:pt x="17" y="5"/>
                </a:lnTo>
                <a:lnTo>
                  <a:pt x="4" y="0"/>
                </a:lnTo>
                <a:lnTo>
                  <a:pt x="0" y="16"/>
                </a:lnTo>
                <a:lnTo>
                  <a:pt x="11" y="19"/>
                </a:lnTo>
                <a:close/>
              </a:path>
            </a:pathLst>
          </a:custGeom>
          <a:solidFill>
            <a:srgbClr val="009240"/>
          </a:solidFill>
          <a:ln w="9525">
            <a:noFill/>
            <a:round/>
            <a:headEnd/>
            <a:tailEnd/>
          </a:ln>
        </p:spPr>
        <p:txBody>
          <a:bodyPr/>
          <a:lstStyle/>
          <a:p>
            <a:endParaRPr lang="hu-HU"/>
          </a:p>
        </p:txBody>
      </p:sp>
      <p:sp>
        <p:nvSpPr>
          <p:cNvPr id="59471" name="Freeform 80"/>
          <p:cNvSpPr>
            <a:spLocks/>
          </p:cNvSpPr>
          <p:nvPr/>
        </p:nvSpPr>
        <p:spPr bwMode="auto">
          <a:xfrm>
            <a:off x="3600450" y="2173289"/>
            <a:ext cx="26988" cy="28575"/>
          </a:xfrm>
          <a:custGeom>
            <a:avLst/>
            <a:gdLst>
              <a:gd name="T0" fmla="*/ 17 w 17"/>
              <a:gd name="T1" fmla="*/ 3 h 18"/>
              <a:gd name="T2" fmla="*/ 17 w 17"/>
              <a:gd name="T3" fmla="*/ 3 h 18"/>
              <a:gd name="T4" fmla="*/ 6 w 17"/>
              <a:gd name="T5" fmla="*/ 0 h 18"/>
              <a:gd name="T6" fmla="*/ 0 w 17"/>
              <a:gd name="T7" fmla="*/ 14 h 18"/>
              <a:gd name="T8" fmla="*/ 13 w 17"/>
              <a:gd name="T9" fmla="*/ 18 h 18"/>
              <a:gd name="T10" fmla="*/ 17 w 17"/>
              <a:gd name="T11" fmla="*/ 3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7" y="3"/>
                </a:moveTo>
                <a:lnTo>
                  <a:pt x="17" y="3"/>
                </a:lnTo>
                <a:lnTo>
                  <a:pt x="6" y="0"/>
                </a:lnTo>
                <a:lnTo>
                  <a:pt x="0" y="14"/>
                </a:lnTo>
                <a:lnTo>
                  <a:pt x="13" y="18"/>
                </a:lnTo>
                <a:lnTo>
                  <a:pt x="17" y="3"/>
                </a:lnTo>
                <a:close/>
              </a:path>
            </a:pathLst>
          </a:custGeom>
          <a:solidFill>
            <a:srgbClr val="009240"/>
          </a:solidFill>
          <a:ln w="9525">
            <a:noFill/>
            <a:round/>
            <a:headEnd/>
            <a:tailEnd/>
          </a:ln>
        </p:spPr>
        <p:txBody>
          <a:bodyPr/>
          <a:lstStyle/>
          <a:p>
            <a:endParaRPr lang="hu-HU"/>
          </a:p>
        </p:txBody>
      </p:sp>
      <p:sp>
        <p:nvSpPr>
          <p:cNvPr id="59472" name="Freeform 81"/>
          <p:cNvSpPr>
            <a:spLocks/>
          </p:cNvSpPr>
          <p:nvPr/>
        </p:nvSpPr>
        <p:spPr bwMode="auto">
          <a:xfrm>
            <a:off x="3621089" y="2178051"/>
            <a:ext cx="26987" cy="30163"/>
          </a:xfrm>
          <a:custGeom>
            <a:avLst/>
            <a:gdLst>
              <a:gd name="T0" fmla="*/ 13 w 17"/>
              <a:gd name="T1" fmla="*/ 19 h 19"/>
              <a:gd name="T2" fmla="*/ 17 w 17"/>
              <a:gd name="T3" fmla="*/ 5 h 19"/>
              <a:gd name="T4" fmla="*/ 4 w 17"/>
              <a:gd name="T5" fmla="*/ 0 h 19"/>
              <a:gd name="T6" fmla="*/ 0 w 17"/>
              <a:gd name="T7" fmla="*/ 15 h 19"/>
              <a:gd name="T8" fmla="*/ 13 w 17"/>
              <a:gd name="T9" fmla="*/ 19 h 19"/>
              <a:gd name="T10" fmla="*/ 13 w 17"/>
              <a:gd name="T11" fmla="*/ 19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3" y="19"/>
                </a:moveTo>
                <a:lnTo>
                  <a:pt x="17" y="5"/>
                </a:lnTo>
                <a:lnTo>
                  <a:pt x="4" y="0"/>
                </a:lnTo>
                <a:lnTo>
                  <a:pt x="0" y="15"/>
                </a:lnTo>
                <a:lnTo>
                  <a:pt x="13" y="19"/>
                </a:lnTo>
                <a:close/>
              </a:path>
            </a:pathLst>
          </a:custGeom>
          <a:solidFill>
            <a:srgbClr val="009240"/>
          </a:solidFill>
          <a:ln w="9525">
            <a:noFill/>
            <a:round/>
            <a:headEnd/>
            <a:tailEnd/>
          </a:ln>
        </p:spPr>
        <p:txBody>
          <a:bodyPr/>
          <a:lstStyle/>
          <a:p>
            <a:endParaRPr lang="hu-HU"/>
          </a:p>
        </p:txBody>
      </p:sp>
      <p:sp>
        <p:nvSpPr>
          <p:cNvPr id="59473" name="Freeform 82"/>
          <p:cNvSpPr>
            <a:spLocks/>
          </p:cNvSpPr>
          <p:nvPr/>
        </p:nvSpPr>
        <p:spPr bwMode="auto">
          <a:xfrm>
            <a:off x="3641725" y="2184401"/>
            <a:ext cx="25400" cy="30163"/>
          </a:xfrm>
          <a:custGeom>
            <a:avLst/>
            <a:gdLst>
              <a:gd name="T0" fmla="*/ 13 w 16"/>
              <a:gd name="T1" fmla="*/ 19 h 19"/>
              <a:gd name="T2" fmla="*/ 16 w 16"/>
              <a:gd name="T3" fmla="*/ 4 h 19"/>
              <a:gd name="T4" fmla="*/ 4 w 16"/>
              <a:gd name="T5" fmla="*/ 0 h 19"/>
              <a:gd name="T6" fmla="*/ 0 w 16"/>
              <a:gd name="T7" fmla="*/ 15 h 19"/>
              <a:gd name="T8" fmla="*/ 13 w 16"/>
              <a:gd name="T9" fmla="*/ 19 h 19"/>
              <a:gd name="T10" fmla="*/ 13 w 16"/>
              <a:gd name="T11" fmla="*/ 19 h 19"/>
              <a:gd name="T12" fmla="*/ 0 60000 65536"/>
              <a:gd name="T13" fmla="*/ 0 60000 65536"/>
              <a:gd name="T14" fmla="*/ 0 60000 65536"/>
              <a:gd name="T15" fmla="*/ 0 60000 65536"/>
              <a:gd name="T16" fmla="*/ 0 60000 65536"/>
              <a:gd name="T17" fmla="*/ 0 60000 65536"/>
              <a:gd name="T18" fmla="*/ 0 w 16"/>
              <a:gd name="T19" fmla="*/ 0 h 19"/>
              <a:gd name="T20" fmla="*/ 16 w 1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 h="19">
                <a:moveTo>
                  <a:pt x="13" y="19"/>
                </a:moveTo>
                <a:lnTo>
                  <a:pt x="16" y="4"/>
                </a:lnTo>
                <a:lnTo>
                  <a:pt x="4" y="0"/>
                </a:lnTo>
                <a:lnTo>
                  <a:pt x="0" y="15"/>
                </a:lnTo>
                <a:lnTo>
                  <a:pt x="13" y="19"/>
                </a:lnTo>
                <a:close/>
              </a:path>
            </a:pathLst>
          </a:custGeom>
          <a:solidFill>
            <a:srgbClr val="009240"/>
          </a:solidFill>
          <a:ln w="9525">
            <a:noFill/>
            <a:round/>
            <a:headEnd/>
            <a:tailEnd/>
          </a:ln>
        </p:spPr>
        <p:txBody>
          <a:bodyPr/>
          <a:lstStyle/>
          <a:p>
            <a:endParaRPr lang="hu-HU"/>
          </a:p>
        </p:txBody>
      </p:sp>
      <p:sp>
        <p:nvSpPr>
          <p:cNvPr id="59474" name="Freeform 83"/>
          <p:cNvSpPr>
            <a:spLocks/>
          </p:cNvSpPr>
          <p:nvPr/>
        </p:nvSpPr>
        <p:spPr bwMode="auto">
          <a:xfrm>
            <a:off x="3662364" y="2190751"/>
            <a:ext cx="26987" cy="28575"/>
          </a:xfrm>
          <a:custGeom>
            <a:avLst/>
            <a:gdLst>
              <a:gd name="T0" fmla="*/ 14 w 17"/>
              <a:gd name="T1" fmla="*/ 18 h 18"/>
              <a:gd name="T2" fmla="*/ 17 w 17"/>
              <a:gd name="T3" fmla="*/ 3 h 18"/>
              <a:gd name="T4" fmla="*/ 3 w 17"/>
              <a:gd name="T5" fmla="*/ 0 h 18"/>
              <a:gd name="T6" fmla="*/ 0 w 17"/>
              <a:gd name="T7" fmla="*/ 15 h 18"/>
              <a:gd name="T8" fmla="*/ 14 w 17"/>
              <a:gd name="T9" fmla="*/ 18 h 18"/>
              <a:gd name="T10" fmla="*/ 14 w 17"/>
              <a:gd name="T11" fmla="*/ 18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4" y="18"/>
                </a:moveTo>
                <a:lnTo>
                  <a:pt x="17" y="3"/>
                </a:lnTo>
                <a:lnTo>
                  <a:pt x="3" y="0"/>
                </a:lnTo>
                <a:lnTo>
                  <a:pt x="0" y="15"/>
                </a:lnTo>
                <a:lnTo>
                  <a:pt x="14" y="18"/>
                </a:lnTo>
                <a:close/>
              </a:path>
            </a:pathLst>
          </a:custGeom>
          <a:solidFill>
            <a:srgbClr val="009240"/>
          </a:solidFill>
          <a:ln w="9525">
            <a:noFill/>
            <a:round/>
            <a:headEnd/>
            <a:tailEnd/>
          </a:ln>
        </p:spPr>
        <p:txBody>
          <a:bodyPr/>
          <a:lstStyle/>
          <a:p>
            <a:endParaRPr lang="hu-HU"/>
          </a:p>
        </p:txBody>
      </p:sp>
      <p:sp>
        <p:nvSpPr>
          <p:cNvPr id="59475" name="Freeform 84"/>
          <p:cNvSpPr>
            <a:spLocks/>
          </p:cNvSpPr>
          <p:nvPr/>
        </p:nvSpPr>
        <p:spPr bwMode="auto">
          <a:xfrm>
            <a:off x="3684589" y="2195514"/>
            <a:ext cx="26987" cy="28575"/>
          </a:xfrm>
          <a:custGeom>
            <a:avLst/>
            <a:gdLst>
              <a:gd name="T0" fmla="*/ 15 w 17"/>
              <a:gd name="T1" fmla="*/ 18 h 18"/>
              <a:gd name="T2" fmla="*/ 17 w 17"/>
              <a:gd name="T3" fmla="*/ 4 h 18"/>
              <a:gd name="T4" fmla="*/ 3 w 17"/>
              <a:gd name="T5" fmla="*/ 0 h 18"/>
              <a:gd name="T6" fmla="*/ 0 w 17"/>
              <a:gd name="T7" fmla="*/ 15 h 18"/>
              <a:gd name="T8" fmla="*/ 15 w 17"/>
              <a:gd name="T9" fmla="*/ 18 h 18"/>
              <a:gd name="T10" fmla="*/ 15 w 17"/>
              <a:gd name="T11" fmla="*/ 18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5" y="18"/>
                </a:moveTo>
                <a:lnTo>
                  <a:pt x="17" y="4"/>
                </a:lnTo>
                <a:lnTo>
                  <a:pt x="3" y="0"/>
                </a:lnTo>
                <a:lnTo>
                  <a:pt x="0" y="15"/>
                </a:lnTo>
                <a:lnTo>
                  <a:pt x="15" y="18"/>
                </a:lnTo>
                <a:close/>
              </a:path>
            </a:pathLst>
          </a:custGeom>
          <a:solidFill>
            <a:srgbClr val="009240"/>
          </a:solidFill>
          <a:ln w="9525">
            <a:noFill/>
            <a:round/>
            <a:headEnd/>
            <a:tailEnd/>
          </a:ln>
        </p:spPr>
        <p:txBody>
          <a:bodyPr/>
          <a:lstStyle/>
          <a:p>
            <a:endParaRPr lang="hu-HU"/>
          </a:p>
        </p:txBody>
      </p:sp>
      <p:sp>
        <p:nvSpPr>
          <p:cNvPr id="59476" name="Freeform 85"/>
          <p:cNvSpPr>
            <a:spLocks/>
          </p:cNvSpPr>
          <p:nvPr/>
        </p:nvSpPr>
        <p:spPr bwMode="auto">
          <a:xfrm>
            <a:off x="3708401" y="2201864"/>
            <a:ext cx="28575" cy="28575"/>
          </a:xfrm>
          <a:custGeom>
            <a:avLst/>
            <a:gdLst>
              <a:gd name="T0" fmla="*/ 14 w 18"/>
              <a:gd name="T1" fmla="*/ 18 h 18"/>
              <a:gd name="T2" fmla="*/ 18 w 18"/>
              <a:gd name="T3" fmla="*/ 3 h 18"/>
              <a:gd name="T4" fmla="*/ 2 w 18"/>
              <a:gd name="T5" fmla="*/ 0 h 18"/>
              <a:gd name="T6" fmla="*/ 0 w 18"/>
              <a:gd name="T7" fmla="*/ 14 h 18"/>
              <a:gd name="T8" fmla="*/ 14 w 18"/>
              <a:gd name="T9" fmla="*/ 18 h 18"/>
              <a:gd name="T10" fmla="*/ 14 w 18"/>
              <a:gd name="T11" fmla="*/ 18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14" y="18"/>
                </a:moveTo>
                <a:lnTo>
                  <a:pt x="18" y="3"/>
                </a:lnTo>
                <a:lnTo>
                  <a:pt x="2" y="0"/>
                </a:lnTo>
                <a:lnTo>
                  <a:pt x="0" y="14"/>
                </a:lnTo>
                <a:lnTo>
                  <a:pt x="14" y="18"/>
                </a:lnTo>
                <a:close/>
              </a:path>
            </a:pathLst>
          </a:custGeom>
          <a:solidFill>
            <a:srgbClr val="009240"/>
          </a:solidFill>
          <a:ln w="9525">
            <a:noFill/>
            <a:round/>
            <a:headEnd/>
            <a:tailEnd/>
          </a:ln>
        </p:spPr>
        <p:txBody>
          <a:bodyPr/>
          <a:lstStyle/>
          <a:p>
            <a:endParaRPr lang="hu-HU"/>
          </a:p>
        </p:txBody>
      </p:sp>
      <p:sp>
        <p:nvSpPr>
          <p:cNvPr id="59477" name="Freeform 86"/>
          <p:cNvSpPr>
            <a:spLocks/>
          </p:cNvSpPr>
          <p:nvPr/>
        </p:nvSpPr>
        <p:spPr bwMode="auto">
          <a:xfrm>
            <a:off x="3730625" y="2206626"/>
            <a:ext cx="52388" cy="34925"/>
          </a:xfrm>
          <a:custGeom>
            <a:avLst/>
            <a:gdLst>
              <a:gd name="T0" fmla="*/ 30 w 33"/>
              <a:gd name="T1" fmla="*/ 22 h 22"/>
              <a:gd name="T2" fmla="*/ 33 w 33"/>
              <a:gd name="T3" fmla="*/ 6 h 22"/>
              <a:gd name="T4" fmla="*/ 4 w 33"/>
              <a:gd name="T5" fmla="*/ 0 h 22"/>
              <a:gd name="T6" fmla="*/ 0 w 33"/>
              <a:gd name="T7" fmla="*/ 15 h 22"/>
              <a:gd name="T8" fmla="*/ 30 w 33"/>
              <a:gd name="T9" fmla="*/ 22 h 22"/>
              <a:gd name="T10" fmla="*/ 30 w 33"/>
              <a:gd name="T11" fmla="*/ 22 h 22"/>
              <a:gd name="T12" fmla="*/ 0 60000 65536"/>
              <a:gd name="T13" fmla="*/ 0 60000 65536"/>
              <a:gd name="T14" fmla="*/ 0 60000 65536"/>
              <a:gd name="T15" fmla="*/ 0 60000 65536"/>
              <a:gd name="T16" fmla="*/ 0 60000 65536"/>
              <a:gd name="T17" fmla="*/ 0 60000 65536"/>
              <a:gd name="T18" fmla="*/ 0 w 33"/>
              <a:gd name="T19" fmla="*/ 0 h 22"/>
              <a:gd name="T20" fmla="*/ 33 w 3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3" h="22">
                <a:moveTo>
                  <a:pt x="30" y="22"/>
                </a:moveTo>
                <a:lnTo>
                  <a:pt x="33" y="6"/>
                </a:lnTo>
                <a:lnTo>
                  <a:pt x="4" y="0"/>
                </a:lnTo>
                <a:lnTo>
                  <a:pt x="0" y="15"/>
                </a:lnTo>
                <a:lnTo>
                  <a:pt x="30" y="22"/>
                </a:lnTo>
                <a:close/>
              </a:path>
            </a:pathLst>
          </a:custGeom>
          <a:solidFill>
            <a:srgbClr val="009240"/>
          </a:solidFill>
          <a:ln w="9525">
            <a:noFill/>
            <a:round/>
            <a:headEnd/>
            <a:tailEnd/>
          </a:ln>
        </p:spPr>
        <p:txBody>
          <a:bodyPr/>
          <a:lstStyle/>
          <a:p>
            <a:endParaRPr lang="hu-HU"/>
          </a:p>
        </p:txBody>
      </p:sp>
      <p:sp>
        <p:nvSpPr>
          <p:cNvPr id="59478" name="Freeform 87"/>
          <p:cNvSpPr>
            <a:spLocks/>
          </p:cNvSpPr>
          <p:nvPr/>
        </p:nvSpPr>
        <p:spPr bwMode="auto">
          <a:xfrm>
            <a:off x="3778251" y="2216151"/>
            <a:ext cx="55563" cy="34925"/>
          </a:xfrm>
          <a:custGeom>
            <a:avLst/>
            <a:gdLst>
              <a:gd name="T0" fmla="*/ 32 w 35"/>
              <a:gd name="T1" fmla="*/ 22 h 22"/>
              <a:gd name="T2" fmla="*/ 35 w 35"/>
              <a:gd name="T3" fmla="*/ 7 h 22"/>
              <a:gd name="T4" fmla="*/ 3 w 35"/>
              <a:gd name="T5" fmla="*/ 0 h 22"/>
              <a:gd name="T6" fmla="*/ 0 w 35"/>
              <a:gd name="T7" fmla="*/ 16 h 22"/>
              <a:gd name="T8" fmla="*/ 32 w 35"/>
              <a:gd name="T9" fmla="*/ 22 h 22"/>
              <a:gd name="T10" fmla="*/ 32 w 35"/>
              <a:gd name="T11" fmla="*/ 22 h 22"/>
              <a:gd name="T12" fmla="*/ 0 60000 65536"/>
              <a:gd name="T13" fmla="*/ 0 60000 65536"/>
              <a:gd name="T14" fmla="*/ 0 60000 65536"/>
              <a:gd name="T15" fmla="*/ 0 60000 65536"/>
              <a:gd name="T16" fmla="*/ 0 60000 65536"/>
              <a:gd name="T17" fmla="*/ 0 60000 65536"/>
              <a:gd name="T18" fmla="*/ 0 w 35"/>
              <a:gd name="T19" fmla="*/ 0 h 22"/>
              <a:gd name="T20" fmla="*/ 35 w 3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5" h="22">
                <a:moveTo>
                  <a:pt x="32" y="22"/>
                </a:moveTo>
                <a:lnTo>
                  <a:pt x="35" y="7"/>
                </a:lnTo>
                <a:lnTo>
                  <a:pt x="3" y="0"/>
                </a:lnTo>
                <a:lnTo>
                  <a:pt x="0" y="16"/>
                </a:lnTo>
                <a:lnTo>
                  <a:pt x="32" y="22"/>
                </a:lnTo>
                <a:close/>
              </a:path>
            </a:pathLst>
          </a:custGeom>
          <a:solidFill>
            <a:srgbClr val="009240"/>
          </a:solidFill>
          <a:ln w="9525">
            <a:noFill/>
            <a:round/>
            <a:headEnd/>
            <a:tailEnd/>
          </a:ln>
        </p:spPr>
        <p:txBody>
          <a:bodyPr/>
          <a:lstStyle/>
          <a:p>
            <a:endParaRPr lang="hu-HU"/>
          </a:p>
        </p:txBody>
      </p:sp>
      <p:sp>
        <p:nvSpPr>
          <p:cNvPr id="59479" name="Freeform 88"/>
          <p:cNvSpPr>
            <a:spLocks/>
          </p:cNvSpPr>
          <p:nvPr/>
        </p:nvSpPr>
        <p:spPr bwMode="auto">
          <a:xfrm>
            <a:off x="3829050" y="2227263"/>
            <a:ext cx="57150" cy="31750"/>
          </a:xfrm>
          <a:custGeom>
            <a:avLst/>
            <a:gdLst>
              <a:gd name="T0" fmla="*/ 33 w 36"/>
              <a:gd name="T1" fmla="*/ 20 h 20"/>
              <a:gd name="T2" fmla="*/ 36 w 36"/>
              <a:gd name="T3" fmla="*/ 6 h 20"/>
              <a:gd name="T4" fmla="*/ 3 w 36"/>
              <a:gd name="T5" fmla="*/ 0 h 20"/>
              <a:gd name="T6" fmla="*/ 0 w 36"/>
              <a:gd name="T7" fmla="*/ 15 h 20"/>
              <a:gd name="T8" fmla="*/ 33 w 36"/>
              <a:gd name="T9" fmla="*/ 20 h 20"/>
              <a:gd name="T10" fmla="*/ 33 w 36"/>
              <a:gd name="T11" fmla="*/ 20 h 20"/>
              <a:gd name="T12" fmla="*/ 0 60000 65536"/>
              <a:gd name="T13" fmla="*/ 0 60000 65536"/>
              <a:gd name="T14" fmla="*/ 0 60000 65536"/>
              <a:gd name="T15" fmla="*/ 0 60000 65536"/>
              <a:gd name="T16" fmla="*/ 0 60000 65536"/>
              <a:gd name="T17" fmla="*/ 0 60000 65536"/>
              <a:gd name="T18" fmla="*/ 0 w 36"/>
              <a:gd name="T19" fmla="*/ 0 h 20"/>
              <a:gd name="T20" fmla="*/ 36 w 3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6" h="20">
                <a:moveTo>
                  <a:pt x="33" y="20"/>
                </a:moveTo>
                <a:lnTo>
                  <a:pt x="36" y="6"/>
                </a:lnTo>
                <a:lnTo>
                  <a:pt x="3" y="0"/>
                </a:lnTo>
                <a:lnTo>
                  <a:pt x="0" y="15"/>
                </a:lnTo>
                <a:lnTo>
                  <a:pt x="33" y="20"/>
                </a:lnTo>
                <a:close/>
              </a:path>
            </a:pathLst>
          </a:custGeom>
          <a:solidFill>
            <a:srgbClr val="009240"/>
          </a:solidFill>
          <a:ln w="9525">
            <a:noFill/>
            <a:round/>
            <a:headEnd/>
            <a:tailEnd/>
          </a:ln>
        </p:spPr>
        <p:txBody>
          <a:bodyPr/>
          <a:lstStyle/>
          <a:p>
            <a:endParaRPr lang="hu-HU"/>
          </a:p>
        </p:txBody>
      </p:sp>
      <p:sp>
        <p:nvSpPr>
          <p:cNvPr id="59480" name="Freeform 89"/>
          <p:cNvSpPr>
            <a:spLocks/>
          </p:cNvSpPr>
          <p:nvPr/>
        </p:nvSpPr>
        <p:spPr bwMode="auto">
          <a:xfrm>
            <a:off x="3881438" y="2236788"/>
            <a:ext cx="57150" cy="31750"/>
          </a:xfrm>
          <a:custGeom>
            <a:avLst/>
            <a:gdLst>
              <a:gd name="T0" fmla="*/ 33 w 36"/>
              <a:gd name="T1" fmla="*/ 20 h 20"/>
              <a:gd name="T2" fmla="*/ 36 w 36"/>
              <a:gd name="T3" fmla="*/ 5 h 20"/>
              <a:gd name="T4" fmla="*/ 3 w 36"/>
              <a:gd name="T5" fmla="*/ 0 h 20"/>
              <a:gd name="T6" fmla="*/ 0 w 36"/>
              <a:gd name="T7" fmla="*/ 14 h 20"/>
              <a:gd name="T8" fmla="*/ 33 w 36"/>
              <a:gd name="T9" fmla="*/ 20 h 20"/>
              <a:gd name="T10" fmla="*/ 33 w 36"/>
              <a:gd name="T11" fmla="*/ 20 h 20"/>
              <a:gd name="T12" fmla="*/ 0 60000 65536"/>
              <a:gd name="T13" fmla="*/ 0 60000 65536"/>
              <a:gd name="T14" fmla="*/ 0 60000 65536"/>
              <a:gd name="T15" fmla="*/ 0 60000 65536"/>
              <a:gd name="T16" fmla="*/ 0 60000 65536"/>
              <a:gd name="T17" fmla="*/ 0 60000 65536"/>
              <a:gd name="T18" fmla="*/ 0 w 36"/>
              <a:gd name="T19" fmla="*/ 0 h 20"/>
              <a:gd name="T20" fmla="*/ 36 w 3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6" h="20">
                <a:moveTo>
                  <a:pt x="33" y="20"/>
                </a:moveTo>
                <a:lnTo>
                  <a:pt x="36" y="5"/>
                </a:lnTo>
                <a:lnTo>
                  <a:pt x="3" y="0"/>
                </a:lnTo>
                <a:lnTo>
                  <a:pt x="0" y="14"/>
                </a:lnTo>
                <a:lnTo>
                  <a:pt x="33" y="20"/>
                </a:lnTo>
                <a:close/>
              </a:path>
            </a:pathLst>
          </a:custGeom>
          <a:solidFill>
            <a:srgbClr val="009240"/>
          </a:solidFill>
          <a:ln w="9525">
            <a:noFill/>
            <a:round/>
            <a:headEnd/>
            <a:tailEnd/>
          </a:ln>
        </p:spPr>
        <p:txBody>
          <a:bodyPr/>
          <a:lstStyle/>
          <a:p>
            <a:endParaRPr lang="hu-HU"/>
          </a:p>
        </p:txBody>
      </p:sp>
      <p:sp>
        <p:nvSpPr>
          <p:cNvPr id="59481" name="Freeform 90"/>
          <p:cNvSpPr>
            <a:spLocks/>
          </p:cNvSpPr>
          <p:nvPr/>
        </p:nvSpPr>
        <p:spPr bwMode="auto">
          <a:xfrm>
            <a:off x="3933826" y="2244725"/>
            <a:ext cx="60325" cy="31750"/>
          </a:xfrm>
          <a:custGeom>
            <a:avLst/>
            <a:gdLst>
              <a:gd name="T0" fmla="*/ 37 w 38"/>
              <a:gd name="T1" fmla="*/ 20 h 20"/>
              <a:gd name="T2" fmla="*/ 38 w 38"/>
              <a:gd name="T3" fmla="*/ 5 h 20"/>
              <a:gd name="T4" fmla="*/ 3 w 38"/>
              <a:gd name="T5" fmla="*/ 0 h 20"/>
              <a:gd name="T6" fmla="*/ 0 w 38"/>
              <a:gd name="T7" fmla="*/ 15 h 20"/>
              <a:gd name="T8" fmla="*/ 36 w 38"/>
              <a:gd name="T9" fmla="*/ 20 h 20"/>
              <a:gd name="T10" fmla="*/ 37 w 38"/>
              <a:gd name="T11" fmla="*/ 20 h 20"/>
              <a:gd name="T12" fmla="*/ 0 60000 65536"/>
              <a:gd name="T13" fmla="*/ 0 60000 65536"/>
              <a:gd name="T14" fmla="*/ 0 60000 65536"/>
              <a:gd name="T15" fmla="*/ 0 60000 65536"/>
              <a:gd name="T16" fmla="*/ 0 60000 65536"/>
              <a:gd name="T17" fmla="*/ 0 60000 65536"/>
              <a:gd name="T18" fmla="*/ 0 w 38"/>
              <a:gd name="T19" fmla="*/ 0 h 20"/>
              <a:gd name="T20" fmla="*/ 38 w 3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8" h="20">
                <a:moveTo>
                  <a:pt x="37" y="20"/>
                </a:moveTo>
                <a:lnTo>
                  <a:pt x="38" y="5"/>
                </a:lnTo>
                <a:lnTo>
                  <a:pt x="3" y="0"/>
                </a:lnTo>
                <a:lnTo>
                  <a:pt x="0" y="15"/>
                </a:lnTo>
                <a:lnTo>
                  <a:pt x="36" y="20"/>
                </a:lnTo>
                <a:lnTo>
                  <a:pt x="37" y="20"/>
                </a:lnTo>
                <a:close/>
              </a:path>
            </a:pathLst>
          </a:custGeom>
          <a:solidFill>
            <a:srgbClr val="009240"/>
          </a:solidFill>
          <a:ln w="9525">
            <a:noFill/>
            <a:round/>
            <a:headEnd/>
            <a:tailEnd/>
          </a:ln>
        </p:spPr>
        <p:txBody>
          <a:bodyPr/>
          <a:lstStyle/>
          <a:p>
            <a:endParaRPr lang="hu-HU"/>
          </a:p>
        </p:txBody>
      </p:sp>
      <p:sp>
        <p:nvSpPr>
          <p:cNvPr id="59482" name="Freeform 91"/>
          <p:cNvSpPr>
            <a:spLocks/>
          </p:cNvSpPr>
          <p:nvPr/>
        </p:nvSpPr>
        <p:spPr bwMode="auto">
          <a:xfrm>
            <a:off x="3992564" y="2252664"/>
            <a:ext cx="60325" cy="33337"/>
          </a:xfrm>
          <a:custGeom>
            <a:avLst/>
            <a:gdLst>
              <a:gd name="T0" fmla="*/ 37 w 38"/>
              <a:gd name="T1" fmla="*/ 21 h 21"/>
              <a:gd name="T2" fmla="*/ 38 w 38"/>
              <a:gd name="T3" fmla="*/ 5 h 21"/>
              <a:gd name="T4" fmla="*/ 1 w 38"/>
              <a:gd name="T5" fmla="*/ 0 h 21"/>
              <a:gd name="T6" fmla="*/ 0 w 38"/>
              <a:gd name="T7" fmla="*/ 15 h 21"/>
              <a:gd name="T8" fmla="*/ 37 w 38"/>
              <a:gd name="T9" fmla="*/ 21 h 21"/>
              <a:gd name="T10" fmla="*/ 37 w 38"/>
              <a:gd name="T11" fmla="*/ 21 h 21"/>
              <a:gd name="T12" fmla="*/ 0 60000 65536"/>
              <a:gd name="T13" fmla="*/ 0 60000 65536"/>
              <a:gd name="T14" fmla="*/ 0 60000 65536"/>
              <a:gd name="T15" fmla="*/ 0 60000 65536"/>
              <a:gd name="T16" fmla="*/ 0 60000 65536"/>
              <a:gd name="T17" fmla="*/ 0 60000 65536"/>
              <a:gd name="T18" fmla="*/ 0 w 38"/>
              <a:gd name="T19" fmla="*/ 0 h 21"/>
              <a:gd name="T20" fmla="*/ 38 w 3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8" h="21">
                <a:moveTo>
                  <a:pt x="37" y="21"/>
                </a:moveTo>
                <a:lnTo>
                  <a:pt x="38" y="5"/>
                </a:lnTo>
                <a:lnTo>
                  <a:pt x="1" y="0"/>
                </a:lnTo>
                <a:lnTo>
                  <a:pt x="0" y="15"/>
                </a:lnTo>
                <a:lnTo>
                  <a:pt x="37" y="21"/>
                </a:lnTo>
                <a:close/>
              </a:path>
            </a:pathLst>
          </a:custGeom>
          <a:solidFill>
            <a:srgbClr val="009240"/>
          </a:solidFill>
          <a:ln w="9525">
            <a:noFill/>
            <a:round/>
            <a:headEnd/>
            <a:tailEnd/>
          </a:ln>
        </p:spPr>
        <p:txBody>
          <a:bodyPr/>
          <a:lstStyle/>
          <a:p>
            <a:endParaRPr lang="hu-HU"/>
          </a:p>
        </p:txBody>
      </p:sp>
      <p:sp>
        <p:nvSpPr>
          <p:cNvPr id="59483" name="Freeform 92"/>
          <p:cNvSpPr>
            <a:spLocks/>
          </p:cNvSpPr>
          <p:nvPr/>
        </p:nvSpPr>
        <p:spPr bwMode="auto">
          <a:xfrm>
            <a:off x="4051301" y="2260601"/>
            <a:ext cx="61913" cy="30163"/>
          </a:xfrm>
          <a:custGeom>
            <a:avLst/>
            <a:gdLst>
              <a:gd name="T0" fmla="*/ 38 w 39"/>
              <a:gd name="T1" fmla="*/ 19 h 19"/>
              <a:gd name="T2" fmla="*/ 39 w 39"/>
              <a:gd name="T3" fmla="*/ 4 h 19"/>
              <a:gd name="T4" fmla="*/ 1 w 39"/>
              <a:gd name="T5" fmla="*/ 0 h 19"/>
              <a:gd name="T6" fmla="*/ 0 w 39"/>
              <a:gd name="T7" fmla="*/ 16 h 19"/>
              <a:gd name="T8" fmla="*/ 37 w 39"/>
              <a:gd name="T9" fmla="*/ 19 h 19"/>
              <a:gd name="T10" fmla="*/ 38 w 39"/>
              <a:gd name="T11" fmla="*/ 19 h 19"/>
              <a:gd name="T12" fmla="*/ 0 60000 65536"/>
              <a:gd name="T13" fmla="*/ 0 60000 65536"/>
              <a:gd name="T14" fmla="*/ 0 60000 65536"/>
              <a:gd name="T15" fmla="*/ 0 60000 65536"/>
              <a:gd name="T16" fmla="*/ 0 60000 65536"/>
              <a:gd name="T17" fmla="*/ 0 60000 65536"/>
              <a:gd name="T18" fmla="*/ 0 w 39"/>
              <a:gd name="T19" fmla="*/ 0 h 19"/>
              <a:gd name="T20" fmla="*/ 39 w 3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9" h="19">
                <a:moveTo>
                  <a:pt x="38" y="19"/>
                </a:moveTo>
                <a:lnTo>
                  <a:pt x="39" y="4"/>
                </a:lnTo>
                <a:lnTo>
                  <a:pt x="1" y="0"/>
                </a:lnTo>
                <a:lnTo>
                  <a:pt x="0" y="16"/>
                </a:lnTo>
                <a:lnTo>
                  <a:pt x="37" y="19"/>
                </a:lnTo>
                <a:lnTo>
                  <a:pt x="38" y="19"/>
                </a:lnTo>
                <a:close/>
              </a:path>
            </a:pathLst>
          </a:custGeom>
          <a:solidFill>
            <a:srgbClr val="009240"/>
          </a:solidFill>
          <a:ln w="9525">
            <a:noFill/>
            <a:round/>
            <a:headEnd/>
            <a:tailEnd/>
          </a:ln>
        </p:spPr>
        <p:txBody>
          <a:bodyPr/>
          <a:lstStyle/>
          <a:p>
            <a:endParaRPr lang="hu-HU"/>
          </a:p>
        </p:txBody>
      </p:sp>
      <p:sp>
        <p:nvSpPr>
          <p:cNvPr id="59484" name="Freeform 93"/>
          <p:cNvSpPr>
            <a:spLocks/>
          </p:cNvSpPr>
          <p:nvPr/>
        </p:nvSpPr>
        <p:spPr bwMode="auto">
          <a:xfrm>
            <a:off x="4111625" y="2266951"/>
            <a:ext cx="65088" cy="30163"/>
          </a:xfrm>
          <a:custGeom>
            <a:avLst/>
            <a:gdLst>
              <a:gd name="T0" fmla="*/ 38 w 41"/>
              <a:gd name="T1" fmla="*/ 19 h 19"/>
              <a:gd name="T2" fmla="*/ 41 w 41"/>
              <a:gd name="T3" fmla="*/ 5 h 19"/>
              <a:gd name="T4" fmla="*/ 1 w 41"/>
              <a:gd name="T5" fmla="*/ 0 h 19"/>
              <a:gd name="T6" fmla="*/ 0 w 41"/>
              <a:gd name="T7" fmla="*/ 15 h 19"/>
              <a:gd name="T8" fmla="*/ 38 w 41"/>
              <a:gd name="T9" fmla="*/ 19 h 19"/>
              <a:gd name="T10" fmla="*/ 38 w 41"/>
              <a:gd name="T11" fmla="*/ 19 h 19"/>
              <a:gd name="T12" fmla="*/ 0 60000 65536"/>
              <a:gd name="T13" fmla="*/ 0 60000 65536"/>
              <a:gd name="T14" fmla="*/ 0 60000 65536"/>
              <a:gd name="T15" fmla="*/ 0 60000 65536"/>
              <a:gd name="T16" fmla="*/ 0 60000 65536"/>
              <a:gd name="T17" fmla="*/ 0 60000 65536"/>
              <a:gd name="T18" fmla="*/ 0 w 41"/>
              <a:gd name="T19" fmla="*/ 0 h 19"/>
              <a:gd name="T20" fmla="*/ 41 w 4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1" h="19">
                <a:moveTo>
                  <a:pt x="38" y="19"/>
                </a:moveTo>
                <a:lnTo>
                  <a:pt x="41" y="5"/>
                </a:lnTo>
                <a:lnTo>
                  <a:pt x="1" y="0"/>
                </a:lnTo>
                <a:lnTo>
                  <a:pt x="0" y="15"/>
                </a:lnTo>
                <a:lnTo>
                  <a:pt x="38" y="19"/>
                </a:lnTo>
                <a:close/>
              </a:path>
            </a:pathLst>
          </a:custGeom>
          <a:solidFill>
            <a:srgbClr val="009240"/>
          </a:solidFill>
          <a:ln w="9525">
            <a:noFill/>
            <a:round/>
            <a:headEnd/>
            <a:tailEnd/>
          </a:ln>
        </p:spPr>
        <p:txBody>
          <a:bodyPr/>
          <a:lstStyle/>
          <a:p>
            <a:endParaRPr lang="hu-HU"/>
          </a:p>
        </p:txBody>
      </p:sp>
      <p:sp>
        <p:nvSpPr>
          <p:cNvPr id="59485" name="Freeform 94"/>
          <p:cNvSpPr>
            <a:spLocks/>
          </p:cNvSpPr>
          <p:nvPr/>
        </p:nvSpPr>
        <p:spPr bwMode="auto">
          <a:xfrm>
            <a:off x="4171951" y="2274888"/>
            <a:ext cx="66675" cy="30162"/>
          </a:xfrm>
          <a:custGeom>
            <a:avLst/>
            <a:gdLst>
              <a:gd name="T0" fmla="*/ 41 w 42"/>
              <a:gd name="T1" fmla="*/ 19 h 19"/>
              <a:gd name="T2" fmla="*/ 42 w 42"/>
              <a:gd name="T3" fmla="*/ 4 h 19"/>
              <a:gd name="T4" fmla="*/ 1 w 42"/>
              <a:gd name="T5" fmla="*/ 0 h 19"/>
              <a:gd name="T6" fmla="*/ 0 w 42"/>
              <a:gd name="T7" fmla="*/ 14 h 19"/>
              <a:gd name="T8" fmla="*/ 41 w 42"/>
              <a:gd name="T9" fmla="*/ 19 h 19"/>
              <a:gd name="T10" fmla="*/ 41 w 42"/>
              <a:gd name="T11" fmla="*/ 19 h 19"/>
              <a:gd name="T12" fmla="*/ 0 60000 65536"/>
              <a:gd name="T13" fmla="*/ 0 60000 65536"/>
              <a:gd name="T14" fmla="*/ 0 60000 65536"/>
              <a:gd name="T15" fmla="*/ 0 60000 65536"/>
              <a:gd name="T16" fmla="*/ 0 60000 65536"/>
              <a:gd name="T17" fmla="*/ 0 60000 65536"/>
              <a:gd name="T18" fmla="*/ 0 w 42"/>
              <a:gd name="T19" fmla="*/ 0 h 19"/>
              <a:gd name="T20" fmla="*/ 42 w 4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2" h="19">
                <a:moveTo>
                  <a:pt x="41" y="19"/>
                </a:moveTo>
                <a:lnTo>
                  <a:pt x="42" y="4"/>
                </a:lnTo>
                <a:lnTo>
                  <a:pt x="1" y="0"/>
                </a:lnTo>
                <a:lnTo>
                  <a:pt x="0" y="14"/>
                </a:lnTo>
                <a:lnTo>
                  <a:pt x="41" y="19"/>
                </a:lnTo>
                <a:close/>
              </a:path>
            </a:pathLst>
          </a:custGeom>
          <a:solidFill>
            <a:srgbClr val="009240"/>
          </a:solidFill>
          <a:ln w="9525">
            <a:noFill/>
            <a:round/>
            <a:headEnd/>
            <a:tailEnd/>
          </a:ln>
        </p:spPr>
        <p:txBody>
          <a:bodyPr/>
          <a:lstStyle/>
          <a:p>
            <a:endParaRPr lang="hu-HU"/>
          </a:p>
        </p:txBody>
      </p:sp>
      <p:sp>
        <p:nvSpPr>
          <p:cNvPr id="59486" name="Freeform 95"/>
          <p:cNvSpPr>
            <a:spLocks/>
          </p:cNvSpPr>
          <p:nvPr/>
        </p:nvSpPr>
        <p:spPr bwMode="auto">
          <a:xfrm>
            <a:off x="4237039" y="2281239"/>
            <a:ext cx="66675" cy="28575"/>
          </a:xfrm>
          <a:custGeom>
            <a:avLst/>
            <a:gdLst>
              <a:gd name="T0" fmla="*/ 40 w 42"/>
              <a:gd name="T1" fmla="*/ 18 h 18"/>
              <a:gd name="T2" fmla="*/ 42 w 42"/>
              <a:gd name="T3" fmla="*/ 3 h 18"/>
              <a:gd name="T4" fmla="*/ 1 w 42"/>
              <a:gd name="T5" fmla="*/ 0 h 18"/>
              <a:gd name="T6" fmla="*/ 0 w 42"/>
              <a:gd name="T7" fmla="*/ 15 h 18"/>
              <a:gd name="T8" fmla="*/ 40 w 42"/>
              <a:gd name="T9" fmla="*/ 18 h 18"/>
              <a:gd name="T10" fmla="*/ 40 w 42"/>
              <a:gd name="T11" fmla="*/ 18 h 18"/>
              <a:gd name="T12" fmla="*/ 0 60000 65536"/>
              <a:gd name="T13" fmla="*/ 0 60000 65536"/>
              <a:gd name="T14" fmla="*/ 0 60000 65536"/>
              <a:gd name="T15" fmla="*/ 0 60000 65536"/>
              <a:gd name="T16" fmla="*/ 0 60000 65536"/>
              <a:gd name="T17" fmla="*/ 0 60000 65536"/>
              <a:gd name="T18" fmla="*/ 0 w 42"/>
              <a:gd name="T19" fmla="*/ 0 h 18"/>
              <a:gd name="T20" fmla="*/ 42 w 4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2" h="18">
                <a:moveTo>
                  <a:pt x="40" y="18"/>
                </a:moveTo>
                <a:lnTo>
                  <a:pt x="42" y="3"/>
                </a:lnTo>
                <a:lnTo>
                  <a:pt x="1" y="0"/>
                </a:lnTo>
                <a:lnTo>
                  <a:pt x="0" y="15"/>
                </a:lnTo>
                <a:lnTo>
                  <a:pt x="40" y="18"/>
                </a:lnTo>
                <a:close/>
              </a:path>
            </a:pathLst>
          </a:custGeom>
          <a:solidFill>
            <a:srgbClr val="009240"/>
          </a:solidFill>
          <a:ln w="9525">
            <a:noFill/>
            <a:round/>
            <a:headEnd/>
            <a:tailEnd/>
          </a:ln>
        </p:spPr>
        <p:txBody>
          <a:bodyPr/>
          <a:lstStyle/>
          <a:p>
            <a:endParaRPr lang="hu-HU"/>
          </a:p>
        </p:txBody>
      </p:sp>
      <p:sp>
        <p:nvSpPr>
          <p:cNvPr id="59487" name="Freeform 96"/>
          <p:cNvSpPr>
            <a:spLocks/>
          </p:cNvSpPr>
          <p:nvPr/>
        </p:nvSpPr>
        <p:spPr bwMode="auto">
          <a:xfrm>
            <a:off x="4300538" y="2286001"/>
            <a:ext cx="69850" cy="30163"/>
          </a:xfrm>
          <a:custGeom>
            <a:avLst/>
            <a:gdLst>
              <a:gd name="T0" fmla="*/ 42 w 44"/>
              <a:gd name="T1" fmla="*/ 19 h 19"/>
              <a:gd name="T2" fmla="*/ 44 w 44"/>
              <a:gd name="T3" fmla="*/ 3 h 19"/>
              <a:gd name="T4" fmla="*/ 2 w 44"/>
              <a:gd name="T5" fmla="*/ 0 h 19"/>
              <a:gd name="T6" fmla="*/ 0 w 44"/>
              <a:gd name="T7" fmla="*/ 15 h 19"/>
              <a:gd name="T8" fmla="*/ 42 w 44"/>
              <a:gd name="T9" fmla="*/ 19 h 19"/>
              <a:gd name="T10" fmla="*/ 42 w 44"/>
              <a:gd name="T11" fmla="*/ 19 h 19"/>
              <a:gd name="T12" fmla="*/ 0 60000 65536"/>
              <a:gd name="T13" fmla="*/ 0 60000 65536"/>
              <a:gd name="T14" fmla="*/ 0 60000 65536"/>
              <a:gd name="T15" fmla="*/ 0 60000 65536"/>
              <a:gd name="T16" fmla="*/ 0 60000 65536"/>
              <a:gd name="T17" fmla="*/ 0 60000 65536"/>
              <a:gd name="T18" fmla="*/ 0 w 44"/>
              <a:gd name="T19" fmla="*/ 0 h 19"/>
              <a:gd name="T20" fmla="*/ 44 w 4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4" h="19">
                <a:moveTo>
                  <a:pt x="42" y="19"/>
                </a:moveTo>
                <a:lnTo>
                  <a:pt x="44" y="3"/>
                </a:lnTo>
                <a:lnTo>
                  <a:pt x="2" y="0"/>
                </a:lnTo>
                <a:lnTo>
                  <a:pt x="0" y="15"/>
                </a:lnTo>
                <a:lnTo>
                  <a:pt x="42" y="19"/>
                </a:lnTo>
                <a:close/>
              </a:path>
            </a:pathLst>
          </a:custGeom>
          <a:solidFill>
            <a:srgbClr val="009240"/>
          </a:solidFill>
          <a:ln w="9525">
            <a:noFill/>
            <a:round/>
            <a:headEnd/>
            <a:tailEnd/>
          </a:ln>
        </p:spPr>
        <p:txBody>
          <a:bodyPr/>
          <a:lstStyle/>
          <a:p>
            <a:endParaRPr lang="hu-HU"/>
          </a:p>
        </p:txBody>
      </p:sp>
      <p:sp>
        <p:nvSpPr>
          <p:cNvPr id="59488" name="Freeform 97"/>
          <p:cNvSpPr>
            <a:spLocks/>
          </p:cNvSpPr>
          <p:nvPr/>
        </p:nvSpPr>
        <p:spPr bwMode="auto">
          <a:xfrm>
            <a:off x="4367214" y="2290764"/>
            <a:ext cx="71437" cy="26987"/>
          </a:xfrm>
          <a:custGeom>
            <a:avLst/>
            <a:gdLst>
              <a:gd name="T0" fmla="*/ 44 w 45"/>
              <a:gd name="T1" fmla="*/ 17 h 17"/>
              <a:gd name="T2" fmla="*/ 45 w 45"/>
              <a:gd name="T3" fmla="*/ 2 h 17"/>
              <a:gd name="T4" fmla="*/ 2 w 45"/>
              <a:gd name="T5" fmla="*/ 0 h 17"/>
              <a:gd name="T6" fmla="*/ 0 w 45"/>
              <a:gd name="T7" fmla="*/ 16 h 17"/>
              <a:gd name="T8" fmla="*/ 44 w 45"/>
              <a:gd name="T9" fmla="*/ 17 h 17"/>
              <a:gd name="T10" fmla="*/ 44 w 45"/>
              <a:gd name="T11" fmla="*/ 17 h 17"/>
              <a:gd name="T12" fmla="*/ 0 60000 65536"/>
              <a:gd name="T13" fmla="*/ 0 60000 65536"/>
              <a:gd name="T14" fmla="*/ 0 60000 65536"/>
              <a:gd name="T15" fmla="*/ 0 60000 65536"/>
              <a:gd name="T16" fmla="*/ 0 60000 65536"/>
              <a:gd name="T17" fmla="*/ 0 60000 65536"/>
              <a:gd name="T18" fmla="*/ 0 w 45"/>
              <a:gd name="T19" fmla="*/ 0 h 17"/>
              <a:gd name="T20" fmla="*/ 45 w 4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5" h="17">
                <a:moveTo>
                  <a:pt x="44" y="17"/>
                </a:moveTo>
                <a:lnTo>
                  <a:pt x="45" y="2"/>
                </a:lnTo>
                <a:lnTo>
                  <a:pt x="2" y="0"/>
                </a:lnTo>
                <a:lnTo>
                  <a:pt x="0" y="16"/>
                </a:lnTo>
                <a:lnTo>
                  <a:pt x="44" y="17"/>
                </a:lnTo>
                <a:close/>
              </a:path>
            </a:pathLst>
          </a:custGeom>
          <a:solidFill>
            <a:srgbClr val="009240"/>
          </a:solidFill>
          <a:ln w="9525">
            <a:noFill/>
            <a:round/>
            <a:headEnd/>
            <a:tailEnd/>
          </a:ln>
        </p:spPr>
        <p:txBody>
          <a:bodyPr/>
          <a:lstStyle/>
          <a:p>
            <a:endParaRPr lang="hu-HU"/>
          </a:p>
        </p:txBody>
      </p:sp>
      <p:sp>
        <p:nvSpPr>
          <p:cNvPr id="59489" name="Freeform 98"/>
          <p:cNvSpPr>
            <a:spLocks/>
          </p:cNvSpPr>
          <p:nvPr/>
        </p:nvSpPr>
        <p:spPr bwMode="auto">
          <a:xfrm>
            <a:off x="4437063" y="2293939"/>
            <a:ext cx="69850" cy="28575"/>
          </a:xfrm>
          <a:custGeom>
            <a:avLst/>
            <a:gdLst>
              <a:gd name="T0" fmla="*/ 44 w 44"/>
              <a:gd name="T1" fmla="*/ 18 h 18"/>
              <a:gd name="T2" fmla="*/ 44 w 44"/>
              <a:gd name="T3" fmla="*/ 2 h 18"/>
              <a:gd name="T4" fmla="*/ 1 w 44"/>
              <a:gd name="T5" fmla="*/ 0 h 18"/>
              <a:gd name="T6" fmla="*/ 0 w 44"/>
              <a:gd name="T7" fmla="*/ 15 h 18"/>
              <a:gd name="T8" fmla="*/ 44 w 44"/>
              <a:gd name="T9" fmla="*/ 18 h 18"/>
              <a:gd name="T10" fmla="*/ 44 w 44"/>
              <a:gd name="T11" fmla="*/ 18 h 18"/>
              <a:gd name="T12" fmla="*/ 0 60000 65536"/>
              <a:gd name="T13" fmla="*/ 0 60000 65536"/>
              <a:gd name="T14" fmla="*/ 0 60000 65536"/>
              <a:gd name="T15" fmla="*/ 0 60000 65536"/>
              <a:gd name="T16" fmla="*/ 0 60000 65536"/>
              <a:gd name="T17" fmla="*/ 0 60000 65536"/>
              <a:gd name="T18" fmla="*/ 0 w 44"/>
              <a:gd name="T19" fmla="*/ 0 h 18"/>
              <a:gd name="T20" fmla="*/ 44 w 4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4" h="18">
                <a:moveTo>
                  <a:pt x="44" y="18"/>
                </a:moveTo>
                <a:lnTo>
                  <a:pt x="44" y="2"/>
                </a:lnTo>
                <a:lnTo>
                  <a:pt x="1" y="0"/>
                </a:lnTo>
                <a:lnTo>
                  <a:pt x="0" y="15"/>
                </a:lnTo>
                <a:lnTo>
                  <a:pt x="44" y="18"/>
                </a:lnTo>
                <a:close/>
              </a:path>
            </a:pathLst>
          </a:custGeom>
          <a:solidFill>
            <a:srgbClr val="009240"/>
          </a:solidFill>
          <a:ln w="9525">
            <a:noFill/>
            <a:round/>
            <a:headEnd/>
            <a:tailEnd/>
          </a:ln>
        </p:spPr>
        <p:txBody>
          <a:bodyPr/>
          <a:lstStyle/>
          <a:p>
            <a:endParaRPr lang="hu-HU"/>
          </a:p>
        </p:txBody>
      </p:sp>
      <p:sp>
        <p:nvSpPr>
          <p:cNvPr id="59490" name="Freeform 99"/>
          <p:cNvSpPr>
            <a:spLocks/>
          </p:cNvSpPr>
          <p:nvPr/>
        </p:nvSpPr>
        <p:spPr bwMode="auto">
          <a:xfrm>
            <a:off x="4506914" y="2297114"/>
            <a:ext cx="73025" cy="28575"/>
          </a:xfrm>
          <a:custGeom>
            <a:avLst/>
            <a:gdLst>
              <a:gd name="T0" fmla="*/ 45 w 46"/>
              <a:gd name="T1" fmla="*/ 18 h 18"/>
              <a:gd name="T2" fmla="*/ 46 w 46"/>
              <a:gd name="T3" fmla="*/ 3 h 18"/>
              <a:gd name="T4" fmla="*/ 0 w 46"/>
              <a:gd name="T5" fmla="*/ 0 h 18"/>
              <a:gd name="T6" fmla="*/ 0 w 46"/>
              <a:gd name="T7" fmla="*/ 16 h 18"/>
              <a:gd name="T8" fmla="*/ 45 w 46"/>
              <a:gd name="T9" fmla="*/ 18 h 18"/>
              <a:gd name="T10" fmla="*/ 45 w 46"/>
              <a:gd name="T11" fmla="*/ 18 h 18"/>
              <a:gd name="T12" fmla="*/ 0 60000 65536"/>
              <a:gd name="T13" fmla="*/ 0 60000 65536"/>
              <a:gd name="T14" fmla="*/ 0 60000 65536"/>
              <a:gd name="T15" fmla="*/ 0 60000 65536"/>
              <a:gd name="T16" fmla="*/ 0 60000 65536"/>
              <a:gd name="T17" fmla="*/ 0 60000 65536"/>
              <a:gd name="T18" fmla="*/ 0 w 46"/>
              <a:gd name="T19" fmla="*/ 0 h 18"/>
              <a:gd name="T20" fmla="*/ 46 w 4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6" h="18">
                <a:moveTo>
                  <a:pt x="45" y="18"/>
                </a:moveTo>
                <a:lnTo>
                  <a:pt x="46" y="3"/>
                </a:lnTo>
                <a:lnTo>
                  <a:pt x="0" y="0"/>
                </a:lnTo>
                <a:lnTo>
                  <a:pt x="0" y="16"/>
                </a:lnTo>
                <a:lnTo>
                  <a:pt x="45" y="18"/>
                </a:lnTo>
                <a:close/>
              </a:path>
            </a:pathLst>
          </a:custGeom>
          <a:solidFill>
            <a:srgbClr val="009240"/>
          </a:solidFill>
          <a:ln w="9525">
            <a:noFill/>
            <a:round/>
            <a:headEnd/>
            <a:tailEnd/>
          </a:ln>
        </p:spPr>
        <p:txBody>
          <a:bodyPr/>
          <a:lstStyle/>
          <a:p>
            <a:endParaRPr lang="hu-HU"/>
          </a:p>
        </p:txBody>
      </p:sp>
      <p:sp>
        <p:nvSpPr>
          <p:cNvPr id="59491" name="Freeform 100"/>
          <p:cNvSpPr>
            <a:spLocks/>
          </p:cNvSpPr>
          <p:nvPr/>
        </p:nvSpPr>
        <p:spPr bwMode="auto">
          <a:xfrm>
            <a:off x="4578350" y="2301876"/>
            <a:ext cx="71438" cy="23813"/>
          </a:xfrm>
          <a:custGeom>
            <a:avLst/>
            <a:gdLst>
              <a:gd name="T0" fmla="*/ 45 w 45"/>
              <a:gd name="T1" fmla="*/ 15 h 15"/>
              <a:gd name="T2" fmla="*/ 45 w 45"/>
              <a:gd name="T3" fmla="*/ 1 h 15"/>
              <a:gd name="T4" fmla="*/ 0 w 45"/>
              <a:gd name="T5" fmla="*/ 0 h 15"/>
              <a:gd name="T6" fmla="*/ 0 w 45"/>
              <a:gd name="T7" fmla="*/ 15 h 15"/>
              <a:gd name="T8" fmla="*/ 45 w 45"/>
              <a:gd name="T9" fmla="*/ 15 h 15"/>
              <a:gd name="T10" fmla="*/ 45 w 45"/>
              <a:gd name="T11" fmla="*/ 15 h 15"/>
              <a:gd name="T12" fmla="*/ 0 60000 65536"/>
              <a:gd name="T13" fmla="*/ 0 60000 65536"/>
              <a:gd name="T14" fmla="*/ 0 60000 65536"/>
              <a:gd name="T15" fmla="*/ 0 60000 65536"/>
              <a:gd name="T16" fmla="*/ 0 60000 65536"/>
              <a:gd name="T17" fmla="*/ 0 60000 65536"/>
              <a:gd name="T18" fmla="*/ 0 w 45"/>
              <a:gd name="T19" fmla="*/ 0 h 15"/>
              <a:gd name="T20" fmla="*/ 45 w 4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5" h="15">
                <a:moveTo>
                  <a:pt x="45" y="15"/>
                </a:moveTo>
                <a:lnTo>
                  <a:pt x="45" y="1"/>
                </a:lnTo>
                <a:lnTo>
                  <a:pt x="0" y="0"/>
                </a:lnTo>
                <a:lnTo>
                  <a:pt x="0" y="15"/>
                </a:lnTo>
                <a:lnTo>
                  <a:pt x="45" y="15"/>
                </a:lnTo>
                <a:close/>
              </a:path>
            </a:pathLst>
          </a:custGeom>
          <a:solidFill>
            <a:srgbClr val="009240"/>
          </a:solidFill>
          <a:ln w="9525">
            <a:noFill/>
            <a:round/>
            <a:headEnd/>
            <a:tailEnd/>
          </a:ln>
        </p:spPr>
        <p:txBody>
          <a:bodyPr/>
          <a:lstStyle/>
          <a:p>
            <a:endParaRPr lang="hu-HU"/>
          </a:p>
        </p:txBody>
      </p:sp>
      <p:sp>
        <p:nvSpPr>
          <p:cNvPr id="59492" name="Freeform 101"/>
          <p:cNvSpPr>
            <a:spLocks/>
          </p:cNvSpPr>
          <p:nvPr/>
        </p:nvSpPr>
        <p:spPr bwMode="auto">
          <a:xfrm>
            <a:off x="4649789" y="2303463"/>
            <a:ext cx="73025" cy="23812"/>
          </a:xfrm>
          <a:custGeom>
            <a:avLst/>
            <a:gdLst>
              <a:gd name="T0" fmla="*/ 46 w 46"/>
              <a:gd name="T1" fmla="*/ 15 h 15"/>
              <a:gd name="T2" fmla="*/ 46 w 46"/>
              <a:gd name="T3" fmla="*/ 0 h 15"/>
              <a:gd name="T4" fmla="*/ 0 w 46"/>
              <a:gd name="T5" fmla="*/ 0 h 15"/>
              <a:gd name="T6" fmla="*/ 0 w 46"/>
              <a:gd name="T7" fmla="*/ 14 h 15"/>
              <a:gd name="T8" fmla="*/ 46 w 46"/>
              <a:gd name="T9" fmla="*/ 15 h 15"/>
              <a:gd name="T10" fmla="*/ 46 w 46"/>
              <a:gd name="T11" fmla="*/ 15 h 15"/>
              <a:gd name="T12" fmla="*/ 0 60000 65536"/>
              <a:gd name="T13" fmla="*/ 0 60000 65536"/>
              <a:gd name="T14" fmla="*/ 0 60000 65536"/>
              <a:gd name="T15" fmla="*/ 0 60000 65536"/>
              <a:gd name="T16" fmla="*/ 0 60000 65536"/>
              <a:gd name="T17" fmla="*/ 0 60000 65536"/>
              <a:gd name="T18" fmla="*/ 0 w 46"/>
              <a:gd name="T19" fmla="*/ 0 h 15"/>
              <a:gd name="T20" fmla="*/ 46 w 4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6" h="15">
                <a:moveTo>
                  <a:pt x="46" y="15"/>
                </a:moveTo>
                <a:lnTo>
                  <a:pt x="46" y="0"/>
                </a:lnTo>
                <a:lnTo>
                  <a:pt x="0" y="0"/>
                </a:lnTo>
                <a:lnTo>
                  <a:pt x="0" y="14"/>
                </a:lnTo>
                <a:lnTo>
                  <a:pt x="46" y="15"/>
                </a:lnTo>
                <a:close/>
              </a:path>
            </a:pathLst>
          </a:custGeom>
          <a:solidFill>
            <a:srgbClr val="009240"/>
          </a:solidFill>
          <a:ln w="9525">
            <a:noFill/>
            <a:round/>
            <a:headEnd/>
            <a:tailEnd/>
          </a:ln>
        </p:spPr>
        <p:txBody>
          <a:bodyPr/>
          <a:lstStyle/>
          <a:p>
            <a:endParaRPr lang="hu-HU"/>
          </a:p>
        </p:txBody>
      </p:sp>
      <p:sp>
        <p:nvSpPr>
          <p:cNvPr id="59493" name="Freeform 102"/>
          <p:cNvSpPr>
            <a:spLocks/>
          </p:cNvSpPr>
          <p:nvPr/>
        </p:nvSpPr>
        <p:spPr bwMode="auto">
          <a:xfrm>
            <a:off x="4722813" y="2303463"/>
            <a:ext cx="74612" cy="23812"/>
          </a:xfrm>
          <a:custGeom>
            <a:avLst/>
            <a:gdLst>
              <a:gd name="T0" fmla="*/ 47 w 47"/>
              <a:gd name="T1" fmla="*/ 15 h 15"/>
              <a:gd name="T2" fmla="*/ 47 w 47"/>
              <a:gd name="T3" fmla="*/ 0 h 15"/>
              <a:gd name="T4" fmla="*/ 0 w 47"/>
              <a:gd name="T5" fmla="*/ 0 h 15"/>
              <a:gd name="T6" fmla="*/ 0 w 47"/>
              <a:gd name="T7" fmla="*/ 15 h 15"/>
              <a:gd name="T8" fmla="*/ 47 w 47"/>
              <a:gd name="T9" fmla="*/ 15 h 15"/>
              <a:gd name="T10" fmla="*/ 47 w 47"/>
              <a:gd name="T11" fmla="*/ 15 h 15"/>
              <a:gd name="T12" fmla="*/ 0 60000 65536"/>
              <a:gd name="T13" fmla="*/ 0 60000 65536"/>
              <a:gd name="T14" fmla="*/ 0 60000 65536"/>
              <a:gd name="T15" fmla="*/ 0 60000 65536"/>
              <a:gd name="T16" fmla="*/ 0 60000 65536"/>
              <a:gd name="T17" fmla="*/ 0 60000 65536"/>
              <a:gd name="T18" fmla="*/ 0 w 47"/>
              <a:gd name="T19" fmla="*/ 0 h 15"/>
              <a:gd name="T20" fmla="*/ 47 w 4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7" h="15">
                <a:moveTo>
                  <a:pt x="47" y="15"/>
                </a:moveTo>
                <a:lnTo>
                  <a:pt x="47" y="0"/>
                </a:lnTo>
                <a:lnTo>
                  <a:pt x="0" y="0"/>
                </a:lnTo>
                <a:lnTo>
                  <a:pt x="0" y="15"/>
                </a:lnTo>
                <a:lnTo>
                  <a:pt x="47" y="15"/>
                </a:lnTo>
                <a:close/>
              </a:path>
            </a:pathLst>
          </a:custGeom>
          <a:solidFill>
            <a:srgbClr val="009240"/>
          </a:solidFill>
          <a:ln w="9525">
            <a:noFill/>
            <a:round/>
            <a:headEnd/>
            <a:tailEnd/>
          </a:ln>
        </p:spPr>
        <p:txBody>
          <a:bodyPr/>
          <a:lstStyle/>
          <a:p>
            <a:endParaRPr lang="hu-HU"/>
          </a:p>
        </p:txBody>
      </p:sp>
      <p:sp>
        <p:nvSpPr>
          <p:cNvPr id="59494" name="Freeform 103"/>
          <p:cNvSpPr>
            <a:spLocks/>
          </p:cNvSpPr>
          <p:nvPr/>
        </p:nvSpPr>
        <p:spPr bwMode="auto">
          <a:xfrm>
            <a:off x="4797426" y="2303463"/>
            <a:ext cx="74613" cy="23812"/>
          </a:xfrm>
          <a:custGeom>
            <a:avLst/>
            <a:gdLst>
              <a:gd name="T0" fmla="*/ 47 w 47"/>
              <a:gd name="T1" fmla="*/ 15 h 15"/>
              <a:gd name="T2" fmla="*/ 47 w 47"/>
              <a:gd name="T3" fmla="*/ 0 h 15"/>
              <a:gd name="T4" fmla="*/ 0 w 47"/>
              <a:gd name="T5" fmla="*/ 0 h 15"/>
              <a:gd name="T6" fmla="*/ 0 w 47"/>
              <a:gd name="T7" fmla="*/ 15 h 15"/>
              <a:gd name="T8" fmla="*/ 47 w 47"/>
              <a:gd name="T9" fmla="*/ 15 h 15"/>
              <a:gd name="T10" fmla="*/ 47 w 47"/>
              <a:gd name="T11" fmla="*/ 15 h 15"/>
              <a:gd name="T12" fmla="*/ 0 60000 65536"/>
              <a:gd name="T13" fmla="*/ 0 60000 65536"/>
              <a:gd name="T14" fmla="*/ 0 60000 65536"/>
              <a:gd name="T15" fmla="*/ 0 60000 65536"/>
              <a:gd name="T16" fmla="*/ 0 60000 65536"/>
              <a:gd name="T17" fmla="*/ 0 60000 65536"/>
              <a:gd name="T18" fmla="*/ 0 w 47"/>
              <a:gd name="T19" fmla="*/ 0 h 15"/>
              <a:gd name="T20" fmla="*/ 47 w 4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7" h="15">
                <a:moveTo>
                  <a:pt x="47" y="15"/>
                </a:moveTo>
                <a:lnTo>
                  <a:pt x="47" y="0"/>
                </a:lnTo>
                <a:lnTo>
                  <a:pt x="0" y="0"/>
                </a:lnTo>
                <a:lnTo>
                  <a:pt x="0" y="15"/>
                </a:lnTo>
                <a:lnTo>
                  <a:pt x="47" y="15"/>
                </a:lnTo>
                <a:close/>
              </a:path>
            </a:pathLst>
          </a:custGeom>
          <a:solidFill>
            <a:srgbClr val="009240"/>
          </a:solidFill>
          <a:ln w="9525">
            <a:noFill/>
            <a:round/>
            <a:headEnd/>
            <a:tailEnd/>
          </a:ln>
        </p:spPr>
        <p:txBody>
          <a:bodyPr/>
          <a:lstStyle/>
          <a:p>
            <a:endParaRPr lang="hu-HU"/>
          </a:p>
        </p:txBody>
      </p:sp>
      <p:sp>
        <p:nvSpPr>
          <p:cNvPr id="59495" name="Freeform 104"/>
          <p:cNvSpPr>
            <a:spLocks/>
          </p:cNvSpPr>
          <p:nvPr/>
        </p:nvSpPr>
        <p:spPr bwMode="auto">
          <a:xfrm>
            <a:off x="4872039" y="2303463"/>
            <a:ext cx="73025" cy="23812"/>
          </a:xfrm>
          <a:custGeom>
            <a:avLst/>
            <a:gdLst>
              <a:gd name="T0" fmla="*/ 46 w 46"/>
              <a:gd name="T1" fmla="*/ 14 h 15"/>
              <a:gd name="T2" fmla="*/ 46 w 46"/>
              <a:gd name="T3" fmla="*/ 0 h 15"/>
              <a:gd name="T4" fmla="*/ 0 w 46"/>
              <a:gd name="T5" fmla="*/ 0 h 15"/>
              <a:gd name="T6" fmla="*/ 0 w 46"/>
              <a:gd name="T7" fmla="*/ 15 h 15"/>
              <a:gd name="T8" fmla="*/ 46 w 46"/>
              <a:gd name="T9" fmla="*/ 14 h 15"/>
              <a:gd name="T10" fmla="*/ 46 w 46"/>
              <a:gd name="T11" fmla="*/ 14 h 15"/>
              <a:gd name="T12" fmla="*/ 0 60000 65536"/>
              <a:gd name="T13" fmla="*/ 0 60000 65536"/>
              <a:gd name="T14" fmla="*/ 0 60000 65536"/>
              <a:gd name="T15" fmla="*/ 0 60000 65536"/>
              <a:gd name="T16" fmla="*/ 0 60000 65536"/>
              <a:gd name="T17" fmla="*/ 0 60000 65536"/>
              <a:gd name="T18" fmla="*/ 0 w 46"/>
              <a:gd name="T19" fmla="*/ 0 h 15"/>
              <a:gd name="T20" fmla="*/ 46 w 4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6" h="15">
                <a:moveTo>
                  <a:pt x="46" y="14"/>
                </a:moveTo>
                <a:lnTo>
                  <a:pt x="46" y="0"/>
                </a:lnTo>
                <a:lnTo>
                  <a:pt x="0" y="0"/>
                </a:lnTo>
                <a:lnTo>
                  <a:pt x="0" y="15"/>
                </a:lnTo>
                <a:lnTo>
                  <a:pt x="46" y="14"/>
                </a:lnTo>
                <a:close/>
              </a:path>
            </a:pathLst>
          </a:custGeom>
          <a:solidFill>
            <a:srgbClr val="009240"/>
          </a:solidFill>
          <a:ln w="9525">
            <a:noFill/>
            <a:round/>
            <a:headEnd/>
            <a:tailEnd/>
          </a:ln>
        </p:spPr>
        <p:txBody>
          <a:bodyPr/>
          <a:lstStyle/>
          <a:p>
            <a:endParaRPr lang="hu-HU"/>
          </a:p>
        </p:txBody>
      </p:sp>
      <p:sp>
        <p:nvSpPr>
          <p:cNvPr id="59496" name="Freeform 105"/>
          <p:cNvSpPr>
            <a:spLocks/>
          </p:cNvSpPr>
          <p:nvPr/>
        </p:nvSpPr>
        <p:spPr bwMode="auto">
          <a:xfrm>
            <a:off x="4945063" y="2301876"/>
            <a:ext cx="69850" cy="23813"/>
          </a:xfrm>
          <a:custGeom>
            <a:avLst/>
            <a:gdLst>
              <a:gd name="T0" fmla="*/ 44 w 44"/>
              <a:gd name="T1" fmla="*/ 15 h 15"/>
              <a:gd name="T2" fmla="*/ 44 w 44"/>
              <a:gd name="T3" fmla="*/ 0 h 15"/>
              <a:gd name="T4" fmla="*/ 0 w 44"/>
              <a:gd name="T5" fmla="*/ 1 h 15"/>
              <a:gd name="T6" fmla="*/ 0 w 44"/>
              <a:gd name="T7" fmla="*/ 15 h 15"/>
              <a:gd name="T8" fmla="*/ 44 w 44"/>
              <a:gd name="T9" fmla="*/ 15 h 15"/>
              <a:gd name="T10" fmla="*/ 44 w 44"/>
              <a:gd name="T11" fmla="*/ 15 h 15"/>
              <a:gd name="T12" fmla="*/ 0 60000 65536"/>
              <a:gd name="T13" fmla="*/ 0 60000 65536"/>
              <a:gd name="T14" fmla="*/ 0 60000 65536"/>
              <a:gd name="T15" fmla="*/ 0 60000 65536"/>
              <a:gd name="T16" fmla="*/ 0 60000 65536"/>
              <a:gd name="T17" fmla="*/ 0 60000 65536"/>
              <a:gd name="T18" fmla="*/ 0 w 44"/>
              <a:gd name="T19" fmla="*/ 0 h 15"/>
              <a:gd name="T20" fmla="*/ 44 w 44"/>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4" h="15">
                <a:moveTo>
                  <a:pt x="44" y="15"/>
                </a:moveTo>
                <a:lnTo>
                  <a:pt x="44" y="0"/>
                </a:lnTo>
                <a:lnTo>
                  <a:pt x="0" y="1"/>
                </a:lnTo>
                <a:lnTo>
                  <a:pt x="0" y="15"/>
                </a:lnTo>
                <a:lnTo>
                  <a:pt x="44" y="15"/>
                </a:lnTo>
                <a:close/>
              </a:path>
            </a:pathLst>
          </a:custGeom>
          <a:solidFill>
            <a:srgbClr val="009240"/>
          </a:solidFill>
          <a:ln w="9525">
            <a:noFill/>
            <a:round/>
            <a:headEnd/>
            <a:tailEnd/>
          </a:ln>
        </p:spPr>
        <p:txBody>
          <a:bodyPr/>
          <a:lstStyle/>
          <a:p>
            <a:endParaRPr lang="hu-HU"/>
          </a:p>
        </p:txBody>
      </p:sp>
      <p:sp>
        <p:nvSpPr>
          <p:cNvPr id="59497" name="Freeform 106"/>
          <p:cNvSpPr>
            <a:spLocks/>
          </p:cNvSpPr>
          <p:nvPr/>
        </p:nvSpPr>
        <p:spPr bwMode="auto">
          <a:xfrm>
            <a:off x="5014914" y="2297114"/>
            <a:ext cx="73025" cy="28575"/>
          </a:xfrm>
          <a:custGeom>
            <a:avLst/>
            <a:gdLst>
              <a:gd name="T0" fmla="*/ 46 w 46"/>
              <a:gd name="T1" fmla="*/ 16 h 18"/>
              <a:gd name="T2" fmla="*/ 45 w 46"/>
              <a:gd name="T3" fmla="*/ 0 h 18"/>
              <a:gd name="T4" fmla="*/ 0 w 46"/>
              <a:gd name="T5" fmla="*/ 3 h 18"/>
              <a:gd name="T6" fmla="*/ 0 w 46"/>
              <a:gd name="T7" fmla="*/ 18 h 18"/>
              <a:gd name="T8" fmla="*/ 46 w 46"/>
              <a:gd name="T9" fmla="*/ 16 h 18"/>
              <a:gd name="T10" fmla="*/ 46 w 46"/>
              <a:gd name="T11" fmla="*/ 16 h 18"/>
              <a:gd name="T12" fmla="*/ 0 60000 65536"/>
              <a:gd name="T13" fmla="*/ 0 60000 65536"/>
              <a:gd name="T14" fmla="*/ 0 60000 65536"/>
              <a:gd name="T15" fmla="*/ 0 60000 65536"/>
              <a:gd name="T16" fmla="*/ 0 60000 65536"/>
              <a:gd name="T17" fmla="*/ 0 60000 65536"/>
              <a:gd name="T18" fmla="*/ 0 w 46"/>
              <a:gd name="T19" fmla="*/ 0 h 18"/>
              <a:gd name="T20" fmla="*/ 46 w 4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6" h="18">
                <a:moveTo>
                  <a:pt x="46" y="16"/>
                </a:moveTo>
                <a:lnTo>
                  <a:pt x="45" y="0"/>
                </a:lnTo>
                <a:lnTo>
                  <a:pt x="0" y="3"/>
                </a:lnTo>
                <a:lnTo>
                  <a:pt x="0" y="18"/>
                </a:lnTo>
                <a:lnTo>
                  <a:pt x="46" y="16"/>
                </a:lnTo>
                <a:close/>
              </a:path>
            </a:pathLst>
          </a:custGeom>
          <a:solidFill>
            <a:srgbClr val="009240"/>
          </a:solidFill>
          <a:ln w="9525">
            <a:noFill/>
            <a:round/>
            <a:headEnd/>
            <a:tailEnd/>
          </a:ln>
        </p:spPr>
        <p:txBody>
          <a:bodyPr/>
          <a:lstStyle/>
          <a:p>
            <a:endParaRPr lang="hu-HU"/>
          </a:p>
        </p:txBody>
      </p:sp>
      <p:sp>
        <p:nvSpPr>
          <p:cNvPr id="59498" name="Freeform 107"/>
          <p:cNvSpPr>
            <a:spLocks/>
          </p:cNvSpPr>
          <p:nvPr/>
        </p:nvSpPr>
        <p:spPr bwMode="auto">
          <a:xfrm>
            <a:off x="5086350" y="2293939"/>
            <a:ext cx="69850" cy="28575"/>
          </a:xfrm>
          <a:custGeom>
            <a:avLst/>
            <a:gdLst>
              <a:gd name="T0" fmla="*/ 44 w 44"/>
              <a:gd name="T1" fmla="*/ 15 h 18"/>
              <a:gd name="T2" fmla="*/ 43 w 44"/>
              <a:gd name="T3" fmla="*/ 0 h 18"/>
              <a:gd name="T4" fmla="*/ 0 w 44"/>
              <a:gd name="T5" fmla="*/ 2 h 18"/>
              <a:gd name="T6" fmla="*/ 1 w 44"/>
              <a:gd name="T7" fmla="*/ 18 h 18"/>
              <a:gd name="T8" fmla="*/ 44 w 44"/>
              <a:gd name="T9" fmla="*/ 15 h 18"/>
              <a:gd name="T10" fmla="*/ 44 w 44"/>
              <a:gd name="T11" fmla="*/ 15 h 18"/>
              <a:gd name="T12" fmla="*/ 0 60000 65536"/>
              <a:gd name="T13" fmla="*/ 0 60000 65536"/>
              <a:gd name="T14" fmla="*/ 0 60000 65536"/>
              <a:gd name="T15" fmla="*/ 0 60000 65536"/>
              <a:gd name="T16" fmla="*/ 0 60000 65536"/>
              <a:gd name="T17" fmla="*/ 0 60000 65536"/>
              <a:gd name="T18" fmla="*/ 0 w 44"/>
              <a:gd name="T19" fmla="*/ 0 h 18"/>
              <a:gd name="T20" fmla="*/ 44 w 4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4" h="18">
                <a:moveTo>
                  <a:pt x="44" y="15"/>
                </a:moveTo>
                <a:lnTo>
                  <a:pt x="43" y="0"/>
                </a:lnTo>
                <a:lnTo>
                  <a:pt x="0" y="2"/>
                </a:lnTo>
                <a:lnTo>
                  <a:pt x="1" y="18"/>
                </a:lnTo>
                <a:lnTo>
                  <a:pt x="44" y="15"/>
                </a:lnTo>
                <a:close/>
              </a:path>
            </a:pathLst>
          </a:custGeom>
          <a:solidFill>
            <a:srgbClr val="009240"/>
          </a:solidFill>
          <a:ln w="9525">
            <a:noFill/>
            <a:round/>
            <a:headEnd/>
            <a:tailEnd/>
          </a:ln>
        </p:spPr>
        <p:txBody>
          <a:bodyPr/>
          <a:lstStyle/>
          <a:p>
            <a:endParaRPr lang="hu-HU"/>
          </a:p>
        </p:txBody>
      </p:sp>
      <p:sp>
        <p:nvSpPr>
          <p:cNvPr id="59499" name="Freeform 108"/>
          <p:cNvSpPr>
            <a:spLocks/>
          </p:cNvSpPr>
          <p:nvPr/>
        </p:nvSpPr>
        <p:spPr bwMode="auto">
          <a:xfrm>
            <a:off x="5154614" y="2290764"/>
            <a:ext cx="71437" cy="26987"/>
          </a:xfrm>
          <a:custGeom>
            <a:avLst/>
            <a:gdLst>
              <a:gd name="T0" fmla="*/ 45 w 45"/>
              <a:gd name="T1" fmla="*/ 16 h 17"/>
              <a:gd name="T2" fmla="*/ 43 w 45"/>
              <a:gd name="T3" fmla="*/ 0 h 17"/>
              <a:gd name="T4" fmla="*/ 0 w 45"/>
              <a:gd name="T5" fmla="*/ 2 h 17"/>
              <a:gd name="T6" fmla="*/ 1 w 45"/>
              <a:gd name="T7" fmla="*/ 17 h 17"/>
              <a:gd name="T8" fmla="*/ 45 w 45"/>
              <a:gd name="T9" fmla="*/ 16 h 17"/>
              <a:gd name="T10" fmla="*/ 45 w 45"/>
              <a:gd name="T11" fmla="*/ 16 h 17"/>
              <a:gd name="T12" fmla="*/ 0 60000 65536"/>
              <a:gd name="T13" fmla="*/ 0 60000 65536"/>
              <a:gd name="T14" fmla="*/ 0 60000 65536"/>
              <a:gd name="T15" fmla="*/ 0 60000 65536"/>
              <a:gd name="T16" fmla="*/ 0 60000 65536"/>
              <a:gd name="T17" fmla="*/ 0 60000 65536"/>
              <a:gd name="T18" fmla="*/ 0 w 45"/>
              <a:gd name="T19" fmla="*/ 0 h 17"/>
              <a:gd name="T20" fmla="*/ 45 w 4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5" h="17">
                <a:moveTo>
                  <a:pt x="45" y="16"/>
                </a:moveTo>
                <a:lnTo>
                  <a:pt x="43" y="0"/>
                </a:lnTo>
                <a:lnTo>
                  <a:pt x="0" y="2"/>
                </a:lnTo>
                <a:lnTo>
                  <a:pt x="1" y="17"/>
                </a:lnTo>
                <a:lnTo>
                  <a:pt x="45" y="16"/>
                </a:lnTo>
                <a:close/>
              </a:path>
            </a:pathLst>
          </a:custGeom>
          <a:solidFill>
            <a:srgbClr val="009240"/>
          </a:solidFill>
          <a:ln w="9525">
            <a:noFill/>
            <a:round/>
            <a:headEnd/>
            <a:tailEnd/>
          </a:ln>
        </p:spPr>
        <p:txBody>
          <a:bodyPr/>
          <a:lstStyle/>
          <a:p>
            <a:endParaRPr lang="hu-HU"/>
          </a:p>
        </p:txBody>
      </p:sp>
      <p:sp>
        <p:nvSpPr>
          <p:cNvPr id="59500" name="Freeform 109"/>
          <p:cNvSpPr>
            <a:spLocks/>
          </p:cNvSpPr>
          <p:nvPr/>
        </p:nvSpPr>
        <p:spPr bwMode="auto">
          <a:xfrm>
            <a:off x="5222876" y="2286001"/>
            <a:ext cx="68263" cy="30163"/>
          </a:xfrm>
          <a:custGeom>
            <a:avLst/>
            <a:gdLst>
              <a:gd name="T0" fmla="*/ 43 w 43"/>
              <a:gd name="T1" fmla="*/ 15 h 19"/>
              <a:gd name="T2" fmla="*/ 42 w 43"/>
              <a:gd name="T3" fmla="*/ 0 h 19"/>
              <a:gd name="T4" fmla="*/ 0 w 43"/>
              <a:gd name="T5" fmla="*/ 3 h 19"/>
              <a:gd name="T6" fmla="*/ 2 w 43"/>
              <a:gd name="T7" fmla="*/ 19 h 19"/>
              <a:gd name="T8" fmla="*/ 43 w 43"/>
              <a:gd name="T9" fmla="*/ 15 h 19"/>
              <a:gd name="T10" fmla="*/ 43 w 43"/>
              <a:gd name="T11" fmla="*/ 15 h 19"/>
              <a:gd name="T12" fmla="*/ 0 60000 65536"/>
              <a:gd name="T13" fmla="*/ 0 60000 65536"/>
              <a:gd name="T14" fmla="*/ 0 60000 65536"/>
              <a:gd name="T15" fmla="*/ 0 60000 65536"/>
              <a:gd name="T16" fmla="*/ 0 60000 65536"/>
              <a:gd name="T17" fmla="*/ 0 60000 65536"/>
              <a:gd name="T18" fmla="*/ 0 w 43"/>
              <a:gd name="T19" fmla="*/ 0 h 19"/>
              <a:gd name="T20" fmla="*/ 43 w 4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3" h="19">
                <a:moveTo>
                  <a:pt x="43" y="15"/>
                </a:moveTo>
                <a:lnTo>
                  <a:pt x="42" y="0"/>
                </a:lnTo>
                <a:lnTo>
                  <a:pt x="0" y="3"/>
                </a:lnTo>
                <a:lnTo>
                  <a:pt x="2" y="19"/>
                </a:lnTo>
                <a:lnTo>
                  <a:pt x="43" y="15"/>
                </a:lnTo>
                <a:close/>
              </a:path>
            </a:pathLst>
          </a:custGeom>
          <a:solidFill>
            <a:srgbClr val="009240"/>
          </a:solidFill>
          <a:ln w="9525">
            <a:noFill/>
            <a:round/>
            <a:headEnd/>
            <a:tailEnd/>
          </a:ln>
        </p:spPr>
        <p:txBody>
          <a:bodyPr/>
          <a:lstStyle/>
          <a:p>
            <a:endParaRPr lang="hu-HU"/>
          </a:p>
        </p:txBody>
      </p:sp>
      <p:sp>
        <p:nvSpPr>
          <p:cNvPr id="59501" name="Freeform 110"/>
          <p:cNvSpPr>
            <a:spLocks/>
          </p:cNvSpPr>
          <p:nvPr/>
        </p:nvSpPr>
        <p:spPr bwMode="auto">
          <a:xfrm>
            <a:off x="5289551" y="2281239"/>
            <a:ext cx="68263" cy="28575"/>
          </a:xfrm>
          <a:custGeom>
            <a:avLst/>
            <a:gdLst>
              <a:gd name="T0" fmla="*/ 43 w 43"/>
              <a:gd name="T1" fmla="*/ 15 h 18"/>
              <a:gd name="T2" fmla="*/ 42 w 43"/>
              <a:gd name="T3" fmla="*/ 0 h 18"/>
              <a:gd name="T4" fmla="*/ 0 w 43"/>
              <a:gd name="T5" fmla="*/ 3 h 18"/>
              <a:gd name="T6" fmla="*/ 1 w 43"/>
              <a:gd name="T7" fmla="*/ 18 h 18"/>
              <a:gd name="T8" fmla="*/ 43 w 43"/>
              <a:gd name="T9" fmla="*/ 15 h 18"/>
              <a:gd name="T10" fmla="*/ 43 w 43"/>
              <a:gd name="T11" fmla="*/ 15 h 18"/>
              <a:gd name="T12" fmla="*/ 0 60000 65536"/>
              <a:gd name="T13" fmla="*/ 0 60000 65536"/>
              <a:gd name="T14" fmla="*/ 0 60000 65536"/>
              <a:gd name="T15" fmla="*/ 0 60000 65536"/>
              <a:gd name="T16" fmla="*/ 0 60000 65536"/>
              <a:gd name="T17" fmla="*/ 0 60000 65536"/>
              <a:gd name="T18" fmla="*/ 0 w 43"/>
              <a:gd name="T19" fmla="*/ 0 h 18"/>
              <a:gd name="T20" fmla="*/ 43 w 4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3" h="18">
                <a:moveTo>
                  <a:pt x="43" y="15"/>
                </a:moveTo>
                <a:lnTo>
                  <a:pt x="42" y="0"/>
                </a:lnTo>
                <a:lnTo>
                  <a:pt x="0" y="3"/>
                </a:lnTo>
                <a:lnTo>
                  <a:pt x="1" y="18"/>
                </a:lnTo>
                <a:lnTo>
                  <a:pt x="43" y="15"/>
                </a:lnTo>
                <a:close/>
              </a:path>
            </a:pathLst>
          </a:custGeom>
          <a:solidFill>
            <a:srgbClr val="009240"/>
          </a:solidFill>
          <a:ln w="9525">
            <a:noFill/>
            <a:round/>
            <a:headEnd/>
            <a:tailEnd/>
          </a:ln>
        </p:spPr>
        <p:txBody>
          <a:bodyPr/>
          <a:lstStyle/>
          <a:p>
            <a:endParaRPr lang="hu-HU"/>
          </a:p>
        </p:txBody>
      </p:sp>
      <p:sp>
        <p:nvSpPr>
          <p:cNvPr id="59502" name="Freeform 111"/>
          <p:cNvSpPr>
            <a:spLocks/>
          </p:cNvSpPr>
          <p:nvPr/>
        </p:nvSpPr>
        <p:spPr bwMode="auto">
          <a:xfrm>
            <a:off x="5356225" y="2274888"/>
            <a:ext cx="65088" cy="30162"/>
          </a:xfrm>
          <a:custGeom>
            <a:avLst/>
            <a:gdLst>
              <a:gd name="T0" fmla="*/ 41 w 41"/>
              <a:gd name="T1" fmla="*/ 14 h 19"/>
              <a:gd name="T2" fmla="*/ 40 w 41"/>
              <a:gd name="T3" fmla="*/ 0 h 19"/>
              <a:gd name="T4" fmla="*/ 0 w 41"/>
              <a:gd name="T5" fmla="*/ 4 h 19"/>
              <a:gd name="T6" fmla="*/ 1 w 41"/>
              <a:gd name="T7" fmla="*/ 19 h 19"/>
              <a:gd name="T8" fmla="*/ 41 w 41"/>
              <a:gd name="T9" fmla="*/ 14 h 19"/>
              <a:gd name="T10" fmla="*/ 41 w 41"/>
              <a:gd name="T11" fmla="*/ 14 h 19"/>
              <a:gd name="T12" fmla="*/ 0 60000 65536"/>
              <a:gd name="T13" fmla="*/ 0 60000 65536"/>
              <a:gd name="T14" fmla="*/ 0 60000 65536"/>
              <a:gd name="T15" fmla="*/ 0 60000 65536"/>
              <a:gd name="T16" fmla="*/ 0 60000 65536"/>
              <a:gd name="T17" fmla="*/ 0 60000 65536"/>
              <a:gd name="T18" fmla="*/ 0 w 41"/>
              <a:gd name="T19" fmla="*/ 0 h 19"/>
              <a:gd name="T20" fmla="*/ 41 w 4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1" h="19">
                <a:moveTo>
                  <a:pt x="41" y="14"/>
                </a:moveTo>
                <a:lnTo>
                  <a:pt x="40" y="0"/>
                </a:lnTo>
                <a:lnTo>
                  <a:pt x="0" y="4"/>
                </a:lnTo>
                <a:lnTo>
                  <a:pt x="1" y="19"/>
                </a:lnTo>
                <a:lnTo>
                  <a:pt x="41" y="14"/>
                </a:lnTo>
                <a:close/>
              </a:path>
            </a:pathLst>
          </a:custGeom>
          <a:solidFill>
            <a:srgbClr val="009240"/>
          </a:solidFill>
          <a:ln w="9525">
            <a:noFill/>
            <a:round/>
            <a:headEnd/>
            <a:tailEnd/>
          </a:ln>
        </p:spPr>
        <p:txBody>
          <a:bodyPr/>
          <a:lstStyle/>
          <a:p>
            <a:endParaRPr lang="hu-HU"/>
          </a:p>
        </p:txBody>
      </p:sp>
      <p:sp>
        <p:nvSpPr>
          <p:cNvPr id="59503" name="Freeform 112"/>
          <p:cNvSpPr>
            <a:spLocks/>
          </p:cNvSpPr>
          <p:nvPr/>
        </p:nvSpPr>
        <p:spPr bwMode="auto">
          <a:xfrm>
            <a:off x="5419725" y="2266951"/>
            <a:ext cx="63500" cy="30163"/>
          </a:xfrm>
          <a:custGeom>
            <a:avLst/>
            <a:gdLst>
              <a:gd name="T0" fmla="*/ 40 w 40"/>
              <a:gd name="T1" fmla="*/ 15 h 19"/>
              <a:gd name="T2" fmla="*/ 39 w 40"/>
              <a:gd name="T3" fmla="*/ 0 h 19"/>
              <a:gd name="T4" fmla="*/ 0 w 40"/>
              <a:gd name="T5" fmla="*/ 5 h 19"/>
              <a:gd name="T6" fmla="*/ 1 w 40"/>
              <a:gd name="T7" fmla="*/ 19 h 19"/>
              <a:gd name="T8" fmla="*/ 40 w 40"/>
              <a:gd name="T9" fmla="*/ 15 h 19"/>
              <a:gd name="T10" fmla="*/ 40 w 40"/>
              <a:gd name="T11" fmla="*/ 15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40" y="15"/>
                </a:moveTo>
                <a:lnTo>
                  <a:pt x="39" y="0"/>
                </a:lnTo>
                <a:lnTo>
                  <a:pt x="0" y="5"/>
                </a:lnTo>
                <a:lnTo>
                  <a:pt x="1" y="19"/>
                </a:lnTo>
                <a:lnTo>
                  <a:pt x="40" y="15"/>
                </a:lnTo>
                <a:close/>
              </a:path>
            </a:pathLst>
          </a:custGeom>
          <a:solidFill>
            <a:srgbClr val="009240"/>
          </a:solidFill>
          <a:ln w="9525">
            <a:noFill/>
            <a:round/>
            <a:headEnd/>
            <a:tailEnd/>
          </a:ln>
        </p:spPr>
        <p:txBody>
          <a:bodyPr/>
          <a:lstStyle/>
          <a:p>
            <a:endParaRPr lang="hu-HU"/>
          </a:p>
        </p:txBody>
      </p:sp>
      <p:sp>
        <p:nvSpPr>
          <p:cNvPr id="59504" name="Freeform 113"/>
          <p:cNvSpPr>
            <a:spLocks/>
          </p:cNvSpPr>
          <p:nvPr/>
        </p:nvSpPr>
        <p:spPr bwMode="auto">
          <a:xfrm>
            <a:off x="5481638" y="2260601"/>
            <a:ext cx="61912" cy="30163"/>
          </a:xfrm>
          <a:custGeom>
            <a:avLst/>
            <a:gdLst>
              <a:gd name="T0" fmla="*/ 39 w 39"/>
              <a:gd name="T1" fmla="*/ 16 h 19"/>
              <a:gd name="T2" fmla="*/ 37 w 39"/>
              <a:gd name="T3" fmla="*/ 0 h 19"/>
              <a:gd name="T4" fmla="*/ 0 w 39"/>
              <a:gd name="T5" fmla="*/ 4 h 19"/>
              <a:gd name="T6" fmla="*/ 1 w 39"/>
              <a:gd name="T7" fmla="*/ 19 h 19"/>
              <a:gd name="T8" fmla="*/ 39 w 39"/>
              <a:gd name="T9" fmla="*/ 16 h 19"/>
              <a:gd name="T10" fmla="*/ 39 w 39"/>
              <a:gd name="T11" fmla="*/ 16 h 19"/>
              <a:gd name="T12" fmla="*/ 0 60000 65536"/>
              <a:gd name="T13" fmla="*/ 0 60000 65536"/>
              <a:gd name="T14" fmla="*/ 0 60000 65536"/>
              <a:gd name="T15" fmla="*/ 0 60000 65536"/>
              <a:gd name="T16" fmla="*/ 0 60000 65536"/>
              <a:gd name="T17" fmla="*/ 0 60000 65536"/>
              <a:gd name="T18" fmla="*/ 0 w 39"/>
              <a:gd name="T19" fmla="*/ 0 h 19"/>
              <a:gd name="T20" fmla="*/ 39 w 3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9" h="19">
                <a:moveTo>
                  <a:pt x="39" y="16"/>
                </a:moveTo>
                <a:lnTo>
                  <a:pt x="37" y="0"/>
                </a:lnTo>
                <a:lnTo>
                  <a:pt x="0" y="4"/>
                </a:lnTo>
                <a:lnTo>
                  <a:pt x="1" y="19"/>
                </a:lnTo>
                <a:lnTo>
                  <a:pt x="39" y="16"/>
                </a:lnTo>
                <a:close/>
              </a:path>
            </a:pathLst>
          </a:custGeom>
          <a:solidFill>
            <a:srgbClr val="009240"/>
          </a:solidFill>
          <a:ln w="9525">
            <a:noFill/>
            <a:round/>
            <a:headEnd/>
            <a:tailEnd/>
          </a:ln>
        </p:spPr>
        <p:txBody>
          <a:bodyPr/>
          <a:lstStyle/>
          <a:p>
            <a:endParaRPr lang="hu-HU"/>
          </a:p>
        </p:txBody>
      </p:sp>
      <p:sp>
        <p:nvSpPr>
          <p:cNvPr id="59505" name="Freeform 114"/>
          <p:cNvSpPr>
            <a:spLocks/>
          </p:cNvSpPr>
          <p:nvPr/>
        </p:nvSpPr>
        <p:spPr bwMode="auto">
          <a:xfrm>
            <a:off x="5540376" y="2252664"/>
            <a:ext cx="61913" cy="33337"/>
          </a:xfrm>
          <a:custGeom>
            <a:avLst/>
            <a:gdLst>
              <a:gd name="T0" fmla="*/ 39 w 39"/>
              <a:gd name="T1" fmla="*/ 15 h 21"/>
              <a:gd name="T2" fmla="*/ 37 w 39"/>
              <a:gd name="T3" fmla="*/ 0 h 21"/>
              <a:gd name="T4" fmla="*/ 0 w 39"/>
              <a:gd name="T5" fmla="*/ 5 h 21"/>
              <a:gd name="T6" fmla="*/ 2 w 39"/>
              <a:gd name="T7" fmla="*/ 21 h 21"/>
              <a:gd name="T8" fmla="*/ 39 w 39"/>
              <a:gd name="T9" fmla="*/ 15 h 21"/>
              <a:gd name="T10" fmla="*/ 39 w 39"/>
              <a:gd name="T11" fmla="*/ 15 h 21"/>
              <a:gd name="T12" fmla="*/ 0 60000 65536"/>
              <a:gd name="T13" fmla="*/ 0 60000 65536"/>
              <a:gd name="T14" fmla="*/ 0 60000 65536"/>
              <a:gd name="T15" fmla="*/ 0 60000 65536"/>
              <a:gd name="T16" fmla="*/ 0 60000 65536"/>
              <a:gd name="T17" fmla="*/ 0 60000 65536"/>
              <a:gd name="T18" fmla="*/ 0 w 39"/>
              <a:gd name="T19" fmla="*/ 0 h 21"/>
              <a:gd name="T20" fmla="*/ 39 w 39"/>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9" h="21">
                <a:moveTo>
                  <a:pt x="39" y="15"/>
                </a:moveTo>
                <a:lnTo>
                  <a:pt x="37" y="0"/>
                </a:lnTo>
                <a:lnTo>
                  <a:pt x="0" y="5"/>
                </a:lnTo>
                <a:lnTo>
                  <a:pt x="2" y="21"/>
                </a:lnTo>
                <a:lnTo>
                  <a:pt x="39" y="15"/>
                </a:lnTo>
                <a:close/>
              </a:path>
            </a:pathLst>
          </a:custGeom>
          <a:solidFill>
            <a:srgbClr val="009240"/>
          </a:solidFill>
          <a:ln w="9525">
            <a:noFill/>
            <a:round/>
            <a:headEnd/>
            <a:tailEnd/>
          </a:ln>
        </p:spPr>
        <p:txBody>
          <a:bodyPr/>
          <a:lstStyle/>
          <a:p>
            <a:endParaRPr lang="hu-HU"/>
          </a:p>
        </p:txBody>
      </p:sp>
      <p:sp>
        <p:nvSpPr>
          <p:cNvPr id="59506" name="Freeform 115"/>
          <p:cNvSpPr>
            <a:spLocks/>
          </p:cNvSpPr>
          <p:nvPr/>
        </p:nvSpPr>
        <p:spPr bwMode="auto">
          <a:xfrm>
            <a:off x="5599114" y="2244725"/>
            <a:ext cx="60325" cy="31750"/>
          </a:xfrm>
          <a:custGeom>
            <a:avLst/>
            <a:gdLst>
              <a:gd name="T0" fmla="*/ 38 w 38"/>
              <a:gd name="T1" fmla="*/ 15 h 20"/>
              <a:gd name="T2" fmla="*/ 35 w 38"/>
              <a:gd name="T3" fmla="*/ 0 h 20"/>
              <a:gd name="T4" fmla="*/ 0 w 38"/>
              <a:gd name="T5" fmla="*/ 5 h 20"/>
              <a:gd name="T6" fmla="*/ 2 w 38"/>
              <a:gd name="T7" fmla="*/ 20 h 20"/>
              <a:gd name="T8" fmla="*/ 38 w 38"/>
              <a:gd name="T9" fmla="*/ 15 h 20"/>
              <a:gd name="T10" fmla="*/ 38 w 38"/>
              <a:gd name="T11" fmla="*/ 15 h 20"/>
              <a:gd name="T12" fmla="*/ 0 60000 65536"/>
              <a:gd name="T13" fmla="*/ 0 60000 65536"/>
              <a:gd name="T14" fmla="*/ 0 60000 65536"/>
              <a:gd name="T15" fmla="*/ 0 60000 65536"/>
              <a:gd name="T16" fmla="*/ 0 60000 65536"/>
              <a:gd name="T17" fmla="*/ 0 60000 65536"/>
              <a:gd name="T18" fmla="*/ 0 w 38"/>
              <a:gd name="T19" fmla="*/ 0 h 20"/>
              <a:gd name="T20" fmla="*/ 38 w 3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8" h="20">
                <a:moveTo>
                  <a:pt x="38" y="15"/>
                </a:moveTo>
                <a:lnTo>
                  <a:pt x="35" y="0"/>
                </a:lnTo>
                <a:lnTo>
                  <a:pt x="0" y="5"/>
                </a:lnTo>
                <a:lnTo>
                  <a:pt x="2" y="20"/>
                </a:lnTo>
                <a:lnTo>
                  <a:pt x="38" y="15"/>
                </a:lnTo>
                <a:close/>
              </a:path>
            </a:pathLst>
          </a:custGeom>
          <a:solidFill>
            <a:srgbClr val="009240"/>
          </a:solidFill>
          <a:ln w="9525">
            <a:noFill/>
            <a:round/>
            <a:headEnd/>
            <a:tailEnd/>
          </a:ln>
        </p:spPr>
        <p:txBody>
          <a:bodyPr/>
          <a:lstStyle/>
          <a:p>
            <a:endParaRPr lang="hu-HU"/>
          </a:p>
        </p:txBody>
      </p:sp>
      <p:sp>
        <p:nvSpPr>
          <p:cNvPr id="59507" name="Freeform 116"/>
          <p:cNvSpPr>
            <a:spLocks/>
          </p:cNvSpPr>
          <p:nvPr/>
        </p:nvSpPr>
        <p:spPr bwMode="auto">
          <a:xfrm>
            <a:off x="5654675" y="2236788"/>
            <a:ext cx="58738" cy="31750"/>
          </a:xfrm>
          <a:custGeom>
            <a:avLst/>
            <a:gdLst>
              <a:gd name="T0" fmla="*/ 37 w 37"/>
              <a:gd name="T1" fmla="*/ 14 h 20"/>
              <a:gd name="T2" fmla="*/ 35 w 37"/>
              <a:gd name="T3" fmla="*/ 0 h 20"/>
              <a:gd name="T4" fmla="*/ 0 w 37"/>
              <a:gd name="T5" fmla="*/ 5 h 20"/>
              <a:gd name="T6" fmla="*/ 3 w 37"/>
              <a:gd name="T7" fmla="*/ 20 h 20"/>
              <a:gd name="T8" fmla="*/ 37 w 37"/>
              <a:gd name="T9" fmla="*/ 14 h 20"/>
              <a:gd name="T10" fmla="*/ 37 w 37"/>
              <a:gd name="T11" fmla="*/ 14 h 20"/>
              <a:gd name="T12" fmla="*/ 0 60000 65536"/>
              <a:gd name="T13" fmla="*/ 0 60000 65536"/>
              <a:gd name="T14" fmla="*/ 0 60000 65536"/>
              <a:gd name="T15" fmla="*/ 0 60000 65536"/>
              <a:gd name="T16" fmla="*/ 0 60000 65536"/>
              <a:gd name="T17" fmla="*/ 0 60000 65536"/>
              <a:gd name="T18" fmla="*/ 0 w 37"/>
              <a:gd name="T19" fmla="*/ 0 h 20"/>
              <a:gd name="T20" fmla="*/ 37 w 3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7" h="20">
                <a:moveTo>
                  <a:pt x="37" y="14"/>
                </a:moveTo>
                <a:lnTo>
                  <a:pt x="35" y="0"/>
                </a:lnTo>
                <a:lnTo>
                  <a:pt x="0" y="5"/>
                </a:lnTo>
                <a:lnTo>
                  <a:pt x="3" y="20"/>
                </a:lnTo>
                <a:lnTo>
                  <a:pt x="37" y="14"/>
                </a:lnTo>
                <a:close/>
              </a:path>
            </a:pathLst>
          </a:custGeom>
          <a:solidFill>
            <a:srgbClr val="009240"/>
          </a:solidFill>
          <a:ln w="9525">
            <a:noFill/>
            <a:round/>
            <a:headEnd/>
            <a:tailEnd/>
          </a:ln>
        </p:spPr>
        <p:txBody>
          <a:bodyPr/>
          <a:lstStyle/>
          <a:p>
            <a:endParaRPr lang="hu-HU"/>
          </a:p>
        </p:txBody>
      </p:sp>
      <p:sp>
        <p:nvSpPr>
          <p:cNvPr id="59508" name="Freeform 117"/>
          <p:cNvSpPr>
            <a:spLocks/>
          </p:cNvSpPr>
          <p:nvPr/>
        </p:nvSpPr>
        <p:spPr bwMode="auto">
          <a:xfrm>
            <a:off x="5710238" y="2227263"/>
            <a:ext cx="55562" cy="31750"/>
          </a:xfrm>
          <a:custGeom>
            <a:avLst/>
            <a:gdLst>
              <a:gd name="T0" fmla="*/ 35 w 35"/>
              <a:gd name="T1" fmla="*/ 15 h 20"/>
              <a:gd name="T2" fmla="*/ 33 w 35"/>
              <a:gd name="T3" fmla="*/ 0 h 20"/>
              <a:gd name="T4" fmla="*/ 0 w 35"/>
              <a:gd name="T5" fmla="*/ 6 h 20"/>
              <a:gd name="T6" fmla="*/ 2 w 35"/>
              <a:gd name="T7" fmla="*/ 20 h 20"/>
              <a:gd name="T8" fmla="*/ 35 w 35"/>
              <a:gd name="T9" fmla="*/ 15 h 20"/>
              <a:gd name="T10" fmla="*/ 35 w 35"/>
              <a:gd name="T11" fmla="*/ 15 h 20"/>
              <a:gd name="T12" fmla="*/ 0 60000 65536"/>
              <a:gd name="T13" fmla="*/ 0 60000 65536"/>
              <a:gd name="T14" fmla="*/ 0 60000 65536"/>
              <a:gd name="T15" fmla="*/ 0 60000 65536"/>
              <a:gd name="T16" fmla="*/ 0 60000 65536"/>
              <a:gd name="T17" fmla="*/ 0 60000 65536"/>
              <a:gd name="T18" fmla="*/ 0 w 35"/>
              <a:gd name="T19" fmla="*/ 0 h 20"/>
              <a:gd name="T20" fmla="*/ 35 w 3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5" h="20">
                <a:moveTo>
                  <a:pt x="35" y="15"/>
                </a:moveTo>
                <a:lnTo>
                  <a:pt x="33" y="0"/>
                </a:lnTo>
                <a:lnTo>
                  <a:pt x="0" y="6"/>
                </a:lnTo>
                <a:lnTo>
                  <a:pt x="2" y="20"/>
                </a:lnTo>
                <a:lnTo>
                  <a:pt x="35" y="15"/>
                </a:lnTo>
                <a:close/>
              </a:path>
            </a:pathLst>
          </a:custGeom>
          <a:solidFill>
            <a:srgbClr val="009240"/>
          </a:solidFill>
          <a:ln w="9525">
            <a:noFill/>
            <a:round/>
            <a:headEnd/>
            <a:tailEnd/>
          </a:ln>
        </p:spPr>
        <p:txBody>
          <a:bodyPr/>
          <a:lstStyle/>
          <a:p>
            <a:endParaRPr lang="hu-HU"/>
          </a:p>
        </p:txBody>
      </p:sp>
      <p:sp>
        <p:nvSpPr>
          <p:cNvPr id="59509" name="Freeform 118"/>
          <p:cNvSpPr>
            <a:spLocks/>
          </p:cNvSpPr>
          <p:nvPr/>
        </p:nvSpPr>
        <p:spPr bwMode="auto">
          <a:xfrm>
            <a:off x="5762626" y="2216151"/>
            <a:ext cx="53975" cy="34925"/>
          </a:xfrm>
          <a:custGeom>
            <a:avLst/>
            <a:gdLst>
              <a:gd name="T0" fmla="*/ 34 w 34"/>
              <a:gd name="T1" fmla="*/ 16 h 22"/>
              <a:gd name="T2" fmla="*/ 30 w 34"/>
              <a:gd name="T3" fmla="*/ 0 h 22"/>
              <a:gd name="T4" fmla="*/ 0 w 34"/>
              <a:gd name="T5" fmla="*/ 7 h 22"/>
              <a:gd name="T6" fmla="*/ 2 w 34"/>
              <a:gd name="T7" fmla="*/ 22 h 22"/>
              <a:gd name="T8" fmla="*/ 34 w 34"/>
              <a:gd name="T9" fmla="*/ 16 h 22"/>
              <a:gd name="T10" fmla="*/ 34 w 34"/>
              <a:gd name="T11" fmla="*/ 16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34" y="16"/>
                </a:moveTo>
                <a:lnTo>
                  <a:pt x="30" y="0"/>
                </a:lnTo>
                <a:lnTo>
                  <a:pt x="0" y="7"/>
                </a:lnTo>
                <a:lnTo>
                  <a:pt x="2" y="22"/>
                </a:lnTo>
                <a:lnTo>
                  <a:pt x="34" y="16"/>
                </a:lnTo>
                <a:close/>
              </a:path>
            </a:pathLst>
          </a:custGeom>
          <a:solidFill>
            <a:srgbClr val="009240"/>
          </a:solidFill>
          <a:ln w="9525">
            <a:noFill/>
            <a:round/>
            <a:headEnd/>
            <a:tailEnd/>
          </a:ln>
        </p:spPr>
        <p:txBody>
          <a:bodyPr/>
          <a:lstStyle/>
          <a:p>
            <a:endParaRPr lang="hu-HU"/>
          </a:p>
        </p:txBody>
      </p:sp>
      <p:sp>
        <p:nvSpPr>
          <p:cNvPr id="59510" name="Freeform 119"/>
          <p:cNvSpPr>
            <a:spLocks/>
          </p:cNvSpPr>
          <p:nvPr/>
        </p:nvSpPr>
        <p:spPr bwMode="auto">
          <a:xfrm>
            <a:off x="5810250" y="2206626"/>
            <a:ext cx="52388" cy="34925"/>
          </a:xfrm>
          <a:custGeom>
            <a:avLst/>
            <a:gdLst>
              <a:gd name="T0" fmla="*/ 33 w 33"/>
              <a:gd name="T1" fmla="*/ 15 h 22"/>
              <a:gd name="T2" fmla="*/ 31 w 33"/>
              <a:gd name="T3" fmla="*/ 0 h 22"/>
              <a:gd name="T4" fmla="*/ 0 w 33"/>
              <a:gd name="T5" fmla="*/ 6 h 22"/>
              <a:gd name="T6" fmla="*/ 4 w 33"/>
              <a:gd name="T7" fmla="*/ 22 h 22"/>
              <a:gd name="T8" fmla="*/ 33 w 33"/>
              <a:gd name="T9" fmla="*/ 15 h 22"/>
              <a:gd name="T10" fmla="*/ 33 w 33"/>
              <a:gd name="T11" fmla="*/ 15 h 22"/>
              <a:gd name="T12" fmla="*/ 0 60000 65536"/>
              <a:gd name="T13" fmla="*/ 0 60000 65536"/>
              <a:gd name="T14" fmla="*/ 0 60000 65536"/>
              <a:gd name="T15" fmla="*/ 0 60000 65536"/>
              <a:gd name="T16" fmla="*/ 0 60000 65536"/>
              <a:gd name="T17" fmla="*/ 0 60000 65536"/>
              <a:gd name="T18" fmla="*/ 0 w 33"/>
              <a:gd name="T19" fmla="*/ 0 h 22"/>
              <a:gd name="T20" fmla="*/ 33 w 3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3" h="22">
                <a:moveTo>
                  <a:pt x="33" y="15"/>
                </a:moveTo>
                <a:lnTo>
                  <a:pt x="31" y="0"/>
                </a:lnTo>
                <a:lnTo>
                  <a:pt x="0" y="6"/>
                </a:lnTo>
                <a:lnTo>
                  <a:pt x="4" y="22"/>
                </a:lnTo>
                <a:lnTo>
                  <a:pt x="33" y="15"/>
                </a:lnTo>
                <a:close/>
              </a:path>
            </a:pathLst>
          </a:custGeom>
          <a:solidFill>
            <a:srgbClr val="009240"/>
          </a:solidFill>
          <a:ln w="9525">
            <a:noFill/>
            <a:round/>
            <a:headEnd/>
            <a:tailEnd/>
          </a:ln>
        </p:spPr>
        <p:txBody>
          <a:bodyPr/>
          <a:lstStyle/>
          <a:p>
            <a:endParaRPr lang="hu-HU"/>
          </a:p>
        </p:txBody>
      </p:sp>
      <p:sp>
        <p:nvSpPr>
          <p:cNvPr id="59511" name="Freeform 120"/>
          <p:cNvSpPr>
            <a:spLocks/>
          </p:cNvSpPr>
          <p:nvPr/>
        </p:nvSpPr>
        <p:spPr bwMode="auto">
          <a:xfrm>
            <a:off x="5859464" y="2200276"/>
            <a:ext cx="26987" cy="30163"/>
          </a:xfrm>
          <a:custGeom>
            <a:avLst/>
            <a:gdLst>
              <a:gd name="T0" fmla="*/ 17 w 17"/>
              <a:gd name="T1" fmla="*/ 15 h 19"/>
              <a:gd name="T2" fmla="*/ 14 w 17"/>
              <a:gd name="T3" fmla="*/ 0 h 19"/>
              <a:gd name="T4" fmla="*/ 0 w 17"/>
              <a:gd name="T5" fmla="*/ 4 h 19"/>
              <a:gd name="T6" fmla="*/ 2 w 17"/>
              <a:gd name="T7" fmla="*/ 19 h 19"/>
              <a:gd name="T8" fmla="*/ 17 w 17"/>
              <a:gd name="T9" fmla="*/ 15 h 19"/>
              <a:gd name="T10" fmla="*/ 17 w 17"/>
              <a:gd name="T11" fmla="*/ 15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7" y="15"/>
                </a:moveTo>
                <a:lnTo>
                  <a:pt x="14" y="0"/>
                </a:lnTo>
                <a:lnTo>
                  <a:pt x="0" y="4"/>
                </a:lnTo>
                <a:lnTo>
                  <a:pt x="2" y="19"/>
                </a:lnTo>
                <a:lnTo>
                  <a:pt x="17" y="15"/>
                </a:lnTo>
                <a:close/>
              </a:path>
            </a:pathLst>
          </a:custGeom>
          <a:solidFill>
            <a:srgbClr val="009240"/>
          </a:solidFill>
          <a:ln w="9525">
            <a:noFill/>
            <a:round/>
            <a:headEnd/>
            <a:tailEnd/>
          </a:ln>
        </p:spPr>
        <p:txBody>
          <a:bodyPr/>
          <a:lstStyle/>
          <a:p>
            <a:endParaRPr lang="hu-HU"/>
          </a:p>
        </p:txBody>
      </p:sp>
      <p:sp>
        <p:nvSpPr>
          <p:cNvPr id="59512" name="Freeform 121"/>
          <p:cNvSpPr>
            <a:spLocks/>
          </p:cNvSpPr>
          <p:nvPr/>
        </p:nvSpPr>
        <p:spPr bwMode="auto">
          <a:xfrm>
            <a:off x="5881689" y="2195514"/>
            <a:ext cx="26987" cy="28575"/>
          </a:xfrm>
          <a:custGeom>
            <a:avLst/>
            <a:gdLst>
              <a:gd name="T0" fmla="*/ 17 w 17"/>
              <a:gd name="T1" fmla="*/ 15 h 18"/>
              <a:gd name="T2" fmla="*/ 14 w 17"/>
              <a:gd name="T3" fmla="*/ 0 h 18"/>
              <a:gd name="T4" fmla="*/ 0 w 17"/>
              <a:gd name="T5" fmla="*/ 4 h 18"/>
              <a:gd name="T6" fmla="*/ 3 w 17"/>
              <a:gd name="T7" fmla="*/ 18 h 18"/>
              <a:gd name="T8" fmla="*/ 17 w 17"/>
              <a:gd name="T9" fmla="*/ 15 h 18"/>
              <a:gd name="T10" fmla="*/ 17 w 17"/>
              <a:gd name="T11" fmla="*/ 15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7" y="15"/>
                </a:moveTo>
                <a:lnTo>
                  <a:pt x="14" y="0"/>
                </a:lnTo>
                <a:lnTo>
                  <a:pt x="0" y="4"/>
                </a:lnTo>
                <a:lnTo>
                  <a:pt x="3" y="18"/>
                </a:lnTo>
                <a:lnTo>
                  <a:pt x="17" y="15"/>
                </a:lnTo>
                <a:close/>
              </a:path>
            </a:pathLst>
          </a:custGeom>
          <a:solidFill>
            <a:srgbClr val="009240"/>
          </a:solidFill>
          <a:ln w="9525">
            <a:noFill/>
            <a:round/>
            <a:headEnd/>
            <a:tailEnd/>
          </a:ln>
        </p:spPr>
        <p:txBody>
          <a:bodyPr/>
          <a:lstStyle/>
          <a:p>
            <a:endParaRPr lang="hu-HU"/>
          </a:p>
        </p:txBody>
      </p:sp>
      <p:sp>
        <p:nvSpPr>
          <p:cNvPr id="59513" name="Freeform 122"/>
          <p:cNvSpPr>
            <a:spLocks/>
          </p:cNvSpPr>
          <p:nvPr/>
        </p:nvSpPr>
        <p:spPr bwMode="auto">
          <a:xfrm>
            <a:off x="5903914" y="2190751"/>
            <a:ext cx="26987" cy="28575"/>
          </a:xfrm>
          <a:custGeom>
            <a:avLst/>
            <a:gdLst>
              <a:gd name="T0" fmla="*/ 17 w 17"/>
              <a:gd name="T1" fmla="*/ 15 h 18"/>
              <a:gd name="T2" fmla="*/ 14 w 17"/>
              <a:gd name="T3" fmla="*/ 0 h 18"/>
              <a:gd name="T4" fmla="*/ 0 w 17"/>
              <a:gd name="T5" fmla="*/ 3 h 18"/>
              <a:gd name="T6" fmla="*/ 3 w 17"/>
              <a:gd name="T7" fmla="*/ 18 h 18"/>
              <a:gd name="T8" fmla="*/ 17 w 17"/>
              <a:gd name="T9" fmla="*/ 15 h 18"/>
              <a:gd name="T10" fmla="*/ 17 w 17"/>
              <a:gd name="T11" fmla="*/ 15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7" y="15"/>
                </a:moveTo>
                <a:lnTo>
                  <a:pt x="14" y="0"/>
                </a:lnTo>
                <a:lnTo>
                  <a:pt x="0" y="3"/>
                </a:lnTo>
                <a:lnTo>
                  <a:pt x="3" y="18"/>
                </a:lnTo>
                <a:lnTo>
                  <a:pt x="17" y="15"/>
                </a:lnTo>
                <a:close/>
              </a:path>
            </a:pathLst>
          </a:custGeom>
          <a:solidFill>
            <a:srgbClr val="009240"/>
          </a:solidFill>
          <a:ln w="9525">
            <a:noFill/>
            <a:round/>
            <a:headEnd/>
            <a:tailEnd/>
          </a:ln>
        </p:spPr>
        <p:txBody>
          <a:bodyPr/>
          <a:lstStyle/>
          <a:p>
            <a:endParaRPr lang="hu-HU"/>
          </a:p>
        </p:txBody>
      </p:sp>
      <p:sp>
        <p:nvSpPr>
          <p:cNvPr id="59514" name="Freeform 123"/>
          <p:cNvSpPr>
            <a:spLocks/>
          </p:cNvSpPr>
          <p:nvPr/>
        </p:nvSpPr>
        <p:spPr bwMode="auto">
          <a:xfrm>
            <a:off x="5926139" y="2184401"/>
            <a:ext cx="26987" cy="30163"/>
          </a:xfrm>
          <a:custGeom>
            <a:avLst/>
            <a:gdLst>
              <a:gd name="T0" fmla="*/ 17 w 17"/>
              <a:gd name="T1" fmla="*/ 15 h 19"/>
              <a:gd name="T2" fmla="*/ 12 w 17"/>
              <a:gd name="T3" fmla="*/ 0 h 19"/>
              <a:gd name="T4" fmla="*/ 0 w 17"/>
              <a:gd name="T5" fmla="*/ 4 h 19"/>
              <a:gd name="T6" fmla="*/ 3 w 17"/>
              <a:gd name="T7" fmla="*/ 19 h 19"/>
              <a:gd name="T8" fmla="*/ 16 w 17"/>
              <a:gd name="T9" fmla="*/ 15 h 19"/>
              <a:gd name="T10" fmla="*/ 17 w 17"/>
              <a:gd name="T11" fmla="*/ 15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7" y="15"/>
                </a:moveTo>
                <a:lnTo>
                  <a:pt x="12" y="0"/>
                </a:lnTo>
                <a:lnTo>
                  <a:pt x="0" y="4"/>
                </a:lnTo>
                <a:lnTo>
                  <a:pt x="3" y="19"/>
                </a:lnTo>
                <a:lnTo>
                  <a:pt x="16" y="15"/>
                </a:lnTo>
                <a:lnTo>
                  <a:pt x="17" y="15"/>
                </a:lnTo>
                <a:close/>
              </a:path>
            </a:pathLst>
          </a:custGeom>
          <a:solidFill>
            <a:srgbClr val="009240"/>
          </a:solidFill>
          <a:ln w="9525">
            <a:noFill/>
            <a:round/>
            <a:headEnd/>
            <a:tailEnd/>
          </a:ln>
        </p:spPr>
        <p:txBody>
          <a:bodyPr/>
          <a:lstStyle/>
          <a:p>
            <a:endParaRPr lang="hu-HU"/>
          </a:p>
        </p:txBody>
      </p:sp>
      <p:sp>
        <p:nvSpPr>
          <p:cNvPr id="59515" name="Freeform 124"/>
          <p:cNvSpPr>
            <a:spLocks/>
          </p:cNvSpPr>
          <p:nvPr/>
        </p:nvSpPr>
        <p:spPr bwMode="auto">
          <a:xfrm>
            <a:off x="5945189" y="2178051"/>
            <a:ext cx="28575" cy="30163"/>
          </a:xfrm>
          <a:custGeom>
            <a:avLst/>
            <a:gdLst>
              <a:gd name="T0" fmla="*/ 13 w 18"/>
              <a:gd name="T1" fmla="*/ 0 h 19"/>
              <a:gd name="T2" fmla="*/ 13 w 18"/>
              <a:gd name="T3" fmla="*/ 0 h 19"/>
              <a:gd name="T4" fmla="*/ 0 w 18"/>
              <a:gd name="T5" fmla="*/ 5 h 19"/>
              <a:gd name="T6" fmla="*/ 5 w 18"/>
              <a:gd name="T7" fmla="*/ 19 h 19"/>
              <a:gd name="T8" fmla="*/ 18 w 18"/>
              <a:gd name="T9" fmla="*/ 15 h 19"/>
              <a:gd name="T10" fmla="*/ 13 w 18"/>
              <a:gd name="T11" fmla="*/ 0 h 19"/>
              <a:gd name="T12" fmla="*/ 0 60000 65536"/>
              <a:gd name="T13" fmla="*/ 0 60000 65536"/>
              <a:gd name="T14" fmla="*/ 0 60000 65536"/>
              <a:gd name="T15" fmla="*/ 0 60000 65536"/>
              <a:gd name="T16" fmla="*/ 0 60000 65536"/>
              <a:gd name="T17" fmla="*/ 0 60000 65536"/>
              <a:gd name="T18" fmla="*/ 0 w 18"/>
              <a:gd name="T19" fmla="*/ 0 h 19"/>
              <a:gd name="T20" fmla="*/ 18 w 1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8" h="19">
                <a:moveTo>
                  <a:pt x="13" y="0"/>
                </a:moveTo>
                <a:lnTo>
                  <a:pt x="13" y="0"/>
                </a:lnTo>
                <a:lnTo>
                  <a:pt x="0" y="5"/>
                </a:lnTo>
                <a:lnTo>
                  <a:pt x="5" y="19"/>
                </a:lnTo>
                <a:lnTo>
                  <a:pt x="18" y="15"/>
                </a:lnTo>
                <a:lnTo>
                  <a:pt x="13" y="0"/>
                </a:lnTo>
                <a:close/>
              </a:path>
            </a:pathLst>
          </a:custGeom>
          <a:solidFill>
            <a:srgbClr val="009240"/>
          </a:solidFill>
          <a:ln w="9525">
            <a:noFill/>
            <a:round/>
            <a:headEnd/>
            <a:tailEnd/>
          </a:ln>
        </p:spPr>
        <p:txBody>
          <a:bodyPr/>
          <a:lstStyle/>
          <a:p>
            <a:endParaRPr lang="hu-HU"/>
          </a:p>
        </p:txBody>
      </p:sp>
      <p:sp>
        <p:nvSpPr>
          <p:cNvPr id="59516" name="Freeform 125"/>
          <p:cNvSpPr>
            <a:spLocks/>
          </p:cNvSpPr>
          <p:nvPr/>
        </p:nvSpPr>
        <p:spPr bwMode="auto">
          <a:xfrm>
            <a:off x="5965826" y="2173289"/>
            <a:ext cx="28575" cy="28575"/>
          </a:xfrm>
          <a:custGeom>
            <a:avLst/>
            <a:gdLst>
              <a:gd name="T0" fmla="*/ 18 w 18"/>
              <a:gd name="T1" fmla="*/ 14 h 18"/>
              <a:gd name="T2" fmla="*/ 13 w 18"/>
              <a:gd name="T3" fmla="*/ 0 h 18"/>
              <a:gd name="T4" fmla="*/ 0 w 18"/>
              <a:gd name="T5" fmla="*/ 3 h 18"/>
              <a:gd name="T6" fmla="*/ 4 w 18"/>
              <a:gd name="T7" fmla="*/ 18 h 18"/>
              <a:gd name="T8" fmla="*/ 17 w 18"/>
              <a:gd name="T9" fmla="*/ 14 h 18"/>
              <a:gd name="T10" fmla="*/ 18 w 18"/>
              <a:gd name="T11" fmla="*/ 14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18" y="14"/>
                </a:moveTo>
                <a:lnTo>
                  <a:pt x="13" y="0"/>
                </a:lnTo>
                <a:lnTo>
                  <a:pt x="0" y="3"/>
                </a:lnTo>
                <a:lnTo>
                  <a:pt x="4" y="18"/>
                </a:lnTo>
                <a:lnTo>
                  <a:pt x="17" y="14"/>
                </a:lnTo>
                <a:lnTo>
                  <a:pt x="18" y="14"/>
                </a:lnTo>
                <a:close/>
              </a:path>
            </a:pathLst>
          </a:custGeom>
          <a:solidFill>
            <a:srgbClr val="009240"/>
          </a:solidFill>
          <a:ln w="9525">
            <a:noFill/>
            <a:round/>
            <a:headEnd/>
            <a:tailEnd/>
          </a:ln>
        </p:spPr>
        <p:txBody>
          <a:bodyPr/>
          <a:lstStyle/>
          <a:p>
            <a:endParaRPr lang="hu-HU"/>
          </a:p>
        </p:txBody>
      </p:sp>
      <p:sp>
        <p:nvSpPr>
          <p:cNvPr id="59517" name="Freeform 126"/>
          <p:cNvSpPr>
            <a:spLocks/>
          </p:cNvSpPr>
          <p:nvPr/>
        </p:nvSpPr>
        <p:spPr bwMode="auto">
          <a:xfrm>
            <a:off x="5986463" y="2165351"/>
            <a:ext cx="25400" cy="30163"/>
          </a:xfrm>
          <a:custGeom>
            <a:avLst/>
            <a:gdLst>
              <a:gd name="T0" fmla="*/ 11 w 16"/>
              <a:gd name="T1" fmla="*/ 0 h 19"/>
              <a:gd name="T2" fmla="*/ 11 w 16"/>
              <a:gd name="T3" fmla="*/ 2 h 19"/>
              <a:gd name="T4" fmla="*/ 0 w 16"/>
              <a:gd name="T5" fmla="*/ 5 h 19"/>
              <a:gd name="T6" fmla="*/ 5 w 16"/>
              <a:gd name="T7" fmla="*/ 19 h 19"/>
              <a:gd name="T8" fmla="*/ 16 w 16"/>
              <a:gd name="T9" fmla="*/ 16 h 19"/>
              <a:gd name="T10" fmla="*/ 11 w 16"/>
              <a:gd name="T11" fmla="*/ 0 h 19"/>
              <a:gd name="T12" fmla="*/ 0 60000 65536"/>
              <a:gd name="T13" fmla="*/ 0 60000 65536"/>
              <a:gd name="T14" fmla="*/ 0 60000 65536"/>
              <a:gd name="T15" fmla="*/ 0 60000 65536"/>
              <a:gd name="T16" fmla="*/ 0 60000 65536"/>
              <a:gd name="T17" fmla="*/ 0 60000 65536"/>
              <a:gd name="T18" fmla="*/ 0 w 16"/>
              <a:gd name="T19" fmla="*/ 0 h 19"/>
              <a:gd name="T20" fmla="*/ 16 w 1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 h="19">
                <a:moveTo>
                  <a:pt x="11" y="0"/>
                </a:moveTo>
                <a:lnTo>
                  <a:pt x="11" y="2"/>
                </a:lnTo>
                <a:lnTo>
                  <a:pt x="0" y="5"/>
                </a:lnTo>
                <a:lnTo>
                  <a:pt x="5" y="19"/>
                </a:lnTo>
                <a:lnTo>
                  <a:pt x="16" y="16"/>
                </a:lnTo>
                <a:lnTo>
                  <a:pt x="11" y="0"/>
                </a:lnTo>
                <a:close/>
              </a:path>
            </a:pathLst>
          </a:custGeom>
          <a:solidFill>
            <a:srgbClr val="009240"/>
          </a:solidFill>
          <a:ln w="9525">
            <a:noFill/>
            <a:round/>
            <a:headEnd/>
            <a:tailEnd/>
          </a:ln>
        </p:spPr>
        <p:txBody>
          <a:bodyPr/>
          <a:lstStyle/>
          <a:p>
            <a:endParaRPr lang="hu-HU"/>
          </a:p>
        </p:txBody>
      </p:sp>
      <p:sp>
        <p:nvSpPr>
          <p:cNvPr id="59518" name="Freeform 127"/>
          <p:cNvSpPr>
            <a:spLocks/>
          </p:cNvSpPr>
          <p:nvPr/>
        </p:nvSpPr>
        <p:spPr bwMode="auto">
          <a:xfrm>
            <a:off x="6003925" y="2162176"/>
            <a:ext cx="26988" cy="28575"/>
          </a:xfrm>
          <a:custGeom>
            <a:avLst/>
            <a:gdLst>
              <a:gd name="T0" fmla="*/ 17 w 17"/>
              <a:gd name="T1" fmla="*/ 14 h 18"/>
              <a:gd name="T2" fmla="*/ 13 w 17"/>
              <a:gd name="T3" fmla="*/ 0 h 18"/>
              <a:gd name="T4" fmla="*/ 0 w 17"/>
              <a:gd name="T5" fmla="*/ 2 h 18"/>
              <a:gd name="T6" fmla="*/ 5 w 17"/>
              <a:gd name="T7" fmla="*/ 18 h 18"/>
              <a:gd name="T8" fmla="*/ 17 w 17"/>
              <a:gd name="T9" fmla="*/ 14 h 18"/>
              <a:gd name="T10" fmla="*/ 17 w 17"/>
              <a:gd name="T11" fmla="*/ 14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7" y="14"/>
                </a:moveTo>
                <a:lnTo>
                  <a:pt x="13" y="0"/>
                </a:lnTo>
                <a:lnTo>
                  <a:pt x="0" y="2"/>
                </a:lnTo>
                <a:lnTo>
                  <a:pt x="5" y="18"/>
                </a:lnTo>
                <a:lnTo>
                  <a:pt x="17" y="14"/>
                </a:lnTo>
                <a:close/>
              </a:path>
            </a:pathLst>
          </a:custGeom>
          <a:solidFill>
            <a:srgbClr val="009240"/>
          </a:solidFill>
          <a:ln w="9525">
            <a:noFill/>
            <a:round/>
            <a:headEnd/>
            <a:tailEnd/>
          </a:ln>
        </p:spPr>
        <p:txBody>
          <a:bodyPr/>
          <a:lstStyle/>
          <a:p>
            <a:endParaRPr lang="hu-HU"/>
          </a:p>
        </p:txBody>
      </p:sp>
      <p:sp>
        <p:nvSpPr>
          <p:cNvPr id="59519" name="Freeform 128"/>
          <p:cNvSpPr>
            <a:spLocks/>
          </p:cNvSpPr>
          <p:nvPr/>
        </p:nvSpPr>
        <p:spPr bwMode="auto">
          <a:xfrm>
            <a:off x="6022975" y="2155826"/>
            <a:ext cx="25400" cy="28575"/>
          </a:xfrm>
          <a:custGeom>
            <a:avLst/>
            <a:gdLst>
              <a:gd name="T0" fmla="*/ 16 w 16"/>
              <a:gd name="T1" fmla="*/ 14 h 18"/>
              <a:gd name="T2" fmla="*/ 11 w 16"/>
              <a:gd name="T3" fmla="*/ 0 h 18"/>
              <a:gd name="T4" fmla="*/ 0 w 16"/>
              <a:gd name="T5" fmla="*/ 4 h 18"/>
              <a:gd name="T6" fmla="*/ 5 w 16"/>
              <a:gd name="T7" fmla="*/ 18 h 18"/>
              <a:gd name="T8" fmla="*/ 16 w 16"/>
              <a:gd name="T9" fmla="*/ 14 h 18"/>
              <a:gd name="T10" fmla="*/ 16 w 16"/>
              <a:gd name="T11" fmla="*/ 14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16" y="14"/>
                </a:moveTo>
                <a:lnTo>
                  <a:pt x="11" y="0"/>
                </a:lnTo>
                <a:lnTo>
                  <a:pt x="0" y="4"/>
                </a:lnTo>
                <a:lnTo>
                  <a:pt x="5" y="18"/>
                </a:lnTo>
                <a:lnTo>
                  <a:pt x="16" y="14"/>
                </a:lnTo>
                <a:close/>
              </a:path>
            </a:pathLst>
          </a:custGeom>
          <a:solidFill>
            <a:srgbClr val="009240"/>
          </a:solidFill>
          <a:ln w="9525">
            <a:noFill/>
            <a:round/>
            <a:headEnd/>
            <a:tailEnd/>
          </a:ln>
        </p:spPr>
        <p:txBody>
          <a:bodyPr/>
          <a:lstStyle/>
          <a:p>
            <a:endParaRPr lang="hu-HU"/>
          </a:p>
        </p:txBody>
      </p:sp>
      <p:sp>
        <p:nvSpPr>
          <p:cNvPr id="59520" name="Freeform 129"/>
          <p:cNvSpPr>
            <a:spLocks/>
          </p:cNvSpPr>
          <p:nvPr/>
        </p:nvSpPr>
        <p:spPr bwMode="auto">
          <a:xfrm>
            <a:off x="6040438" y="2149476"/>
            <a:ext cx="23812" cy="28575"/>
          </a:xfrm>
          <a:custGeom>
            <a:avLst/>
            <a:gdLst>
              <a:gd name="T0" fmla="*/ 15 w 15"/>
              <a:gd name="T1" fmla="*/ 14 h 18"/>
              <a:gd name="T2" fmla="*/ 10 w 15"/>
              <a:gd name="T3" fmla="*/ 0 h 18"/>
              <a:gd name="T4" fmla="*/ 0 w 15"/>
              <a:gd name="T5" fmla="*/ 4 h 18"/>
              <a:gd name="T6" fmla="*/ 5 w 15"/>
              <a:gd name="T7" fmla="*/ 18 h 18"/>
              <a:gd name="T8" fmla="*/ 15 w 15"/>
              <a:gd name="T9" fmla="*/ 14 h 18"/>
              <a:gd name="T10" fmla="*/ 15 w 15"/>
              <a:gd name="T11" fmla="*/ 14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15" y="14"/>
                </a:moveTo>
                <a:lnTo>
                  <a:pt x="10" y="0"/>
                </a:lnTo>
                <a:lnTo>
                  <a:pt x="0" y="4"/>
                </a:lnTo>
                <a:lnTo>
                  <a:pt x="5" y="18"/>
                </a:lnTo>
                <a:lnTo>
                  <a:pt x="15" y="14"/>
                </a:lnTo>
                <a:close/>
              </a:path>
            </a:pathLst>
          </a:custGeom>
          <a:solidFill>
            <a:srgbClr val="009240"/>
          </a:solidFill>
          <a:ln w="9525">
            <a:noFill/>
            <a:round/>
            <a:headEnd/>
            <a:tailEnd/>
          </a:ln>
        </p:spPr>
        <p:txBody>
          <a:bodyPr/>
          <a:lstStyle/>
          <a:p>
            <a:endParaRPr lang="hu-HU"/>
          </a:p>
        </p:txBody>
      </p:sp>
      <p:sp>
        <p:nvSpPr>
          <p:cNvPr id="59521" name="Freeform 130"/>
          <p:cNvSpPr>
            <a:spLocks/>
          </p:cNvSpPr>
          <p:nvPr/>
        </p:nvSpPr>
        <p:spPr bwMode="auto">
          <a:xfrm>
            <a:off x="6056314" y="2141538"/>
            <a:ext cx="26987" cy="30162"/>
          </a:xfrm>
          <a:custGeom>
            <a:avLst/>
            <a:gdLst>
              <a:gd name="T0" fmla="*/ 17 w 17"/>
              <a:gd name="T1" fmla="*/ 14 h 19"/>
              <a:gd name="T2" fmla="*/ 10 w 17"/>
              <a:gd name="T3" fmla="*/ 0 h 19"/>
              <a:gd name="T4" fmla="*/ 0 w 17"/>
              <a:gd name="T5" fmla="*/ 5 h 19"/>
              <a:gd name="T6" fmla="*/ 5 w 17"/>
              <a:gd name="T7" fmla="*/ 19 h 19"/>
              <a:gd name="T8" fmla="*/ 15 w 17"/>
              <a:gd name="T9" fmla="*/ 15 h 19"/>
              <a:gd name="T10" fmla="*/ 17 w 17"/>
              <a:gd name="T11" fmla="*/ 14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7" y="14"/>
                </a:moveTo>
                <a:lnTo>
                  <a:pt x="10" y="0"/>
                </a:lnTo>
                <a:lnTo>
                  <a:pt x="0" y="5"/>
                </a:lnTo>
                <a:lnTo>
                  <a:pt x="5" y="19"/>
                </a:lnTo>
                <a:lnTo>
                  <a:pt x="15" y="15"/>
                </a:lnTo>
                <a:lnTo>
                  <a:pt x="17" y="14"/>
                </a:lnTo>
                <a:close/>
              </a:path>
            </a:pathLst>
          </a:custGeom>
          <a:solidFill>
            <a:srgbClr val="009240"/>
          </a:solidFill>
          <a:ln w="9525">
            <a:noFill/>
            <a:round/>
            <a:headEnd/>
            <a:tailEnd/>
          </a:ln>
        </p:spPr>
        <p:txBody>
          <a:bodyPr/>
          <a:lstStyle/>
          <a:p>
            <a:endParaRPr lang="hu-HU"/>
          </a:p>
        </p:txBody>
      </p:sp>
      <p:sp>
        <p:nvSpPr>
          <p:cNvPr id="59522" name="Freeform 131"/>
          <p:cNvSpPr>
            <a:spLocks/>
          </p:cNvSpPr>
          <p:nvPr/>
        </p:nvSpPr>
        <p:spPr bwMode="auto">
          <a:xfrm>
            <a:off x="6072188" y="2135189"/>
            <a:ext cx="25400" cy="28575"/>
          </a:xfrm>
          <a:custGeom>
            <a:avLst/>
            <a:gdLst>
              <a:gd name="T0" fmla="*/ 16 w 16"/>
              <a:gd name="T1" fmla="*/ 14 h 18"/>
              <a:gd name="T2" fmla="*/ 11 w 16"/>
              <a:gd name="T3" fmla="*/ 0 h 18"/>
              <a:gd name="T4" fmla="*/ 0 w 16"/>
              <a:gd name="T5" fmla="*/ 4 h 18"/>
              <a:gd name="T6" fmla="*/ 7 w 16"/>
              <a:gd name="T7" fmla="*/ 18 h 18"/>
              <a:gd name="T8" fmla="*/ 16 w 16"/>
              <a:gd name="T9" fmla="*/ 14 h 18"/>
              <a:gd name="T10" fmla="*/ 16 w 16"/>
              <a:gd name="T11" fmla="*/ 14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16" y="14"/>
                </a:moveTo>
                <a:lnTo>
                  <a:pt x="11" y="0"/>
                </a:lnTo>
                <a:lnTo>
                  <a:pt x="0" y="4"/>
                </a:lnTo>
                <a:lnTo>
                  <a:pt x="7" y="18"/>
                </a:lnTo>
                <a:lnTo>
                  <a:pt x="16" y="14"/>
                </a:lnTo>
                <a:close/>
              </a:path>
            </a:pathLst>
          </a:custGeom>
          <a:solidFill>
            <a:srgbClr val="009240"/>
          </a:solidFill>
          <a:ln w="9525">
            <a:noFill/>
            <a:round/>
            <a:headEnd/>
            <a:tailEnd/>
          </a:ln>
        </p:spPr>
        <p:txBody>
          <a:bodyPr/>
          <a:lstStyle/>
          <a:p>
            <a:endParaRPr lang="hu-HU"/>
          </a:p>
        </p:txBody>
      </p:sp>
      <p:sp>
        <p:nvSpPr>
          <p:cNvPr id="59523" name="Freeform 132"/>
          <p:cNvSpPr>
            <a:spLocks/>
          </p:cNvSpPr>
          <p:nvPr/>
        </p:nvSpPr>
        <p:spPr bwMode="auto">
          <a:xfrm>
            <a:off x="6089651" y="2128839"/>
            <a:ext cx="23813" cy="28575"/>
          </a:xfrm>
          <a:custGeom>
            <a:avLst/>
            <a:gdLst>
              <a:gd name="T0" fmla="*/ 15 w 15"/>
              <a:gd name="T1" fmla="*/ 14 h 18"/>
              <a:gd name="T2" fmla="*/ 8 w 15"/>
              <a:gd name="T3" fmla="*/ 0 h 18"/>
              <a:gd name="T4" fmla="*/ 0 w 15"/>
              <a:gd name="T5" fmla="*/ 4 h 18"/>
              <a:gd name="T6" fmla="*/ 5 w 15"/>
              <a:gd name="T7" fmla="*/ 18 h 18"/>
              <a:gd name="T8" fmla="*/ 15 w 15"/>
              <a:gd name="T9" fmla="*/ 14 h 18"/>
              <a:gd name="T10" fmla="*/ 15 w 15"/>
              <a:gd name="T11" fmla="*/ 14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15" y="14"/>
                </a:moveTo>
                <a:lnTo>
                  <a:pt x="8" y="0"/>
                </a:lnTo>
                <a:lnTo>
                  <a:pt x="0" y="4"/>
                </a:lnTo>
                <a:lnTo>
                  <a:pt x="5" y="18"/>
                </a:lnTo>
                <a:lnTo>
                  <a:pt x="15" y="14"/>
                </a:lnTo>
                <a:close/>
              </a:path>
            </a:pathLst>
          </a:custGeom>
          <a:solidFill>
            <a:srgbClr val="009240"/>
          </a:solidFill>
          <a:ln w="9525">
            <a:noFill/>
            <a:round/>
            <a:headEnd/>
            <a:tailEnd/>
          </a:ln>
        </p:spPr>
        <p:txBody>
          <a:bodyPr/>
          <a:lstStyle/>
          <a:p>
            <a:endParaRPr lang="hu-HU"/>
          </a:p>
        </p:txBody>
      </p:sp>
      <p:sp>
        <p:nvSpPr>
          <p:cNvPr id="59524" name="Freeform 133"/>
          <p:cNvSpPr>
            <a:spLocks/>
          </p:cNvSpPr>
          <p:nvPr/>
        </p:nvSpPr>
        <p:spPr bwMode="auto">
          <a:xfrm>
            <a:off x="6102350" y="2124075"/>
            <a:ext cx="25400" cy="26988"/>
          </a:xfrm>
          <a:custGeom>
            <a:avLst/>
            <a:gdLst>
              <a:gd name="T0" fmla="*/ 16 w 16"/>
              <a:gd name="T1" fmla="*/ 14 h 17"/>
              <a:gd name="T2" fmla="*/ 9 w 16"/>
              <a:gd name="T3" fmla="*/ 0 h 17"/>
              <a:gd name="T4" fmla="*/ 0 w 16"/>
              <a:gd name="T5" fmla="*/ 3 h 17"/>
              <a:gd name="T6" fmla="*/ 7 w 16"/>
              <a:gd name="T7" fmla="*/ 17 h 17"/>
              <a:gd name="T8" fmla="*/ 16 w 16"/>
              <a:gd name="T9" fmla="*/ 14 h 17"/>
              <a:gd name="T10" fmla="*/ 16 w 16"/>
              <a:gd name="T11" fmla="*/ 14 h 17"/>
              <a:gd name="T12" fmla="*/ 0 60000 65536"/>
              <a:gd name="T13" fmla="*/ 0 60000 65536"/>
              <a:gd name="T14" fmla="*/ 0 60000 65536"/>
              <a:gd name="T15" fmla="*/ 0 60000 65536"/>
              <a:gd name="T16" fmla="*/ 0 60000 65536"/>
              <a:gd name="T17" fmla="*/ 0 60000 65536"/>
              <a:gd name="T18" fmla="*/ 0 w 16"/>
              <a:gd name="T19" fmla="*/ 0 h 17"/>
              <a:gd name="T20" fmla="*/ 16 w 1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6" h="17">
                <a:moveTo>
                  <a:pt x="16" y="14"/>
                </a:moveTo>
                <a:lnTo>
                  <a:pt x="9" y="0"/>
                </a:lnTo>
                <a:lnTo>
                  <a:pt x="0" y="3"/>
                </a:lnTo>
                <a:lnTo>
                  <a:pt x="7" y="17"/>
                </a:lnTo>
                <a:lnTo>
                  <a:pt x="16" y="14"/>
                </a:lnTo>
                <a:close/>
              </a:path>
            </a:pathLst>
          </a:custGeom>
          <a:solidFill>
            <a:srgbClr val="009240"/>
          </a:solidFill>
          <a:ln w="9525">
            <a:noFill/>
            <a:round/>
            <a:headEnd/>
            <a:tailEnd/>
          </a:ln>
        </p:spPr>
        <p:txBody>
          <a:bodyPr/>
          <a:lstStyle/>
          <a:p>
            <a:endParaRPr lang="hu-HU"/>
          </a:p>
        </p:txBody>
      </p:sp>
      <p:sp>
        <p:nvSpPr>
          <p:cNvPr id="59525" name="Freeform 134"/>
          <p:cNvSpPr>
            <a:spLocks/>
          </p:cNvSpPr>
          <p:nvPr/>
        </p:nvSpPr>
        <p:spPr bwMode="auto">
          <a:xfrm>
            <a:off x="6115050" y="2116138"/>
            <a:ext cx="26988" cy="30162"/>
          </a:xfrm>
          <a:custGeom>
            <a:avLst/>
            <a:gdLst>
              <a:gd name="T0" fmla="*/ 9 w 17"/>
              <a:gd name="T1" fmla="*/ 0 h 19"/>
              <a:gd name="T2" fmla="*/ 9 w 17"/>
              <a:gd name="T3" fmla="*/ 1 h 19"/>
              <a:gd name="T4" fmla="*/ 0 w 17"/>
              <a:gd name="T5" fmla="*/ 5 h 19"/>
              <a:gd name="T6" fmla="*/ 8 w 17"/>
              <a:gd name="T7" fmla="*/ 19 h 19"/>
              <a:gd name="T8" fmla="*/ 17 w 17"/>
              <a:gd name="T9" fmla="*/ 14 h 19"/>
              <a:gd name="T10" fmla="*/ 9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9" y="0"/>
                </a:moveTo>
                <a:lnTo>
                  <a:pt x="9" y="1"/>
                </a:lnTo>
                <a:lnTo>
                  <a:pt x="0" y="5"/>
                </a:lnTo>
                <a:lnTo>
                  <a:pt x="8" y="19"/>
                </a:lnTo>
                <a:lnTo>
                  <a:pt x="17" y="14"/>
                </a:lnTo>
                <a:lnTo>
                  <a:pt x="9" y="0"/>
                </a:lnTo>
                <a:close/>
              </a:path>
            </a:pathLst>
          </a:custGeom>
          <a:solidFill>
            <a:srgbClr val="009240"/>
          </a:solidFill>
          <a:ln w="9525">
            <a:noFill/>
            <a:round/>
            <a:headEnd/>
            <a:tailEnd/>
          </a:ln>
        </p:spPr>
        <p:txBody>
          <a:bodyPr/>
          <a:lstStyle/>
          <a:p>
            <a:endParaRPr lang="hu-HU"/>
          </a:p>
        </p:txBody>
      </p:sp>
      <p:sp>
        <p:nvSpPr>
          <p:cNvPr id="59526" name="Freeform 135"/>
          <p:cNvSpPr>
            <a:spLocks/>
          </p:cNvSpPr>
          <p:nvPr/>
        </p:nvSpPr>
        <p:spPr bwMode="auto">
          <a:xfrm>
            <a:off x="6129338" y="2109789"/>
            <a:ext cx="23812" cy="28575"/>
          </a:xfrm>
          <a:custGeom>
            <a:avLst/>
            <a:gdLst>
              <a:gd name="T0" fmla="*/ 15 w 15"/>
              <a:gd name="T1" fmla="*/ 14 h 18"/>
              <a:gd name="T2" fmla="*/ 8 w 15"/>
              <a:gd name="T3" fmla="*/ 0 h 18"/>
              <a:gd name="T4" fmla="*/ 0 w 15"/>
              <a:gd name="T5" fmla="*/ 4 h 18"/>
              <a:gd name="T6" fmla="*/ 6 w 15"/>
              <a:gd name="T7" fmla="*/ 18 h 18"/>
              <a:gd name="T8" fmla="*/ 15 w 15"/>
              <a:gd name="T9" fmla="*/ 14 h 18"/>
              <a:gd name="T10" fmla="*/ 15 w 15"/>
              <a:gd name="T11" fmla="*/ 14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15" y="14"/>
                </a:moveTo>
                <a:lnTo>
                  <a:pt x="8" y="0"/>
                </a:lnTo>
                <a:lnTo>
                  <a:pt x="0" y="4"/>
                </a:lnTo>
                <a:lnTo>
                  <a:pt x="6" y="18"/>
                </a:lnTo>
                <a:lnTo>
                  <a:pt x="15" y="14"/>
                </a:lnTo>
                <a:close/>
              </a:path>
            </a:pathLst>
          </a:custGeom>
          <a:solidFill>
            <a:srgbClr val="009240"/>
          </a:solidFill>
          <a:ln w="9525">
            <a:noFill/>
            <a:round/>
            <a:headEnd/>
            <a:tailEnd/>
          </a:ln>
        </p:spPr>
        <p:txBody>
          <a:bodyPr/>
          <a:lstStyle/>
          <a:p>
            <a:endParaRPr lang="hu-HU"/>
          </a:p>
        </p:txBody>
      </p:sp>
      <p:sp>
        <p:nvSpPr>
          <p:cNvPr id="59527" name="Freeform 136"/>
          <p:cNvSpPr>
            <a:spLocks/>
          </p:cNvSpPr>
          <p:nvPr/>
        </p:nvSpPr>
        <p:spPr bwMode="auto">
          <a:xfrm>
            <a:off x="6142038" y="2103439"/>
            <a:ext cx="23812" cy="28575"/>
          </a:xfrm>
          <a:custGeom>
            <a:avLst/>
            <a:gdLst>
              <a:gd name="T0" fmla="*/ 15 w 15"/>
              <a:gd name="T1" fmla="*/ 13 h 18"/>
              <a:gd name="T2" fmla="*/ 7 w 15"/>
              <a:gd name="T3" fmla="*/ 0 h 18"/>
              <a:gd name="T4" fmla="*/ 0 w 15"/>
              <a:gd name="T5" fmla="*/ 4 h 18"/>
              <a:gd name="T6" fmla="*/ 7 w 15"/>
              <a:gd name="T7" fmla="*/ 18 h 18"/>
              <a:gd name="T8" fmla="*/ 15 w 15"/>
              <a:gd name="T9" fmla="*/ 14 h 18"/>
              <a:gd name="T10" fmla="*/ 15 w 15"/>
              <a:gd name="T11" fmla="*/ 13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15" y="13"/>
                </a:moveTo>
                <a:lnTo>
                  <a:pt x="7" y="0"/>
                </a:lnTo>
                <a:lnTo>
                  <a:pt x="0" y="4"/>
                </a:lnTo>
                <a:lnTo>
                  <a:pt x="7" y="18"/>
                </a:lnTo>
                <a:lnTo>
                  <a:pt x="15" y="14"/>
                </a:lnTo>
                <a:lnTo>
                  <a:pt x="15" y="13"/>
                </a:lnTo>
                <a:close/>
              </a:path>
            </a:pathLst>
          </a:custGeom>
          <a:solidFill>
            <a:srgbClr val="009240"/>
          </a:solidFill>
          <a:ln w="9525">
            <a:noFill/>
            <a:round/>
            <a:headEnd/>
            <a:tailEnd/>
          </a:ln>
        </p:spPr>
        <p:txBody>
          <a:bodyPr/>
          <a:lstStyle/>
          <a:p>
            <a:endParaRPr lang="hu-HU"/>
          </a:p>
        </p:txBody>
      </p:sp>
      <p:sp>
        <p:nvSpPr>
          <p:cNvPr id="59528" name="Freeform 137"/>
          <p:cNvSpPr>
            <a:spLocks/>
          </p:cNvSpPr>
          <p:nvPr/>
        </p:nvSpPr>
        <p:spPr bwMode="auto">
          <a:xfrm>
            <a:off x="6153151" y="2097089"/>
            <a:ext cx="23813" cy="26987"/>
          </a:xfrm>
          <a:custGeom>
            <a:avLst/>
            <a:gdLst>
              <a:gd name="T0" fmla="*/ 15 w 15"/>
              <a:gd name="T1" fmla="*/ 13 h 17"/>
              <a:gd name="T2" fmla="*/ 7 w 15"/>
              <a:gd name="T3" fmla="*/ 0 h 17"/>
              <a:gd name="T4" fmla="*/ 0 w 15"/>
              <a:gd name="T5" fmla="*/ 5 h 17"/>
              <a:gd name="T6" fmla="*/ 8 w 15"/>
              <a:gd name="T7" fmla="*/ 17 h 17"/>
              <a:gd name="T8" fmla="*/ 15 w 15"/>
              <a:gd name="T9" fmla="*/ 13 h 17"/>
              <a:gd name="T10" fmla="*/ 15 w 15"/>
              <a:gd name="T11" fmla="*/ 13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15" y="13"/>
                </a:moveTo>
                <a:lnTo>
                  <a:pt x="7" y="0"/>
                </a:lnTo>
                <a:lnTo>
                  <a:pt x="0" y="5"/>
                </a:lnTo>
                <a:lnTo>
                  <a:pt x="8" y="17"/>
                </a:lnTo>
                <a:lnTo>
                  <a:pt x="15" y="13"/>
                </a:lnTo>
                <a:close/>
              </a:path>
            </a:pathLst>
          </a:custGeom>
          <a:solidFill>
            <a:srgbClr val="009240"/>
          </a:solidFill>
          <a:ln w="9525">
            <a:noFill/>
            <a:round/>
            <a:headEnd/>
            <a:tailEnd/>
          </a:ln>
        </p:spPr>
        <p:txBody>
          <a:bodyPr/>
          <a:lstStyle/>
          <a:p>
            <a:endParaRPr lang="hu-HU"/>
          </a:p>
        </p:txBody>
      </p:sp>
      <p:sp>
        <p:nvSpPr>
          <p:cNvPr id="59529" name="Freeform 138"/>
          <p:cNvSpPr>
            <a:spLocks/>
          </p:cNvSpPr>
          <p:nvPr/>
        </p:nvSpPr>
        <p:spPr bwMode="auto">
          <a:xfrm>
            <a:off x="6164263" y="2089151"/>
            <a:ext cx="23812" cy="28575"/>
          </a:xfrm>
          <a:custGeom>
            <a:avLst/>
            <a:gdLst>
              <a:gd name="T0" fmla="*/ 15 w 15"/>
              <a:gd name="T1" fmla="*/ 13 h 18"/>
              <a:gd name="T2" fmla="*/ 6 w 15"/>
              <a:gd name="T3" fmla="*/ 0 h 18"/>
              <a:gd name="T4" fmla="*/ 0 w 15"/>
              <a:gd name="T5" fmla="*/ 5 h 18"/>
              <a:gd name="T6" fmla="*/ 8 w 15"/>
              <a:gd name="T7" fmla="*/ 18 h 18"/>
              <a:gd name="T8" fmla="*/ 15 w 15"/>
              <a:gd name="T9" fmla="*/ 13 h 18"/>
              <a:gd name="T10" fmla="*/ 15 w 15"/>
              <a:gd name="T11" fmla="*/ 13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15" y="13"/>
                </a:moveTo>
                <a:lnTo>
                  <a:pt x="6" y="0"/>
                </a:lnTo>
                <a:lnTo>
                  <a:pt x="0" y="5"/>
                </a:lnTo>
                <a:lnTo>
                  <a:pt x="8" y="18"/>
                </a:lnTo>
                <a:lnTo>
                  <a:pt x="15" y="13"/>
                </a:lnTo>
                <a:close/>
              </a:path>
            </a:pathLst>
          </a:custGeom>
          <a:solidFill>
            <a:srgbClr val="009240"/>
          </a:solidFill>
          <a:ln w="9525">
            <a:noFill/>
            <a:round/>
            <a:headEnd/>
            <a:tailEnd/>
          </a:ln>
        </p:spPr>
        <p:txBody>
          <a:bodyPr/>
          <a:lstStyle/>
          <a:p>
            <a:endParaRPr lang="hu-HU"/>
          </a:p>
        </p:txBody>
      </p:sp>
      <p:sp>
        <p:nvSpPr>
          <p:cNvPr id="59530" name="Freeform 139"/>
          <p:cNvSpPr>
            <a:spLocks/>
          </p:cNvSpPr>
          <p:nvPr/>
        </p:nvSpPr>
        <p:spPr bwMode="auto">
          <a:xfrm>
            <a:off x="6173788" y="2082800"/>
            <a:ext cx="23812" cy="26988"/>
          </a:xfrm>
          <a:custGeom>
            <a:avLst/>
            <a:gdLst>
              <a:gd name="T0" fmla="*/ 5 w 15"/>
              <a:gd name="T1" fmla="*/ 0 h 17"/>
              <a:gd name="T2" fmla="*/ 5 w 15"/>
              <a:gd name="T3" fmla="*/ 0 h 17"/>
              <a:gd name="T4" fmla="*/ 0 w 15"/>
              <a:gd name="T5" fmla="*/ 5 h 17"/>
              <a:gd name="T6" fmla="*/ 9 w 15"/>
              <a:gd name="T7" fmla="*/ 17 h 17"/>
              <a:gd name="T8" fmla="*/ 15 w 15"/>
              <a:gd name="T9" fmla="*/ 12 h 17"/>
              <a:gd name="T10" fmla="*/ 5 w 15"/>
              <a:gd name="T11" fmla="*/ 0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5" y="0"/>
                </a:moveTo>
                <a:lnTo>
                  <a:pt x="5" y="0"/>
                </a:lnTo>
                <a:lnTo>
                  <a:pt x="0" y="5"/>
                </a:lnTo>
                <a:lnTo>
                  <a:pt x="9" y="17"/>
                </a:lnTo>
                <a:lnTo>
                  <a:pt x="15" y="12"/>
                </a:lnTo>
                <a:lnTo>
                  <a:pt x="5" y="0"/>
                </a:lnTo>
                <a:close/>
              </a:path>
            </a:pathLst>
          </a:custGeom>
          <a:solidFill>
            <a:srgbClr val="009240"/>
          </a:solidFill>
          <a:ln w="9525">
            <a:noFill/>
            <a:round/>
            <a:headEnd/>
            <a:tailEnd/>
          </a:ln>
        </p:spPr>
        <p:txBody>
          <a:bodyPr/>
          <a:lstStyle/>
          <a:p>
            <a:endParaRPr lang="hu-HU"/>
          </a:p>
        </p:txBody>
      </p:sp>
      <p:sp>
        <p:nvSpPr>
          <p:cNvPr id="59531" name="Freeform 140"/>
          <p:cNvSpPr>
            <a:spLocks/>
          </p:cNvSpPr>
          <p:nvPr/>
        </p:nvSpPr>
        <p:spPr bwMode="auto">
          <a:xfrm>
            <a:off x="6181726" y="2076450"/>
            <a:ext cx="23813" cy="25400"/>
          </a:xfrm>
          <a:custGeom>
            <a:avLst/>
            <a:gdLst>
              <a:gd name="T0" fmla="*/ 15 w 15"/>
              <a:gd name="T1" fmla="*/ 12 h 16"/>
              <a:gd name="T2" fmla="*/ 5 w 15"/>
              <a:gd name="T3" fmla="*/ 0 h 16"/>
              <a:gd name="T4" fmla="*/ 0 w 15"/>
              <a:gd name="T5" fmla="*/ 4 h 16"/>
              <a:gd name="T6" fmla="*/ 10 w 15"/>
              <a:gd name="T7" fmla="*/ 16 h 16"/>
              <a:gd name="T8" fmla="*/ 15 w 15"/>
              <a:gd name="T9" fmla="*/ 12 h 16"/>
              <a:gd name="T10" fmla="*/ 15 w 15"/>
              <a:gd name="T11" fmla="*/ 12 h 16"/>
              <a:gd name="T12" fmla="*/ 0 60000 65536"/>
              <a:gd name="T13" fmla="*/ 0 60000 65536"/>
              <a:gd name="T14" fmla="*/ 0 60000 65536"/>
              <a:gd name="T15" fmla="*/ 0 60000 65536"/>
              <a:gd name="T16" fmla="*/ 0 60000 65536"/>
              <a:gd name="T17" fmla="*/ 0 60000 65536"/>
              <a:gd name="T18" fmla="*/ 0 w 15"/>
              <a:gd name="T19" fmla="*/ 0 h 16"/>
              <a:gd name="T20" fmla="*/ 15 w 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 h="16">
                <a:moveTo>
                  <a:pt x="15" y="12"/>
                </a:moveTo>
                <a:lnTo>
                  <a:pt x="5" y="0"/>
                </a:lnTo>
                <a:lnTo>
                  <a:pt x="0" y="4"/>
                </a:lnTo>
                <a:lnTo>
                  <a:pt x="10" y="16"/>
                </a:lnTo>
                <a:lnTo>
                  <a:pt x="15" y="12"/>
                </a:lnTo>
                <a:close/>
              </a:path>
            </a:pathLst>
          </a:custGeom>
          <a:solidFill>
            <a:srgbClr val="009240"/>
          </a:solidFill>
          <a:ln w="9525">
            <a:noFill/>
            <a:round/>
            <a:headEnd/>
            <a:tailEnd/>
          </a:ln>
        </p:spPr>
        <p:txBody>
          <a:bodyPr/>
          <a:lstStyle/>
          <a:p>
            <a:endParaRPr lang="hu-HU"/>
          </a:p>
        </p:txBody>
      </p:sp>
      <p:sp>
        <p:nvSpPr>
          <p:cNvPr id="59532" name="Freeform 141"/>
          <p:cNvSpPr>
            <a:spLocks/>
          </p:cNvSpPr>
          <p:nvPr/>
        </p:nvSpPr>
        <p:spPr bwMode="auto">
          <a:xfrm>
            <a:off x="6189664" y="2068514"/>
            <a:ext cx="26987" cy="26987"/>
          </a:xfrm>
          <a:custGeom>
            <a:avLst/>
            <a:gdLst>
              <a:gd name="T0" fmla="*/ 17 w 17"/>
              <a:gd name="T1" fmla="*/ 12 h 17"/>
              <a:gd name="T2" fmla="*/ 5 w 17"/>
              <a:gd name="T3" fmla="*/ 0 h 17"/>
              <a:gd name="T4" fmla="*/ 0 w 17"/>
              <a:gd name="T5" fmla="*/ 5 h 17"/>
              <a:gd name="T6" fmla="*/ 10 w 17"/>
              <a:gd name="T7" fmla="*/ 17 h 17"/>
              <a:gd name="T8" fmla="*/ 15 w 17"/>
              <a:gd name="T9" fmla="*/ 12 h 17"/>
              <a:gd name="T10" fmla="*/ 17 w 17"/>
              <a:gd name="T11" fmla="*/ 12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7" y="12"/>
                </a:moveTo>
                <a:lnTo>
                  <a:pt x="5" y="0"/>
                </a:lnTo>
                <a:lnTo>
                  <a:pt x="0" y="5"/>
                </a:lnTo>
                <a:lnTo>
                  <a:pt x="10" y="17"/>
                </a:lnTo>
                <a:lnTo>
                  <a:pt x="15" y="12"/>
                </a:lnTo>
                <a:lnTo>
                  <a:pt x="17" y="12"/>
                </a:lnTo>
                <a:close/>
              </a:path>
            </a:pathLst>
          </a:custGeom>
          <a:solidFill>
            <a:srgbClr val="009240"/>
          </a:solidFill>
          <a:ln w="9525">
            <a:noFill/>
            <a:round/>
            <a:headEnd/>
            <a:tailEnd/>
          </a:ln>
        </p:spPr>
        <p:txBody>
          <a:bodyPr/>
          <a:lstStyle/>
          <a:p>
            <a:endParaRPr lang="hu-HU"/>
          </a:p>
        </p:txBody>
      </p:sp>
      <p:sp>
        <p:nvSpPr>
          <p:cNvPr id="59533" name="Freeform 142"/>
          <p:cNvSpPr>
            <a:spLocks/>
          </p:cNvSpPr>
          <p:nvPr/>
        </p:nvSpPr>
        <p:spPr bwMode="auto">
          <a:xfrm>
            <a:off x="6197601" y="2062163"/>
            <a:ext cx="23813" cy="25400"/>
          </a:xfrm>
          <a:custGeom>
            <a:avLst/>
            <a:gdLst>
              <a:gd name="T0" fmla="*/ 15 w 15"/>
              <a:gd name="T1" fmla="*/ 11 h 16"/>
              <a:gd name="T2" fmla="*/ 4 w 15"/>
              <a:gd name="T3" fmla="*/ 0 h 16"/>
              <a:gd name="T4" fmla="*/ 0 w 15"/>
              <a:gd name="T5" fmla="*/ 5 h 16"/>
              <a:gd name="T6" fmla="*/ 12 w 15"/>
              <a:gd name="T7" fmla="*/ 16 h 16"/>
              <a:gd name="T8" fmla="*/ 15 w 15"/>
              <a:gd name="T9" fmla="*/ 11 h 16"/>
              <a:gd name="T10" fmla="*/ 15 w 15"/>
              <a:gd name="T11" fmla="*/ 11 h 16"/>
              <a:gd name="T12" fmla="*/ 0 60000 65536"/>
              <a:gd name="T13" fmla="*/ 0 60000 65536"/>
              <a:gd name="T14" fmla="*/ 0 60000 65536"/>
              <a:gd name="T15" fmla="*/ 0 60000 65536"/>
              <a:gd name="T16" fmla="*/ 0 60000 65536"/>
              <a:gd name="T17" fmla="*/ 0 60000 65536"/>
              <a:gd name="T18" fmla="*/ 0 w 15"/>
              <a:gd name="T19" fmla="*/ 0 h 16"/>
              <a:gd name="T20" fmla="*/ 15 w 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 h="16">
                <a:moveTo>
                  <a:pt x="15" y="11"/>
                </a:moveTo>
                <a:lnTo>
                  <a:pt x="4" y="0"/>
                </a:lnTo>
                <a:lnTo>
                  <a:pt x="0" y="5"/>
                </a:lnTo>
                <a:lnTo>
                  <a:pt x="12" y="16"/>
                </a:lnTo>
                <a:lnTo>
                  <a:pt x="15" y="11"/>
                </a:lnTo>
                <a:close/>
              </a:path>
            </a:pathLst>
          </a:custGeom>
          <a:solidFill>
            <a:srgbClr val="009240"/>
          </a:solidFill>
          <a:ln w="9525">
            <a:noFill/>
            <a:round/>
            <a:headEnd/>
            <a:tailEnd/>
          </a:ln>
        </p:spPr>
        <p:txBody>
          <a:bodyPr/>
          <a:lstStyle/>
          <a:p>
            <a:endParaRPr lang="hu-HU"/>
          </a:p>
        </p:txBody>
      </p:sp>
      <p:sp>
        <p:nvSpPr>
          <p:cNvPr id="59534" name="Freeform 143"/>
          <p:cNvSpPr>
            <a:spLocks/>
          </p:cNvSpPr>
          <p:nvPr/>
        </p:nvSpPr>
        <p:spPr bwMode="auto">
          <a:xfrm>
            <a:off x="6202363" y="2057401"/>
            <a:ext cx="25400" cy="22225"/>
          </a:xfrm>
          <a:custGeom>
            <a:avLst/>
            <a:gdLst>
              <a:gd name="T0" fmla="*/ 16 w 16"/>
              <a:gd name="T1" fmla="*/ 8 h 14"/>
              <a:gd name="T2" fmla="*/ 3 w 16"/>
              <a:gd name="T3" fmla="*/ 0 h 14"/>
              <a:gd name="T4" fmla="*/ 0 w 16"/>
              <a:gd name="T5" fmla="*/ 5 h 14"/>
              <a:gd name="T6" fmla="*/ 12 w 16"/>
              <a:gd name="T7" fmla="*/ 14 h 14"/>
              <a:gd name="T8" fmla="*/ 16 w 16"/>
              <a:gd name="T9" fmla="*/ 8 h 14"/>
              <a:gd name="T10" fmla="*/ 16 w 16"/>
              <a:gd name="T11" fmla="*/ 8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16" y="8"/>
                </a:moveTo>
                <a:lnTo>
                  <a:pt x="3" y="0"/>
                </a:lnTo>
                <a:lnTo>
                  <a:pt x="0" y="5"/>
                </a:lnTo>
                <a:lnTo>
                  <a:pt x="12" y="14"/>
                </a:lnTo>
                <a:lnTo>
                  <a:pt x="16" y="8"/>
                </a:lnTo>
                <a:close/>
              </a:path>
            </a:pathLst>
          </a:custGeom>
          <a:solidFill>
            <a:srgbClr val="009240"/>
          </a:solidFill>
          <a:ln w="9525">
            <a:noFill/>
            <a:round/>
            <a:headEnd/>
            <a:tailEnd/>
          </a:ln>
        </p:spPr>
        <p:txBody>
          <a:bodyPr/>
          <a:lstStyle/>
          <a:p>
            <a:endParaRPr lang="hu-HU"/>
          </a:p>
        </p:txBody>
      </p:sp>
      <p:sp>
        <p:nvSpPr>
          <p:cNvPr id="59535" name="Freeform 144"/>
          <p:cNvSpPr>
            <a:spLocks/>
          </p:cNvSpPr>
          <p:nvPr/>
        </p:nvSpPr>
        <p:spPr bwMode="auto">
          <a:xfrm>
            <a:off x="6207125" y="2047876"/>
            <a:ext cx="26988" cy="22225"/>
          </a:xfrm>
          <a:custGeom>
            <a:avLst/>
            <a:gdLst>
              <a:gd name="T0" fmla="*/ 17 w 17"/>
              <a:gd name="T1" fmla="*/ 9 h 14"/>
              <a:gd name="T2" fmla="*/ 4 w 17"/>
              <a:gd name="T3" fmla="*/ 0 h 14"/>
              <a:gd name="T4" fmla="*/ 0 w 17"/>
              <a:gd name="T5" fmla="*/ 6 h 14"/>
              <a:gd name="T6" fmla="*/ 13 w 17"/>
              <a:gd name="T7" fmla="*/ 14 h 14"/>
              <a:gd name="T8" fmla="*/ 16 w 17"/>
              <a:gd name="T9" fmla="*/ 11 h 14"/>
              <a:gd name="T10" fmla="*/ 17 w 17"/>
              <a:gd name="T11" fmla="*/ 9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17" y="9"/>
                </a:moveTo>
                <a:lnTo>
                  <a:pt x="4" y="0"/>
                </a:lnTo>
                <a:lnTo>
                  <a:pt x="0" y="6"/>
                </a:lnTo>
                <a:lnTo>
                  <a:pt x="13" y="14"/>
                </a:lnTo>
                <a:lnTo>
                  <a:pt x="16" y="11"/>
                </a:lnTo>
                <a:lnTo>
                  <a:pt x="17" y="9"/>
                </a:lnTo>
                <a:close/>
              </a:path>
            </a:pathLst>
          </a:custGeom>
          <a:solidFill>
            <a:srgbClr val="009240"/>
          </a:solidFill>
          <a:ln w="9525">
            <a:noFill/>
            <a:round/>
            <a:headEnd/>
            <a:tailEnd/>
          </a:ln>
        </p:spPr>
        <p:txBody>
          <a:bodyPr/>
          <a:lstStyle/>
          <a:p>
            <a:endParaRPr lang="hu-HU"/>
          </a:p>
        </p:txBody>
      </p:sp>
      <p:sp>
        <p:nvSpPr>
          <p:cNvPr id="59536" name="Freeform 145"/>
          <p:cNvSpPr>
            <a:spLocks/>
          </p:cNvSpPr>
          <p:nvPr/>
        </p:nvSpPr>
        <p:spPr bwMode="auto">
          <a:xfrm>
            <a:off x="6211889" y="2044701"/>
            <a:ext cx="26987" cy="17463"/>
          </a:xfrm>
          <a:custGeom>
            <a:avLst/>
            <a:gdLst>
              <a:gd name="T0" fmla="*/ 17 w 17"/>
              <a:gd name="T1" fmla="*/ 6 h 11"/>
              <a:gd name="T2" fmla="*/ 3 w 17"/>
              <a:gd name="T3" fmla="*/ 0 h 11"/>
              <a:gd name="T4" fmla="*/ 0 w 17"/>
              <a:gd name="T5" fmla="*/ 4 h 11"/>
              <a:gd name="T6" fmla="*/ 14 w 17"/>
              <a:gd name="T7" fmla="*/ 11 h 11"/>
              <a:gd name="T8" fmla="*/ 17 w 17"/>
              <a:gd name="T9" fmla="*/ 6 h 11"/>
              <a:gd name="T10" fmla="*/ 17 w 17"/>
              <a:gd name="T11" fmla="*/ 6 h 11"/>
              <a:gd name="T12" fmla="*/ 0 60000 65536"/>
              <a:gd name="T13" fmla="*/ 0 60000 65536"/>
              <a:gd name="T14" fmla="*/ 0 60000 65536"/>
              <a:gd name="T15" fmla="*/ 0 60000 65536"/>
              <a:gd name="T16" fmla="*/ 0 60000 65536"/>
              <a:gd name="T17" fmla="*/ 0 60000 65536"/>
              <a:gd name="T18" fmla="*/ 0 w 17"/>
              <a:gd name="T19" fmla="*/ 0 h 11"/>
              <a:gd name="T20" fmla="*/ 17 w 1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7" h="11">
                <a:moveTo>
                  <a:pt x="17" y="6"/>
                </a:moveTo>
                <a:lnTo>
                  <a:pt x="3" y="0"/>
                </a:lnTo>
                <a:lnTo>
                  <a:pt x="0" y="4"/>
                </a:lnTo>
                <a:lnTo>
                  <a:pt x="14" y="11"/>
                </a:lnTo>
                <a:lnTo>
                  <a:pt x="17" y="6"/>
                </a:lnTo>
                <a:close/>
              </a:path>
            </a:pathLst>
          </a:custGeom>
          <a:solidFill>
            <a:srgbClr val="009240"/>
          </a:solidFill>
          <a:ln w="9525">
            <a:noFill/>
            <a:round/>
            <a:headEnd/>
            <a:tailEnd/>
          </a:ln>
        </p:spPr>
        <p:txBody>
          <a:bodyPr/>
          <a:lstStyle/>
          <a:p>
            <a:endParaRPr lang="hu-HU"/>
          </a:p>
        </p:txBody>
      </p:sp>
      <p:sp>
        <p:nvSpPr>
          <p:cNvPr id="59537" name="Freeform 146"/>
          <p:cNvSpPr>
            <a:spLocks/>
          </p:cNvSpPr>
          <p:nvPr/>
        </p:nvSpPr>
        <p:spPr bwMode="auto">
          <a:xfrm>
            <a:off x="6216650" y="2036763"/>
            <a:ext cx="25400" cy="17462"/>
          </a:xfrm>
          <a:custGeom>
            <a:avLst/>
            <a:gdLst>
              <a:gd name="T0" fmla="*/ 16 w 16"/>
              <a:gd name="T1" fmla="*/ 5 h 11"/>
              <a:gd name="T2" fmla="*/ 2 w 16"/>
              <a:gd name="T3" fmla="*/ 0 h 11"/>
              <a:gd name="T4" fmla="*/ 0 w 16"/>
              <a:gd name="T5" fmla="*/ 5 h 11"/>
              <a:gd name="T6" fmla="*/ 14 w 16"/>
              <a:gd name="T7" fmla="*/ 11 h 11"/>
              <a:gd name="T8" fmla="*/ 16 w 16"/>
              <a:gd name="T9" fmla="*/ 6 h 11"/>
              <a:gd name="T10" fmla="*/ 16 w 16"/>
              <a:gd name="T11" fmla="*/ 5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16" y="5"/>
                </a:moveTo>
                <a:lnTo>
                  <a:pt x="2" y="0"/>
                </a:lnTo>
                <a:lnTo>
                  <a:pt x="0" y="5"/>
                </a:lnTo>
                <a:lnTo>
                  <a:pt x="14" y="11"/>
                </a:lnTo>
                <a:lnTo>
                  <a:pt x="16" y="6"/>
                </a:lnTo>
                <a:lnTo>
                  <a:pt x="16" y="5"/>
                </a:lnTo>
                <a:close/>
              </a:path>
            </a:pathLst>
          </a:custGeom>
          <a:solidFill>
            <a:srgbClr val="009240"/>
          </a:solidFill>
          <a:ln w="9525">
            <a:noFill/>
            <a:round/>
            <a:headEnd/>
            <a:tailEnd/>
          </a:ln>
        </p:spPr>
        <p:txBody>
          <a:bodyPr/>
          <a:lstStyle/>
          <a:p>
            <a:endParaRPr lang="hu-HU"/>
          </a:p>
        </p:txBody>
      </p:sp>
      <p:sp>
        <p:nvSpPr>
          <p:cNvPr id="59538" name="Freeform 147"/>
          <p:cNvSpPr>
            <a:spLocks/>
          </p:cNvSpPr>
          <p:nvPr/>
        </p:nvSpPr>
        <p:spPr bwMode="auto">
          <a:xfrm>
            <a:off x="6218238" y="2030414"/>
            <a:ext cx="25400" cy="14287"/>
          </a:xfrm>
          <a:custGeom>
            <a:avLst/>
            <a:gdLst>
              <a:gd name="T0" fmla="*/ 16 w 16"/>
              <a:gd name="T1" fmla="*/ 4 h 9"/>
              <a:gd name="T2" fmla="*/ 1 w 16"/>
              <a:gd name="T3" fmla="*/ 0 h 9"/>
              <a:gd name="T4" fmla="*/ 0 w 16"/>
              <a:gd name="T5" fmla="*/ 5 h 9"/>
              <a:gd name="T6" fmla="*/ 15 w 16"/>
              <a:gd name="T7" fmla="*/ 9 h 9"/>
              <a:gd name="T8" fmla="*/ 16 w 16"/>
              <a:gd name="T9" fmla="*/ 4 h 9"/>
              <a:gd name="T10" fmla="*/ 16 w 16"/>
              <a:gd name="T11" fmla="*/ 4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6" y="4"/>
                </a:moveTo>
                <a:lnTo>
                  <a:pt x="1" y="0"/>
                </a:lnTo>
                <a:lnTo>
                  <a:pt x="0" y="5"/>
                </a:lnTo>
                <a:lnTo>
                  <a:pt x="15" y="9"/>
                </a:lnTo>
                <a:lnTo>
                  <a:pt x="16" y="4"/>
                </a:lnTo>
                <a:close/>
              </a:path>
            </a:pathLst>
          </a:custGeom>
          <a:solidFill>
            <a:srgbClr val="009240"/>
          </a:solidFill>
          <a:ln w="9525">
            <a:noFill/>
            <a:round/>
            <a:headEnd/>
            <a:tailEnd/>
          </a:ln>
        </p:spPr>
        <p:txBody>
          <a:bodyPr/>
          <a:lstStyle/>
          <a:p>
            <a:endParaRPr lang="hu-HU"/>
          </a:p>
        </p:txBody>
      </p:sp>
      <p:sp>
        <p:nvSpPr>
          <p:cNvPr id="59539" name="Freeform 148"/>
          <p:cNvSpPr>
            <a:spLocks/>
          </p:cNvSpPr>
          <p:nvPr/>
        </p:nvSpPr>
        <p:spPr bwMode="auto">
          <a:xfrm>
            <a:off x="6219825" y="2024063"/>
            <a:ext cx="26988" cy="12700"/>
          </a:xfrm>
          <a:custGeom>
            <a:avLst/>
            <a:gdLst>
              <a:gd name="T0" fmla="*/ 17 w 17"/>
              <a:gd name="T1" fmla="*/ 3 h 8"/>
              <a:gd name="T2" fmla="*/ 1 w 17"/>
              <a:gd name="T3" fmla="*/ 0 h 8"/>
              <a:gd name="T4" fmla="*/ 0 w 17"/>
              <a:gd name="T5" fmla="*/ 4 h 8"/>
              <a:gd name="T6" fmla="*/ 15 w 17"/>
              <a:gd name="T7" fmla="*/ 8 h 8"/>
              <a:gd name="T8" fmla="*/ 17 w 17"/>
              <a:gd name="T9" fmla="*/ 4 h 8"/>
              <a:gd name="T10" fmla="*/ 17 w 17"/>
              <a:gd name="T11" fmla="*/ 3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3"/>
                </a:moveTo>
                <a:lnTo>
                  <a:pt x="1" y="0"/>
                </a:lnTo>
                <a:lnTo>
                  <a:pt x="0" y="4"/>
                </a:lnTo>
                <a:lnTo>
                  <a:pt x="15" y="8"/>
                </a:lnTo>
                <a:lnTo>
                  <a:pt x="17" y="4"/>
                </a:lnTo>
                <a:lnTo>
                  <a:pt x="17" y="3"/>
                </a:lnTo>
                <a:close/>
              </a:path>
            </a:pathLst>
          </a:custGeom>
          <a:solidFill>
            <a:srgbClr val="009240"/>
          </a:solidFill>
          <a:ln w="9525">
            <a:noFill/>
            <a:round/>
            <a:headEnd/>
            <a:tailEnd/>
          </a:ln>
        </p:spPr>
        <p:txBody>
          <a:bodyPr/>
          <a:lstStyle/>
          <a:p>
            <a:endParaRPr lang="hu-HU"/>
          </a:p>
        </p:txBody>
      </p:sp>
      <p:sp>
        <p:nvSpPr>
          <p:cNvPr id="59540" name="Freeform 149"/>
          <p:cNvSpPr>
            <a:spLocks/>
          </p:cNvSpPr>
          <p:nvPr/>
        </p:nvSpPr>
        <p:spPr bwMode="auto">
          <a:xfrm>
            <a:off x="6221413" y="2016125"/>
            <a:ext cx="25400" cy="12700"/>
          </a:xfrm>
          <a:custGeom>
            <a:avLst/>
            <a:gdLst>
              <a:gd name="T0" fmla="*/ 16 w 16"/>
              <a:gd name="T1" fmla="*/ 0 h 8"/>
              <a:gd name="T2" fmla="*/ 2 w 16"/>
              <a:gd name="T3" fmla="*/ 0 h 8"/>
              <a:gd name="T4" fmla="*/ 0 w 16"/>
              <a:gd name="T5" fmla="*/ 5 h 8"/>
              <a:gd name="T6" fmla="*/ 16 w 16"/>
              <a:gd name="T7" fmla="*/ 8 h 8"/>
              <a:gd name="T8" fmla="*/ 16 w 16"/>
              <a:gd name="T9" fmla="*/ 3 h 8"/>
              <a:gd name="T10" fmla="*/ 16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0"/>
                </a:moveTo>
                <a:lnTo>
                  <a:pt x="2" y="0"/>
                </a:lnTo>
                <a:lnTo>
                  <a:pt x="0" y="5"/>
                </a:lnTo>
                <a:lnTo>
                  <a:pt x="16" y="8"/>
                </a:lnTo>
                <a:lnTo>
                  <a:pt x="16" y="3"/>
                </a:lnTo>
                <a:lnTo>
                  <a:pt x="16" y="0"/>
                </a:lnTo>
                <a:close/>
              </a:path>
            </a:pathLst>
          </a:custGeom>
          <a:solidFill>
            <a:srgbClr val="009240"/>
          </a:solidFill>
          <a:ln w="9525">
            <a:noFill/>
            <a:round/>
            <a:headEnd/>
            <a:tailEnd/>
          </a:ln>
        </p:spPr>
        <p:txBody>
          <a:bodyPr/>
          <a:lstStyle/>
          <a:p>
            <a:endParaRPr lang="hu-HU"/>
          </a:p>
        </p:txBody>
      </p:sp>
      <p:sp>
        <p:nvSpPr>
          <p:cNvPr id="59541" name="Freeform 150"/>
          <p:cNvSpPr>
            <a:spLocks/>
          </p:cNvSpPr>
          <p:nvPr/>
        </p:nvSpPr>
        <p:spPr bwMode="auto">
          <a:xfrm>
            <a:off x="6221413" y="2008188"/>
            <a:ext cx="25400" cy="12700"/>
          </a:xfrm>
          <a:custGeom>
            <a:avLst/>
            <a:gdLst>
              <a:gd name="T0" fmla="*/ 16 w 16"/>
              <a:gd name="T1" fmla="*/ 0 h 8"/>
              <a:gd name="T2" fmla="*/ 0 w 16"/>
              <a:gd name="T3" fmla="*/ 2 h 8"/>
              <a:gd name="T4" fmla="*/ 2 w 16"/>
              <a:gd name="T5" fmla="*/ 8 h 8"/>
              <a:gd name="T6" fmla="*/ 16 w 16"/>
              <a:gd name="T7" fmla="*/ 5 h 8"/>
              <a:gd name="T8" fmla="*/ 16 w 16"/>
              <a:gd name="T9" fmla="*/ 1 h 8"/>
              <a:gd name="T10" fmla="*/ 16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16" y="0"/>
                </a:moveTo>
                <a:lnTo>
                  <a:pt x="0" y="2"/>
                </a:lnTo>
                <a:lnTo>
                  <a:pt x="2" y="8"/>
                </a:lnTo>
                <a:lnTo>
                  <a:pt x="16" y="5"/>
                </a:lnTo>
                <a:lnTo>
                  <a:pt x="16" y="1"/>
                </a:lnTo>
                <a:lnTo>
                  <a:pt x="16" y="0"/>
                </a:lnTo>
                <a:close/>
              </a:path>
            </a:pathLst>
          </a:custGeom>
          <a:solidFill>
            <a:srgbClr val="009240"/>
          </a:solidFill>
          <a:ln w="9525">
            <a:noFill/>
            <a:round/>
            <a:headEnd/>
            <a:tailEnd/>
          </a:ln>
        </p:spPr>
        <p:txBody>
          <a:bodyPr/>
          <a:lstStyle/>
          <a:p>
            <a:endParaRPr lang="hu-HU"/>
          </a:p>
        </p:txBody>
      </p:sp>
      <p:sp>
        <p:nvSpPr>
          <p:cNvPr id="59542" name="Freeform 151"/>
          <p:cNvSpPr>
            <a:spLocks/>
          </p:cNvSpPr>
          <p:nvPr/>
        </p:nvSpPr>
        <p:spPr bwMode="auto">
          <a:xfrm>
            <a:off x="6219825" y="2000250"/>
            <a:ext cx="26988" cy="14288"/>
          </a:xfrm>
          <a:custGeom>
            <a:avLst/>
            <a:gdLst>
              <a:gd name="T0" fmla="*/ 0 w 17"/>
              <a:gd name="T1" fmla="*/ 4 h 9"/>
              <a:gd name="T2" fmla="*/ 0 w 17"/>
              <a:gd name="T3" fmla="*/ 4 h 9"/>
              <a:gd name="T4" fmla="*/ 1 w 17"/>
              <a:gd name="T5" fmla="*/ 9 h 9"/>
              <a:gd name="T6" fmla="*/ 17 w 17"/>
              <a:gd name="T7" fmla="*/ 5 h 9"/>
              <a:gd name="T8" fmla="*/ 15 w 17"/>
              <a:gd name="T9" fmla="*/ 0 h 9"/>
              <a:gd name="T10" fmla="*/ 0 w 17"/>
              <a:gd name="T11" fmla="*/ 4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0" y="4"/>
                </a:moveTo>
                <a:lnTo>
                  <a:pt x="0" y="4"/>
                </a:lnTo>
                <a:lnTo>
                  <a:pt x="1" y="9"/>
                </a:lnTo>
                <a:lnTo>
                  <a:pt x="17" y="5"/>
                </a:lnTo>
                <a:lnTo>
                  <a:pt x="15" y="0"/>
                </a:lnTo>
                <a:lnTo>
                  <a:pt x="0" y="4"/>
                </a:lnTo>
                <a:close/>
              </a:path>
            </a:pathLst>
          </a:custGeom>
          <a:solidFill>
            <a:srgbClr val="009240"/>
          </a:solidFill>
          <a:ln w="9525">
            <a:noFill/>
            <a:round/>
            <a:headEnd/>
            <a:tailEnd/>
          </a:ln>
        </p:spPr>
        <p:txBody>
          <a:bodyPr/>
          <a:lstStyle/>
          <a:p>
            <a:endParaRPr lang="hu-HU"/>
          </a:p>
        </p:txBody>
      </p:sp>
      <p:sp>
        <p:nvSpPr>
          <p:cNvPr id="59543" name="Freeform 152"/>
          <p:cNvSpPr>
            <a:spLocks/>
          </p:cNvSpPr>
          <p:nvPr/>
        </p:nvSpPr>
        <p:spPr bwMode="auto">
          <a:xfrm>
            <a:off x="6218238" y="1989138"/>
            <a:ext cx="25400" cy="17462"/>
          </a:xfrm>
          <a:custGeom>
            <a:avLst/>
            <a:gdLst>
              <a:gd name="T0" fmla="*/ 15 w 16"/>
              <a:gd name="T1" fmla="*/ 0 h 11"/>
              <a:gd name="T2" fmla="*/ 0 w 16"/>
              <a:gd name="T3" fmla="*/ 6 h 11"/>
              <a:gd name="T4" fmla="*/ 1 w 16"/>
              <a:gd name="T5" fmla="*/ 11 h 11"/>
              <a:gd name="T6" fmla="*/ 16 w 16"/>
              <a:gd name="T7" fmla="*/ 8 h 11"/>
              <a:gd name="T8" fmla="*/ 15 w 16"/>
              <a:gd name="T9" fmla="*/ 2 h 11"/>
              <a:gd name="T10" fmla="*/ 15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15" y="0"/>
                </a:moveTo>
                <a:lnTo>
                  <a:pt x="0" y="6"/>
                </a:lnTo>
                <a:lnTo>
                  <a:pt x="1" y="11"/>
                </a:lnTo>
                <a:lnTo>
                  <a:pt x="16" y="8"/>
                </a:lnTo>
                <a:lnTo>
                  <a:pt x="15" y="2"/>
                </a:lnTo>
                <a:lnTo>
                  <a:pt x="15" y="0"/>
                </a:lnTo>
                <a:close/>
              </a:path>
            </a:pathLst>
          </a:custGeom>
          <a:solidFill>
            <a:srgbClr val="009240"/>
          </a:solidFill>
          <a:ln w="9525">
            <a:noFill/>
            <a:round/>
            <a:headEnd/>
            <a:tailEnd/>
          </a:ln>
        </p:spPr>
        <p:txBody>
          <a:bodyPr/>
          <a:lstStyle/>
          <a:p>
            <a:endParaRPr lang="hu-HU"/>
          </a:p>
        </p:txBody>
      </p:sp>
      <p:sp>
        <p:nvSpPr>
          <p:cNvPr id="59544" name="Freeform 153"/>
          <p:cNvSpPr>
            <a:spLocks/>
          </p:cNvSpPr>
          <p:nvPr/>
        </p:nvSpPr>
        <p:spPr bwMode="auto">
          <a:xfrm>
            <a:off x="6216650" y="1981200"/>
            <a:ext cx="25400" cy="19050"/>
          </a:xfrm>
          <a:custGeom>
            <a:avLst/>
            <a:gdLst>
              <a:gd name="T0" fmla="*/ 0 w 16"/>
              <a:gd name="T1" fmla="*/ 8 h 12"/>
              <a:gd name="T2" fmla="*/ 0 w 16"/>
              <a:gd name="T3" fmla="*/ 8 h 12"/>
              <a:gd name="T4" fmla="*/ 2 w 16"/>
              <a:gd name="T5" fmla="*/ 12 h 12"/>
              <a:gd name="T6" fmla="*/ 16 w 16"/>
              <a:gd name="T7" fmla="*/ 5 h 12"/>
              <a:gd name="T8" fmla="*/ 14 w 16"/>
              <a:gd name="T9" fmla="*/ 0 h 12"/>
              <a:gd name="T10" fmla="*/ 0 w 16"/>
              <a:gd name="T11" fmla="*/ 8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8"/>
                </a:moveTo>
                <a:lnTo>
                  <a:pt x="0" y="8"/>
                </a:lnTo>
                <a:lnTo>
                  <a:pt x="2" y="12"/>
                </a:lnTo>
                <a:lnTo>
                  <a:pt x="16" y="5"/>
                </a:lnTo>
                <a:lnTo>
                  <a:pt x="14" y="0"/>
                </a:lnTo>
                <a:lnTo>
                  <a:pt x="0" y="8"/>
                </a:lnTo>
                <a:close/>
              </a:path>
            </a:pathLst>
          </a:custGeom>
          <a:solidFill>
            <a:srgbClr val="009240"/>
          </a:solidFill>
          <a:ln w="9525">
            <a:noFill/>
            <a:round/>
            <a:headEnd/>
            <a:tailEnd/>
          </a:ln>
        </p:spPr>
        <p:txBody>
          <a:bodyPr/>
          <a:lstStyle/>
          <a:p>
            <a:endParaRPr lang="hu-HU"/>
          </a:p>
        </p:txBody>
      </p:sp>
      <p:sp>
        <p:nvSpPr>
          <p:cNvPr id="59545" name="Freeform 154"/>
          <p:cNvSpPr>
            <a:spLocks/>
          </p:cNvSpPr>
          <p:nvPr/>
        </p:nvSpPr>
        <p:spPr bwMode="auto">
          <a:xfrm>
            <a:off x="6211889" y="1973264"/>
            <a:ext cx="26987" cy="20637"/>
          </a:xfrm>
          <a:custGeom>
            <a:avLst/>
            <a:gdLst>
              <a:gd name="T0" fmla="*/ 13 w 17"/>
              <a:gd name="T1" fmla="*/ 0 h 13"/>
              <a:gd name="T2" fmla="*/ 0 w 17"/>
              <a:gd name="T3" fmla="*/ 8 h 13"/>
              <a:gd name="T4" fmla="*/ 3 w 17"/>
              <a:gd name="T5" fmla="*/ 13 h 13"/>
              <a:gd name="T6" fmla="*/ 17 w 17"/>
              <a:gd name="T7" fmla="*/ 5 h 13"/>
              <a:gd name="T8" fmla="*/ 14 w 17"/>
              <a:gd name="T9" fmla="*/ 2 h 13"/>
              <a:gd name="T10" fmla="*/ 13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13" y="0"/>
                </a:moveTo>
                <a:lnTo>
                  <a:pt x="0" y="8"/>
                </a:lnTo>
                <a:lnTo>
                  <a:pt x="3" y="13"/>
                </a:lnTo>
                <a:lnTo>
                  <a:pt x="17" y="5"/>
                </a:lnTo>
                <a:lnTo>
                  <a:pt x="14" y="2"/>
                </a:lnTo>
                <a:lnTo>
                  <a:pt x="13" y="0"/>
                </a:lnTo>
                <a:close/>
              </a:path>
            </a:pathLst>
          </a:custGeom>
          <a:solidFill>
            <a:srgbClr val="009240"/>
          </a:solidFill>
          <a:ln w="9525">
            <a:noFill/>
            <a:round/>
            <a:headEnd/>
            <a:tailEnd/>
          </a:ln>
        </p:spPr>
        <p:txBody>
          <a:bodyPr/>
          <a:lstStyle/>
          <a:p>
            <a:endParaRPr lang="hu-HU"/>
          </a:p>
        </p:txBody>
      </p:sp>
      <p:sp>
        <p:nvSpPr>
          <p:cNvPr id="59546" name="Freeform 155"/>
          <p:cNvSpPr>
            <a:spLocks/>
          </p:cNvSpPr>
          <p:nvPr/>
        </p:nvSpPr>
        <p:spPr bwMode="auto">
          <a:xfrm>
            <a:off x="6207125" y="1965326"/>
            <a:ext cx="25400" cy="22225"/>
          </a:xfrm>
          <a:custGeom>
            <a:avLst/>
            <a:gdLst>
              <a:gd name="T0" fmla="*/ 13 w 16"/>
              <a:gd name="T1" fmla="*/ 0 h 14"/>
              <a:gd name="T2" fmla="*/ 0 w 16"/>
              <a:gd name="T3" fmla="*/ 9 h 14"/>
              <a:gd name="T4" fmla="*/ 4 w 16"/>
              <a:gd name="T5" fmla="*/ 14 h 14"/>
              <a:gd name="T6" fmla="*/ 16 w 16"/>
              <a:gd name="T7" fmla="*/ 5 h 14"/>
              <a:gd name="T8" fmla="*/ 13 w 16"/>
              <a:gd name="T9" fmla="*/ 0 h 14"/>
              <a:gd name="T10" fmla="*/ 13 w 16"/>
              <a:gd name="T11" fmla="*/ 0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13" y="0"/>
                </a:moveTo>
                <a:lnTo>
                  <a:pt x="0" y="9"/>
                </a:lnTo>
                <a:lnTo>
                  <a:pt x="4" y="14"/>
                </a:lnTo>
                <a:lnTo>
                  <a:pt x="16" y="5"/>
                </a:lnTo>
                <a:lnTo>
                  <a:pt x="13" y="0"/>
                </a:lnTo>
                <a:close/>
              </a:path>
            </a:pathLst>
          </a:custGeom>
          <a:solidFill>
            <a:srgbClr val="009240"/>
          </a:solidFill>
          <a:ln w="9525">
            <a:noFill/>
            <a:round/>
            <a:headEnd/>
            <a:tailEnd/>
          </a:ln>
        </p:spPr>
        <p:txBody>
          <a:bodyPr/>
          <a:lstStyle/>
          <a:p>
            <a:endParaRPr lang="hu-HU"/>
          </a:p>
        </p:txBody>
      </p:sp>
      <p:sp>
        <p:nvSpPr>
          <p:cNvPr id="59547" name="Freeform 156"/>
          <p:cNvSpPr>
            <a:spLocks/>
          </p:cNvSpPr>
          <p:nvPr/>
        </p:nvSpPr>
        <p:spPr bwMode="auto">
          <a:xfrm>
            <a:off x="6202363" y="1957389"/>
            <a:ext cx="25400" cy="22225"/>
          </a:xfrm>
          <a:custGeom>
            <a:avLst/>
            <a:gdLst>
              <a:gd name="T0" fmla="*/ 12 w 16"/>
              <a:gd name="T1" fmla="*/ 0 h 14"/>
              <a:gd name="T2" fmla="*/ 0 w 16"/>
              <a:gd name="T3" fmla="*/ 10 h 14"/>
              <a:gd name="T4" fmla="*/ 3 w 16"/>
              <a:gd name="T5" fmla="*/ 14 h 14"/>
              <a:gd name="T6" fmla="*/ 16 w 16"/>
              <a:gd name="T7" fmla="*/ 5 h 14"/>
              <a:gd name="T8" fmla="*/ 12 w 16"/>
              <a:gd name="T9" fmla="*/ 1 h 14"/>
              <a:gd name="T10" fmla="*/ 12 w 16"/>
              <a:gd name="T11" fmla="*/ 0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12" y="0"/>
                </a:moveTo>
                <a:lnTo>
                  <a:pt x="0" y="10"/>
                </a:lnTo>
                <a:lnTo>
                  <a:pt x="3" y="14"/>
                </a:lnTo>
                <a:lnTo>
                  <a:pt x="16" y="5"/>
                </a:lnTo>
                <a:lnTo>
                  <a:pt x="12" y="1"/>
                </a:lnTo>
                <a:lnTo>
                  <a:pt x="12" y="0"/>
                </a:lnTo>
                <a:close/>
              </a:path>
            </a:pathLst>
          </a:custGeom>
          <a:solidFill>
            <a:srgbClr val="009240"/>
          </a:solidFill>
          <a:ln w="9525">
            <a:noFill/>
            <a:round/>
            <a:headEnd/>
            <a:tailEnd/>
          </a:ln>
        </p:spPr>
        <p:txBody>
          <a:bodyPr/>
          <a:lstStyle/>
          <a:p>
            <a:endParaRPr lang="hu-HU"/>
          </a:p>
        </p:txBody>
      </p:sp>
      <p:sp>
        <p:nvSpPr>
          <p:cNvPr id="59548" name="Freeform 157"/>
          <p:cNvSpPr>
            <a:spLocks/>
          </p:cNvSpPr>
          <p:nvPr/>
        </p:nvSpPr>
        <p:spPr bwMode="auto">
          <a:xfrm>
            <a:off x="6197601" y="1949451"/>
            <a:ext cx="23813" cy="23813"/>
          </a:xfrm>
          <a:custGeom>
            <a:avLst/>
            <a:gdLst>
              <a:gd name="T0" fmla="*/ 10 w 15"/>
              <a:gd name="T1" fmla="*/ 0 h 15"/>
              <a:gd name="T2" fmla="*/ 0 w 15"/>
              <a:gd name="T3" fmla="*/ 11 h 15"/>
              <a:gd name="T4" fmla="*/ 4 w 15"/>
              <a:gd name="T5" fmla="*/ 15 h 15"/>
              <a:gd name="T6" fmla="*/ 15 w 15"/>
              <a:gd name="T7" fmla="*/ 5 h 15"/>
              <a:gd name="T8" fmla="*/ 12 w 15"/>
              <a:gd name="T9" fmla="*/ 1 h 15"/>
              <a:gd name="T10" fmla="*/ 10 w 15"/>
              <a:gd name="T11" fmla="*/ 0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10" y="0"/>
                </a:moveTo>
                <a:lnTo>
                  <a:pt x="0" y="11"/>
                </a:lnTo>
                <a:lnTo>
                  <a:pt x="4" y="15"/>
                </a:lnTo>
                <a:lnTo>
                  <a:pt x="15" y="5"/>
                </a:lnTo>
                <a:lnTo>
                  <a:pt x="12" y="1"/>
                </a:lnTo>
                <a:lnTo>
                  <a:pt x="10" y="0"/>
                </a:lnTo>
                <a:close/>
              </a:path>
            </a:pathLst>
          </a:custGeom>
          <a:solidFill>
            <a:srgbClr val="009240"/>
          </a:solidFill>
          <a:ln w="9525">
            <a:noFill/>
            <a:round/>
            <a:headEnd/>
            <a:tailEnd/>
          </a:ln>
        </p:spPr>
        <p:txBody>
          <a:bodyPr/>
          <a:lstStyle/>
          <a:p>
            <a:endParaRPr lang="hu-HU"/>
          </a:p>
        </p:txBody>
      </p:sp>
      <p:sp>
        <p:nvSpPr>
          <p:cNvPr id="59549" name="Freeform 158"/>
          <p:cNvSpPr>
            <a:spLocks/>
          </p:cNvSpPr>
          <p:nvPr/>
        </p:nvSpPr>
        <p:spPr bwMode="auto">
          <a:xfrm>
            <a:off x="6189663" y="1943101"/>
            <a:ext cx="23812" cy="23813"/>
          </a:xfrm>
          <a:custGeom>
            <a:avLst/>
            <a:gdLst>
              <a:gd name="T0" fmla="*/ 10 w 15"/>
              <a:gd name="T1" fmla="*/ 0 h 15"/>
              <a:gd name="T2" fmla="*/ 0 w 15"/>
              <a:gd name="T3" fmla="*/ 12 h 15"/>
              <a:gd name="T4" fmla="*/ 5 w 15"/>
              <a:gd name="T5" fmla="*/ 15 h 15"/>
              <a:gd name="T6" fmla="*/ 15 w 15"/>
              <a:gd name="T7" fmla="*/ 4 h 15"/>
              <a:gd name="T8" fmla="*/ 10 w 15"/>
              <a:gd name="T9" fmla="*/ 0 h 15"/>
              <a:gd name="T10" fmla="*/ 10 w 15"/>
              <a:gd name="T11" fmla="*/ 0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10" y="0"/>
                </a:moveTo>
                <a:lnTo>
                  <a:pt x="0" y="12"/>
                </a:lnTo>
                <a:lnTo>
                  <a:pt x="5" y="15"/>
                </a:lnTo>
                <a:lnTo>
                  <a:pt x="15" y="4"/>
                </a:lnTo>
                <a:lnTo>
                  <a:pt x="10" y="0"/>
                </a:lnTo>
                <a:close/>
              </a:path>
            </a:pathLst>
          </a:custGeom>
          <a:solidFill>
            <a:srgbClr val="009240"/>
          </a:solidFill>
          <a:ln w="9525">
            <a:noFill/>
            <a:round/>
            <a:headEnd/>
            <a:tailEnd/>
          </a:ln>
        </p:spPr>
        <p:txBody>
          <a:bodyPr/>
          <a:lstStyle/>
          <a:p>
            <a:endParaRPr lang="hu-HU"/>
          </a:p>
        </p:txBody>
      </p:sp>
      <p:sp>
        <p:nvSpPr>
          <p:cNvPr id="59550" name="Freeform 159"/>
          <p:cNvSpPr>
            <a:spLocks/>
          </p:cNvSpPr>
          <p:nvPr/>
        </p:nvSpPr>
        <p:spPr bwMode="auto">
          <a:xfrm>
            <a:off x="6181726" y="1935164"/>
            <a:ext cx="23813" cy="26987"/>
          </a:xfrm>
          <a:custGeom>
            <a:avLst/>
            <a:gdLst>
              <a:gd name="T0" fmla="*/ 10 w 15"/>
              <a:gd name="T1" fmla="*/ 0 h 17"/>
              <a:gd name="T2" fmla="*/ 0 w 15"/>
              <a:gd name="T3" fmla="*/ 12 h 17"/>
              <a:gd name="T4" fmla="*/ 5 w 15"/>
              <a:gd name="T5" fmla="*/ 17 h 17"/>
              <a:gd name="T6" fmla="*/ 15 w 15"/>
              <a:gd name="T7" fmla="*/ 5 h 17"/>
              <a:gd name="T8" fmla="*/ 10 w 15"/>
              <a:gd name="T9" fmla="*/ 0 h 17"/>
              <a:gd name="T10" fmla="*/ 10 w 15"/>
              <a:gd name="T11" fmla="*/ 0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10" y="0"/>
                </a:moveTo>
                <a:lnTo>
                  <a:pt x="0" y="12"/>
                </a:lnTo>
                <a:lnTo>
                  <a:pt x="5" y="17"/>
                </a:lnTo>
                <a:lnTo>
                  <a:pt x="15" y="5"/>
                </a:lnTo>
                <a:lnTo>
                  <a:pt x="10" y="0"/>
                </a:lnTo>
                <a:close/>
              </a:path>
            </a:pathLst>
          </a:custGeom>
          <a:solidFill>
            <a:srgbClr val="009240"/>
          </a:solidFill>
          <a:ln w="9525">
            <a:noFill/>
            <a:round/>
            <a:headEnd/>
            <a:tailEnd/>
          </a:ln>
        </p:spPr>
        <p:txBody>
          <a:bodyPr/>
          <a:lstStyle/>
          <a:p>
            <a:endParaRPr lang="hu-HU"/>
          </a:p>
        </p:txBody>
      </p:sp>
      <p:sp>
        <p:nvSpPr>
          <p:cNvPr id="59551" name="Freeform 160"/>
          <p:cNvSpPr>
            <a:spLocks/>
          </p:cNvSpPr>
          <p:nvPr/>
        </p:nvSpPr>
        <p:spPr bwMode="auto">
          <a:xfrm>
            <a:off x="6173788" y="1927225"/>
            <a:ext cx="23812" cy="26988"/>
          </a:xfrm>
          <a:custGeom>
            <a:avLst/>
            <a:gdLst>
              <a:gd name="T0" fmla="*/ 9 w 15"/>
              <a:gd name="T1" fmla="*/ 0 h 17"/>
              <a:gd name="T2" fmla="*/ 0 w 15"/>
              <a:gd name="T3" fmla="*/ 11 h 17"/>
              <a:gd name="T4" fmla="*/ 5 w 15"/>
              <a:gd name="T5" fmla="*/ 17 h 17"/>
              <a:gd name="T6" fmla="*/ 15 w 15"/>
              <a:gd name="T7" fmla="*/ 5 h 17"/>
              <a:gd name="T8" fmla="*/ 9 w 15"/>
              <a:gd name="T9" fmla="*/ 0 h 17"/>
              <a:gd name="T10" fmla="*/ 9 w 15"/>
              <a:gd name="T11" fmla="*/ 0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9" y="0"/>
                </a:moveTo>
                <a:lnTo>
                  <a:pt x="0" y="11"/>
                </a:lnTo>
                <a:lnTo>
                  <a:pt x="5" y="17"/>
                </a:lnTo>
                <a:lnTo>
                  <a:pt x="15" y="5"/>
                </a:lnTo>
                <a:lnTo>
                  <a:pt x="9" y="0"/>
                </a:lnTo>
                <a:close/>
              </a:path>
            </a:pathLst>
          </a:custGeom>
          <a:solidFill>
            <a:srgbClr val="009240"/>
          </a:solidFill>
          <a:ln w="9525">
            <a:noFill/>
            <a:round/>
            <a:headEnd/>
            <a:tailEnd/>
          </a:ln>
        </p:spPr>
        <p:txBody>
          <a:bodyPr/>
          <a:lstStyle/>
          <a:p>
            <a:endParaRPr lang="hu-HU"/>
          </a:p>
        </p:txBody>
      </p:sp>
      <p:sp>
        <p:nvSpPr>
          <p:cNvPr id="59552" name="Freeform 161"/>
          <p:cNvSpPr>
            <a:spLocks/>
          </p:cNvSpPr>
          <p:nvPr/>
        </p:nvSpPr>
        <p:spPr bwMode="auto">
          <a:xfrm>
            <a:off x="6164263" y="1920875"/>
            <a:ext cx="23812" cy="26988"/>
          </a:xfrm>
          <a:custGeom>
            <a:avLst/>
            <a:gdLst>
              <a:gd name="T0" fmla="*/ 0 w 15"/>
              <a:gd name="T1" fmla="*/ 13 h 17"/>
              <a:gd name="T2" fmla="*/ 0 w 15"/>
              <a:gd name="T3" fmla="*/ 13 h 17"/>
              <a:gd name="T4" fmla="*/ 6 w 15"/>
              <a:gd name="T5" fmla="*/ 17 h 17"/>
              <a:gd name="T6" fmla="*/ 15 w 15"/>
              <a:gd name="T7" fmla="*/ 4 h 17"/>
              <a:gd name="T8" fmla="*/ 8 w 15"/>
              <a:gd name="T9" fmla="*/ 0 h 17"/>
              <a:gd name="T10" fmla="*/ 0 w 15"/>
              <a:gd name="T11" fmla="*/ 13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0" y="13"/>
                </a:moveTo>
                <a:lnTo>
                  <a:pt x="0" y="13"/>
                </a:lnTo>
                <a:lnTo>
                  <a:pt x="6" y="17"/>
                </a:lnTo>
                <a:lnTo>
                  <a:pt x="15" y="4"/>
                </a:lnTo>
                <a:lnTo>
                  <a:pt x="8" y="0"/>
                </a:lnTo>
                <a:lnTo>
                  <a:pt x="0" y="13"/>
                </a:lnTo>
                <a:close/>
              </a:path>
            </a:pathLst>
          </a:custGeom>
          <a:solidFill>
            <a:srgbClr val="009240"/>
          </a:solidFill>
          <a:ln w="9525">
            <a:noFill/>
            <a:round/>
            <a:headEnd/>
            <a:tailEnd/>
          </a:ln>
        </p:spPr>
        <p:txBody>
          <a:bodyPr/>
          <a:lstStyle/>
          <a:p>
            <a:endParaRPr lang="hu-HU"/>
          </a:p>
        </p:txBody>
      </p:sp>
      <p:sp>
        <p:nvSpPr>
          <p:cNvPr id="59553" name="Freeform 162"/>
          <p:cNvSpPr>
            <a:spLocks/>
          </p:cNvSpPr>
          <p:nvPr/>
        </p:nvSpPr>
        <p:spPr bwMode="auto">
          <a:xfrm>
            <a:off x="6153151" y="1912939"/>
            <a:ext cx="23813" cy="28575"/>
          </a:xfrm>
          <a:custGeom>
            <a:avLst/>
            <a:gdLst>
              <a:gd name="T0" fmla="*/ 8 w 15"/>
              <a:gd name="T1" fmla="*/ 0 h 18"/>
              <a:gd name="T2" fmla="*/ 0 w 15"/>
              <a:gd name="T3" fmla="*/ 13 h 18"/>
              <a:gd name="T4" fmla="*/ 7 w 15"/>
              <a:gd name="T5" fmla="*/ 18 h 18"/>
              <a:gd name="T6" fmla="*/ 15 w 15"/>
              <a:gd name="T7" fmla="*/ 5 h 18"/>
              <a:gd name="T8" fmla="*/ 8 w 15"/>
              <a:gd name="T9" fmla="*/ 0 h 18"/>
              <a:gd name="T10" fmla="*/ 8 w 15"/>
              <a:gd name="T11" fmla="*/ 0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8" y="0"/>
                </a:moveTo>
                <a:lnTo>
                  <a:pt x="0" y="13"/>
                </a:lnTo>
                <a:lnTo>
                  <a:pt x="7" y="18"/>
                </a:lnTo>
                <a:lnTo>
                  <a:pt x="15" y="5"/>
                </a:lnTo>
                <a:lnTo>
                  <a:pt x="8" y="0"/>
                </a:lnTo>
                <a:close/>
              </a:path>
            </a:pathLst>
          </a:custGeom>
          <a:solidFill>
            <a:srgbClr val="009240"/>
          </a:solidFill>
          <a:ln w="9525">
            <a:noFill/>
            <a:round/>
            <a:headEnd/>
            <a:tailEnd/>
          </a:ln>
        </p:spPr>
        <p:txBody>
          <a:bodyPr/>
          <a:lstStyle/>
          <a:p>
            <a:endParaRPr lang="hu-HU"/>
          </a:p>
        </p:txBody>
      </p:sp>
      <p:sp>
        <p:nvSpPr>
          <p:cNvPr id="59554" name="Freeform 163"/>
          <p:cNvSpPr>
            <a:spLocks/>
          </p:cNvSpPr>
          <p:nvPr/>
        </p:nvSpPr>
        <p:spPr bwMode="auto">
          <a:xfrm>
            <a:off x="6142038" y="1906589"/>
            <a:ext cx="23812" cy="26987"/>
          </a:xfrm>
          <a:custGeom>
            <a:avLst/>
            <a:gdLst>
              <a:gd name="T0" fmla="*/ 0 w 15"/>
              <a:gd name="T1" fmla="*/ 13 h 17"/>
              <a:gd name="T2" fmla="*/ 0 w 15"/>
              <a:gd name="T3" fmla="*/ 13 h 17"/>
              <a:gd name="T4" fmla="*/ 7 w 15"/>
              <a:gd name="T5" fmla="*/ 17 h 17"/>
              <a:gd name="T6" fmla="*/ 15 w 15"/>
              <a:gd name="T7" fmla="*/ 4 h 17"/>
              <a:gd name="T8" fmla="*/ 7 w 15"/>
              <a:gd name="T9" fmla="*/ 0 h 17"/>
              <a:gd name="T10" fmla="*/ 0 w 15"/>
              <a:gd name="T11" fmla="*/ 13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0" y="13"/>
                </a:moveTo>
                <a:lnTo>
                  <a:pt x="0" y="13"/>
                </a:lnTo>
                <a:lnTo>
                  <a:pt x="7" y="17"/>
                </a:lnTo>
                <a:lnTo>
                  <a:pt x="15" y="4"/>
                </a:lnTo>
                <a:lnTo>
                  <a:pt x="7" y="0"/>
                </a:lnTo>
                <a:lnTo>
                  <a:pt x="0" y="13"/>
                </a:lnTo>
                <a:close/>
              </a:path>
            </a:pathLst>
          </a:custGeom>
          <a:solidFill>
            <a:srgbClr val="009240"/>
          </a:solidFill>
          <a:ln w="9525">
            <a:noFill/>
            <a:round/>
            <a:headEnd/>
            <a:tailEnd/>
          </a:ln>
        </p:spPr>
        <p:txBody>
          <a:bodyPr/>
          <a:lstStyle/>
          <a:p>
            <a:endParaRPr lang="hu-HU"/>
          </a:p>
        </p:txBody>
      </p:sp>
      <p:sp>
        <p:nvSpPr>
          <p:cNvPr id="59555" name="Freeform 164"/>
          <p:cNvSpPr>
            <a:spLocks/>
          </p:cNvSpPr>
          <p:nvPr/>
        </p:nvSpPr>
        <p:spPr bwMode="auto">
          <a:xfrm>
            <a:off x="6129338" y="1898651"/>
            <a:ext cx="23812" cy="28575"/>
          </a:xfrm>
          <a:custGeom>
            <a:avLst/>
            <a:gdLst>
              <a:gd name="T0" fmla="*/ 6 w 15"/>
              <a:gd name="T1" fmla="*/ 0 h 18"/>
              <a:gd name="T2" fmla="*/ 0 w 15"/>
              <a:gd name="T3" fmla="*/ 13 h 18"/>
              <a:gd name="T4" fmla="*/ 8 w 15"/>
              <a:gd name="T5" fmla="*/ 18 h 18"/>
              <a:gd name="T6" fmla="*/ 15 w 15"/>
              <a:gd name="T7" fmla="*/ 5 h 18"/>
              <a:gd name="T8" fmla="*/ 8 w 15"/>
              <a:gd name="T9" fmla="*/ 0 h 18"/>
              <a:gd name="T10" fmla="*/ 6 w 15"/>
              <a:gd name="T11" fmla="*/ 0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6" y="0"/>
                </a:moveTo>
                <a:lnTo>
                  <a:pt x="0" y="13"/>
                </a:lnTo>
                <a:lnTo>
                  <a:pt x="8" y="18"/>
                </a:lnTo>
                <a:lnTo>
                  <a:pt x="15" y="5"/>
                </a:lnTo>
                <a:lnTo>
                  <a:pt x="8" y="0"/>
                </a:lnTo>
                <a:lnTo>
                  <a:pt x="6" y="0"/>
                </a:lnTo>
                <a:close/>
              </a:path>
            </a:pathLst>
          </a:custGeom>
          <a:solidFill>
            <a:srgbClr val="009240"/>
          </a:solidFill>
          <a:ln w="9525">
            <a:noFill/>
            <a:round/>
            <a:headEnd/>
            <a:tailEnd/>
          </a:ln>
        </p:spPr>
        <p:txBody>
          <a:bodyPr/>
          <a:lstStyle/>
          <a:p>
            <a:endParaRPr lang="hu-HU"/>
          </a:p>
        </p:txBody>
      </p:sp>
      <p:sp>
        <p:nvSpPr>
          <p:cNvPr id="59556" name="Freeform 165"/>
          <p:cNvSpPr>
            <a:spLocks/>
          </p:cNvSpPr>
          <p:nvPr/>
        </p:nvSpPr>
        <p:spPr bwMode="auto">
          <a:xfrm>
            <a:off x="6116639" y="1892301"/>
            <a:ext cx="22225" cy="28575"/>
          </a:xfrm>
          <a:custGeom>
            <a:avLst/>
            <a:gdLst>
              <a:gd name="T0" fmla="*/ 7 w 14"/>
              <a:gd name="T1" fmla="*/ 0 h 18"/>
              <a:gd name="T2" fmla="*/ 0 w 14"/>
              <a:gd name="T3" fmla="*/ 13 h 18"/>
              <a:gd name="T4" fmla="*/ 8 w 14"/>
              <a:gd name="T5" fmla="*/ 18 h 18"/>
              <a:gd name="T6" fmla="*/ 14 w 14"/>
              <a:gd name="T7" fmla="*/ 4 h 18"/>
              <a:gd name="T8" fmla="*/ 7 w 14"/>
              <a:gd name="T9" fmla="*/ 0 h 18"/>
              <a:gd name="T10" fmla="*/ 7 w 14"/>
              <a:gd name="T11" fmla="*/ 0 h 18"/>
              <a:gd name="T12" fmla="*/ 0 60000 65536"/>
              <a:gd name="T13" fmla="*/ 0 60000 65536"/>
              <a:gd name="T14" fmla="*/ 0 60000 65536"/>
              <a:gd name="T15" fmla="*/ 0 60000 65536"/>
              <a:gd name="T16" fmla="*/ 0 60000 65536"/>
              <a:gd name="T17" fmla="*/ 0 60000 65536"/>
              <a:gd name="T18" fmla="*/ 0 w 14"/>
              <a:gd name="T19" fmla="*/ 0 h 18"/>
              <a:gd name="T20" fmla="*/ 14 w 1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4" h="18">
                <a:moveTo>
                  <a:pt x="7" y="0"/>
                </a:moveTo>
                <a:lnTo>
                  <a:pt x="0" y="13"/>
                </a:lnTo>
                <a:lnTo>
                  <a:pt x="8" y="18"/>
                </a:lnTo>
                <a:lnTo>
                  <a:pt x="14" y="4"/>
                </a:lnTo>
                <a:lnTo>
                  <a:pt x="7" y="0"/>
                </a:lnTo>
                <a:close/>
              </a:path>
            </a:pathLst>
          </a:custGeom>
          <a:solidFill>
            <a:srgbClr val="009240"/>
          </a:solidFill>
          <a:ln w="9525">
            <a:noFill/>
            <a:round/>
            <a:headEnd/>
            <a:tailEnd/>
          </a:ln>
        </p:spPr>
        <p:txBody>
          <a:bodyPr/>
          <a:lstStyle/>
          <a:p>
            <a:endParaRPr lang="hu-HU"/>
          </a:p>
        </p:txBody>
      </p:sp>
      <p:sp>
        <p:nvSpPr>
          <p:cNvPr id="59557" name="Freeform 166"/>
          <p:cNvSpPr>
            <a:spLocks/>
          </p:cNvSpPr>
          <p:nvPr/>
        </p:nvSpPr>
        <p:spPr bwMode="auto">
          <a:xfrm>
            <a:off x="6102350" y="1884363"/>
            <a:ext cx="25400" cy="30162"/>
          </a:xfrm>
          <a:custGeom>
            <a:avLst/>
            <a:gdLst>
              <a:gd name="T0" fmla="*/ 0 w 16"/>
              <a:gd name="T1" fmla="*/ 14 h 19"/>
              <a:gd name="T2" fmla="*/ 0 w 16"/>
              <a:gd name="T3" fmla="*/ 14 h 19"/>
              <a:gd name="T4" fmla="*/ 9 w 16"/>
              <a:gd name="T5" fmla="*/ 19 h 19"/>
              <a:gd name="T6" fmla="*/ 16 w 16"/>
              <a:gd name="T7" fmla="*/ 5 h 19"/>
              <a:gd name="T8" fmla="*/ 7 w 16"/>
              <a:gd name="T9" fmla="*/ 0 h 19"/>
              <a:gd name="T10" fmla="*/ 0 w 16"/>
              <a:gd name="T11" fmla="*/ 14 h 19"/>
              <a:gd name="T12" fmla="*/ 0 60000 65536"/>
              <a:gd name="T13" fmla="*/ 0 60000 65536"/>
              <a:gd name="T14" fmla="*/ 0 60000 65536"/>
              <a:gd name="T15" fmla="*/ 0 60000 65536"/>
              <a:gd name="T16" fmla="*/ 0 60000 65536"/>
              <a:gd name="T17" fmla="*/ 0 60000 65536"/>
              <a:gd name="T18" fmla="*/ 0 w 16"/>
              <a:gd name="T19" fmla="*/ 0 h 19"/>
              <a:gd name="T20" fmla="*/ 16 w 1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 h="19">
                <a:moveTo>
                  <a:pt x="0" y="14"/>
                </a:moveTo>
                <a:lnTo>
                  <a:pt x="0" y="14"/>
                </a:lnTo>
                <a:lnTo>
                  <a:pt x="9" y="19"/>
                </a:lnTo>
                <a:lnTo>
                  <a:pt x="16" y="5"/>
                </a:lnTo>
                <a:lnTo>
                  <a:pt x="7" y="0"/>
                </a:lnTo>
                <a:lnTo>
                  <a:pt x="0" y="14"/>
                </a:lnTo>
                <a:close/>
              </a:path>
            </a:pathLst>
          </a:custGeom>
          <a:solidFill>
            <a:srgbClr val="009240"/>
          </a:solidFill>
          <a:ln w="9525">
            <a:noFill/>
            <a:round/>
            <a:headEnd/>
            <a:tailEnd/>
          </a:ln>
        </p:spPr>
        <p:txBody>
          <a:bodyPr/>
          <a:lstStyle/>
          <a:p>
            <a:endParaRPr lang="hu-HU"/>
          </a:p>
        </p:txBody>
      </p:sp>
      <p:sp>
        <p:nvSpPr>
          <p:cNvPr id="59558" name="Freeform 167"/>
          <p:cNvSpPr>
            <a:spLocks/>
          </p:cNvSpPr>
          <p:nvPr/>
        </p:nvSpPr>
        <p:spPr bwMode="auto">
          <a:xfrm>
            <a:off x="6086475" y="1878014"/>
            <a:ext cx="26988" cy="28575"/>
          </a:xfrm>
          <a:custGeom>
            <a:avLst/>
            <a:gdLst>
              <a:gd name="T0" fmla="*/ 7 w 17"/>
              <a:gd name="T1" fmla="*/ 0 h 18"/>
              <a:gd name="T2" fmla="*/ 0 w 17"/>
              <a:gd name="T3" fmla="*/ 14 h 18"/>
              <a:gd name="T4" fmla="*/ 10 w 17"/>
              <a:gd name="T5" fmla="*/ 18 h 18"/>
              <a:gd name="T6" fmla="*/ 17 w 17"/>
              <a:gd name="T7" fmla="*/ 5 h 18"/>
              <a:gd name="T8" fmla="*/ 8 w 17"/>
              <a:gd name="T9" fmla="*/ 0 h 18"/>
              <a:gd name="T10" fmla="*/ 7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7" y="0"/>
                </a:moveTo>
                <a:lnTo>
                  <a:pt x="0" y="14"/>
                </a:lnTo>
                <a:lnTo>
                  <a:pt x="10" y="18"/>
                </a:lnTo>
                <a:lnTo>
                  <a:pt x="17" y="5"/>
                </a:lnTo>
                <a:lnTo>
                  <a:pt x="8" y="0"/>
                </a:lnTo>
                <a:lnTo>
                  <a:pt x="7" y="0"/>
                </a:lnTo>
                <a:close/>
              </a:path>
            </a:pathLst>
          </a:custGeom>
          <a:solidFill>
            <a:srgbClr val="009240"/>
          </a:solidFill>
          <a:ln w="9525">
            <a:noFill/>
            <a:round/>
            <a:headEnd/>
            <a:tailEnd/>
          </a:ln>
        </p:spPr>
        <p:txBody>
          <a:bodyPr/>
          <a:lstStyle/>
          <a:p>
            <a:endParaRPr lang="hu-HU"/>
          </a:p>
        </p:txBody>
      </p:sp>
      <p:sp>
        <p:nvSpPr>
          <p:cNvPr id="59559" name="Freeform 168"/>
          <p:cNvSpPr>
            <a:spLocks/>
          </p:cNvSpPr>
          <p:nvPr/>
        </p:nvSpPr>
        <p:spPr bwMode="auto">
          <a:xfrm>
            <a:off x="6072188" y="1873250"/>
            <a:ext cx="25400" cy="26988"/>
          </a:xfrm>
          <a:custGeom>
            <a:avLst/>
            <a:gdLst>
              <a:gd name="T0" fmla="*/ 5 w 16"/>
              <a:gd name="T1" fmla="*/ 0 h 17"/>
              <a:gd name="T2" fmla="*/ 0 w 16"/>
              <a:gd name="T3" fmla="*/ 14 h 17"/>
              <a:gd name="T4" fmla="*/ 11 w 16"/>
              <a:gd name="T5" fmla="*/ 17 h 17"/>
              <a:gd name="T6" fmla="*/ 16 w 16"/>
              <a:gd name="T7" fmla="*/ 3 h 17"/>
              <a:gd name="T8" fmla="*/ 7 w 16"/>
              <a:gd name="T9" fmla="*/ 0 h 17"/>
              <a:gd name="T10" fmla="*/ 5 w 16"/>
              <a:gd name="T11" fmla="*/ 0 h 17"/>
              <a:gd name="T12" fmla="*/ 0 60000 65536"/>
              <a:gd name="T13" fmla="*/ 0 60000 65536"/>
              <a:gd name="T14" fmla="*/ 0 60000 65536"/>
              <a:gd name="T15" fmla="*/ 0 60000 65536"/>
              <a:gd name="T16" fmla="*/ 0 60000 65536"/>
              <a:gd name="T17" fmla="*/ 0 60000 65536"/>
              <a:gd name="T18" fmla="*/ 0 w 16"/>
              <a:gd name="T19" fmla="*/ 0 h 17"/>
              <a:gd name="T20" fmla="*/ 16 w 1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6" h="17">
                <a:moveTo>
                  <a:pt x="5" y="0"/>
                </a:moveTo>
                <a:lnTo>
                  <a:pt x="0" y="14"/>
                </a:lnTo>
                <a:lnTo>
                  <a:pt x="11" y="17"/>
                </a:lnTo>
                <a:lnTo>
                  <a:pt x="16" y="3"/>
                </a:lnTo>
                <a:lnTo>
                  <a:pt x="7" y="0"/>
                </a:lnTo>
                <a:lnTo>
                  <a:pt x="5" y="0"/>
                </a:lnTo>
                <a:close/>
              </a:path>
            </a:pathLst>
          </a:custGeom>
          <a:solidFill>
            <a:srgbClr val="009240"/>
          </a:solidFill>
          <a:ln w="9525">
            <a:noFill/>
            <a:round/>
            <a:headEnd/>
            <a:tailEnd/>
          </a:ln>
        </p:spPr>
        <p:txBody>
          <a:bodyPr/>
          <a:lstStyle/>
          <a:p>
            <a:endParaRPr lang="hu-HU"/>
          </a:p>
        </p:txBody>
      </p:sp>
      <p:sp>
        <p:nvSpPr>
          <p:cNvPr id="59560" name="Freeform 169"/>
          <p:cNvSpPr>
            <a:spLocks/>
          </p:cNvSpPr>
          <p:nvPr/>
        </p:nvSpPr>
        <p:spPr bwMode="auto">
          <a:xfrm>
            <a:off x="6056313" y="1863725"/>
            <a:ext cx="23812" cy="31750"/>
          </a:xfrm>
          <a:custGeom>
            <a:avLst/>
            <a:gdLst>
              <a:gd name="T0" fmla="*/ 5 w 15"/>
              <a:gd name="T1" fmla="*/ 0 h 20"/>
              <a:gd name="T2" fmla="*/ 0 w 15"/>
              <a:gd name="T3" fmla="*/ 16 h 20"/>
              <a:gd name="T4" fmla="*/ 10 w 15"/>
              <a:gd name="T5" fmla="*/ 20 h 20"/>
              <a:gd name="T6" fmla="*/ 15 w 15"/>
              <a:gd name="T7" fmla="*/ 6 h 20"/>
              <a:gd name="T8" fmla="*/ 5 w 15"/>
              <a:gd name="T9" fmla="*/ 0 h 20"/>
              <a:gd name="T10" fmla="*/ 5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5" y="0"/>
                </a:moveTo>
                <a:lnTo>
                  <a:pt x="0" y="16"/>
                </a:lnTo>
                <a:lnTo>
                  <a:pt x="10" y="20"/>
                </a:lnTo>
                <a:lnTo>
                  <a:pt x="15" y="6"/>
                </a:lnTo>
                <a:lnTo>
                  <a:pt x="5" y="0"/>
                </a:lnTo>
                <a:close/>
              </a:path>
            </a:pathLst>
          </a:custGeom>
          <a:solidFill>
            <a:srgbClr val="009240"/>
          </a:solidFill>
          <a:ln w="9525">
            <a:noFill/>
            <a:round/>
            <a:headEnd/>
            <a:tailEnd/>
          </a:ln>
        </p:spPr>
        <p:txBody>
          <a:bodyPr/>
          <a:lstStyle/>
          <a:p>
            <a:endParaRPr lang="hu-HU"/>
          </a:p>
        </p:txBody>
      </p:sp>
      <p:sp>
        <p:nvSpPr>
          <p:cNvPr id="59561" name="Freeform 170"/>
          <p:cNvSpPr>
            <a:spLocks/>
          </p:cNvSpPr>
          <p:nvPr/>
        </p:nvSpPr>
        <p:spPr bwMode="auto">
          <a:xfrm>
            <a:off x="6040438" y="1858963"/>
            <a:ext cx="23812" cy="30162"/>
          </a:xfrm>
          <a:custGeom>
            <a:avLst/>
            <a:gdLst>
              <a:gd name="T0" fmla="*/ 5 w 15"/>
              <a:gd name="T1" fmla="*/ 0 h 19"/>
              <a:gd name="T2" fmla="*/ 0 w 15"/>
              <a:gd name="T3" fmla="*/ 14 h 19"/>
              <a:gd name="T4" fmla="*/ 10 w 15"/>
              <a:gd name="T5" fmla="*/ 19 h 19"/>
              <a:gd name="T6" fmla="*/ 15 w 15"/>
              <a:gd name="T7" fmla="*/ 3 h 19"/>
              <a:gd name="T8" fmla="*/ 5 w 15"/>
              <a:gd name="T9" fmla="*/ 0 h 19"/>
              <a:gd name="T10" fmla="*/ 5 w 15"/>
              <a:gd name="T11" fmla="*/ 0 h 19"/>
              <a:gd name="T12" fmla="*/ 0 60000 65536"/>
              <a:gd name="T13" fmla="*/ 0 60000 65536"/>
              <a:gd name="T14" fmla="*/ 0 60000 65536"/>
              <a:gd name="T15" fmla="*/ 0 60000 65536"/>
              <a:gd name="T16" fmla="*/ 0 60000 65536"/>
              <a:gd name="T17" fmla="*/ 0 60000 65536"/>
              <a:gd name="T18" fmla="*/ 0 w 15"/>
              <a:gd name="T19" fmla="*/ 0 h 19"/>
              <a:gd name="T20" fmla="*/ 15 w 1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5" h="19">
                <a:moveTo>
                  <a:pt x="5" y="0"/>
                </a:moveTo>
                <a:lnTo>
                  <a:pt x="0" y="14"/>
                </a:lnTo>
                <a:lnTo>
                  <a:pt x="10" y="19"/>
                </a:lnTo>
                <a:lnTo>
                  <a:pt x="15" y="3"/>
                </a:lnTo>
                <a:lnTo>
                  <a:pt x="5" y="0"/>
                </a:lnTo>
                <a:close/>
              </a:path>
            </a:pathLst>
          </a:custGeom>
          <a:solidFill>
            <a:srgbClr val="009240"/>
          </a:solidFill>
          <a:ln w="9525">
            <a:noFill/>
            <a:round/>
            <a:headEnd/>
            <a:tailEnd/>
          </a:ln>
        </p:spPr>
        <p:txBody>
          <a:bodyPr/>
          <a:lstStyle/>
          <a:p>
            <a:endParaRPr lang="hu-HU"/>
          </a:p>
        </p:txBody>
      </p:sp>
      <p:sp>
        <p:nvSpPr>
          <p:cNvPr id="59562" name="Freeform 171"/>
          <p:cNvSpPr>
            <a:spLocks/>
          </p:cNvSpPr>
          <p:nvPr/>
        </p:nvSpPr>
        <p:spPr bwMode="auto">
          <a:xfrm>
            <a:off x="6024563" y="1852613"/>
            <a:ext cx="23812" cy="30162"/>
          </a:xfrm>
          <a:custGeom>
            <a:avLst/>
            <a:gdLst>
              <a:gd name="T0" fmla="*/ 0 w 15"/>
              <a:gd name="T1" fmla="*/ 15 h 19"/>
              <a:gd name="T2" fmla="*/ 0 w 15"/>
              <a:gd name="T3" fmla="*/ 15 h 19"/>
              <a:gd name="T4" fmla="*/ 10 w 15"/>
              <a:gd name="T5" fmla="*/ 19 h 19"/>
              <a:gd name="T6" fmla="*/ 15 w 15"/>
              <a:gd name="T7" fmla="*/ 4 h 19"/>
              <a:gd name="T8" fmla="*/ 4 w 15"/>
              <a:gd name="T9" fmla="*/ 0 h 19"/>
              <a:gd name="T10" fmla="*/ 0 w 15"/>
              <a:gd name="T11" fmla="*/ 15 h 19"/>
              <a:gd name="T12" fmla="*/ 0 60000 65536"/>
              <a:gd name="T13" fmla="*/ 0 60000 65536"/>
              <a:gd name="T14" fmla="*/ 0 60000 65536"/>
              <a:gd name="T15" fmla="*/ 0 60000 65536"/>
              <a:gd name="T16" fmla="*/ 0 60000 65536"/>
              <a:gd name="T17" fmla="*/ 0 60000 65536"/>
              <a:gd name="T18" fmla="*/ 0 w 15"/>
              <a:gd name="T19" fmla="*/ 0 h 19"/>
              <a:gd name="T20" fmla="*/ 15 w 1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5" h="19">
                <a:moveTo>
                  <a:pt x="0" y="15"/>
                </a:moveTo>
                <a:lnTo>
                  <a:pt x="0" y="15"/>
                </a:lnTo>
                <a:lnTo>
                  <a:pt x="10" y="19"/>
                </a:lnTo>
                <a:lnTo>
                  <a:pt x="15" y="4"/>
                </a:lnTo>
                <a:lnTo>
                  <a:pt x="4" y="0"/>
                </a:lnTo>
                <a:lnTo>
                  <a:pt x="0" y="15"/>
                </a:lnTo>
                <a:close/>
              </a:path>
            </a:pathLst>
          </a:custGeom>
          <a:solidFill>
            <a:srgbClr val="009240"/>
          </a:solidFill>
          <a:ln w="9525">
            <a:noFill/>
            <a:round/>
            <a:headEnd/>
            <a:tailEnd/>
          </a:ln>
        </p:spPr>
        <p:txBody>
          <a:bodyPr/>
          <a:lstStyle/>
          <a:p>
            <a:endParaRPr lang="hu-HU"/>
          </a:p>
        </p:txBody>
      </p:sp>
      <p:sp>
        <p:nvSpPr>
          <p:cNvPr id="59563" name="Freeform 172"/>
          <p:cNvSpPr>
            <a:spLocks/>
          </p:cNvSpPr>
          <p:nvPr/>
        </p:nvSpPr>
        <p:spPr bwMode="auto">
          <a:xfrm>
            <a:off x="6003925" y="1846263"/>
            <a:ext cx="26988" cy="30162"/>
          </a:xfrm>
          <a:custGeom>
            <a:avLst/>
            <a:gdLst>
              <a:gd name="T0" fmla="*/ 5 w 17"/>
              <a:gd name="T1" fmla="*/ 0 h 19"/>
              <a:gd name="T2" fmla="*/ 0 w 17"/>
              <a:gd name="T3" fmla="*/ 15 h 19"/>
              <a:gd name="T4" fmla="*/ 13 w 17"/>
              <a:gd name="T5" fmla="*/ 19 h 19"/>
              <a:gd name="T6" fmla="*/ 17 w 17"/>
              <a:gd name="T7" fmla="*/ 4 h 19"/>
              <a:gd name="T8" fmla="*/ 5 w 17"/>
              <a:gd name="T9" fmla="*/ 0 h 19"/>
              <a:gd name="T10" fmla="*/ 5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5" y="0"/>
                </a:moveTo>
                <a:lnTo>
                  <a:pt x="0" y="15"/>
                </a:lnTo>
                <a:lnTo>
                  <a:pt x="13" y="19"/>
                </a:lnTo>
                <a:lnTo>
                  <a:pt x="17" y="4"/>
                </a:lnTo>
                <a:lnTo>
                  <a:pt x="5" y="0"/>
                </a:lnTo>
                <a:close/>
              </a:path>
            </a:pathLst>
          </a:custGeom>
          <a:solidFill>
            <a:srgbClr val="009240"/>
          </a:solidFill>
          <a:ln w="9525">
            <a:noFill/>
            <a:round/>
            <a:headEnd/>
            <a:tailEnd/>
          </a:ln>
        </p:spPr>
        <p:txBody>
          <a:bodyPr/>
          <a:lstStyle/>
          <a:p>
            <a:endParaRPr lang="hu-HU"/>
          </a:p>
        </p:txBody>
      </p:sp>
      <p:sp>
        <p:nvSpPr>
          <p:cNvPr id="59564" name="Freeform 173"/>
          <p:cNvSpPr>
            <a:spLocks/>
          </p:cNvSpPr>
          <p:nvPr/>
        </p:nvSpPr>
        <p:spPr bwMode="auto">
          <a:xfrm>
            <a:off x="5986463" y="1841501"/>
            <a:ext cx="25400" cy="28575"/>
          </a:xfrm>
          <a:custGeom>
            <a:avLst/>
            <a:gdLst>
              <a:gd name="T0" fmla="*/ 0 w 16"/>
              <a:gd name="T1" fmla="*/ 14 h 18"/>
              <a:gd name="T2" fmla="*/ 0 w 16"/>
              <a:gd name="T3" fmla="*/ 14 h 18"/>
              <a:gd name="T4" fmla="*/ 11 w 16"/>
              <a:gd name="T5" fmla="*/ 18 h 18"/>
              <a:gd name="T6" fmla="*/ 16 w 16"/>
              <a:gd name="T7" fmla="*/ 3 h 18"/>
              <a:gd name="T8" fmla="*/ 5 w 16"/>
              <a:gd name="T9" fmla="*/ 0 h 18"/>
              <a:gd name="T10" fmla="*/ 0 w 16"/>
              <a:gd name="T11" fmla="*/ 14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0" y="14"/>
                </a:moveTo>
                <a:lnTo>
                  <a:pt x="0" y="14"/>
                </a:lnTo>
                <a:lnTo>
                  <a:pt x="11" y="18"/>
                </a:lnTo>
                <a:lnTo>
                  <a:pt x="16" y="3"/>
                </a:lnTo>
                <a:lnTo>
                  <a:pt x="5" y="0"/>
                </a:lnTo>
                <a:lnTo>
                  <a:pt x="0" y="14"/>
                </a:lnTo>
                <a:close/>
              </a:path>
            </a:pathLst>
          </a:custGeom>
          <a:solidFill>
            <a:srgbClr val="009240"/>
          </a:solidFill>
          <a:ln w="9525">
            <a:noFill/>
            <a:round/>
            <a:headEnd/>
            <a:tailEnd/>
          </a:ln>
        </p:spPr>
        <p:txBody>
          <a:bodyPr/>
          <a:lstStyle/>
          <a:p>
            <a:endParaRPr lang="hu-HU"/>
          </a:p>
        </p:txBody>
      </p:sp>
      <p:sp>
        <p:nvSpPr>
          <p:cNvPr id="59565" name="Freeform 174"/>
          <p:cNvSpPr>
            <a:spLocks/>
          </p:cNvSpPr>
          <p:nvPr/>
        </p:nvSpPr>
        <p:spPr bwMode="auto">
          <a:xfrm>
            <a:off x="5965826" y="1833563"/>
            <a:ext cx="28575" cy="30162"/>
          </a:xfrm>
          <a:custGeom>
            <a:avLst/>
            <a:gdLst>
              <a:gd name="T0" fmla="*/ 4 w 18"/>
              <a:gd name="T1" fmla="*/ 0 h 19"/>
              <a:gd name="T2" fmla="*/ 0 w 18"/>
              <a:gd name="T3" fmla="*/ 16 h 19"/>
              <a:gd name="T4" fmla="*/ 13 w 18"/>
              <a:gd name="T5" fmla="*/ 19 h 19"/>
              <a:gd name="T6" fmla="*/ 18 w 18"/>
              <a:gd name="T7" fmla="*/ 5 h 19"/>
              <a:gd name="T8" fmla="*/ 5 w 18"/>
              <a:gd name="T9" fmla="*/ 0 h 19"/>
              <a:gd name="T10" fmla="*/ 4 w 18"/>
              <a:gd name="T11" fmla="*/ 0 h 19"/>
              <a:gd name="T12" fmla="*/ 0 60000 65536"/>
              <a:gd name="T13" fmla="*/ 0 60000 65536"/>
              <a:gd name="T14" fmla="*/ 0 60000 65536"/>
              <a:gd name="T15" fmla="*/ 0 60000 65536"/>
              <a:gd name="T16" fmla="*/ 0 60000 65536"/>
              <a:gd name="T17" fmla="*/ 0 60000 65536"/>
              <a:gd name="T18" fmla="*/ 0 w 18"/>
              <a:gd name="T19" fmla="*/ 0 h 19"/>
              <a:gd name="T20" fmla="*/ 18 w 1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8" h="19">
                <a:moveTo>
                  <a:pt x="4" y="0"/>
                </a:moveTo>
                <a:lnTo>
                  <a:pt x="0" y="16"/>
                </a:lnTo>
                <a:lnTo>
                  <a:pt x="13" y="19"/>
                </a:lnTo>
                <a:lnTo>
                  <a:pt x="18" y="5"/>
                </a:lnTo>
                <a:lnTo>
                  <a:pt x="5" y="0"/>
                </a:lnTo>
                <a:lnTo>
                  <a:pt x="4" y="0"/>
                </a:lnTo>
                <a:close/>
              </a:path>
            </a:pathLst>
          </a:custGeom>
          <a:solidFill>
            <a:srgbClr val="009240"/>
          </a:solidFill>
          <a:ln w="9525">
            <a:noFill/>
            <a:round/>
            <a:headEnd/>
            <a:tailEnd/>
          </a:ln>
        </p:spPr>
        <p:txBody>
          <a:bodyPr/>
          <a:lstStyle/>
          <a:p>
            <a:endParaRPr lang="hu-HU"/>
          </a:p>
        </p:txBody>
      </p:sp>
      <p:sp>
        <p:nvSpPr>
          <p:cNvPr id="59566" name="Freeform 175"/>
          <p:cNvSpPr>
            <a:spLocks/>
          </p:cNvSpPr>
          <p:nvPr/>
        </p:nvSpPr>
        <p:spPr bwMode="auto">
          <a:xfrm>
            <a:off x="5945189" y="1830389"/>
            <a:ext cx="26987" cy="28575"/>
          </a:xfrm>
          <a:custGeom>
            <a:avLst/>
            <a:gdLst>
              <a:gd name="T0" fmla="*/ 4 w 17"/>
              <a:gd name="T1" fmla="*/ 0 h 18"/>
              <a:gd name="T2" fmla="*/ 0 w 17"/>
              <a:gd name="T3" fmla="*/ 14 h 18"/>
              <a:gd name="T4" fmla="*/ 13 w 17"/>
              <a:gd name="T5" fmla="*/ 18 h 18"/>
              <a:gd name="T6" fmla="*/ 17 w 17"/>
              <a:gd name="T7" fmla="*/ 2 h 18"/>
              <a:gd name="T8" fmla="*/ 4 w 17"/>
              <a:gd name="T9" fmla="*/ 0 h 18"/>
              <a:gd name="T10" fmla="*/ 4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4" y="0"/>
                </a:moveTo>
                <a:lnTo>
                  <a:pt x="0" y="14"/>
                </a:lnTo>
                <a:lnTo>
                  <a:pt x="13" y="18"/>
                </a:lnTo>
                <a:lnTo>
                  <a:pt x="17" y="2"/>
                </a:lnTo>
                <a:lnTo>
                  <a:pt x="4" y="0"/>
                </a:lnTo>
                <a:close/>
              </a:path>
            </a:pathLst>
          </a:custGeom>
          <a:solidFill>
            <a:srgbClr val="009240"/>
          </a:solidFill>
          <a:ln w="9525">
            <a:noFill/>
            <a:round/>
            <a:headEnd/>
            <a:tailEnd/>
          </a:ln>
        </p:spPr>
        <p:txBody>
          <a:bodyPr/>
          <a:lstStyle/>
          <a:p>
            <a:endParaRPr lang="hu-HU"/>
          </a:p>
        </p:txBody>
      </p:sp>
      <p:sp>
        <p:nvSpPr>
          <p:cNvPr id="59567" name="Freeform 176"/>
          <p:cNvSpPr>
            <a:spLocks/>
          </p:cNvSpPr>
          <p:nvPr/>
        </p:nvSpPr>
        <p:spPr bwMode="auto">
          <a:xfrm>
            <a:off x="5926138" y="1824039"/>
            <a:ext cx="25400" cy="28575"/>
          </a:xfrm>
          <a:custGeom>
            <a:avLst/>
            <a:gdLst>
              <a:gd name="T0" fmla="*/ 3 w 16"/>
              <a:gd name="T1" fmla="*/ 0 h 18"/>
              <a:gd name="T2" fmla="*/ 0 w 16"/>
              <a:gd name="T3" fmla="*/ 14 h 18"/>
              <a:gd name="T4" fmla="*/ 12 w 16"/>
              <a:gd name="T5" fmla="*/ 18 h 18"/>
              <a:gd name="T6" fmla="*/ 16 w 16"/>
              <a:gd name="T7" fmla="*/ 4 h 18"/>
              <a:gd name="T8" fmla="*/ 3 w 16"/>
              <a:gd name="T9" fmla="*/ 0 h 18"/>
              <a:gd name="T10" fmla="*/ 3 w 16"/>
              <a:gd name="T11" fmla="*/ 0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3" y="0"/>
                </a:moveTo>
                <a:lnTo>
                  <a:pt x="0" y="14"/>
                </a:lnTo>
                <a:lnTo>
                  <a:pt x="12" y="18"/>
                </a:lnTo>
                <a:lnTo>
                  <a:pt x="16" y="4"/>
                </a:lnTo>
                <a:lnTo>
                  <a:pt x="3" y="0"/>
                </a:lnTo>
                <a:close/>
              </a:path>
            </a:pathLst>
          </a:custGeom>
          <a:solidFill>
            <a:srgbClr val="009240"/>
          </a:solidFill>
          <a:ln w="9525">
            <a:noFill/>
            <a:round/>
            <a:headEnd/>
            <a:tailEnd/>
          </a:ln>
        </p:spPr>
        <p:txBody>
          <a:bodyPr/>
          <a:lstStyle/>
          <a:p>
            <a:endParaRPr lang="hu-HU"/>
          </a:p>
        </p:txBody>
      </p:sp>
      <p:sp>
        <p:nvSpPr>
          <p:cNvPr id="59568" name="Freeform 177"/>
          <p:cNvSpPr>
            <a:spLocks/>
          </p:cNvSpPr>
          <p:nvPr/>
        </p:nvSpPr>
        <p:spPr bwMode="auto">
          <a:xfrm>
            <a:off x="5903914" y="1817689"/>
            <a:ext cx="26987" cy="28575"/>
          </a:xfrm>
          <a:custGeom>
            <a:avLst/>
            <a:gdLst>
              <a:gd name="T0" fmla="*/ 3 w 17"/>
              <a:gd name="T1" fmla="*/ 0 h 18"/>
              <a:gd name="T2" fmla="*/ 0 w 17"/>
              <a:gd name="T3" fmla="*/ 15 h 18"/>
              <a:gd name="T4" fmla="*/ 14 w 17"/>
              <a:gd name="T5" fmla="*/ 18 h 18"/>
              <a:gd name="T6" fmla="*/ 17 w 17"/>
              <a:gd name="T7" fmla="*/ 4 h 18"/>
              <a:gd name="T8" fmla="*/ 3 w 17"/>
              <a:gd name="T9" fmla="*/ 0 h 18"/>
              <a:gd name="T10" fmla="*/ 3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3" y="0"/>
                </a:moveTo>
                <a:lnTo>
                  <a:pt x="0" y="15"/>
                </a:lnTo>
                <a:lnTo>
                  <a:pt x="14" y="18"/>
                </a:lnTo>
                <a:lnTo>
                  <a:pt x="17" y="4"/>
                </a:lnTo>
                <a:lnTo>
                  <a:pt x="3" y="0"/>
                </a:lnTo>
                <a:close/>
              </a:path>
            </a:pathLst>
          </a:custGeom>
          <a:solidFill>
            <a:srgbClr val="009240"/>
          </a:solidFill>
          <a:ln w="9525">
            <a:noFill/>
            <a:round/>
            <a:headEnd/>
            <a:tailEnd/>
          </a:ln>
        </p:spPr>
        <p:txBody>
          <a:bodyPr/>
          <a:lstStyle/>
          <a:p>
            <a:endParaRPr lang="hu-HU"/>
          </a:p>
        </p:txBody>
      </p:sp>
      <p:sp>
        <p:nvSpPr>
          <p:cNvPr id="59569" name="Freeform 178"/>
          <p:cNvSpPr>
            <a:spLocks/>
          </p:cNvSpPr>
          <p:nvPr/>
        </p:nvSpPr>
        <p:spPr bwMode="auto">
          <a:xfrm>
            <a:off x="5881689" y="1811338"/>
            <a:ext cx="26987" cy="30162"/>
          </a:xfrm>
          <a:custGeom>
            <a:avLst/>
            <a:gdLst>
              <a:gd name="T0" fmla="*/ 3 w 17"/>
              <a:gd name="T1" fmla="*/ 0 h 19"/>
              <a:gd name="T2" fmla="*/ 0 w 17"/>
              <a:gd name="T3" fmla="*/ 16 h 19"/>
              <a:gd name="T4" fmla="*/ 14 w 17"/>
              <a:gd name="T5" fmla="*/ 19 h 19"/>
              <a:gd name="T6" fmla="*/ 17 w 17"/>
              <a:gd name="T7" fmla="*/ 4 h 19"/>
              <a:gd name="T8" fmla="*/ 3 w 17"/>
              <a:gd name="T9" fmla="*/ 0 h 19"/>
              <a:gd name="T10" fmla="*/ 3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3" y="0"/>
                </a:moveTo>
                <a:lnTo>
                  <a:pt x="0" y="16"/>
                </a:lnTo>
                <a:lnTo>
                  <a:pt x="14" y="19"/>
                </a:lnTo>
                <a:lnTo>
                  <a:pt x="17" y="4"/>
                </a:lnTo>
                <a:lnTo>
                  <a:pt x="3" y="0"/>
                </a:lnTo>
                <a:close/>
              </a:path>
            </a:pathLst>
          </a:custGeom>
          <a:solidFill>
            <a:srgbClr val="009240"/>
          </a:solidFill>
          <a:ln w="9525">
            <a:noFill/>
            <a:round/>
            <a:headEnd/>
            <a:tailEnd/>
          </a:ln>
        </p:spPr>
        <p:txBody>
          <a:bodyPr/>
          <a:lstStyle/>
          <a:p>
            <a:endParaRPr lang="hu-HU"/>
          </a:p>
        </p:txBody>
      </p:sp>
      <p:sp>
        <p:nvSpPr>
          <p:cNvPr id="59570" name="Freeform 179"/>
          <p:cNvSpPr>
            <a:spLocks/>
          </p:cNvSpPr>
          <p:nvPr/>
        </p:nvSpPr>
        <p:spPr bwMode="auto">
          <a:xfrm>
            <a:off x="5859464" y="1808164"/>
            <a:ext cx="26987" cy="28575"/>
          </a:xfrm>
          <a:custGeom>
            <a:avLst/>
            <a:gdLst>
              <a:gd name="T0" fmla="*/ 2 w 17"/>
              <a:gd name="T1" fmla="*/ 0 h 18"/>
              <a:gd name="T2" fmla="*/ 0 w 17"/>
              <a:gd name="T3" fmla="*/ 14 h 18"/>
              <a:gd name="T4" fmla="*/ 14 w 17"/>
              <a:gd name="T5" fmla="*/ 18 h 18"/>
              <a:gd name="T6" fmla="*/ 17 w 17"/>
              <a:gd name="T7" fmla="*/ 2 h 18"/>
              <a:gd name="T8" fmla="*/ 2 w 17"/>
              <a:gd name="T9" fmla="*/ 0 h 18"/>
              <a:gd name="T10" fmla="*/ 2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2" y="0"/>
                </a:moveTo>
                <a:lnTo>
                  <a:pt x="0" y="14"/>
                </a:lnTo>
                <a:lnTo>
                  <a:pt x="14" y="18"/>
                </a:lnTo>
                <a:lnTo>
                  <a:pt x="17" y="2"/>
                </a:lnTo>
                <a:lnTo>
                  <a:pt x="2" y="0"/>
                </a:lnTo>
                <a:close/>
              </a:path>
            </a:pathLst>
          </a:custGeom>
          <a:solidFill>
            <a:srgbClr val="009240"/>
          </a:solidFill>
          <a:ln w="9525">
            <a:noFill/>
            <a:round/>
            <a:headEnd/>
            <a:tailEnd/>
          </a:ln>
        </p:spPr>
        <p:txBody>
          <a:bodyPr/>
          <a:lstStyle/>
          <a:p>
            <a:endParaRPr lang="hu-HU"/>
          </a:p>
        </p:txBody>
      </p:sp>
      <p:sp>
        <p:nvSpPr>
          <p:cNvPr id="59571" name="Freeform 180"/>
          <p:cNvSpPr>
            <a:spLocks/>
          </p:cNvSpPr>
          <p:nvPr/>
        </p:nvSpPr>
        <p:spPr bwMode="auto">
          <a:xfrm>
            <a:off x="5810250" y="1795464"/>
            <a:ext cx="52388" cy="34925"/>
          </a:xfrm>
          <a:custGeom>
            <a:avLst/>
            <a:gdLst>
              <a:gd name="T0" fmla="*/ 4 w 33"/>
              <a:gd name="T1" fmla="*/ 0 h 22"/>
              <a:gd name="T2" fmla="*/ 0 w 33"/>
              <a:gd name="T3" fmla="*/ 15 h 22"/>
              <a:gd name="T4" fmla="*/ 31 w 33"/>
              <a:gd name="T5" fmla="*/ 22 h 22"/>
              <a:gd name="T6" fmla="*/ 33 w 33"/>
              <a:gd name="T7" fmla="*/ 8 h 22"/>
              <a:gd name="T8" fmla="*/ 4 w 33"/>
              <a:gd name="T9" fmla="*/ 0 h 22"/>
              <a:gd name="T10" fmla="*/ 4 w 33"/>
              <a:gd name="T11" fmla="*/ 0 h 22"/>
              <a:gd name="T12" fmla="*/ 0 60000 65536"/>
              <a:gd name="T13" fmla="*/ 0 60000 65536"/>
              <a:gd name="T14" fmla="*/ 0 60000 65536"/>
              <a:gd name="T15" fmla="*/ 0 60000 65536"/>
              <a:gd name="T16" fmla="*/ 0 60000 65536"/>
              <a:gd name="T17" fmla="*/ 0 60000 65536"/>
              <a:gd name="T18" fmla="*/ 0 w 33"/>
              <a:gd name="T19" fmla="*/ 0 h 22"/>
              <a:gd name="T20" fmla="*/ 33 w 3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3" h="22">
                <a:moveTo>
                  <a:pt x="4" y="0"/>
                </a:moveTo>
                <a:lnTo>
                  <a:pt x="0" y="15"/>
                </a:lnTo>
                <a:lnTo>
                  <a:pt x="31" y="22"/>
                </a:lnTo>
                <a:lnTo>
                  <a:pt x="33" y="8"/>
                </a:lnTo>
                <a:lnTo>
                  <a:pt x="4" y="0"/>
                </a:lnTo>
                <a:close/>
              </a:path>
            </a:pathLst>
          </a:custGeom>
          <a:solidFill>
            <a:srgbClr val="009240"/>
          </a:solidFill>
          <a:ln w="9525">
            <a:noFill/>
            <a:round/>
            <a:headEnd/>
            <a:tailEnd/>
          </a:ln>
        </p:spPr>
        <p:txBody>
          <a:bodyPr/>
          <a:lstStyle/>
          <a:p>
            <a:endParaRPr lang="hu-HU"/>
          </a:p>
        </p:txBody>
      </p:sp>
      <p:sp>
        <p:nvSpPr>
          <p:cNvPr id="59572" name="Freeform 181"/>
          <p:cNvSpPr>
            <a:spLocks/>
          </p:cNvSpPr>
          <p:nvPr/>
        </p:nvSpPr>
        <p:spPr bwMode="auto">
          <a:xfrm>
            <a:off x="5762626" y="1787525"/>
            <a:ext cx="53975" cy="31750"/>
          </a:xfrm>
          <a:custGeom>
            <a:avLst/>
            <a:gdLst>
              <a:gd name="T0" fmla="*/ 0 w 34"/>
              <a:gd name="T1" fmla="*/ 14 h 20"/>
              <a:gd name="T2" fmla="*/ 0 w 34"/>
              <a:gd name="T3" fmla="*/ 14 h 20"/>
              <a:gd name="T4" fmla="*/ 30 w 34"/>
              <a:gd name="T5" fmla="*/ 20 h 20"/>
              <a:gd name="T6" fmla="*/ 34 w 34"/>
              <a:gd name="T7" fmla="*/ 5 h 20"/>
              <a:gd name="T8" fmla="*/ 2 w 34"/>
              <a:gd name="T9" fmla="*/ 0 h 20"/>
              <a:gd name="T10" fmla="*/ 0 w 34"/>
              <a:gd name="T11" fmla="*/ 14 h 20"/>
              <a:gd name="T12" fmla="*/ 0 60000 65536"/>
              <a:gd name="T13" fmla="*/ 0 60000 65536"/>
              <a:gd name="T14" fmla="*/ 0 60000 65536"/>
              <a:gd name="T15" fmla="*/ 0 60000 65536"/>
              <a:gd name="T16" fmla="*/ 0 60000 65536"/>
              <a:gd name="T17" fmla="*/ 0 60000 65536"/>
              <a:gd name="T18" fmla="*/ 0 w 34"/>
              <a:gd name="T19" fmla="*/ 0 h 20"/>
              <a:gd name="T20" fmla="*/ 34 w 3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4" h="20">
                <a:moveTo>
                  <a:pt x="0" y="14"/>
                </a:moveTo>
                <a:lnTo>
                  <a:pt x="0" y="14"/>
                </a:lnTo>
                <a:lnTo>
                  <a:pt x="30" y="20"/>
                </a:lnTo>
                <a:lnTo>
                  <a:pt x="34" y="5"/>
                </a:lnTo>
                <a:lnTo>
                  <a:pt x="2" y="0"/>
                </a:lnTo>
                <a:lnTo>
                  <a:pt x="0" y="14"/>
                </a:lnTo>
                <a:close/>
              </a:path>
            </a:pathLst>
          </a:custGeom>
          <a:solidFill>
            <a:srgbClr val="009240"/>
          </a:solidFill>
          <a:ln w="9525">
            <a:noFill/>
            <a:round/>
            <a:headEnd/>
            <a:tailEnd/>
          </a:ln>
        </p:spPr>
        <p:txBody>
          <a:bodyPr/>
          <a:lstStyle/>
          <a:p>
            <a:endParaRPr lang="hu-HU"/>
          </a:p>
        </p:txBody>
      </p:sp>
      <p:sp>
        <p:nvSpPr>
          <p:cNvPr id="59573" name="Freeform 182"/>
          <p:cNvSpPr>
            <a:spLocks/>
          </p:cNvSpPr>
          <p:nvPr/>
        </p:nvSpPr>
        <p:spPr bwMode="auto">
          <a:xfrm>
            <a:off x="5710238" y="1778000"/>
            <a:ext cx="55562" cy="31750"/>
          </a:xfrm>
          <a:custGeom>
            <a:avLst/>
            <a:gdLst>
              <a:gd name="T0" fmla="*/ 2 w 35"/>
              <a:gd name="T1" fmla="*/ 0 h 20"/>
              <a:gd name="T2" fmla="*/ 0 w 35"/>
              <a:gd name="T3" fmla="*/ 14 h 20"/>
              <a:gd name="T4" fmla="*/ 33 w 35"/>
              <a:gd name="T5" fmla="*/ 20 h 20"/>
              <a:gd name="T6" fmla="*/ 35 w 35"/>
              <a:gd name="T7" fmla="*/ 6 h 20"/>
              <a:gd name="T8" fmla="*/ 2 w 35"/>
              <a:gd name="T9" fmla="*/ 0 h 20"/>
              <a:gd name="T10" fmla="*/ 2 w 35"/>
              <a:gd name="T11" fmla="*/ 0 h 20"/>
              <a:gd name="T12" fmla="*/ 0 60000 65536"/>
              <a:gd name="T13" fmla="*/ 0 60000 65536"/>
              <a:gd name="T14" fmla="*/ 0 60000 65536"/>
              <a:gd name="T15" fmla="*/ 0 60000 65536"/>
              <a:gd name="T16" fmla="*/ 0 60000 65536"/>
              <a:gd name="T17" fmla="*/ 0 60000 65536"/>
              <a:gd name="T18" fmla="*/ 0 w 35"/>
              <a:gd name="T19" fmla="*/ 0 h 20"/>
              <a:gd name="T20" fmla="*/ 35 w 3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5" h="20">
                <a:moveTo>
                  <a:pt x="2" y="0"/>
                </a:moveTo>
                <a:lnTo>
                  <a:pt x="0" y="14"/>
                </a:lnTo>
                <a:lnTo>
                  <a:pt x="33" y="20"/>
                </a:lnTo>
                <a:lnTo>
                  <a:pt x="35" y="6"/>
                </a:lnTo>
                <a:lnTo>
                  <a:pt x="2" y="0"/>
                </a:lnTo>
                <a:close/>
              </a:path>
            </a:pathLst>
          </a:custGeom>
          <a:solidFill>
            <a:srgbClr val="009240"/>
          </a:solidFill>
          <a:ln w="9525">
            <a:noFill/>
            <a:round/>
            <a:headEnd/>
            <a:tailEnd/>
          </a:ln>
        </p:spPr>
        <p:txBody>
          <a:bodyPr/>
          <a:lstStyle/>
          <a:p>
            <a:endParaRPr lang="hu-HU"/>
          </a:p>
        </p:txBody>
      </p:sp>
      <p:sp>
        <p:nvSpPr>
          <p:cNvPr id="59574" name="Freeform 183"/>
          <p:cNvSpPr>
            <a:spLocks/>
          </p:cNvSpPr>
          <p:nvPr/>
        </p:nvSpPr>
        <p:spPr bwMode="auto">
          <a:xfrm>
            <a:off x="5654675" y="1770063"/>
            <a:ext cx="58738" cy="31750"/>
          </a:xfrm>
          <a:custGeom>
            <a:avLst/>
            <a:gdLst>
              <a:gd name="T0" fmla="*/ 3 w 37"/>
              <a:gd name="T1" fmla="*/ 0 h 20"/>
              <a:gd name="T2" fmla="*/ 0 w 37"/>
              <a:gd name="T3" fmla="*/ 14 h 20"/>
              <a:gd name="T4" fmla="*/ 35 w 37"/>
              <a:gd name="T5" fmla="*/ 20 h 20"/>
              <a:gd name="T6" fmla="*/ 37 w 37"/>
              <a:gd name="T7" fmla="*/ 5 h 20"/>
              <a:gd name="T8" fmla="*/ 3 w 37"/>
              <a:gd name="T9" fmla="*/ 0 h 20"/>
              <a:gd name="T10" fmla="*/ 3 w 37"/>
              <a:gd name="T11" fmla="*/ 0 h 20"/>
              <a:gd name="T12" fmla="*/ 0 60000 65536"/>
              <a:gd name="T13" fmla="*/ 0 60000 65536"/>
              <a:gd name="T14" fmla="*/ 0 60000 65536"/>
              <a:gd name="T15" fmla="*/ 0 60000 65536"/>
              <a:gd name="T16" fmla="*/ 0 60000 65536"/>
              <a:gd name="T17" fmla="*/ 0 60000 65536"/>
              <a:gd name="T18" fmla="*/ 0 w 37"/>
              <a:gd name="T19" fmla="*/ 0 h 20"/>
              <a:gd name="T20" fmla="*/ 37 w 3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7" h="20">
                <a:moveTo>
                  <a:pt x="3" y="0"/>
                </a:moveTo>
                <a:lnTo>
                  <a:pt x="0" y="14"/>
                </a:lnTo>
                <a:lnTo>
                  <a:pt x="35" y="20"/>
                </a:lnTo>
                <a:lnTo>
                  <a:pt x="37" y="5"/>
                </a:lnTo>
                <a:lnTo>
                  <a:pt x="3" y="0"/>
                </a:lnTo>
                <a:close/>
              </a:path>
            </a:pathLst>
          </a:custGeom>
          <a:solidFill>
            <a:srgbClr val="009240"/>
          </a:solidFill>
          <a:ln w="9525">
            <a:noFill/>
            <a:round/>
            <a:headEnd/>
            <a:tailEnd/>
          </a:ln>
        </p:spPr>
        <p:txBody>
          <a:bodyPr/>
          <a:lstStyle/>
          <a:p>
            <a:endParaRPr lang="hu-HU"/>
          </a:p>
        </p:txBody>
      </p:sp>
      <p:sp>
        <p:nvSpPr>
          <p:cNvPr id="59575" name="Freeform 184"/>
          <p:cNvSpPr>
            <a:spLocks/>
          </p:cNvSpPr>
          <p:nvPr/>
        </p:nvSpPr>
        <p:spPr bwMode="auto">
          <a:xfrm>
            <a:off x="5599114" y="1760538"/>
            <a:ext cx="60325" cy="31750"/>
          </a:xfrm>
          <a:custGeom>
            <a:avLst/>
            <a:gdLst>
              <a:gd name="T0" fmla="*/ 2 w 38"/>
              <a:gd name="T1" fmla="*/ 0 h 20"/>
              <a:gd name="T2" fmla="*/ 0 w 38"/>
              <a:gd name="T3" fmla="*/ 14 h 20"/>
              <a:gd name="T4" fmla="*/ 35 w 38"/>
              <a:gd name="T5" fmla="*/ 20 h 20"/>
              <a:gd name="T6" fmla="*/ 38 w 38"/>
              <a:gd name="T7" fmla="*/ 6 h 20"/>
              <a:gd name="T8" fmla="*/ 2 w 38"/>
              <a:gd name="T9" fmla="*/ 0 h 20"/>
              <a:gd name="T10" fmla="*/ 2 w 38"/>
              <a:gd name="T11" fmla="*/ 0 h 20"/>
              <a:gd name="T12" fmla="*/ 0 60000 65536"/>
              <a:gd name="T13" fmla="*/ 0 60000 65536"/>
              <a:gd name="T14" fmla="*/ 0 60000 65536"/>
              <a:gd name="T15" fmla="*/ 0 60000 65536"/>
              <a:gd name="T16" fmla="*/ 0 60000 65536"/>
              <a:gd name="T17" fmla="*/ 0 60000 65536"/>
              <a:gd name="T18" fmla="*/ 0 w 38"/>
              <a:gd name="T19" fmla="*/ 0 h 20"/>
              <a:gd name="T20" fmla="*/ 38 w 3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8" h="20">
                <a:moveTo>
                  <a:pt x="2" y="0"/>
                </a:moveTo>
                <a:lnTo>
                  <a:pt x="0" y="14"/>
                </a:lnTo>
                <a:lnTo>
                  <a:pt x="35" y="20"/>
                </a:lnTo>
                <a:lnTo>
                  <a:pt x="38" y="6"/>
                </a:lnTo>
                <a:lnTo>
                  <a:pt x="2" y="0"/>
                </a:lnTo>
                <a:close/>
              </a:path>
            </a:pathLst>
          </a:custGeom>
          <a:solidFill>
            <a:srgbClr val="009240"/>
          </a:solidFill>
          <a:ln w="9525">
            <a:noFill/>
            <a:round/>
            <a:headEnd/>
            <a:tailEnd/>
          </a:ln>
        </p:spPr>
        <p:txBody>
          <a:bodyPr/>
          <a:lstStyle/>
          <a:p>
            <a:endParaRPr lang="hu-HU"/>
          </a:p>
        </p:txBody>
      </p:sp>
      <p:sp>
        <p:nvSpPr>
          <p:cNvPr id="59576" name="Freeform 185"/>
          <p:cNvSpPr>
            <a:spLocks/>
          </p:cNvSpPr>
          <p:nvPr/>
        </p:nvSpPr>
        <p:spPr bwMode="auto">
          <a:xfrm>
            <a:off x="5540376" y="1751013"/>
            <a:ext cx="61913" cy="31750"/>
          </a:xfrm>
          <a:custGeom>
            <a:avLst/>
            <a:gdLst>
              <a:gd name="T0" fmla="*/ 2 w 39"/>
              <a:gd name="T1" fmla="*/ 0 h 20"/>
              <a:gd name="T2" fmla="*/ 0 w 39"/>
              <a:gd name="T3" fmla="*/ 15 h 20"/>
              <a:gd name="T4" fmla="*/ 37 w 39"/>
              <a:gd name="T5" fmla="*/ 20 h 20"/>
              <a:gd name="T6" fmla="*/ 39 w 39"/>
              <a:gd name="T7" fmla="*/ 6 h 20"/>
              <a:gd name="T8" fmla="*/ 2 w 39"/>
              <a:gd name="T9" fmla="*/ 0 h 20"/>
              <a:gd name="T10" fmla="*/ 2 w 39"/>
              <a:gd name="T11" fmla="*/ 0 h 20"/>
              <a:gd name="T12" fmla="*/ 0 60000 65536"/>
              <a:gd name="T13" fmla="*/ 0 60000 65536"/>
              <a:gd name="T14" fmla="*/ 0 60000 65536"/>
              <a:gd name="T15" fmla="*/ 0 60000 65536"/>
              <a:gd name="T16" fmla="*/ 0 60000 65536"/>
              <a:gd name="T17" fmla="*/ 0 60000 65536"/>
              <a:gd name="T18" fmla="*/ 0 w 39"/>
              <a:gd name="T19" fmla="*/ 0 h 20"/>
              <a:gd name="T20" fmla="*/ 39 w 3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9" h="20">
                <a:moveTo>
                  <a:pt x="2" y="0"/>
                </a:moveTo>
                <a:lnTo>
                  <a:pt x="0" y="15"/>
                </a:lnTo>
                <a:lnTo>
                  <a:pt x="37" y="20"/>
                </a:lnTo>
                <a:lnTo>
                  <a:pt x="39" y="6"/>
                </a:lnTo>
                <a:lnTo>
                  <a:pt x="2" y="0"/>
                </a:lnTo>
                <a:close/>
              </a:path>
            </a:pathLst>
          </a:custGeom>
          <a:solidFill>
            <a:srgbClr val="009240"/>
          </a:solidFill>
          <a:ln w="9525">
            <a:noFill/>
            <a:round/>
            <a:headEnd/>
            <a:tailEnd/>
          </a:ln>
        </p:spPr>
        <p:txBody>
          <a:bodyPr/>
          <a:lstStyle/>
          <a:p>
            <a:endParaRPr lang="hu-HU"/>
          </a:p>
        </p:txBody>
      </p:sp>
      <p:sp>
        <p:nvSpPr>
          <p:cNvPr id="59577" name="Freeform 186"/>
          <p:cNvSpPr>
            <a:spLocks/>
          </p:cNvSpPr>
          <p:nvPr/>
        </p:nvSpPr>
        <p:spPr bwMode="auto">
          <a:xfrm>
            <a:off x="5481638" y="1744663"/>
            <a:ext cx="61912" cy="30162"/>
          </a:xfrm>
          <a:custGeom>
            <a:avLst/>
            <a:gdLst>
              <a:gd name="T0" fmla="*/ 1 w 39"/>
              <a:gd name="T1" fmla="*/ 0 h 19"/>
              <a:gd name="T2" fmla="*/ 0 w 39"/>
              <a:gd name="T3" fmla="*/ 16 h 19"/>
              <a:gd name="T4" fmla="*/ 37 w 39"/>
              <a:gd name="T5" fmla="*/ 19 h 19"/>
              <a:gd name="T6" fmla="*/ 39 w 39"/>
              <a:gd name="T7" fmla="*/ 4 h 19"/>
              <a:gd name="T8" fmla="*/ 1 w 39"/>
              <a:gd name="T9" fmla="*/ 0 h 19"/>
              <a:gd name="T10" fmla="*/ 1 w 39"/>
              <a:gd name="T11" fmla="*/ 0 h 19"/>
              <a:gd name="T12" fmla="*/ 0 60000 65536"/>
              <a:gd name="T13" fmla="*/ 0 60000 65536"/>
              <a:gd name="T14" fmla="*/ 0 60000 65536"/>
              <a:gd name="T15" fmla="*/ 0 60000 65536"/>
              <a:gd name="T16" fmla="*/ 0 60000 65536"/>
              <a:gd name="T17" fmla="*/ 0 60000 65536"/>
              <a:gd name="T18" fmla="*/ 0 w 39"/>
              <a:gd name="T19" fmla="*/ 0 h 19"/>
              <a:gd name="T20" fmla="*/ 39 w 3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9" h="19">
                <a:moveTo>
                  <a:pt x="1" y="0"/>
                </a:moveTo>
                <a:lnTo>
                  <a:pt x="0" y="16"/>
                </a:lnTo>
                <a:lnTo>
                  <a:pt x="37" y="19"/>
                </a:lnTo>
                <a:lnTo>
                  <a:pt x="39" y="4"/>
                </a:lnTo>
                <a:lnTo>
                  <a:pt x="1" y="0"/>
                </a:lnTo>
                <a:close/>
              </a:path>
            </a:pathLst>
          </a:custGeom>
          <a:solidFill>
            <a:srgbClr val="009240"/>
          </a:solidFill>
          <a:ln w="9525">
            <a:noFill/>
            <a:round/>
            <a:headEnd/>
            <a:tailEnd/>
          </a:ln>
        </p:spPr>
        <p:txBody>
          <a:bodyPr/>
          <a:lstStyle/>
          <a:p>
            <a:endParaRPr lang="hu-HU"/>
          </a:p>
        </p:txBody>
      </p:sp>
      <p:sp>
        <p:nvSpPr>
          <p:cNvPr id="59578" name="Freeform 187"/>
          <p:cNvSpPr>
            <a:spLocks/>
          </p:cNvSpPr>
          <p:nvPr/>
        </p:nvSpPr>
        <p:spPr bwMode="auto">
          <a:xfrm>
            <a:off x="5419725" y="1738313"/>
            <a:ext cx="63500" cy="31750"/>
          </a:xfrm>
          <a:custGeom>
            <a:avLst/>
            <a:gdLst>
              <a:gd name="T0" fmla="*/ 1 w 40"/>
              <a:gd name="T1" fmla="*/ 0 h 20"/>
              <a:gd name="T2" fmla="*/ 0 w 40"/>
              <a:gd name="T3" fmla="*/ 16 h 20"/>
              <a:gd name="T4" fmla="*/ 39 w 40"/>
              <a:gd name="T5" fmla="*/ 20 h 20"/>
              <a:gd name="T6" fmla="*/ 40 w 40"/>
              <a:gd name="T7" fmla="*/ 4 h 20"/>
              <a:gd name="T8" fmla="*/ 1 w 40"/>
              <a:gd name="T9" fmla="*/ 0 h 20"/>
              <a:gd name="T10" fmla="*/ 1 w 40"/>
              <a:gd name="T11" fmla="*/ 0 h 20"/>
              <a:gd name="T12" fmla="*/ 0 60000 65536"/>
              <a:gd name="T13" fmla="*/ 0 60000 65536"/>
              <a:gd name="T14" fmla="*/ 0 60000 65536"/>
              <a:gd name="T15" fmla="*/ 0 60000 65536"/>
              <a:gd name="T16" fmla="*/ 0 60000 65536"/>
              <a:gd name="T17" fmla="*/ 0 60000 65536"/>
              <a:gd name="T18" fmla="*/ 0 w 40"/>
              <a:gd name="T19" fmla="*/ 0 h 20"/>
              <a:gd name="T20" fmla="*/ 40 w 4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0" h="20">
                <a:moveTo>
                  <a:pt x="1" y="0"/>
                </a:moveTo>
                <a:lnTo>
                  <a:pt x="0" y="16"/>
                </a:lnTo>
                <a:lnTo>
                  <a:pt x="39" y="20"/>
                </a:lnTo>
                <a:lnTo>
                  <a:pt x="40" y="4"/>
                </a:lnTo>
                <a:lnTo>
                  <a:pt x="1" y="0"/>
                </a:lnTo>
                <a:close/>
              </a:path>
            </a:pathLst>
          </a:custGeom>
          <a:solidFill>
            <a:srgbClr val="009240"/>
          </a:solidFill>
          <a:ln w="9525">
            <a:noFill/>
            <a:round/>
            <a:headEnd/>
            <a:tailEnd/>
          </a:ln>
        </p:spPr>
        <p:txBody>
          <a:bodyPr/>
          <a:lstStyle/>
          <a:p>
            <a:endParaRPr lang="hu-HU"/>
          </a:p>
        </p:txBody>
      </p:sp>
      <p:sp>
        <p:nvSpPr>
          <p:cNvPr id="59579" name="Freeform 188"/>
          <p:cNvSpPr>
            <a:spLocks/>
          </p:cNvSpPr>
          <p:nvPr/>
        </p:nvSpPr>
        <p:spPr bwMode="auto">
          <a:xfrm>
            <a:off x="5356225" y="1733551"/>
            <a:ext cx="65088" cy="30163"/>
          </a:xfrm>
          <a:custGeom>
            <a:avLst/>
            <a:gdLst>
              <a:gd name="T0" fmla="*/ 1 w 41"/>
              <a:gd name="T1" fmla="*/ 0 h 19"/>
              <a:gd name="T2" fmla="*/ 0 w 41"/>
              <a:gd name="T3" fmla="*/ 15 h 19"/>
              <a:gd name="T4" fmla="*/ 40 w 41"/>
              <a:gd name="T5" fmla="*/ 19 h 19"/>
              <a:gd name="T6" fmla="*/ 41 w 41"/>
              <a:gd name="T7" fmla="*/ 3 h 19"/>
              <a:gd name="T8" fmla="*/ 1 w 41"/>
              <a:gd name="T9" fmla="*/ 0 h 19"/>
              <a:gd name="T10" fmla="*/ 1 w 41"/>
              <a:gd name="T11" fmla="*/ 0 h 19"/>
              <a:gd name="T12" fmla="*/ 0 60000 65536"/>
              <a:gd name="T13" fmla="*/ 0 60000 65536"/>
              <a:gd name="T14" fmla="*/ 0 60000 65536"/>
              <a:gd name="T15" fmla="*/ 0 60000 65536"/>
              <a:gd name="T16" fmla="*/ 0 60000 65536"/>
              <a:gd name="T17" fmla="*/ 0 60000 65536"/>
              <a:gd name="T18" fmla="*/ 0 w 41"/>
              <a:gd name="T19" fmla="*/ 0 h 19"/>
              <a:gd name="T20" fmla="*/ 41 w 4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1" h="19">
                <a:moveTo>
                  <a:pt x="1" y="0"/>
                </a:moveTo>
                <a:lnTo>
                  <a:pt x="0" y="15"/>
                </a:lnTo>
                <a:lnTo>
                  <a:pt x="40" y="19"/>
                </a:lnTo>
                <a:lnTo>
                  <a:pt x="41" y="3"/>
                </a:lnTo>
                <a:lnTo>
                  <a:pt x="1" y="0"/>
                </a:lnTo>
                <a:close/>
              </a:path>
            </a:pathLst>
          </a:custGeom>
          <a:solidFill>
            <a:srgbClr val="009240"/>
          </a:solidFill>
          <a:ln w="9525">
            <a:noFill/>
            <a:round/>
            <a:headEnd/>
            <a:tailEnd/>
          </a:ln>
        </p:spPr>
        <p:txBody>
          <a:bodyPr/>
          <a:lstStyle/>
          <a:p>
            <a:endParaRPr lang="hu-HU"/>
          </a:p>
        </p:txBody>
      </p:sp>
      <p:sp>
        <p:nvSpPr>
          <p:cNvPr id="59580" name="Freeform 189"/>
          <p:cNvSpPr>
            <a:spLocks/>
          </p:cNvSpPr>
          <p:nvPr/>
        </p:nvSpPr>
        <p:spPr bwMode="auto">
          <a:xfrm>
            <a:off x="5289551" y="1727201"/>
            <a:ext cx="68263" cy="30163"/>
          </a:xfrm>
          <a:custGeom>
            <a:avLst/>
            <a:gdLst>
              <a:gd name="T0" fmla="*/ 1 w 43"/>
              <a:gd name="T1" fmla="*/ 0 h 19"/>
              <a:gd name="T2" fmla="*/ 0 w 43"/>
              <a:gd name="T3" fmla="*/ 15 h 19"/>
              <a:gd name="T4" fmla="*/ 42 w 43"/>
              <a:gd name="T5" fmla="*/ 19 h 19"/>
              <a:gd name="T6" fmla="*/ 43 w 43"/>
              <a:gd name="T7" fmla="*/ 4 h 19"/>
              <a:gd name="T8" fmla="*/ 1 w 43"/>
              <a:gd name="T9" fmla="*/ 0 h 19"/>
              <a:gd name="T10" fmla="*/ 1 w 43"/>
              <a:gd name="T11" fmla="*/ 0 h 19"/>
              <a:gd name="T12" fmla="*/ 0 60000 65536"/>
              <a:gd name="T13" fmla="*/ 0 60000 65536"/>
              <a:gd name="T14" fmla="*/ 0 60000 65536"/>
              <a:gd name="T15" fmla="*/ 0 60000 65536"/>
              <a:gd name="T16" fmla="*/ 0 60000 65536"/>
              <a:gd name="T17" fmla="*/ 0 60000 65536"/>
              <a:gd name="T18" fmla="*/ 0 w 43"/>
              <a:gd name="T19" fmla="*/ 0 h 19"/>
              <a:gd name="T20" fmla="*/ 43 w 4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3" h="19">
                <a:moveTo>
                  <a:pt x="1" y="0"/>
                </a:moveTo>
                <a:lnTo>
                  <a:pt x="0" y="15"/>
                </a:lnTo>
                <a:lnTo>
                  <a:pt x="42" y="19"/>
                </a:lnTo>
                <a:lnTo>
                  <a:pt x="43" y="4"/>
                </a:lnTo>
                <a:lnTo>
                  <a:pt x="1" y="0"/>
                </a:lnTo>
                <a:close/>
              </a:path>
            </a:pathLst>
          </a:custGeom>
          <a:solidFill>
            <a:srgbClr val="009240"/>
          </a:solidFill>
          <a:ln w="9525">
            <a:noFill/>
            <a:round/>
            <a:headEnd/>
            <a:tailEnd/>
          </a:ln>
        </p:spPr>
        <p:txBody>
          <a:bodyPr/>
          <a:lstStyle/>
          <a:p>
            <a:endParaRPr lang="hu-HU"/>
          </a:p>
        </p:txBody>
      </p:sp>
      <p:sp>
        <p:nvSpPr>
          <p:cNvPr id="59581" name="Freeform 190"/>
          <p:cNvSpPr>
            <a:spLocks/>
          </p:cNvSpPr>
          <p:nvPr/>
        </p:nvSpPr>
        <p:spPr bwMode="auto">
          <a:xfrm>
            <a:off x="5222876" y="1722439"/>
            <a:ext cx="68263" cy="28575"/>
          </a:xfrm>
          <a:custGeom>
            <a:avLst/>
            <a:gdLst>
              <a:gd name="T0" fmla="*/ 2 w 43"/>
              <a:gd name="T1" fmla="*/ 0 h 18"/>
              <a:gd name="T2" fmla="*/ 0 w 43"/>
              <a:gd name="T3" fmla="*/ 16 h 18"/>
              <a:gd name="T4" fmla="*/ 42 w 43"/>
              <a:gd name="T5" fmla="*/ 18 h 18"/>
              <a:gd name="T6" fmla="*/ 43 w 43"/>
              <a:gd name="T7" fmla="*/ 3 h 18"/>
              <a:gd name="T8" fmla="*/ 2 w 43"/>
              <a:gd name="T9" fmla="*/ 0 h 18"/>
              <a:gd name="T10" fmla="*/ 2 w 43"/>
              <a:gd name="T11" fmla="*/ 0 h 18"/>
              <a:gd name="T12" fmla="*/ 0 60000 65536"/>
              <a:gd name="T13" fmla="*/ 0 60000 65536"/>
              <a:gd name="T14" fmla="*/ 0 60000 65536"/>
              <a:gd name="T15" fmla="*/ 0 60000 65536"/>
              <a:gd name="T16" fmla="*/ 0 60000 65536"/>
              <a:gd name="T17" fmla="*/ 0 60000 65536"/>
              <a:gd name="T18" fmla="*/ 0 w 43"/>
              <a:gd name="T19" fmla="*/ 0 h 18"/>
              <a:gd name="T20" fmla="*/ 43 w 4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3" h="18">
                <a:moveTo>
                  <a:pt x="2" y="0"/>
                </a:moveTo>
                <a:lnTo>
                  <a:pt x="0" y="16"/>
                </a:lnTo>
                <a:lnTo>
                  <a:pt x="42" y="18"/>
                </a:lnTo>
                <a:lnTo>
                  <a:pt x="43" y="3"/>
                </a:lnTo>
                <a:lnTo>
                  <a:pt x="2" y="0"/>
                </a:lnTo>
                <a:close/>
              </a:path>
            </a:pathLst>
          </a:custGeom>
          <a:solidFill>
            <a:srgbClr val="009240"/>
          </a:solidFill>
          <a:ln w="9525">
            <a:noFill/>
            <a:round/>
            <a:headEnd/>
            <a:tailEnd/>
          </a:ln>
        </p:spPr>
        <p:txBody>
          <a:bodyPr/>
          <a:lstStyle/>
          <a:p>
            <a:endParaRPr lang="hu-HU"/>
          </a:p>
        </p:txBody>
      </p:sp>
      <p:sp>
        <p:nvSpPr>
          <p:cNvPr id="59582" name="Freeform 191"/>
          <p:cNvSpPr>
            <a:spLocks/>
          </p:cNvSpPr>
          <p:nvPr/>
        </p:nvSpPr>
        <p:spPr bwMode="auto">
          <a:xfrm>
            <a:off x="5154614" y="1719264"/>
            <a:ext cx="71437" cy="28575"/>
          </a:xfrm>
          <a:custGeom>
            <a:avLst/>
            <a:gdLst>
              <a:gd name="T0" fmla="*/ 1 w 45"/>
              <a:gd name="T1" fmla="*/ 0 h 18"/>
              <a:gd name="T2" fmla="*/ 0 w 45"/>
              <a:gd name="T3" fmla="*/ 15 h 18"/>
              <a:gd name="T4" fmla="*/ 43 w 45"/>
              <a:gd name="T5" fmla="*/ 18 h 18"/>
              <a:gd name="T6" fmla="*/ 45 w 45"/>
              <a:gd name="T7" fmla="*/ 2 h 18"/>
              <a:gd name="T8" fmla="*/ 1 w 45"/>
              <a:gd name="T9" fmla="*/ 0 h 18"/>
              <a:gd name="T10" fmla="*/ 1 w 45"/>
              <a:gd name="T11" fmla="*/ 0 h 18"/>
              <a:gd name="T12" fmla="*/ 0 60000 65536"/>
              <a:gd name="T13" fmla="*/ 0 60000 65536"/>
              <a:gd name="T14" fmla="*/ 0 60000 65536"/>
              <a:gd name="T15" fmla="*/ 0 60000 65536"/>
              <a:gd name="T16" fmla="*/ 0 60000 65536"/>
              <a:gd name="T17" fmla="*/ 0 60000 65536"/>
              <a:gd name="T18" fmla="*/ 0 w 45"/>
              <a:gd name="T19" fmla="*/ 0 h 18"/>
              <a:gd name="T20" fmla="*/ 45 w 4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5" h="18">
                <a:moveTo>
                  <a:pt x="1" y="0"/>
                </a:moveTo>
                <a:lnTo>
                  <a:pt x="0" y="15"/>
                </a:lnTo>
                <a:lnTo>
                  <a:pt x="43" y="18"/>
                </a:lnTo>
                <a:lnTo>
                  <a:pt x="45" y="2"/>
                </a:lnTo>
                <a:lnTo>
                  <a:pt x="1" y="0"/>
                </a:lnTo>
                <a:close/>
              </a:path>
            </a:pathLst>
          </a:custGeom>
          <a:solidFill>
            <a:srgbClr val="009240"/>
          </a:solidFill>
          <a:ln w="9525">
            <a:noFill/>
            <a:round/>
            <a:headEnd/>
            <a:tailEnd/>
          </a:ln>
        </p:spPr>
        <p:txBody>
          <a:bodyPr/>
          <a:lstStyle/>
          <a:p>
            <a:endParaRPr lang="hu-HU"/>
          </a:p>
        </p:txBody>
      </p:sp>
      <p:sp>
        <p:nvSpPr>
          <p:cNvPr id="59583" name="Freeform 192"/>
          <p:cNvSpPr>
            <a:spLocks/>
          </p:cNvSpPr>
          <p:nvPr/>
        </p:nvSpPr>
        <p:spPr bwMode="auto">
          <a:xfrm>
            <a:off x="5086350" y="1714501"/>
            <a:ext cx="69850" cy="28575"/>
          </a:xfrm>
          <a:custGeom>
            <a:avLst/>
            <a:gdLst>
              <a:gd name="T0" fmla="*/ 1 w 44"/>
              <a:gd name="T1" fmla="*/ 0 h 18"/>
              <a:gd name="T2" fmla="*/ 0 w 44"/>
              <a:gd name="T3" fmla="*/ 15 h 18"/>
              <a:gd name="T4" fmla="*/ 43 w 44"/>
              <a:gd name="T5" fmla="*/ 18 h 18"/>
              <a:gd name="T6" fmla="*/ 44 w 44"/>
              <a:gd name="T7" fmla="*/ 3 h 18"/>
              <a:gd name="T8" fmla="*/ 1 w 44"/>
              <a:gd name="T9" fmla="*/ 0 h 18"/>
              <a:gd name="T10" fmla="*/ 1 w 44"/>
              <a:gd name="T11" fmla="*/ 0 h 18"/>
              <a:gd name="T12" fmla="*/ 0 60000 65536"/>
              <a:gd name="T13" fmla="*/ 0 60000 65536"/>
              <a:gd name="T14" fmla="*/ 0 60000 65536"/>
              <a:gd name="T15" fmla="*/ 0 60000 65536"/>
              <a:gd name="T16" fmla="*/ 0 60000 65536"/>
              <a:gd name="T17" fmla="*/ 0 60000 65536"/>
              <a:gd name="T18" fmla="*/ 0 w 44"/>
              <a:gd name="T19" fmla="*/ 0 h 18"/>
              <a:gd name="T20" fmla="*/ 44 w 4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4" h="18">
                <a:moveTo>
                  <a:pt x="1" y="0"/>
                </a:moveTo>
                <a:lnTo>
                  <a:pt x="0" y="15"/>
                </a:lnTo>
                <a:lnTo>
                  <a:pt x="43" y="18"/>
                </a:lnTo>
                <a:lnTo>
                  <a:pt x="44" y="3"/>
                </a:lnTo>
                <a:lnTo>
                  <a:pt x="1" y="0"/>
                </a:lnTo>
                <a:close/>
              </a:path>
            </a:pathLst>
          </a:custGeom>
          <a:solidFill>
            <a:srgbClr val="009240"/>
          </a:solidFill>
          <a:ln w="9525">
            <a:noFill/>
            <a:round/>
            <a:headEnd/>
            <a:tailEnd/>
          </a:ln>
        </p:spPr>
        <p:txBody>
          <a:bodyPr/>
          <a:lstStyle/>
          <a:p>
            <a:endParaRPr lang="hu-HU"/>
          </a:p>
        </p:txBody>
      </p:sp>
      <p:sp>
        <p:nvSpPr>
          <p:cNvPr id="59584" name="Freeform 193"/>
          <p:cNvSpPr>
            <a:spLocks/>
          </p:cNvSpPr>
          <p:nvPr/>
        </p:nvSpPr>
        <p:spPr bwMode="auto">
          <a:xfrm>
            <a:off x="5014914" y="1712913"/>
            <a:ext cx="73025" cy="25400"/>
          </a:xfrm>
          <a:custGeom>
            <a:avLst/>
            <a:gdLst>
              <a:gd name="T0" fmla="*/ 0 w 46"/>
              <a:gd name="T1" fmla="*/ 0 h 16"/>
              <a:gd name="T2" fmla="*/ 0 w 46"/>
              <a:gd name="T3" fmla="*/ 15 h 16"/>
              <a:gd name="T4" fmla="*/ 45 w 46"/>
              <a:gd name="T5" fmla="*/ 16 h 16"/>
              <a:gd name="T6" fmla="*/ 46 w 46"/>
              <a:gd name="T7" fmla="*/ 1 h 16"/>
              <a:gd name="T8" fmla="*/ 0 w 46"/>
              <a:gd name="T9" fmla="*/ 0 h 16"/>
              <a:gd name="T10" fmla="*/ 0 w 46"/>
              <a:gd name="T11" fmla="*/ 0 h 16"/>
              <a:gd name="T12" fmla="*/ 0 60000 65536"/>
              <a:gd name="T13" fmla="*/ 0 60000 65536"/>
              <a:gd name="T14" fmla="*/ 0 60000 65536"/>
              <a:gd name="T15" fmla="*/ 0 60000 65536"/>
              <a:gd name="T16" fmla="*/ 0 60000 65536"/>
              <a:gd name="T17" fmla="*/ 0 60000 65536"/>
              <a:gd name="T18" fmla="*/ 0 w 46"/>
              <a:gd name="T19" fmla="*/ 0 h 16"/>
              <a:gd name="T20" fmla="*/ 46 w 4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6" h="16">
                <a:moveTo>
                  <a:pt x="0" y="0"/>
                </a:moveTo>
                <a:lnTo>
                  <a:pt x="0" y="15"/>
                </a:lnTo>
                <a:lnTo>
                  <a:pt x="45" y="16"/>
                </a:lnTo>
                <a:lnTo>
                  <a:pt x="46" y="1"/>
                </a:lnTo>
                <a:lnTo>
                  <a:pt x="0" y="0"/>
                </a:lnTo>
                <a:close/>
              </a:path>
            </a:pathLst>
          </a:custGeom>
          <a:solidFill>
            <a:srgbClr val="009240"/>
          </a:solidFill>
          <a:ln w="9525">
            <a:noFill/>
            <a:round/>
            <a:headEnd/>
            <a:tailEnd/>
          </a:ln>
        </p:spPr>
        <p:txBody>
          <a:bodyPr/>
          <a:lstStyle/>
          <a:p>
            <a:endParaRPr lang="hu-HU"/>
          </a:p>
        </p:txBody>
      </p:sp>
      <p:sp>
        <p:nvSpPr>
          <p:cNvPr id="59585" name="Freeform 194"/>
          <p:cNvSpPr>
            <a:spLocks/>
          </p:cNvSpPr>
          <p:nvPr/>
        </p:nvSpPr>
        <p:spPr bwMode="auto">
          <a:xfrm>
            <a:off x="4945063" y="1711325"/>
            <a:ext cx="69850" cy="25400"/>
          </a:xfrm>
          <a:custGeom>
            <a:avLst/>
            <a:gdLst>
              <a:gd name="T0" fmla="*/ 0 w 44"/>
              <a:gd name="T1" fmla="*/ 0 h 16"/>
              <a:gd name="T2" fmla="*/ 0 w 44"/>
              <a:gd name="T3" fmla="*/ 15 h 16"/>
              <a:gd name="T4" fmla="*/ 44 w 44"/>
              <a:gd name="T5" fmla="*/ 16 h 16"/>
              <a:gd name="T6" fmla="*/ 44 w 44"/>
              <a:gd name="T7" fmla="*/ 1 h 16"/>
              <a:gd name="T8" fmla="*/ 0 w 44"/>
              <a:gd name="T9" fmla="*/ 0 h 16"/>
              <a:gd name="T10" fmla="*/ 0 w 44"/>
              <a:gd name="T11" fmla="*/ 0 h 16"/>
              <a:gd name="T12" fmla="*/ 0 60000 65536"/>
              <a:gd name="T13" fmla="*/ 0 60000 65536"/>
              <a:gd name="T14" fmla="*/ 0 60000 65536"/>
              <a:gd name="T15" fmla="*/ 0 60000 65536"/>
              <a:gd name="T16" fmla="*/ 0 60000 65536"/>
              <a:gd name="T17" fmla="*/ 0 60000 65536"/>
              <a:gd name="T18" fmla="*/ 0 w 44"/>
              <a:gd name="T19" fmla="*/ 0 h 16"/>
              <a:gd name="T20" fmla="*/ 44 w 4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4" h="16">
                <a:moveTo>
                  <a:pt x="0" y="0"/>
                </a:moveTo>
                <a:lnTo>
                  <a:pt x="0" y="15"/>
                </a:lnTo>
                <a:lnTo>
                  <a:pt x="44" y="16"/>
                </a:lnTo>
                <a:lnTo>
                  <a:pt x="44" y="1"/>
                </a:lnTo>
                <a:lnTo>
                  <a:pt x="0" y="0"/>
                </a:lnTo>
                <a:close/>
              </a:path>
            </a:pathLst>
          </a:custGeom>
          <a:solidFill>
            <a:srgbClr val="009240"/>
          </a:solidFill>
          <a:ln w="9525">
            <a:noFill/>
            <a:round/>
            <a:headEnd/>
            <a:tailEnd/>
          </a:ln>
        </p:spPr>
        <p:txBody>
          <a:bodyPr/>
          <a:lstStyle/>
          <a:p>
            <a:endParaRPr lang="hu-HU"/>
          </a:p>
        </p:txBody>
      </p:sp>
      <p:sp>
        <p:nvSpPr>
          <p:cNvPr id="59586" name="Freeform 195"/>
          <p:cNvSpPr>
            <a:spLocks/>
          </p:cNvSpPr>
          <p:nvPr/>
        </p:nvSpPr>
        <p:spPr bwMode="auto">
          <a:xfrm>
            <a:off x="4872039" y="1711326"/>
            <a:ext cx="73025" cy="23813"/>
          </a:xfrm>
          <a:custGeom>
            <a:avLst/>
            <a:gdLst>
              <a:gd name="T0" fmla="*/ 0 w 46"/>
              <a:gd name="T1" fmla="*/ 0 h 15"/>
              <a:gd name="T2" fmla="*/ 0 w 46"/>
              <a:gd name="T3" fmla="*/ 15 h 15"/>
              <a:gd name="T4" fmla="*/ 46 w 46"/>
              <a:gd name="T5" fmla="*/ 15 h 15"/>
              <a:gd name="T6" fmla="*/ 46 w 46"/>
              <a:gd name="T7" fmla="*/ 0 h 15"/>
              <a:gd name="T8" fmla="*/ 0 w 46"/>
              <a:gd name="T9" fmla="*/ 0 h 15"/>
              <a:gd name="T10" fmla="*/ 0 w 46"/>
              <a:gd name="T11" fmla="*/ 0 h 15"/>
              <a:gd name="T12" fmla="*/ 0 60000 65536"/>
              <a:gd name="T13" fmla="*/ 0 60000 65536"/>
              <a:gd name="T14" fmla="*/ 0 60000 65536"/>
              <a:gd name="T15" fmla="*/ 0 60000 65536"/>
              <a:gd name="T16" fmla="*/ 0 60000 65536"/>
              <a:gd name="T17" fmla="*/ 0 60000 65536"/>
              <a:gd name="T18" fmla="*/ 0 w 46"/>
              <a:gd name="T19" fmla="*/ 0 h 15"/>
              <a:gd name="T20" fmla="*/ 46 w 4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46" h="15">
                <a:moveTo>
                  <a:pt x="0" y="0"/>
                </a:moveTo>
                <a:lnTo>
                  <a:pt x="0" y="15"/>
                </a:lnTo>
                <a:lnTo>
                  <a:pt x="46" y="15"/>
                </a:lnTo>
                <a:lnTo>
                  <a:pt x="46" y="0"/>
                </a:lnTo>
                <a:lnTo>
                  <a:pt x="0" y="0"/>
                </a:lnTo>
                <a:close/>
              </a:path>
            </a:pathLst>
          </a:custGeom>
          <a:solidFill>
            <a:srgbClr val="009240"/>
          </a:solidFill>
          <a:ln w="9525">
            <a:noFill/>
            <a:round/>
            <a:headEnd/>
            <a:tailEnd/>
          </a:ln>
        </p:spPr>
        <p:txBody>
          <a:bodyPr/>
          <a:lstStyle/>
          <a:p>
            <a:endParaRPr lang="hu-HU"/>
          </a:p>
        </p:txBody>
      </p:sp>
      <p:sp>
        <p:nvSpPr>
          <p:cNvPr id="59587" name="Freeform 196"/>
          <p:cNvSpPr>
            <a:spLocks/>
          </p:cNvSpPr>
          <p:nvPr/>
        </p:nvSpPr>
        <p:spPr bwMode="auto">
          <a:xfrm>
            <a:off x="4797426" y="1708150"/>
            <a:ext cx="74613" cy="26988"/>
          </a:xfrm>
          <a:custGeom>
            <a:avLst/>
            <a:gdLst>
              <a:gd name="T0" fmla="*/ 0 w 47"/>
              <a:gd name="T1" fmla="*/ 16 h 17"/>
              <a:gd name="T2" fmla="*/ 47 w 47"/>
              <a:gd name="T3" fmla="*/ 17 h 17"/>
              <a:gd name="T4" fmla="*/ 47 w 47"/>
              <a:gd name="T5" fmla="*/ 2 h 17"/>
              <a:gd name="T6" fmla="*/ 0 w 47"/>
              <a:gd name="T7" fmla="*/ 0 h 17"/>
              <a:gd name="T8" fmla="*/ 0 w 47"/>
              <a:gd name="T9" fmla="*/ 16 h 17"/>
              <a:gd name="T10" fmla="*/ 0 60000 65536"/>
              <a:gd name="T11" fmla="*/ 0 60000 65536"/>
              <a:gd name="T12" fmla="*/ 0 60000 65536"/>
              <a:gd name="T13" fmla="*/ 0 60000 65536"/>
              <a:gd name="T14" fmla="*/ 0 60000 65536"/>
              <a:gd name="T15" fmla="*/ 0 w 47"/>
              <a:gd name="T16" fmla="*/ 0 h 17"/>
              <a:gd name="T17" fmla="*/ 47 w 47"/>
              <a:gd name="T18" fmla="*/ 17 h 17"/>
            </a:gdLst>
            <a:ahLst/>
            <a:cxnLst>
              <a:cxn ang="T10">
                <a:pos x="T0" y="T1"/>
              </a:cxn>
              <a:cxn ang="T11">
                <a:pos x="T2" y="T3"/>
              </a:cxn>
              <a:cxn ang="T12">
                <a:pos x="T4" y="T5"/>
              </a:cxn>
              <a:cxn ang="T13">
                <a:pos x="T6" y="T7"/>
              </a:cxn>
              <a:cxn ang="T14">
                <a:pos x="T8" y="T9"/>
              </a:cxn>
            </a:cxnLst>
            <a:rect l="T15" t="T16" r="T17" b="T18"/>
            <a:pathLst>
              <a:path w="47" h="17">
                <a:moveTo>
                  <a:pt x="0" y="16"/>
                </a:moveTo>
                <a:lnTo>
                  <a:pt x="47" y="17"/>
                </a:lnTo>
                <a:lnTo>
                  <a:pt x="47" y="2"/>
                </a:lnTo>
                <a:lnTo>
                  <a:pt x="0" y="0"/>
                </a:lnTo>
                <a:lnTo>
                  <a:pt x="0" y="16"/>
                </a:lnTo>
                <a:close/>
              </a:path>
            </a:pathLst>
          </a:custGeom>
          <a:solidFill>
            <a:srgbClr val="009240"/>
          </a:solidFill>
          <a:ln w="9525">
            <a:noFill/>
            <a:round/>
            <a:headEnd/>
            <a:tailEnd/>
          </a:ln>
        </p:spPr>
        <p:txBody>
          <a:bodyPr/>
          <a:lstStyle/>
          <a:p>
            <a:endParaRPr lang="hu-HU"/>
          </a:p>
        </p:txBody>
      </p:sp>
      <p:sp>
        <p:nvSpPr>
          <p:cNvPr id="59588" name="Freeform 197"/>
          <p:cNvSpPr>
            <a:spLocks/>
          </p:cNvSpPr>
          <p:nvPr/>
        </p:nvSpPr>
        <p:spPr bwMode="auto">
          <a:xfrm>
            <a:off x="5287964" y="1693863"/>
            <a:ext cx="15875" cy="107950"/>
          </a:xfrm>
          <a:custGeom>
            <a:avLst/>
            <a:gdLst>
              <a:gd name="T0" fmla="*/ 10 w 10"/>
              <a:gd name="T1" fmla="*/ 68 h 68"/>
              <a:gd name="T2" fmla="*/ 10 w 10"/>
              <a:gd name="T3" fmla="*/ 0 h 68"/>
              <a:gd name="T4" fmla="*/ 0 w 10"/>
              <a:gd name="T5" fmla="*/ 0 h 68"/>
              <a:gd name="T6" fmla="*/ 1 w 10"/>
              <a:gd name="T7" fmla="*/ 68 h 68"/>
              <a:gd name="T8" fmla="*/ 10 w 10"/>
              <a:gd name="T9" fmla="*/ 68 h 68"/>
              <a:gd name="T10" fmla="*/ 0 60000 65536"/>
              <a:gd name="T11" fmla="*/ 0 60000 65536"/>
              <a:gd name="T12" fmla="*/ 0 60000 65536"/>
              <a:gd name="T13" fmla="*/ 0 60000 65536"/>
              <a:gd name="T14" fmla="*/ 0 60000 65536"/>
              <a:gd name="T15" fmla="*/ 0 w 10"/>
              <a:gd name="T16" fmla="*/ 0 h 68"/>
              <a:gd name="T17" fmla="*/ 10 w 10"/>
              <a:gd name="T18" fmla="*/ 68 h 68"/>
            </a:gdLst>
            <a:ahLst/>
            <a:cxnLst>
              <a:cxn ang="T10">
                <a:pos x="T0" y="T1"/>
              </a:cxn>
              <a:cxn ang="T11">
                <a:pos x="T2" y="T3"/>
              </a:cxn>
              <a:cxn ang="T12">
                <a:pos x="T4" y="T5"/>
              </a:cxn>
              <a:cxn ang="T13">
                <a:pos x="T6" y="T7"/>
              </a:cxn>
              <a:cxn ang="T14">
                <a:pos x="T8" y="T9"/>
              </a:cxn>
            </a:cxnLst>
            <a:rect l="T15" t="T16" r="T17" b="T18"/>
            <a:pathLst>
              <a:path w="10" h="68">
                <a:moveTo>
                  <a:pt x="10" y="68"/>
                </a:moveTo>
                <a:lnTo>
                  <a:pt x="10" y="0"/>
                </a:lnTo>
                <a:lnTo>
                  <a:pt x="0" y="0"/>
                </a:lnTo>
                <a:lnTo>
                  <a:pt x="1" y="68"/>
                </a:lnTo>
                <a:lnTo>
                  <a:pt x="10" y="68"/>
                </a:lnTo>
                <a:close/>
              </a:path>
            </a:pathLst>
          </a:custGeom>
          <a:solidFill>
            <a:srgbClr val="1F99C3"/>
          </a:solidFill>
          <a:ln w="9525">
            <a:noFill/>
            <a:round/>
            <a:headEnd/>
            <a:tailEnd/>
          </a:ln>
        </p:spPr>
        <p:txBody>
          <a:bodyPr/>
          <a:lstStyle/>
          <a:p>
            <a:endParaRPr lang="hu-HU"/>
          </a:p>
        </p:txBody>
      </p:sp>
      <p:sp>
        <p:nvSpPr>
          <p:cNvPr id="59589" name="Rectangle 198"/>
          <p:cNvSpPr>
            <a:spLocks noChangeArrowheads="1"/>
          </p:cNvSpPr>
          <p:nvPr/>
        </p:nvSpPr>
        <p:spPr bwMode="auto">
          <a:xfrm>
            <a:off x="5312285" y="1520826"/>
            <a:ext cx="222818" cy="138499"/>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000" b="1">
                <a:solidFill>
                  <a:srgbClr val="131516"/>
                </a:solidFill>
                <a:latin typeface="Lucida Sans" pitchFamily="34" charset="0"/>
              </a:rPr>
              <a:t>cos</a:t>
            </a:r>
            <a:endParaRPr lang="en-US" sz="1600" b="1">
              <a:solidFill>
                <a:srgbClr val="000000"/>
              </a:solidFill>
              <a:latin typeface="Lucida Sans" pitchFamily="34" charset="0"/>
            </a:endParaRPr>
          </a:p>
        </p:txBody>
      </p:sp>
      <p:sp>
        <p:nvSpPr>
          <p:cNvPr id="59590" name="Rectangle 199"/>
          <p:cNvSpPr>
            <a:spLocks noChangeArrowheads="1"/>
          </p:cNvSpPr>
          <p:nvPr/>
        </p:nvSpPr>
        <p:spPr bwMode="auto">
          <a:xfrm>
            <a:off x="4596779" y="2424114"/>
            <a:ext cx="456856" cy="138499"/>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000" b="1">
                <a:solidFill>
                  <a:srgbClr val="131516"/>
                </a:solidFill>
                <a:latin typeface="Lucida Sans" pitchFamily="34" charset="0"/>
              </a:rPr>
              <a:t>232 bp</a:t>
            </a:r>
            <a:endParaRPr lang="en-US" sz="1600" b="1">
              <a:solidFill>
                <a:srgbClr val="000000"/>
              </a:solidFill>
              <a:latin typeface="Lucida Sans" pitchFamily="34" charset="0"/>
            </a:endParaRPr>
          </a:p>
        </p:txBody>
      </p:sp>
      <p:pic>
        <p:nvPicPr>
          <p:cNvPr id="59591" name="Picture 200"/>
          <p:cNvPicPr>
            <a:picLocks noChangeAspect="1" noChangeArrowheads="1"/>
          </p:cNvPicPr>
          <p:nvPr/>
        </p:nvPicPr>
        <p:blipFill>
          <a:blip r:embed="rId4" cstate="print"/>
          <a:srcRect/>
          <a:stretch>
            <a:fillRect/>
          </a:stretch>
        </p:blipFill>
        <p:spPr bwMode="auto">
          <a:xfrm>
            <a:off x="4545014" y="2249488"/>
            <a:ext cx="496887" cy="120650"/>
          </a:xfrm>
          <a:prstGeom prst="rect">
            <a:avLst/>
          </a:prstGeom>
          <a:noFill/>
          <a:ln w="9525">
            <a:noFill/>
            <a:miter lim="800000"/>
            <a:headEnd/>
            <a:tailEnd/>
          </a:ln>
        </p:spPr>
      </p:pic>
      <p:sp>
        <p:nvSpPr>
          <p:cNvPr id="59592" name="Rectangle 201"/>
          <p:cNvSpPr>
            <a:spLocks noChangeArrowheads="1"/>
          </p:cNvSpPr>
          <p:nvPr/>
        </p:nvSpPr>
        <p:spPr bwMode="auto">
          <a:xfrm>
            <a:off x="4667250" y="3216275"/>
            <a:ext cx="319088" cy="16510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200" b="1" i="1">
                <a:solidFill>
                  <a:srgbClr val="131516"/>
                </a:solidFill>
                <a:latin typeface="Lucida Sans" pitchFamily="34" charset="0"/>
              </a:rPr>
              <a:t>attB</a:t>
            </a:r>
            <a:endParaRPr lang="en-US" sz="1600" b="1">
              <a:solidFill>
                <a:srgbClr val="000000"/>
              </a:solidFill>
              <a:latin typeface="Lucida Sans" pitchFamily="34" charset="0"/>
            </a:endParaRPr>
          </a:p>
        </p:txBody>
      </p:sp>
      <p:sp>
        <p:nvSpPr>
          <p:cNvPr id="59593" name="Rectangle 202"/>
          <p:cNvSpPr>
            <a:spLocks noChangeArrowheads="1"/>
          </p:cNvSpPr>
          <p:nvPr/>
        </p:nvSpPr>
        <p:spPr bwMode="auto">
          <a:xfrm>
            <a:off x="1990726" y="3421063"/>
            <a:ext cx="461963" cy="16510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200" b="1" i="1">
                <a:solidFill>
                  <a:srgbClr val="131516"/>
                </a:solidFill>
                <a:latin typeface="Lucida Sans" pitchFamily="34" charset="0"/>
              </a:rPr>
              <a:t>E. coli</a:t>
            </a:r>
            <a:endParaRPr lang="en-US" sz="1600" b="1">
              <a:solidFill>
                <a:srgbClr val="000000"/>
              </a:solidFill>
              <a:latin typeface="Lucida Sans" pitchFamily="34" charset="0"/>
            </a:endParaRPr>
          </a:p>
        </p:txBody>
      </p:sp>
      <p:sp>
        <p:nvSpPr>
          <p:cNvPr id="59594" name="Rectangle 203"/>
          <p:cNvSpPr>
            <a:spLocks noChangeArrowheads="1"/>
          </p:cNvSpPr>
          <p:nvPr/>
        </p:nvSpPr>
        <p:spPr bwMode="auto">
          <a:xfrm>
            <a:off x="4792914" y="2925764"/>
            <a:ext cx="112210" cy="263149"/>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900" b="1">
                <a:solidFill>
                  <a:srgbClr val="131516"/>
                </a:solidFill>
                <a:latin typeface="Calibri" pitchFamily="34" charset="0"/>
              </a:rPr>
              <a:t>x</a:t>
            </a:r>
            <a:endParaRPr lang="en-US" sz="1600" b="1">
              <a:solidFill>
                <a:srgbClr val="000000"/>
              </a:solidFill>
              <a:latin typeface="Lucida Sans" pitchFamily="34" charset="0"/>
            </a:endParaRPr>
          </a:p>
        </p:txBody>
      </p:sp>
      <p:sp>
        <p:nvSpPr>
          <p:cNvPr id="59595" name="Rectangle 204"/>
          <p:cNvSpPr>
            <a:spLocks noChangeArrowheads="1"/>
          </p:cNvSpPr>
          <p:nvPr/>
        </p:nvSpPr>
        <p:spPr bwMode="auto">
          <a:xfrm>
            <a:off x="4605290" y="3621088"/>
            <a:ext cx="338234" cy="12465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900" b="1">
                <a:solidFill>
                  <a:srgbClr val="131516"/>
                </a:solidFill>
                <a:latin typeface="Lucida Sans" pitchFamily="34" charset="0"/>
              </a:rPr>
              <a:t>21 bp</a:t>
            </a:r>
            <a:endParaRPr lang="en-US" sz="1600" b="1">
              <a:solidFill>
                <a:srgbClr val="000000"/>
              </a:solidFill>
              <a:latin typeface="Lucida Sans" pitchFamily="34" charset="0"/>
            </a:endParaRPr>
          </a:p>
        </p:txBody>
      </p:sp>
      <p:pic>
        <p:nvPicPr>
          <p:cNvPr id="59596" name="Picture 205"/>
          <p:cNvPicPr>
            <a:picLocks noChangeAspect="1" noChangeArrowheads="1"/>
          </p:cNvPicPr>
          <p:nvPr/>
        </p:nvPicPr>
        <p:blipFill>
          <a:blip r:embed="rId5" cstate="print"/>
          <a:srcRect/>
          <a:stretch>
            <a:fillRect/>
          </a:stretch>
        </p:blipFill>
        <p:spPr bwMode="auto">
          <a:xfrm>
            <a:off x="4621213" y="3436938"/>
            <a:ext cx="336550" cy="120650"/>
          </a:xfrm>
          <a:prstGeom prst="rect">
            <a:avLst/>
          </a:prstGeom>
          <a:noFill/>
          <a:ln w="9525">
            <a:noFill/>
            <a:miter lim="800000"/>
            <a:headEnd/>
            <a:tailEnd/>
          </a:ln>
        </p:spPr>
      </p:pic>
      <p:sp>
        <p:nvSpPr>
          <p:cNvPr id="59597" name="Freeform 206"/>
          <p:cNvSpPr>
            <a:spLocks/>
          </p:cNvSpPr>
          <p:nvPr/>
        </p:nvSpPr>
        <p:spPr bwMode="auto">
          <a:xfrm>
            <a:off x="3386138" y="3482975"/>
            <a:ext cx="1238250" cy="26988"/>
          </a:xfrm>
          <a:custGeom>
            <a:avLst/>
            <a:gdLst>
              <a:gd name="T0" fmla="*/ 780 w 780"/>
              <a:gd name="T1" fmla="*/ 0 h 17"/>
              <a:gd name="T2" fmla="*/ 0 w 780"/>
              <a:gd name="T3" fmla="*/ 0 h 17"/>
              <a:gd name="T4" fmla="*/ 0 w 780"/>
              <a:gd name="T5" fmla="*/ 16 h 17"/>
              <a:gd name="T6" fmla="*/ 780 w 780"/>
              <a:gd name="T7" fmla="*/ 17 h 17"/>
              <a:gd name="T8" fmla="*/ 780 w 780"/>
              <a:gd name="T9" fmla="*/ 0 h 17"/>
              <a:gd name="T10" fmla="*/ 0 60000 65536"/>
              <a:gd name="T11" fmla="*/ 0 60000 65536"/>
              <a:gd name="T12" fmla="*/ 0 60000 65536"/>
              <a:gd name="T13" fmla="*/ 0 60000 65536"/>
              <a:gd name="T14" fmla="*/ 0 60000 65536"/>
              <a:gd name="T15" fmla="*/ 0 w 780"/>
              <a:gd name="T16" fmla="*/ 0 h 17"/>
              <a:gd name="T17" fmla="*/ 780 w 780"/>
              <a:gd name="T18" fmla="*/ 17 h 17"/>
            </a:gdLst>
            <a:ahLst/>
            <a:cxnLst>
              <a:cxn ang="T10">
                <a:pos x="T0" y="T1"/>
              </a:cxn>
              <a:cxn ang="T11">
                <a:pos x="T2" y="T3"/>
              </a:cxn>
              <a:cxn ang="T12">
                <a:pos x="T4" y="T5"/>
              </a:cxn>
              <a:cxn ang="T13">
                <a:pos x="T6" y="T7"/>
              </a:cxn>
              <a:cxn ang="T14">
                <a:pos x="T8" y="T9"/>
              </a:cxn>
            </a:cxnLst>
            <a:rect l="T15" t="T16" r="T17" b="T18"/>
            <a:pathLst>
              <a:path w="780" h="17">
                <a:moveTo>
                  <a:pt x="780" y="0"/>
                </a:moveTo>
                <a:lnTo>
                  <a:pt x="0" y="0"/>
                </a:lnTo>
                <a:lnTo>
                  <a:pt x="0" y="16"/>
                </a:lnTo>
                <a:lnTo>
                  <a:pt x="780" y="17"/>
                </a:lnTo>
                <a:lnTo>
                  <a:pt x="780" y="0"/>
                </a:lnTo>
                <a:close/>
              </a:path>
            </a:pathLst>
          </a:custGeom>
          <a:solidFill>
            <a:srgbClr val="131516"/>
          </a:solidFill>
          <a:ln w="9525">
            <a:noFill/>
            <a:round/>
            <a:headEnd/>
            <a:tailEnd/>
          </a:ln>
        </p:spPr>
        <p:txBody>
          <a:bodyPr/>
          <a:lstStyle/>
          <a:p>
            <a:endParaRPr lang="hu-HU"/>
          </a:p>
        </p:txBody>
      </p:sp>
      <p:sp>
        <p:nvSpPr>
          <p:cNvPr id="59598" name="Freeform 207"/>
          <p:cNvSpPr>
            <a:spLocks/>
          </p:cNvSpPr>
          <p:nvPr/>
        </p:nvSpPr>
        <p:spPr bwMode="auto">
          <a:xfrm>
            <a:off x="3586163" y="3365500"/>
            <a:ext cx="150812" cy="260350"/>
          </a:xfrm>
          <a:custGeom>
            <a:avLst/>
            <a:gdLst>
              <a:gd name="T0" fmla="*/ 7 w 95"/>
              <a:gd name="T1" fmla="*/ 164 h 164"/>
              <a:gd name="T2" fmla="*/ 95 w 95"/>
              <a:gd name="T3" fmla="*/ 4 h 164"/>
              <a:gd name="T4" fmla="*/ 89 w 95"/>
              <a:gd name="T5" fmla="*/ 0 h 164"/>
              <a:gd name="T6" fmla="*/ 0 w 95"/>
              <a:gd name="T7" fmla="*/ 160 h 164"/>
              <a:gd name="T8" fmla="*/ 7 w 95"/>
              <a:gd name="T9" fmla="*/ 164 h 164"/>
              <a:gd name="T10" fmla="*/ 0 60000 65536"/>
              <a:gd name="T11" fmla="*/ 0 60000 65536"/>
              <a:gd name="T12" fmla="*/ 0 60000 65536"/>
              <a:gd name="T13" fmla="*/ 0 60000 65536"/>
              <a:gd name="T14" fmla="*/ 0 60000 65536"/>
              <a:gd name="T15" fmla="*/ 0 w 95"/>
              <a:gd name="T16" fmla="*/ 0 h 164"/>
              <a:gd name="T17" fmla="*/ 95 w 95"/>
              <a:gd name="T18" fmla="*/ 164 h 164"/>
            </a:gdLst>
            <a:ahLst/>
            <a:cxnLst>
              <a:cxn ang="T10">
                <a:pos x="T0" y="T1"/>
              </a:cxn>
              <a:cxn ang="T11">
                <a:pos x="T2" y="T3"/>
              </a:cxn>
              <a:cxn ang="T12">
                <a:pos x="T4" y="T5"/>
              </a:cxn>
              <a:cxn ang="T13">
                <a:pos x="T6" y="T7"/>
              </a:cxn>
              <a:cxn ang="T14">
                <a:pos x="T8" y="T9"/>
              </a:cxn>
            </a:cxnLst>
            <a:rect l="T15" t="T16" r="T17" b="T18"/>
            <a:pathLst>
              <a:path w="95" h="164">
                <a:moveTo>
                  <a:pt x="7" y="164"/>
                </a:moveTo>
                <a:lnTo>
                  <a:pt x="95" y="4"/>
                </a:lnTo>
                <a:lnTo>
                  <a:pt x="89" y="0"/>
                </a:lnTo>
                <a:lnTo>
                  <a:pt x="0" y="160"/>
                </a:lnTo>
                <a:lnTo>
                  <a:pt x="7" y="164"/>
                </a:lnTo>
                <a:close/>
              </a:path>
            </a:pathLst>
          </a:custGeom>
          <a:solidFill>
            <a:srgbClr val="131516"/>
          </a:solidFill>
          <a:ln w="9525">
            <a:noFill/>
            <a:round/>
            <a:headEnd/>
            <a:tailEnd/>
          </a:ln>
        </p:spPr>
        <p:txBody>
          <a:bodyPr/>
          <a:lstStyle/>
          <a:p>
            <a:endParaRPr lang="hu-HU"/>
          </a:p>
        </p:txBody>
      </p:sp>
      <p:sp>
        <p:nvSpPr>
          <p:cNvPr id="59599" name="Freeform 208"/>
          <p:cNvSpPr>
            <a:spLocks/>
          </p:cNvSpPr>
          <p:nvPr/>
        </p:nvSpPr>
        <p:spPr bwMode="auto">
          <a:xfrm>
            <a:off x="3484564" y="3365500"/>
            <a:ext cx="149225" cy="260350"/>
          </a:xfrm>
          <a:custGeom>
            <a:avLst/>
            <a:gdLst>
              <a:gd name="T0" fmla="*/ 7 w 94"/>
              <a:gd name="T1" fmla="*/ 164 h 164"/>
              <a:gd name="T2" fmla="*/ 94 w 94"/>
              <a:gd name="T3" fmla="*/ 4 h 164"/>
              <a:gd name="T4" fmla="*/ 88 w 94"/>
              <a:gd name="T5" fmla="*/ 0 h 164"/>
              <a:gd name="T6" fmla="*/ 0 w 94"/>
              <a:gd name="T7" fmla="*/ 160 h 164"/>
              <a:gd name="T8" fmla="*/ 7 w 94"/>
              <a:gd name="T9" fmla="*/ 164 h 164"/>
              <a:gd name="T10" fmla="*/ 0 60000 65536"/>
              <a:gd name="T11" fmla="*/ 0 60000 65536"/>
              <a:gd name="T12" fmla="*/ 0 60000 65536"/>
              <a:gd name="T13" fmla="*/ 0 60000 65536"/>
              <a:gd name="T14" fmla="*/ 0 60000 65536"/>
              <a:gd name="T15" fmla="*/ 0 w 94"/>
              <a:gd name="T16" fmla="*/ 0 h 164"/>
              <a:gd name="T17" fmla="*/ 94 w 94"/>
              <a:gd name="T18" fmla="*/ 164 h 164"/>
            </a:gdLst>
            <a:ahLst/>
            <a:cxnLst>
              <a:cxn ang="T10">
                <a:pos x="T0" y="T1"/>
              </a:cxn>
              <a:cxn ang="T11">
                <a:pos x="T2" y="T3"/>
              </a:cxn>
              <a:cxn ang="T12">
                <a:pos x="T4" y="T5"/>
              </a:cxn>
              <a:cxn ang="T13">
                <a:pos x="T6" y="T7"/>
              </a:cxn>
              <a:cxn ang="T14">
                <a:pos x="T8" y="T9"/>
              </a:cxn>
            </a:cxnLst>
            <a:rect l="T15" t="T16" r="T17" b="T18"/>
            <a:pathLst>
              <a:path w="94" h="164">
                <a:moveTo>
                  <a:pt x="7" y="164"/>
                </a:moveTo>
                <a:lnTo>
                  <a:pt x="94" y="4"/>
                </a:lnTo>
                <a:lnTo>
                  <a:pt x="88" y="0"/>
                </a:lnTo>
                <a:lnTo>
                  <a:pt x="0" y="160"/>
                </a:lnTo>
                <a:lnTo>
                  <a:pt x="7" y="164"/>
                </a:lnTo>
                <a:close/>
              </a:path>
            </a:pathLst>
          </a:custGeom>
          <a:solidFill>
            <a:srgbClr val="131516"/>
          </a:solidFill>
          <a:ln w="9525">
            <a:noFill/>
            <a:round/>
            <a:headEnd/>
            <a:tailEnd/>
          </a:ln>
        </p:spPr>
        <p:txBody>
          <a:bodyPr/>
          <a:lstStyle/>
          <a:p>
            <a:endParaRPr lang="hu-HU"/>
          </a:p>
        </p:txBody>
      </p:sp>
      <p:sp>
        <p:nvSpPr>
          <p:cNvPr id="59600" name="Freeform 209"/>
          <p:cNvSpPr>
            <a:spLocks/>
          </p:cNvSpPr>
          <p:nvPr/>
        </p:nvSpPr>
        <p:spPr bwMode="auto">
          <a:xfrm>
            <a:off x="4956176" y="3482975"/>
            <a:ext cx="1236663" cy="26988"/>
          </a:xfrm>
          <a:custGeom>
            <a:avLst/>
            <a:gdLst>
              <a:gd name="T0" fmla="*/ 0 w 779"/>
              <a:gd name="T1" fmla="*/ 0 h 17"/>
              <a:gd name="T2" fmla="*/ 779 w 779"/>
              <a:gd name="T3" fmla="*/ 0 h 17"/>
              <a:gd name="T4" fmla="*/ 779 w 779"/>
              <a:gd name="T5" fmla="*/ 16 h 17"/>
              <a:gd name="T6" fmla="*/ 0 w 779"/>
              <a:gd name="T7" fmla="*/ 17 h 17"/>
              <a:gd name="T8" fmla="*/ 0 w 779"/>
              <a:gd name="T9" fmla="*/ 0 h 17"/>
              <a:gd name="T10" fmla="*/ 0 60000 65536"/>
              <a:gd name="T11" fmla="*/ 0 60000 65536"/>
              <a:gd name="T12" fmla="*/ 0 60000 65536"/>
              <a:gd name="T13" fmla="*/ 0 60000 65536"/>
              <a:gd name="T14" fmla="*/ 0 60000 65536"/>
              <a:gd name="T15" fmla="*/ 0 w 779"/>
              <a:gd name="T16" fmla="*/ 0 h 17"/>
              <a:gd name="T17" fmla="*/ 779 w 779"/>
              <a:gd name="T18" fmla="*/ 17 h 17"/>
            </a:gdLst>
            <a:ahLst/>
            <a:cxnLst>
              <a:cxn ang="T10">
                <a:pos x="T0" y="T1"/>
              </a:cxn>
              <a:cxn ang="T11">
                <a:pos x="T2" y="T3"/>
              </a:cxn>
              <a:cxn ang="T12">
                <a:pos x="T4" y="T5"/>
              </a:cxn>
              <a:cxn ang="T13">
                <a:pos x="T6" y="T7"/>
              </a:cxn>
              <a:cxn ang="T14">
                <a:pos x="T8" y="T9"/>
              </a:cxn>
            </a:cxnLst>
            <a:rect l="T15" t="T16" r="T17" b="T18"/>
            <a:pathLst>
              <a:path w="779" h="17">
                <a:moveTo>
                  <a:pt x="0" y="0"/>
                </a:moveTo>
                <a:lnTo>
                  <a:pt x="779" y="0"/>
                </a:lnTo>
                <a:lnTo>
                  <a:pt x="779" y="16"/>
                </a:lnTo>
                <a:lnTo>
                  <a:pt x="0" y="17"/>
                </a:lnTo>
                <a:lnTo>
                  <a:pt x="0" y="0"/>
                </a:lnTo>
                <a:close/>
              </a:path>
            </a:pathLst>
          </a:custGeom>
          <a:solidFill>
            <a:srgbClr val="131516"/>
          </a:solidFill>
          <a:ln w="9525">
            <a:noFill/>
            <a:round/>
            <a:headEnd/>
            <a:tailEnd/>
          </a:ln>
        </p:spPr>
        <p:txBody>
          <a:bodyPr/>
          <a:lstStyle/>
          <a:p>
            <a:endParaRPr lang="hu-HU"/>
          </a:p>
        </p:txBody>
      </p:sp>
      <p:sp>
        <p:nvSpPr>
          <p:cNvPr id="59601" name="Freeform 210"/>
          <p:cNvSpPr>
            <a:spLocks/>
          </p:cNvSpPr>
          <p:nvPr/>
        </p:nvSpPr>
        <p:spPr bwMode="auto">
          <a:xfrm>
            <a:off x="5946776" y="3365500"/>
            <a:ext cx="149225" cy="260350"/>
          </a:xfrm>
          <a:custGeom>
            <a:avLst/>
            <a:gdLst>
              <a:gd name="T0" fmla="*/ 6 w 94"/>
              <a:gd name="T1" fmla="*/ 164 h 164"/>
              <a:gd name="T2" fmla="*/ 94 w 94"/>
              <a:gd name="T3" fmla="*/ 4 h 164"/>
              <a:gd name="T4" fmla="*/ 87 w 94"/>
              <a:gd name="T5" fmla="*/ 0 h 164"/>
              <a:gd name="T6" fmla="*/ 0 w 94"/>
              <a:gd name="T7" fmla="*/ 160 h 164"/>
              <a:gd name="T8" fmla="*/ 6 w 94"/>
              <a:gd name="T9" fmla="*/ 164 h 164"/>
              <a:gd name="T10" fmla="*/ 0 60000 65536"/>
              <a:gd name="T11" fmla="*/ 0 60000 65536"/>
              <a:gd name="T12" fmla="*/ 0 60000 65536"/>
              <a:gd name="T13" fmla="*/ 0 60000 65536"/>
              <a:gd name="T14" fmla="*/ 0 60000 65536"/>
              <a:gd name="T15" fmla="*/ 0 w 94"/>
              <a:gd name="T16" fmla="*/ 0 h 164"/>
              <a:gd name="T17" fmla="*/ 94 w 94"/>
              <a:gd name="T18" fmla="*/ 164 h 164"/>
            </a:gdLst>
            <a:ahLst/>
            <a:cxnLst>
              <a:cxn ang="T10">
                <a:pos x="T0" y="T1"/>
              </a:cxn>
              <a:cxn ang="T11">
                <a:pos x="T2" y="T3"/>
              </a:cxn>
              <a:cxn ang="T12">
                <a:pos x="T4" y="T5"/>
              </a:cxn>
              <a:cxn ang="T13">
                <a:pos x="T6" y="T7"/>
              </a:cxn>
              <a:cxn ang="T14">
                <a:pos x="T8" y="T9"/>
              </a:cxn>
            </a:cxnLst>
            <a:rect l="T15" t="T16" r="T17" b="T18"/>
            <a:pathLst>
              <a:path w="94" h="164">
                <a:moveTo>
                  <a:pt x="6" y="164"/>
                </a:moveTo>
                <a:lnTo>
                  <a:pt x="94" y="4"/>
                </a:lnTo>
                <a:lnTo>
                  <a:pt x="87" y="0"/>
                </a:lnTo>
                <a:lnTo>
                  <a:pt x="0" y="160"/>
                </a:lnTo>
                <a:lnTo>
                  <a:pt x="6" y="164"/>
                </a:lnTo>
                <a:close/>
              </a:path>
            </a:pathLst>
          </a:custGeom>
          <a:solidFill>
            <a:srgbClr val="131516"/>
          </a:solidFill>
          <a:ln w="9525">
            <a:noFill/>
            <a:round/>
            <a:headEnd/>
            <a:tailEnd/>
          </a:ln>
        </p:spPr>
        <p:txBody>
          <a:bodyPr/>
          <a:lstStyle/>
          <a:p>
            <a:endParaRPr lang="hu-HU"/>
          </a:p>
        </p:txBody>
      </p:sp>
      <p:sp>
        <p:nvSpPr>
          <p:cNvPr id="59602" name="Freeform 211"/>
          <p:cNvSpPr>
            <a:spLocks/>
          </p:cNvSpPr>
          <p:nvPr/>
        </p:nvSpPr>
        <p:spPr bwMode="auto">
          <a:xfrm>
            <a:off x="5843589" y="3365500"/>
            <a:ext cx="149225" cy="260350"/>
          </a:xfrm>
          <a:custGeom>
            <a:avLst/>
            <a:gdLst>
              <a:gd name="T0" fmla="*/ 6 w 94"/>
              <a:gd name="T1" fmla="*/ 164 h 164"/>
              <a:gd name="T2" fmla="*/ 94 w 94"/>
              <a:gd name="T3" fmla="*/ 4 h 164"/>
              <a:gd name="T4" fmla="*/ 87 w 94"/>
              <a:gd name="T5" fmla="*/ 0 h 164"/>
              <a:gd name="T6" fmla="*/ 0 w 94"/>
              <a:gd name="T7" fmla="*/ 160 h 164"/>
              <a:gd name="T8" fmla="*/ 6 w 94"/>
              <a:gd name="T9" fmla="*/ 164 h 164"/>
              <a:gd name="T10" fmla="*/ 0 60000 65536"/>
              <a:gd name="T11" fmla="*/ 0 60000 65536"/>
              <a:gd name="T12" fmla="*/ 0 60000 65536"/>
              <a:gd name="T13" fmla="*/ 0 60000 65536"/>
              <a:gd name="T14" fmla="*/ 0 60000 65536"/>
              <a:gd name="T15" fmla="*/ 0 w 94"/>
              <a:gd name="T16" fmla="*/ 0 h 164"/>
              <a:gd name="T17" fmla="*/ 94 w 94"/>
              <a:gd name="T18" fmla="*/ 164 h 164"/>
            </a:gdLst>
            <a:ahLst/>
            <a:cxnLst>
              <a:cxn ang="T10">
                <a:pos x="T0" y="T1"/>
              </a:cxn>
              <a:cxn ang="T11">
                <a:pos x="T2" y="T3"/>
              </a:cxn>
              <a:cxn ang="T12">
                <a:pos x="T4" y="T5"/>
              </a:cxn>
              <a:cxn ang="T13">
                <a:pos x="T6" y="T7"/>
              </a:cxn>
              <a:cxn ang="T14">
                <a:pos x="T8" y="T9"/>
              </a:cxn>
            </a:cxnLst>
            <a:rect l="T15" t="T16" r="T17" b="T18"/>
            <a:pathLst>
              <a:path w="94" h="164">
                <a:moveTo>
                  <a:pt x="6" y="164"/>
                </a:moveTo>
                <a:lnTo>
                  <a:pt x="94" y="4"/>
                </a:lnTo>
                <a:lnTo>
                  <a:pt x="87" y="0"/>
                </a:lnTo>
                <a:lnTo>
                  <a:pt x="0" y="160"/>
                </a:lnTo>
                <a:lnTo>
                  <a:pt x="6" y="164"/>
                </a:lnTo>
                <a:close/>
              </a:path>
            </a:pathLst>
          </a:custGeom>
          <a:solidFill>
            <a:srgbClr val="131516"/>
          </a:solidFill>
          <a:ln w="9525">
            <a:noFill/>
            <a:round/>
            <a:headEnd/>
            <a:tailEnd/>
          </a:ln>
        </p:spPr>
        <p:txBody>
          <a:bodyPr/>
          <a:lstStyle/>
          <a:p>
            <a:endParaRPr lang="hu-HU"/>
          </a:p>
        </p:txBody>
      </p:sp>
      <p:sp>
        <p:nvSpPr>
          <p:cNvPr id="59603" name="Rectangle 212"/>
          <p:cNvSpPr>
            <a:spLocks noChangeArrowheads="1"/>
          </p:cNvSpPr>
          <p:nvPr/>
        </p:nvSpPr>
        <p:spPr bwMode="auto">
          <a:xfrm>
            <a:off x="3749675" y="5372100"/>
            <a:ext cx="311150" cy="16510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200" b="1" i="1">
                <a:solidFill>
                  <a:srgbClr val="131516"/>
                </a:solidFill>
                <a:latin typeface="Lucida Sans" pitchFamily="34" charset="0"/>
              </a:rPr>
              <a:t>attL</a:t>
            </a:r>
            <a:endParaRPr lang="en-US" sz="1600" b="1">
              <a:solidFill>
                <a:srgbClr val="000000"/>
              </a:solidFill>
              <a:latin typeface="Lucida Sans" pitchFamily="34" charset="0"/>
            </a:endParaRPr>
          </a:p>
        </p:txBody>
      </p:sp>
      <p:sp>
        <p:nvSpPr>
          <p:cNvPr id="59604" name="Rectangle 213"/>
          <p:cNvSpPr>
            <a:spLocks noChangeArrowheads="1"/>
          </p:cNvSpPr>
          <p:nvPr/>
        </p:nvSpPr>
        <p:spPr bwMode="auto">
          <a:xfrm>
            <a:off x="2028825" y="5570538"/>
            <a:ext cx="649288" cy="16510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200" b="1">
                <a:solidFill>
                  <a:srgbClr val="131516"/>
                </a:solidFill>
                <a:latin typeface="Lucida Sans" pitchFamily="34" charset="0"/>
              </a:rPr>
              <a:t>Lysogen</a:t>
            </a:r>
            <a:endParaRPr lang="en-US" sz="1600" b="1">
              <a:solidFill>
                <a:srgbClr val="000000"/>
              </a:solidFill>
              <a:latin typeface="Lucida Sans" pitchFamily="34" charset="0"/>
            </a:endParaRPr>
          </a:p>
        </p:txBody>
      </p:sp>
      <p:sp>
        <p:nvSpPr>
          <p:cNvPr id="59605" name="Freeform 214"/>
          <p:cNvSpPr>
            <a:spLocks/>
          </p:cNvSpPr>
          <p:nvPr/>
        </p:nvSpPr>
        <p:spPr bwMode="auto">
          <a:xfrm>
            <a:off x="3032126" y="5643563"/>
            <a:ext cx="669925" cy="25400"/>
          </a:xfrm>
          <a:custGeom>
            <a:avLst/>
            <a:gdLst>
              <a:gd name="T0" fmla="*/ 422 w 422"/>
              <a:gd name="T1" fmla="*/ 1 h 16"/>
              <a:gd name="T2" fmla="*/ 0 w 422"/>
              <a:gd name="T3" fmla="*/ 0 h 16"/>
              <a:gd name="T4" fmla="*/ 0 w 422"/>
              <a:gd name="T5" fmla="*/ 15 h 16"/>
              <a:gd name="T6" fmla="*/ 422 w 422"/>
              <a:gd name="T7" fmla="*/ 16 h 16"/>
              <a:gd name="T8" fmla="*/ 422 w 422"/>
              <a:gd name="T9" fmla="*/ 1 h 16"/>
              <a:gd name="T10" fmla="*/ 0 60000 65536"/>
              <a:gd name="T11" fmla="*/ 0 60000 65536"/>
              <a:gd name="T12" fmla="*/ 0 60000 65536"/>
              <a:gd name="T13" fmla="*/ 0 60000 65536"/>
              <a:gd name="T14" fmla="*/ 0 60000 65536"/>
              <a:gd name="T15" fmla="*/ 0 w 422"/>
              <a:gd name="T16" fmla="*/ 0 h 16"/>
              <a:gd name="T17" fmla="*/ 422 w 422"/>
              <a:gd name="T18" fmla="*/ 16 h 16"/>
            </a:gdLst>
            <a:ahLst/>
            <a:cxnLst>
              <a:cxn ang="T10">
                <a:pos x="T0" y="T1"/>
              </a:cxn>
              <a:cxn ang="T11">
                <a:pos x="T2" y="T3"/>
              </a:cxn>
              <a:cxn ang="T12">
                <a:pos x="T4" y="T5"/>
              </a:cxn>
              <a:cxn ang="T13">
                <a:pos x="T6" y="T7"/>
              </a:cxn>
              <a:cxn ang="T14">
                <a:pos x="T8" y="T9"/>
              </a:cxn>
            </a:cxnLst>
            <a:rect l="T15" t="T16" r="T17" b="T18"/>
            <a:pathLst>
              <a:path w="422" h="16">
                <a:moveTo>
                  <a:pt x="422" y="1"/>
                </a:moveTo>
                <a:lnTo>
                  <a:pt x="0" y="0"/>
                </a:lnTo>
                <a:lnTo>
                  <a:pt x="0" y="15"/>
                </a:lnTo>
                <a:lnTo>
                  <a:pt x="422" y="16"/>
                </a:lnTo>
                <a:lnTo>
                  <a:pt x="422" y="1"/>
                </a:lnTo>
                <a:close/>
              </a:path>
            </a:pathLst>
          </a:custGeom>
          <a:solidFill>
            <a:srgbClr val="131516"/>
          </a:solidFill>
          <a:ln w="9525">
            <a:noFill/>
            <a:round/>
            <a:headEnd/>
            <a:tailEnd/>
          </a:ln>
        </p:spPr>
        <p:txBody>
          <a:bodyPr/>
          <a:lstStyle/>
          <a:p>
            <a:endParaRPr lang="hu-HU"/>
          </a:p>
        </p:txBody>
      </p:sp>
      <p:sp>
        <p:nvSpPr>
          <p:cNvPr id="59606" name="Freeform 215"/>
          <p:cNvSpPr>
            <a:spLocks/>
          </p:cNvSpPr>
          <p:nvPr/>
        </p:nvSpPr>
        <p:spPr bwMode="auto">
          <a:xfrm>
            <a:off x="3233739" y="5526088"/>
            <a:ext cx="149225" cy="258762"/>
          </a:xfrm>
          <a:custGeom>
            <a:avLst/>
            <a:gdLst>
              <a:gd name="T0" fmla="*/ 6 w 94"/>
              <a:gd name="T1" fmla="*/ 163 h 163"/>
              <a:gd name="T2" fmla="*/ 94 w 94"/>
              <a:gd name="T3" fmla="*/ 4 h 163"/>
              <a:gd name="T4" fmla="*/ 88 w 94"/>
              <a:gd name="T5" fmla="*/ 0 h 163"/>
              <a:gd name="T6" fmla="*/ 0 w 94"/>
              <a:gd name="T7" fmla="*/ 160 h 163"/>
              <a:gd name="T8" fmla="*/ 6 w 94"/>
              <a:gd name="T9" fmla="*/ 163 h 163"/>
              <a:gd name="T10" fmla="*/ 0 60000 65536"/>
              <a:gd name="T11" fmla="*/ 0 60000 65536"/>
              <a:gd name="T12" fmla="*/ 0 60000 65536"/>
              <a:gd name="T13" fmla="*/ 0 60000 65536"/>
              <a:gd name="T14" fmla="*/ 0 60000 65536"/>
              <a:gd name="T15" fmla="*/ 0 w 94"/>
              <a:gd name="T16" fmla="*/ 0 h 163"/>
              <a:gd name="T17" fmla="*/ 94 w 94"/>
              <a:gd name="T18" fmla="*/ 163 h 163"/>
            </a:gdLst>
            <a:ahLst/>
            <a:cxnLst>
              <a:cxn ang="T10">
                <a:pos x="T0" y="T1"/>
              </a:cxn>
              <a:cxn ang="T11">
                <a:pos x="T2" y="T3"/>
              </a:cxn>
              <a:cxn ang="T12">
                <a:pos x="T4" y="T5"/>
              </a:cxn>
              <a:cxn ang="T13">
                <a:pos x="T6" y="T7"/>
              </a:cxn>
              <a:cxn ang="T14">
                <a:pos x="T8" y="T9"/>
              </a:cxn>
            </a:cxnLst>
            <a:rect l="T15" t="T16" r="T17" b="T18"/>
            <a:pathLst>
              <a:path w="94" h="163">
                <a:moveTo>
                  <a:pt x="6" y="163"/>
                </a:moveTo>
                <a:lnTo>
                  <a:pt x="94" y="4"/>
                </a:lnTo>
                <a:lnTo>
                  <a:pt x="88" y="0"/>
                </a:lnTo>
                <a:lnTo>
                  <a:pt x="0" y="160"/>
                </a:lnTo>
                <a:lnTo>
                  <a:pt x="6" y="163"/>
                </a:lnTo>
                <a:close/>
              </a:path>
            </a:pathLst>
          </a:custGeom>
          <a:solidFill>
            <a:srgbClr val="131516"/>
          </a:solidFill>
          <a:ln w="9525">
            <a:noFill/>
            <a:round/>
            <a:headEnd/>
            <a:tailEnd/>
          </a:ln>
        </p:spPr>
        <p:txBody>
          <a:bodyPr/>
          <a:lstStyle/>
          <a:p>
            <a:endParaRPr lang="hu-HU"/>
          </a:p>
        </p:txBody>
      </p:sp>
      <p:sp>
        <p:nvSpPr>
          <p:cNvPr id="59607" name="Freeform 216"/>
          <p:cNvSpPr>
            <a:spLocks/>
          </p:cNvSpPr>
          <p:nvPr/>
        </p:nvSpPr>
        <p:spPr bwMode="auto">
          <a:xfrm>
            <a:off x="3130551" y="5526088"/>
            <a:ext cx="149225" cy="258762"/>
          </a:xfrm>
          <a:custGeom>
            <a:avLst/>
            <a:gdLst>
              <a:gd name="T0" fmla="*/ 7 w 94"/>
              <a:gd name="T1" fmla="*/ 163 h 163"/>
              <a:gd name="T2" fmla="*/ 94 w 94"/>
              <a:gd name="T3" fmla="*/ 4 h 163"/>
              <a:gd name="T4" fmla="*/ 88 w 94"/>
              <a:gd name="T5" fmla="*/ 0 h 163"/>
              <a:gd name="T6" fmla="*/ 0 w 94"/>
              <a:gd name="T7" fmla="*/ 160 h 163"/>
              <a:gd name="T8" fmla="*/ 7 w 94"/>
              <a:gd name="T9" fmla="*/ 163 h 163"/>
              <a:gd name="T10" fmla="*/ 0 60000 65536"/>
              <a:gd name="T11" fmla="*/ 0 60000 65536"/>
              <a:gd name="T12" fmla="*/ 0 60000 65536"/>
              <a:gd name="T13" fmla="*/ 0 60000 65536"/>
              <a:gd name="T14" fmla="*/ 0 60000 65536"/>
              <a:gd name="T15" fmla="*/ 0 w 94"/>
              <a:gd name="T16" fmla="*/ 0 h 163"/>
              <a:gd name="T17" fmla="*/ 94 w 94"/>
              <a:gd name="T18" fmla="*/ 163 h 163"/>
            </a:gdLst>
            <a:ahLst/>
            <a:cxnLst>
              <a:cxn ang="T10">
                <a:pos x="T0" y="T1"/>
              </a:cxn>
              <a:cxn ang="T11">
                <a:pos x="T2" y="T3"/>
              </a:cxn>
              <a:cxn ang="T12">
                <a:pos x="T4" y="T5"/>
              </a:cxn>
              <a:cxn ang="T13">
                <a:pos x="T6" y="T7"/>
              </a:cxn>
              <a:cxn ang="T14">
                <a:pos x="T8" y="T9"/>
              </a:cxn>
            </a:cxnLst>
            <a:rect l="T15" t="T16" r="T17" b="T18"/>
            <a:pathLst>
              <a:path w="94" h="163">
                <a:moveTo>
                  <a:pt x="7" y="163"/>
                </a:moveTo>
                <a:lnTo>
                  <a:pt x="94" y="4"/>
                </a:lnTo>
                <a:lnTo>
                  <a:pt x="88" y="0"/>
                </a:lnTo>
                <a:lnTo>
                  <a:pt x="0" y="160"/>
                </a:lnTo>
                <a:lnTo>
                  <a:pt x="7" y="163"/>
                </a:lnTo>
                <a:close/>
              </a:path>
            </a:pathLst>
          </a:custGeom>
          <a:solidFill>
            <a:srgbClr val="131516"/>
          </a:solidFill>
          <a:ln w="9525">
            <a:noFill/>
            <a:round/>
            <a:headEnd/>
            <a:tailEnd/>
          </a:ln>
        </p:spPr>
        <p:txBody>
          <a:bodyPr/>
          <a:lstStyle/>
          <a:p>
            <a:endParaRPr lang="hu-HU"/>
          </a:p>
        </p:txBody>
      </p:sp>
      <p:sp>
        <p:nvSpPr>
          <p:cNvPr id="59608" name="Freeform 217"/>
          <p:cNvSpPr>
            <a:spLocks/>
          </p:cNvSpPr>
          <p:nvPr/>
        </p:nvSpPr>
        <p:spPr bwMode="auto">
          <a:xfrm>
            <a:off x="3992563" y="5643563"/>
            <a:ext cx="1649412" cy="25400"/>
          </a:xfrm>
          <a:custGeom>
            <a:avLst/>
            <a:gdLst>
              <a:gd name="T0" fmla="*/ 1039 w 1039"/>
              <a:gd name="T1" fmla="*/ 1 h 16"/>
              <a:gd name="T2" fmla="*/ 0 w 1039"/>
              <a:gd name="T3" fmla="*/ 0 h 16"/>
              <a:gd name="T4" fmla="*/ 0 w 1039"/>
              <a:gd name="T5" fmla="*/ 15 h 16"/>
              <a:gd name="T6" fmla="*/ 1039 w 1039"/>
              <a:gd name="T7" fmla="*/ 16 h 16"/>
              <a:gd name="T8" fmla="*/ 1039 w 1039"/>
              <a:gd name="T9" fmla="*/ 1 h 16"/>
              <a:gd name="T10" fmla="*/ 0 60000 65536"/>
              <a:gd name="T11" fmla="*/ 0 60000 65536"/>
              <a:gd name="T12" fmla="*/ 0 60000 65536"/>
              <a:gd name="T13" fmla="*/ 0 60000 65536"/>
              <a:gd name="T14" fmla="*/ 0 60000 65536"/>
              <a:gd name="T15" fmla="*/ 0 w 1039"/>
              <a:gd name="T16" fmla="*/ 0 h 16"/>
              <a:gd name="T17" fmla="*/ 1039 w 1039"/>
              <a:gd name="T18" fmla="*/ 16 h 16"/>
            </a:gdLst>
            <a:ahLst/>
            <a:cxnLst>
              <a:cxn ang="T10">
                <a:pos x="T0" y="T1"/>
              </a:cxn>
              <a:cxn ang="T11">
                <a:pos x="T2" y="T3"/>
              </a:cxn>
              <a:cxn ang="T12">
                <a:pos x="T4" y="T5"/>
              </a:cxn>
              <a:cxn ang="T13">
                <a:pos x="T6" y="T7"/>
              </a:cxn>
              <a:cxn ang="T14">
                <a:pos x="T8" y="T9"/>
              </a:cxn>
            </a:cxnLst>
            <a:rect l="T15" t="T16" r="T17" b="T18"/>
            <a:pathLst>
              <a:path w="1039" h="16">
                <a:moveTo>
                  <a:pt x="1039" y="1"/>
                </a:moveTo>
                <a:lnTo>
                  <a:pt x="0" y="0"/>
                </a:lnTo>
                <a:lnTo>
                  <a:pt x="0" y="15"/>
                </a:lnTo>
                <a:lnTo>
                  <a:pt x="1039" y="16"/>
                </a:lnTo>
                <a:lnTo>
                  <a:pt x="1039" y="1"/>
                </a:lnTo>
                <a:close/>
              </a:path>
            </a:pathLst>
          </a:custGeom>
          <a:solidFill>
            <a:srgbClr val="009240"/>
          </a:solidFill>
          <a:ln w="9525">
            <a:noFill/>
            <a:round/>
            <a:headEnd/>
            <a:tailEnd/>
          </a:ln>
        </p:spPr>
        <p:txBody>
          <a:bodyPr/>
          <a:lstStyle/>
          <a:p>
            <a:endParaRPr lang="hu-HU"/>
          </a:p>
        </p:txBody>
      </p:sp>
      <p:pic>
        <p:nvPicPr>
          <p:cNvPr id="59609" name="Picture 218"/>
          <p:cNvPicPr>
            <a:picLocks noChangeAspect="1" noChangeArrowheads="1"/>
          </p:cNvPicPr>
          <p:nvPr/>
        </p:nvPicPr>
        <p:blipFill>
          <a:blip r:embed="rId6" cstate="print"/>
          <a:srcRect/>
          <a:stretch>
            <a:fillRect/>
          </a:stretch>
        </p:blipFill>
        <p:spPr bwMode="auto">
          <a:xfrm>
            <a:off x="5603875" y="5597526"/>
            <a:ext cx="488950" cy="119063"/>
          </a:xfrm>
          <a:prstGeom prst="rect">
            <a:avLst/>
          </a:prstGeom>
          <a:noFill/>
          <a:ln w="9525">
            <a:noFill/>
            <a:miter lim="800000"/>
            <a:headEnd/>
            <a:tailEnd/>
          </a:ln>
        </p:spPr>
      </p:pic>
      <p:sp>
        <p:nvSpPr>
          <p:cNvPr id="59610" name="Freeform 219"/>
          <p:cNvSpPr>
            <a:spLocks/>
          </p:cNvSpPr>
          <p:nvPr/>
        </p:nvSpPr>
        <p:spPr bwMode="auto">
          <a:xfrm>
            <a:off x="6089650" y="5643563"/>
            <a:ext cx="668338" cy="25400"/>
          </a:xfrm>
          <a:custGeom>
            <a:avLst/>
            <a:gdLst>
              <a:gd name="T0" fmla="*/ 0 w 421"/>
              <a:gd name="T1" fmla="*/ 1 h 16"/>
              <a:gd name="T2" fmla="*/ 421 w 421"/>
              <a:gd name="T3" fmla="*/ 0 h 16"/>
              <a:gd name="T4" fmla="*/ 421 w 421"/>
              <a:gd name="T5" fmla="*/ 15 h 16"/>
              <a:gd name="T6" fmla="*/ 0 w 421"/>
              <a:gd name="T7" fmla="*/ 16 h 16"/>
              <a:gd name="T8" fmla="*/ 0 w 421"/>
              <a:gd name="T9" fmla="*/ 1 h 16"/>
              <a:gd name="T10" fmla="*/ 0 60000 65536"/>
              <a:gd name="T11" fmla="*/ 0 60000 65536"/>
              <a:gd name="T12" fmla="*/ 0 60000 65536"/>
              <a:gd name="T13" fmla="*/ 0 60000 65536"/>
              <a:gd name="T14" fmla="*/ 0 60000 65536"/>
              <a:gd name="T15" fmla="*/ 0 w 421"/>
              <a:gd name="T16" fmla="*/ 0 h 16"/>
              <a:gd name="T17" fmla="*/ 421 w 421"/>
              <a:gd name="T18" fmla="*/ 16 h 16"/>
            </a:gdLst>
            <a:ahLst/>
            <a:cxnLst>
              <a:cxn ang="T10">
                <a:pos x="T0" y="T1"/>
              </a:cxn>
              <a:cxn ang="T11">
                <a:pos x="T2" y="T3"/>
              </a:cxn>
              <a:cxn ang="T12">
                <a:pos x="T4" y="T5"/>
              </a:cxn>
              <a:cxn ang="T13">
                <a:pos x="T6" y="T7"/>
              </a:cxn>
              <a:cxn ang="T14">
                <a:pos x="T8" y="T9"/>
              </a:cxn>
            </a:cxnLst>
            <a:rect l="T15" t="T16" r="T17" b="T18"/>
            <a:pathLst>
              <a:path w="421" h="16">
                <a:moveTo>
                  <a:pt x="0" y="1"/>
                </a:moveTo>
                <a:lnTo>
                  <a:pt x="421" y="0"/>
                </a:lnTo>
                <a:lnTo>
                  <a:pt x="421" y="15"/>
                </a:lnTo>
                <a:lnTo>
                  <a:pt x="0" y="16"/>
                </a:lnTo>
                <a:lnTo>
                  <a:pt x="0" y="1"/>
                </a:lnTo>
                <a:close/>
              </a:path>
            </a:pathLst>
          </a:custGeom>
          <a:solidFill>
            <a:srgbClr val="131516"/>
          </a:solidFill>
          <a:ln w="9525">
            <a:noFill/>
            <a:round/>
            <a:headEnd/>
            <a:tailEnd/>
          </a:ln>
        </p:spPr>
        <p:txBody>
          <a:bodyPr/>
          <a:lstStyle/>
          <a:p>
            <a:endParaRPr lang="hu-HU"/>
          </a:p>
        </p:txBody>
      </p:sp>
      <p:sp>
        <p:nvSpPr>
          <p:cNvPr id="59611" name="Freeform 220"/>
          <p:cNvSpPr>
            <a:spLocks/>
          </p:cNvSpPr>
          <p:nvPr/>
        </p:nvSpPr>
        <p:spPr bwMode="auto">
          <a:xfrm>
            <a:off x="6511926" y="5526088"/>
            <a:ext cx="149225" cy="258762"/>
          </a:xfrm>
          <a:custGeom>
            <a:avLst/>
            <a:gdLst>
              <a:gd name="T0" fmla="*/ 6 w 94"/>
              <a:gd name="T1" fmla="*/ 163 h 163"/>
              <a:gd name="T2" fmla="*/ 94 w 94"/>
              <a:gd name="T3" fmla="*/ 4 h 163"/>
              <a:gd name="T4" fmla="*/ 87 w 94"/>
              <a:gd name="T5" fmla="*/ 0 h 163"/>
              <a:gd name="T6" fmla="*/ 0 w 94"/>
              <a:gd name="T7" fmla="*/ 160 h 163"/>
              <a:gd name="T8" fmla="*/ 6 w 94"/>
              <a:gd name="T9" fmla="*/ 163 h 163"/>
              <a:gd name="T10" fmla="*/ 0 60000 65536"/>
              <a:gd name="T11" fmla="*/ 0 60000 65536"/>
              <a:gd name="T12" fmla="*/ 0 60000 65536"/>
              <a:gd name="T13" fmla="*/ 0 60000 65536"/>
              <a:gd name="T14" fmla="*/ 0 60000 65536"/>
              <a:gd name="T15" fmla="*/ 0 w 94"/>
              <a:gd name="T16" fmla="*/ 0 h 163"/>
              <a:gd name="T17" fmla="*/ 94 w 94"/>
              <a:gd name="T18" fmla="*/ 163 h 163"/>
            </a:gdLst>
            <a:ahLst/>
            <a:cxnLst>
              <a:cxn ang="T10">
                <a:pos x="T0" y="T1"/>
              </a:cxn>
              <a:cxn ang="T11">
                <a:pos x="T2" y="T3"/>
              </a:cxn>
              <a:cxn ang="T12">
                <a:pos x="T4" y="T5"/>
              </a:cxn>
              <a:cxn ang="T13">
                <a:pos x="T6" y="T7"/>
              </a:cxn>
              <a:cxn ang="T14">
                <a:pos x="T8" y="T9"/>
              </a:cxn>
            </a:cxnLst>
            <a:rect l="T15" t="T16" r="T17" b="T18"/>
            <a:pathLst>
              <a:path w="94" h="163">
                <a:moveTo>
                  <a:pt x="6" y="163"/>
                </a:moveTo>
                <a:lnTo>
                  <a:pt x="94" y="4"/>
                </a:lnTo>
                <a:lnTo>
                  <a:pt x="87" y="0"/>
                </a:lnTo>
                <a:lnTo>
                  <a:pt x="0" y="160"/>
                </a:lnTo>
                <a:lnTo>
                  <a:pt x="6" y="163"/>
                </a:lnTo>
                <a:close/>
              </a:path>
            </a:pathLst>
          </a:custGeom>
          <a:solidFill>
            <a:srgbClr val="131516"/>
          </a:solidFill>
          <a:ln w="9525">
            <a:noFill/>
            <a:round/>
            <a:headEnd/>
            <a:tailEnd/>
          </a:ln>
        </p:spPr>
        <p:txBody>
          <a:bodyPr/>
          <a:lstStyle/>
          <a:p>
            <a:endParaRPr lang="hu-HU"/>
          </a:p>
        </p:txBody>
      </p:sp>
      <p:sp>
        <p:nvSpPr>
          <p:cNvPr id="59612" name="Freeform 221"/>
          <p:cNvSpPr>
            <a:spLocks/>
          </p:cNvSpPr>
          <p:nvPr/>
        </p:nvSpPr>
        <p:spPr bwMode="auto">
          <a:xfrm>
            <a:off x="6408739" y="5526088"/>
            <a:ext cx="149225" cy="258762"/>
          </a:xfrm>
          <a:custGeom>
            <a:avLst/>
            <a:gdLst>
              <a:gd name="T0" fmla="*/ 6 w 94"/>
              <a:gd name="T1" fmla="*/ 163 h 163"/>
              <a:gd name="T2" fmla="*/ 94 w 94"/>
              <a:gd name="T3" fmla="*/ 4 h 163"/>
              <a:gd name="T4" fmla="*/ 87 w 94"/>
              <a:gd name="T5" fmla="*/ 0 h 163"/>
              <a:gd name="T6" fmla="*/ 0 w 94"/>
              <a:gd name="T7" fmla="*/ 160 h 163"/>
              <a:gd name="T8" fmla="*/ 6 w 94"/>
              <a:gd name="T9" fmla="*/ 163 h 163"/>
              <a:gd name="T10" fmla="*/ 0 60000 65536"/>
              <a:gd name="T11" fmla="*/ 0 60000 65536"/>
              <a:gd name="T12" fmla="*/ 0 60000 65536"/>
              <a:gd name="T13" fmla="*/ 0 60000 65536"/>
              <a:gd name="T14" fmla="*/ 0 60000 65536"/>
              <a:gd name="T15" fmla="*/ 0 w 94"/>
              <a:gd name="T16" fmla="*/ 0 h 163"/>
              <a:gd name="T17" fmla="*/ 94 w 94"/>
              <a:gd name="T18" fmla="*/ 163 h 163"/>
            </a:gdLst>
            <a:ahLst/>
            <a:cxnLst>
              <a:cxn ang="T10">
                <a:pos x="T0" y="T1"/>
              </a:cxn>
              <a:cxn ang="T11">
                <a:pos x="T2" y="T3"/>
              </a:cxn>
              <a:cxn ang="T12">
                <a:pos x="T4" y="T5"/>
              </a:cxn>
              <a:cxn ang="T13">
                <a:pos x="T6" y="T7"/>
              </a:cxn>
              <a:cxn ang="T14">
                <a:pos x="T8" y="T9"/>
              </a:cxn>
            </a:cxnLst>
            <a:rect l="T15" t="T16" r="T17" b="T18"/>
            <a:pathLst>
              <a:path w="94" h="163">
                <a:moveTo>
                  <a:pt x="6" y="163"/>
                </a:moveTo>
                <a:lnTo>
                  <a:pt x="94" y="4"/>
                </a:lnTo>
                <a:lnTo>
                  <a:pt x="87" y="0"/>
                </a:lnTo>
                <a:lnTo>
                  <a:pt x="0" y="160"/>
                </a:lnTo>
                <a:lnTo>
                  <a:pt x="6" y="163"/>
                </a:lnTo>
                <a:close/>
              </a:path>
            </a:pathLst>
          </a:custGeom>
          <a:solidFill>
            <a:srgbClr val="131516"/>
          </a:solidFill>
          <a:ln w="9525">
            <a:noFill/>
            <a:round/>
            <a:headEnd/>
            <a:tailEnd/>
          </a:ln>
        </p:spPr>
        <p:txBody>
          <a:bodyPr/>
          <a:lstStyle/>
          <a:p>
            <a:endParaRPr lang="hu-HU"/>
          </a:p>
        </p:txBody>
      </p:sp>
      <p:sp>
        <p:nvSpPr>
          <p:cNvPr id="59613" name="Rectangle 222"/>
          <p:cNvSpPr>
            <a:spLocks noChangeArrowheads="1"/>
          </p:cNvSpPr>
          <p:nvPr/>
        </p:nvSpPr>
        <p:spPr bwMode="auto">
          <a:xfrm>
            <a:off x="5734049" y="5372101"/>
            <a:ext cx="328616" cy="166199"/>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200" b="1" i="1">
                <a:solidFill>
                  <a:srgbClr val="131516"/>
                </a:solidFill>
                <a:latin typeface="Lucida Sans" pitchFamily="34" charset="0"/>
              </a:rPr>
              <a:t>attR</a:t>
            </a:r>
            <a:endParaRPr lang="en-US" sz="1600" b="1">
              <a:solidFill>
                <a:srgbClr val="000000"/>
              </a:solidFill>
              <a:latin typeface="Lucida Sans" pitchFamily="34" charset="0"/>
            </a:endParaRPr>
          </a:p>
        </p:txBody>
      </p:sp>
      <p:sp>
        <p:nvSpPr>
          <p:cNvPr id="59614" name="Rectangle 223"/>
          <p:cNvSpPr>
            <a:spLocks noChangeArrowheads="1"/>
          </p:cNvSpPr>
          <p:nvPr/>
        </p:nvSpPr>
        <p:spPr bwMode="auto">
          <a:xfrm>
            <a:off x="3732165" y="5783263"/>
            <a:ext cx="338234" cy="12465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900" b="1">
                <a:solidFill>
                  <a:srgbClr val="131516"/>
                </a:solidFill>
                <a:latin typeface="Lucida Sans" pitchFamily="34" charset="0"/>
              </a:rPr>
              <a:t>96 bp</a:t>
            </a:r>
            <a:endParaRPr lang="en-US" sz="1600" b="1">
              <a:solidFill>
                <a:srgbClr val="000000"/>
              </a:solidFill>
              <a:latin typeface="Lucida Sans" pitchFamily="34" charset="0"/>
            </a:endParaRPr>
          </a:p>
        </p:txBody>
      </p:sp>
      <p:sp>
        <p:nvSpPr>
          <p:cNvPr id="59615" name="Rectangle 224"/>
          <p:cNvSpPr>
            <a:spLocks noChangeArrowheads="1"/>
          </p:cNvSpPr>
          <p:nvPr/>
        </p:nvSpPr>
        <p:spPr bwMode="auto">
          <a:xfrm>
            <a:off x="5690783" y="5783263"/>
            <a:ext cx="411972" cy="12465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900" b="1">
                <a:solidFill>
                  <a:srgbClr val="131516"/>
                </a:solidFill>
                <a:latin typeface="Lucida Sans" pitchFamily="34" charset="0"/>
              </a:rPr>
              <a:t>157 bp</a:t>
            </a:r>
            <a:endParaRPr lang="en-US" sz="1600" b="1">
              <a:solidFill>
                <a:srgbClr val="000000"/>
              </a:solidFill>
              <a:latin typeface="Lucida Sans" pitchFamily="34" charset="0"/>
            </a:endParaRPr>
          </a:p>
        </p:txBody>
      </p:sp>
      <p:pic>
        <p:nvPicPr>
          <p:cNvPr id="59616" name="Picture 225"/>
          <p:cNvPicPr>
            <a:picLocks noChangeAspect="1" noChangeArrowheads="1"/>
          </p:cNvPicPr>
          <p:nvPr/>
        </p:nvPicPr>
        <p:blipFill>
          <a:blip r:embed="rId7" cstate="print"/>
          <a:srcRect/>
          <a:stretch>
            <a:fillRect/>
          </a:stretch>
        </p:blipFill>
        <p:spPr bwMode="auto">
          <a:xfrm>
            <a:off x="3698875" y="5597526"/>
            <a:ext cx="342900" cy="119063"/>
          </a:xfrm>
          <a:prstGeom prst="rect">
            <a:avLst/>
          </a:prstGeom>
          <a:noFill/>
          <a:ln w="9525">
            <a:noFill/>
            <a:miter lim="800000"/>
            <a:headEnd/>
            <a:tailEnd/>
          </a:ln>
        </p:spPr>
      </p:pic>
      <p:sp>
        <p:nvSpPr>
          <p:cNvPr id="59617" name="Freeform 226"/>
          <p:cNvSpPr>
            <a:spLocks noEditPoints="1"/>
          </p:cNvSpPr>
          <p:nvPr/>
        </p:nvSpPr>
        <p:spPr bwMode="auto">
          <a:xfrm>
            <a:off x="4657726" y="4322763"/>
            <a:ext cx="68263" cy="482600"/>
          </a:xfrm>
          <a:custGeom>
            <a:avLst/>
            <a:gdLst>
              <a:gd name="T0" fmla="*/ 29 w 43"/>
              <a:gd name="T1" fmla="*/ 0 h 304"/>
              <a:gd name="T2" fmla="*/ 29 w 43"/>
              <a:gd name="T3" fmla="*/ 260 h 304"/>
              <a:gd name="T4" fmla="*/ 15 w 43"/>
              <a:gd name="T5" fmla="*/ 260 h 304"/>
              <a:gd name="T6" fmla="*/ 14 w 43"/>
              <a:gd name="T7" fmla="*/ 0 h 304"/>
              <a:gd name="T8" fmla="*/ 29 w 43"/>
              <a:gd name="T9" fmla="*/ 0 h 304"/>
              <a:gd name="T10" fmla="*/ 22 w 43"/>
              <a:gd name="T11" fmla="*/ 260 h 304"/>
              <a:gd name="T12" fmla="*/ 43 w 43"/>
              <a:gd name="T13" fmla="*/ 232 h 304"/>
              <a:gd name="T14" fmla="*/ 22 w 43"/>
              <a:gd name="T15" fmla="*/ 304 h 304"/>
              <a:gd name="T16" fmla="*/ 0 w 43"/>
              <a:gd name="T17" fmla="*/ 232 h 304"/>
              <a:gd name="T18" fmla="*/ 22 w 43"/>
              <a:gd name="T19" fmla="*/ 260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04"/>
              <a:gd name="T32" fmla="*/ 43 w 43"/>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04">
                <a:moveTo>
                  <a:pt x="29" y="0"/>
                </a:moveTo>
                <a:lnTo>
                  <a:pt x="29" y="260"/>
                </a:lnTo>
                <a:lnTo>
                  <a:pt x="15" y="260"/>
                </a:lnTo>
                <a:lnTo>
                  <a:pt x="14" y="0"/>
                </a:lnTo>
                <a:lnTo>
                  <a:pt x="29" y="0"/>
                </a:lnTo>
                <a:close/>
                <a:moveTo>
                  <a:pt x="22" y="260"/>
                </a:moveTo>
                <a:lnTo>
                  <a:pt x="43" y="232"/>
                </a:lnTo>
                <a:lnTo>
                  <a:pt x="22" y="304"/>
                </a:lnTo>
                <a:lnTo>
                  <a:pt x="0" y="232"/>
                </a:lnTo>
                <a:lnTo>
                  <a:pt x="22" y="260"/>
                </a:lnTo>
                <a:close/>
              </a:path>
            </a:pathLst>
          </a:custGeom>
          <a:solidFill>
            <a:srgbClr val="131516"/>
          </a:solidFill>
          <a:ln w="9525">
            <a:noFill/>
            <a:round/>
            <a:headEnd/>
            <a:tailEnd/>
          </a:ln>
        </p:spPr>
        <p:txBody>
          <a:bodyPr/>
          <a:lstStyle/>
          <a:p>
            <a:endParaRPr lang="hu-HU"/>
          </a:p>
        </p:txBody>
      </p:sp>
      <p:sp>
        <p:nvSpPr>
          <p:cNvPr id="59618" name="Freeform 227"/>
          <p:cNvSpPr>
            <a:spLocks/>
          </p:cNvSpPr>
          <p:nvPr/>
        </p:nvSpPr>
        <p:spPr bwMode="auto">
          <a:xfrm>
            <a:off x="4679951" y="4322763"/>
            <a:ext cx="23813" cy="412750"/>
          </a:xfrm>
          <a:custGeom>
            <a:avLst/>
            <a:gdLst>
              <a:gd name="T0" fmla="*/ 15 w 15"/>
              <a:gd name="T1" fmla="*/ 0 h 260"/>
              <a:gd name="T2" fmla="*/ 15 w 15"/>
              <a:gd name="T3" fmla="*/ 260 h 260"/>
              <a:gd name="T4" fmla="*/ 1 w 15"/>
              <a:gd name="T5" fmla="*/ 260 h 260"/>
              <a:gd name="T6" fmla="*/ 0 w 15"/>
              <a:gd name="T7" fmla="*/ 0 h 260"/>
              <a:gd name="T8" fmla="*/ 15 w 15"/>
              <a:gd name="T9" fmla="*/ 0 h 260"/>
              <a:gd name="T10" fmla="*/ 0 60000 65536"/>
              <a:gd name="T11" fmla="*/ 0 60000 65536"/>
              <a:gd name="T12" fmla="*/ 0 60000 65536"/>
              <a:gd name="T13" fmla="*/ 0 60000 65536"/>
              <a:gd name="T14" fmla="*/ 0 60000 65536"/>
              <a:gd name="T15" fmla="*/ 0 w 15"/>
              <a:gd name="T16" fmla="*/ 0 h 260"/>
              <a:gd name="T17" fmla="*/ 15 w 15"/>
              <a:gd name="T18" fmla="*/ 260 h 260"/>
            </a:gdLst>
            <a:ahLst/>
            <a:cxnLst>
              <a:cxn ang="T10">
                <a:pos x="T0" y="T1"/>
              </a:cxn>
              <a:cxn ang="T11">
                <a:pos x="T2" y="T3"/>
              </a:cxn>
              <a:cxn ang="T12">
                <a:pos x="T4" y="T5"/>
              </a:cxn>
              <a:cxn ang="T13">
                <a:pos x="T6" y="T7"/>
              </a:cxn>
              <a:cxn ang="T14">
                <a:pos x="T8" y="T9"/>
              </a:cxn>
            </a:cxnLst>
            <a:rect l="T15" t="T16" r="T17" b="T18"/>
            <a:pathLst>
              <a:path w="15" h="260">
                <a:moveTo>
                  <a:pt x="15" y="0"/>
                </a:moveTo>
                <a:lnTo>
                  <a:pt x="15" y="260"/>
                </a:lnTo>
                <a:lnTo>
                  <a:pt x="1" y="260"/>
                </a:lnTo>
                <a:lnTo>
                  <a:pt x="0" y="0"/>
                </a:lnTo>
                <a:lnTo>
                  <a:pt x="15" y="0"/>
                </a:lnTo>
              </a:path>
            </a:pathLst>
          </a:custGeom>
          <a:noFill/>
          <a:ln w="0">
            <a:solidFill>
              <a:srgbClr val="242729"/>
            </a:solidFill>
            <a:prstDash val="solid"/>
            <a:round/>
            <a:headEnd/>
            <a:tailEnd/>
          </a:ln>
        </p:spPr>
        <p:txBody>
          <a:bodyPr/>
          <a:lstStyle/>
          <a:p>
            <a:endParaRPr lang="hu-HU"/>
          </a:p>
        </p:txBody>
      </p:sp>
      <p:sp>
        <p:nvSpPr>
          <p:cNvPr id="59619" name="Freeform 228"/>
          <p:cNvSpPr>
            <a:spLocks/>
          </p:cNvSpPr>
          <p:nvPr/>
        </p:nvSpPr>
        <p:spPr bwMode="auto">
          <a:xfrm>
            <a:off x="4657726" y="4691063"/>
            <a:ext cx="68263" cy="114300"/>
          </a:xfrm>
          <a:custGeom>
            <a:avLst/>
            <a:gdLst>
              <a:gd name="T0" fmla="*/ 22 w 43"/>
              <a:gd name="T1" fmla="*/ 28 h 72"/>
              <a:gd name="T2" fmla="*/ 43 w 43"/>
              <a:gd name="T3" fmla="*/ 0 h 72"/>
              <a:gd name="T4" fmla="*/ 22 w 43"/>
              <a:gd name="T5" fmla="*/ 72 h 72"/>
              <a:gd name="T6" fmla="*/ 0 w 43"/>
              <a:gd name="T7" fmla="*/ 0 h 72"/>
              <a:gd name="T8" fmla="*/ 22 w 43"/>
              <a:gd name="T9" fmla="*/ 28 h 72"/>
              <a:gd name="T10" fmla="*/ 0 60000 65536"/>
              <a:gd name="T11" fmla="*/ 0 60000 65536"/>
              <a:gd name="T12" fmla="*/ 0 60000 65536"/>
              <a:gd name="T13" fmla="*/ 0 60000 65536"/>
              <a:gd name="T14" fmla="*/ 0 60000 65536"/>
              <a:gd name="T15" fmla="*/ 0 w 43"/>
              <a:gd name="T16" fmla="*/ 0 h 72"/>
              <a:gd name="T17" fmla="*/ 43 w 43"/>
              <a:gd name="T18" fmla="*/ 72 h 72"/>
            </a:gdLst>
            <a:ahLst/>
            <a:cxnLst>
              <a:cxn ang="T10">
                <a:pos x="T0" y="T1"/>
              </a:cxn>
              <a:cxn ang="T11">
                <a:pos x="T2" y="T3"/>
              </a:cxn>
              <a:cxn ang="T12">
                <a:pos x="T4" y="T5"/>
              </a:cxn>
              <a:cxn ang="T13">
                <a:pos x="T6" y="T7"/>
              </a:cxn>
              <a:cxn ang="T14">
                <a:pos x="T8" y="T9"/>
              </a:cxn>
            </a:cxnLst>
            <a:rect l="T15" t="T16" r="T17" b="T18"/>
            <a:pathLst>
              <a:path w="43" h="72">
                <a:moveTo>
                  <a:pt x="22" y="28"/>
                </a:moveTo>
                <a:lnTo>
                  <a:pt x="43" y="0"/>
                </a:lnTo>
                <a:lnTo>
                  <a:pt x="22" y="72"/>
                </a:lnTo>
                <a:lnTo>
                  <a:pt x="0" y="0"/>
                </a:lnTo>
                <a:lnTo>
                  <a:pt x="22" y="28"/>
                </a:lnTo>
              </a:path>
            </a:pathLst>
          </a:custGeom>
          <a:noFill/>
          <a:ln w="0">
            <a:solidFill>
              <a:srgbClr val="242729"/>
            </a:solidFill>
            <a:prstDash val="solid"/>
            <a:round/>
            <a:headEnd/>
            <a:tailEnd/>
          </a:ln>
        </p:spPr>
        <p:txBody>
          <a:bodyPr/>
          <a:lstStyle/>
          <a:p>
            <a:endParaRPr lang="hu-HU"/>
          </a:p>
        </p:txBody>
      </p:sp>
      <p:sp>
        <p:nvSpPr>
          <p:cNvPr id="59620" name="Freeform 229"/>
          <p:cNvSpPr>
            <a:spLocks noEditPoints="1"/>
          </p:cNvSpPr>
          <p:nvPr/>
        </p:nvSpPr>
        <p:spPr bwMode="auto">
          <a:xfrm>
            <a:off x="4884738" y="4322763"/>
            <a:ext cx="69850" cy="482600"/>
          </a:xfrm>
          <a:custGeom>
            <a:avLst/>
            <a:gdLst>
              <a:gd name="T0" fmla="*/ 30 w 44"/>
              <a:gd name="T1" fmla="*/ 44 h 304"/>
              <a:gd name="T2" fmla="*/ 30 w 44"/>
              <a:gd name="T3" fmla="*/ 304 h 304"/>
              <a:gd name="T4" fmla="*/ 16 w 44"/>
              <a:gd name="T5" fmla="*/ 304 h 304"/>
              <a:gd name="T6" fmla="*/ 14 w 44"/>
              <a:gd name="T7" fmla="*/ 44 h 304"/>
              <a:gd name="T8" fmla="*/ 30 w 44"/>
              <a:gd name="T9" fmla="*/ 44 h 304"/>
              <a:gd name="T10" fmla="*/ 22 w 44"/>
              <a:gd name="T11" fmla="*/ 44 h 304"/>
              <a:gd name="T12" fmla="*/ 0 w 44"/>
              <a:gd name="T13" fmla="*/ 72 h 304"/>
              <a:gd name="T14" fmla="*/ 22 w 44"/>
              <a:gd name="T15" fmla="*/ 0 h 304"/>
              <a:gd name="T16" fmla="*/ 44 w 44"/>
              <a:gd name="T17" fmla="*/ 72 h 304"/>
              <a:gd name="T18" fmla="*/ 22 w 44"/>
              <a:gd name="T19" fmla="*/ 44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304"/>
              <a:gd name="T32" fmla="*/ 44 w 44"/>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304">
                <a:moveTo>
                  <a:pt x="30" y="44"/>
                </a:moveTo>
                <a:lnTo>
                  <a:pt x="30" y="304"/>
                </a:lnTo>
                <a:lnTo>
                  <a:pt x="16" y="304"/>
                </a:lnTo>
                <a:lnTo>
                  <a:pt x="14" y="44"/>
                </a:lnTo>
                <a:lnTo>
                  <a:pt x="30" y="44"/>
                </a:lnTo>
                <a:close/>
                <a:moveTo>
                  <a:pt x="22" y="44"/>
                </a:moveTo>
                <a:lnTo>
                  <a:pt x="0" y="72"/>
                </a:lnTo>
                <a:lnTo>
                  <a:pt x="22" y="0"/>
                </a:lnTo>
                <a:lnTo>
                  <a:pt x="44" y="72"/>
                </a:lnTo>
                <a:lnTo>
                  <a:pt x="22" y="44"/>
                </a:lnTo>
                <a:close/>
              </a:path>
            </a:pathLst>
          </a:custGeom>
          <a:solidFill>
            <a:srgbClr val="131516"/>
          </a:solidFill>
          <a:ln w="9525">
            <a:noFill/>
            <a:round/>
            <a:headEnd/>
            <a:tailEnd/>
          </a:ln>
        </p:spPr>
        <p:txBody>
          <a:bodyPr/>
          <a:lstStyle/>
          <a:p>
            <a:endParaRPr lang="hu-HU"/>
          </a:p>
        </p:txBody>
      </p:sp>
      <p:sp>
        <p:nvSpPr>
          <p:cNvPr id="59621" name="Freeform 230"/>
          <p:cNvSpPr>
            <a:spLocks/>
          </p:cNvSpPr>
          <p:nvPr/>
        </p:nvSpPr>
        <p:spPr bwMode="auto">
          <a:xfrm>
            <a:off x="4906963" y="4392613"/>
            <a:ext cx="25400" cy="412750"/>
          </a:xfrm>
          <a:custGeom>
            <a:avLst/>
            <a:gdLst>
              <a:gd name="T0" fmla="*/ 16 w 16"/>
              <a:gd name="T1" fmla="*/ 0 h 260"/>
              <a:gd name="T2" fmla="*/ 16 w 16"/>
              <a:gd name="T3" fmla="*/ 260 h 260"/>
              <a:gd name="T4" fmla="*/ 2 w 16"/>
              <a:gd name="T5" fmla="*/ 260 h 260"/>
              <a:gd name="T6" fmla="*/ 0 w 16"/>
              <a:gd name="T7" fmla="*/ 0 h 260"/>
              <a:gd name="T8" fmla="*/ 16 w 16"/>
              <a:gd name="T9" fmla="*/ 0 h 260"/>
              <a:gd name="T10" fmla="*/ 0 60000 65536"/>
              <a:gd name="T11" fmla="*/ 0 60000 65536"/>
              <a:gd name="T12" fmla="*/ 0 60000 65536"/>
              <a:gd name="T13" fmla="*/ 0 60000 65536"/>
              <a:gd name="T14" fmla="*/ 0 60000 65536"/>
              <a:gd name="T15" fmla="*/ 0 w 16"/>
              <a:gd name="T16" fmla="*/ 0 h 260"/>
              <a:gd name="T17" fmla="*/ 16 w 16"/>
              <a:gd name="T18" fmla="*/ 260 h 260"/>
            </a:gdLst>
            <a:ahLst/>
            <a:cxnLst>
              <a:cxn ang="T10">
                <a:pos x="T0" y="T1"/>
              </a:cxn>
              <a:cxn ang="T11">
                <a:pos x="T2" y="T3"/>
              </a:cxn>
              <a:cxn ang="T12">
                <a:pos x="T4" y="T5"/>
              </a:cxn>
              <a:cxn ang="T13">
                <a:pos x="T6" y="T7"/>
              </a:cxn>
              <a:cxn ang="T14">
                <a:pos x="T8" y="T9"/>
              </a:cxn>
            </a:cxnLst>
            <a:rect l="T15" t="T16" r="T17" b="T18"/>
            <a:pathLst>
              <a:path w="16" h="260">
                <a:moveTo>
                  <a:pt x="16" y="0"/>
                </a:moveTo>
                <a:lnTo>
                  <a:pt x="16" y="260"/>
                </a:lnTo>
                <a:lnTo>
                  <a:pt x="2" y="260"/>
                </a:lnTo>
                <a:lnTo>
                  <a:pt x="0" y="0"/>
                </a:lnTo>
                <a:lnTo>
                  <a:pt x="16" y="0"/>
                </a:lnTo>
              </a:path>
            </a:pathLst>
          </a:custGeom>
          <a:noFill/>
          <a:ln w="0">
            <a:solidFill>
              <a:srgbClr val="242729"/>
            </a:solidFill>
            <a:prstDash val="solid"/>
            <a:round/>
            <a:headEnd/>
            <a:tailEnd/>
          </a:ln>
        </p:spPr>
        <p:txBody>
          <a:bodyPr/>
          <a:lstStyle/>
          <a:p>
            <a:endParaRPr lang="hu-HU"/>
          </a:p>
        </p:txBody>
      </p:sp>
      <p:sp>
        <p:nvSpPr>
          <p:cNvPr id="59622" name="Freeform 231"/>
          <p:cNvSpPr>
            <a:spLocks/>
          </p:cNvSpPr>
          <p:nvPr/>
        </p:nvSpPr>
        <p:spPr bwMode="auto">
          <a:xfrm>
            <a:off x="4884738" y="4322763"/>
            <a:ext cx="69850" cy="114300"/>
          </a:xfrm>
          <a:custGeom>
            <a:avLst/>
            <a:gdLst>
              <a:gd name="T0" fmla="*/ 22 w 44"/>
              <a:gd name="T1" fmla="*/ 44 h 72"/>
              <a:gd name="T2" fmla="*/ 0 w 44"/>
              <a:gd name="T3" fmla="*/ 72 h 72"/>
              <a:gd name="T4" fmla="*/ 22 w 44"/>
              <a:gd name="T5" fmla="*/ 0 h 72"/>
              <a:gd name="T6" fmla="*/ 44 w 44"/>
              <a:gd name="T7" fmla="*/ 72 h 72"/>
              <a:gd name="T8" fmla="*/ 22 w 44"/>
              <a:gd name="T9" fmla="*/ 44 h 72"/>
              <a:gd name="T10" fmla="*/ 0 60000 65536"/>
              <a:gd name="T11" fmla="*/ 0 60000 65536"/>
              <a:gd name="T12" fmla="*/ 0 60000 65536"/>
              <a:gd name="T13" fmla="*/ 0 60000 65536"/>
              <a:gd name="T14" fmla="*/ 0 60000 65536"/>
              <a:gd name="T15" fmla="*/ 0 w 44"/>
              <a:gd name="T16" fmla="*/ 0 h 72"/>
              <a:gd name="T17" fmla="*/ 44 w 44"/>
              <a:gd name="T18" fmla="*/ 72 h 72"/>
            </a:gdLst>
            <a:ahLst/>
            <a:cxnLst>
              <a:cxn ang="T10">
                <a:pos x="T0" y="T1"/>
              </a:cxn>
              <a:cxn ang="T11">
                <a:pos x="T2" y="T3"/>
              </a:cxn>
              <a:cxn ang="T12">
                <a:pos x="T4" y="T5"/>
              </a:cxn>
              <a:cxn ang="T13">
                <a:pos x="T6" y="T7"/>
              </a:cxn>
              <a:cxn ang="T14">
                <a:pos x="T8" y="T9"/>
              </a:cxn>
            </a:cxnLst>
            <a:rect l="T15" t="T16" r="T17" b="T18"/>
            <a:pathLst>
              <a:path w="44" h="72">
                <a:moveTo>
                  <a:pt x="22" y="44"/>
                </a:moveTo>
                <a:lnTo>
                  <a:pt x="0" y="72"/>
                </a:lnTo>
                <a:lnTo>
                  <a:pt x="22" y="0"/>
                </a:lnTo>
                <a:lnTo>
                  <a:pt x="44" y="72"/>
                </a:lnTo>
                <a:lnTo>
                  <a:pt x="22" y="44"/>
                </a:lnTo>
              </a:path>
            </a:pathLst>
          </a:custGeom>
          <a:noFill/>
          <a:ln w="0">
            <a:solidFill>
              <a:srgbClr val="242729"/>
            </a:solidFill>
            <a:prstDash val="solid"/>
            <a:round/>
            <a:headEnd/>
            <a:tailEnd/>
          </a:ln>
        </p:spPr>
        <p:txBody>
          <a:bodyPr/>
          <a:lstStyle/>
          <a:p>
            <a:endParaRPr lang="hu-HU"/>
          </a:p>
        </p:txBody>
      </p:sp>
      <p:sp>
        <p:nvSpPr>
          <p:cNvPr id="59623" name="Rectangle 232"/>
          <p:cNvSpPr>
            <a:spLocks noChangeArrowheads="1"/>
          </p:cNvSpPr>
          <p:nvPr/>
        </p:nvSpPr>
        <p:spPr bwMode="auto">
          <a:xfrm>
            <a:off x="3505201" y="4343400"/>
            <a:ext cx="868363" cy="33020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200" b="1">
                <a:solidFill>
                  <a:srgbClr val="131516"/>
                </a:solidFill>
                <a:latin typeface="Lucida Sans" pitchFamily="34" charset="0"/>
              </a:rPr>
              <a:t>Integration</a:t>
            </a:r>
          </a:p>
          <a:p>
            <a:pPr algn="ctr" eaLnBrk="0" hangingPunct="0">
              <a:lnSpc>
                <a:spcPct val="90000"/>
              </a:lnSpc>
            </a:pPr>
            <a:r>
              <a:rPr lang="en-US" sz="1200" b="1">
                <a:solidFill>
                  <a:srgbClr val="131516"/>
                </a:solidFill>
                <a:latin typeface="Lucida Sans" pitchFamily="34" charset="0"/>
              </a:rPr>
              <a:t>(Int, IHF)</a:t>
            </a:r>
            <a:endParaRPr lang="en-US" sz="1200" b="1">
              <a:solidFill>
                <a:srgbClr val="000000"/>
              </a:solidFill>
              <a:latin typeface="Lucida Sans" pitchFamily="34" charset="0"/>
            </a:endParaRPr>
          </a:p>
        </p:txBody>
      </p:sp>
      <p:sp>
        <p:nvSpPr>
          <p:cNvPr id="59624" name="Rectangle 233"/>
          <p:cNvSpPr>
            <a:spLocks noChangeArrowheads="1"/>
          </p:cNvSpPr>
          <p:nvPr/>
        </p:nvSpPr>
        <p:spPr bwMode="auto">
          <a:xfrm>
            <a:off x="5257801" y="4343400"/>
            <a:ext cx="989013" cy="330200"/>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1200" b="1">
                <a:solidFill>
                  <a:srgbClr val="131516"/>
                </a:solidFill>
                <a:latin typeface="Lucida Sans" pitchFamily="34" charset="0"/>
              </a:rPr>
              <a:t>Excision</a:t>
            </a:r>
          </a:p>
          <a:p>
            <a:pPr algn="ctr" eaLnBrk="0" hangingPunct="0">
              <a:lnSpc>
                <a:spcPct val="90000"/>
              </a:lnSpc>
            </a:pPr>
            <a:r>
              <a:rPr lang="en-US" sz="1200" b="1">
                <a:solidFill>
                  <a:srgbClr val="131516"/>
                </a:solidFill>
                <a:latin typeface="Lucida Sans" pitchFamily="34" charset="0"/>
              </a:rPr>
              <a:t>(Int, IHF, Xis)</a:t>
            </a:r>
            <a:endParaRPr lang="en-US" sz="1200" b="1">
              <a:solidFill>
                <a:srgbClr val="000000"/>
              </a:solidFill>
              <a:latin typeface="Lucida Sans" pitchFamily="34" charset="0"/>
            </a:endParaRPr>
          </a:p>
        </p:txBody>
      </p:sp>
    </p:spTree>
    <p:extLst>
      <p:ext uri="{BB962C8B-B14F-4D97-AF65-F5344CB8AC3E}">
        <p14:creationId xmlns:p14="http://schemas.microsoft.com/office/powerpoint/2010/main" val="932908662"/>
      </p:ext>
    </p:extLst>
  </p:cSld>
  <p:clrMapOvr>
    <a:overrideClrMapping bg1="lt1" tx1="dk1" bg2="lt2" tx2="dk2" accent1="accent1" accent2="accent2" accent3="accent3" accent4="accent4" accent5="accent5" accent6="accent6" hlink="hlink" folHlink="folHlink"/>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92313" y="0"/>
            <a:ext cx="8229600" cy="1143000"/>
          </a:xfrm>
        </p:spPr>
        <p:txBody>
          <a:bodyPr/>
          <a:lstStyle/>
          <a:p>
            <a:r>
              <a:rPr lang="hu-HU" sz="4100"/>
              <a:t>A</a:t>
            </a:r>
            <a:r>
              <a:rPr lang="en-US" sz="4100"/>
              <a:t> Gateway</a:t>
            </a:r>
            <a:r>
              <a:rPr lang="en-US" sz="4100" baseline="30000"/>
              <a:t>®</a:t>
            </a:r>
            <a:r>
              <a:rPr lang="en-US" sz="4100"/>
              <a:t> Cloning System</a:t>
            </a:r>
          </a:p>
        </p:txBody>
      </p:sp>
      <p:grpSp>
        <p:nvGrpSpPr>
          <p:cNvPr id="2" name="Group 3"/>
          <p:cNvGrpSpPr>
            <a:grpSpLocks noChangeAspect="1"/>
          </p:cNvGrpSpPr>
          <p:nvPr/>
        </p:nvGrpSpPr>
        <p:grpSpPr bwMode="auto">
          <a:xfrm>
            <a:off x="1828800" y="1431926"/>
            <a:ext cx="5499100" cy="4321175"/>
            <a:chOff x="192" y="902"/>
            <a:chExt cx="3464" cy="2722"/>
          </a:xfrm>
        </p:grpSpPr>
        <p:sp>
          <p:nvSpPr>
            <p:cNvPr id="57348" name="AutoShape 4"/>
            <p:cNvSpPr>
              <a:spLocks noChangeAspect="1" noChangeArrowheads="1" noTextEdit="1"/>
            </p:cNvSpPr>
            <p:nvPr/>
          </p:nvSpPr>
          <p:spPr bwMode="auto">
            <a:xfrm>
              <a:off x="192" y="912"/>
              <a:ext cx="3464" cy="2712"/>
            </a:xfrm>
            <a:prstGeom prst="rect">
              <a:avLst/>
            </a:prstGeom>
            <a:noFill/>
            <a:ln w="9525">
              <a:noFill/>
              <a:miter lim="800000"/>
              <a:headEnd/>
              <a:tailEnd/>
            </a:ln>
          </p:spPr>
          <p:txBody>
            <a:bodyPr/>
            <a:lstStyle/>
            <a:p>
              <a:endParaRPr lang="hu-HU"/>
            </a:p>
          </p:txBody>
        </p:sp>
        <p:grpSp>
          <p:nvGrpSpPr>
            <p:cNvPr id="3" name="Group 5"/>
            <p:cNvGrpSpPr>
              <a:grpSpLocks/>
            </p:cNvGrpSpPr>
            <p:nvPr/>
          </p:nvGrpSpPr>
          <p:grpSpPr bwMode="auto">
            <a:xfrm>
              <a:off x="663" y="1763"/>
              <a:ext cx="2835" cy="1854"/>
              <a:chOff x="663" y="1763"/>
              <a:chExt cx="2835" cy="1854"/>
            </a:xfrm>
          </p:grpSpPr>
          <p:sp>
            <p:nvSpPr>
              <p:cNvPr id="74183" name="Freeform 6"/>
              <p:cNvSpPr>
                <a:spLocks/>
              </p:cNvSpPr>
              <p:nvPr/>
            </p:nvSpPr>
            <p:spPr bwMode="auto">
              <a:xfrm>
                <a:off x="1922" y="3247"/>
                <a:ext cx="1259" cy="185"/>
              </a:xfrm>
              <a:custGeom>
                <a:avLst/>
                <a:gdLst>
                  <a:gd name="T0" fmla="*/ 1259 w 1259"/>
                  <a:gd name="T1" fmla="*/ 185 h 185"/>
                  <a:gd name="T2" fmla="*/ 1259 w 1259"/>
                  <a:gd name="T3" fmla="*/ 185 h 185"/>
                  <a:gd name="T4" fmla="*/ 1259 w 1259"/>
                  <a:gd name="T5" fmla="*/ 177 h 185"/>
                  <a:gd name="T6" fmla="*/ 1258 w 1259"/>
                  <a:gd name="T7" fmla="*/ 170 h 185"/>
                  <a:gd name="T8" fmla="*/ 1254 w 1259"/>
                  <a:gd name="T9" fmla="*/ 163 h 185"/>
                  <a:gd name="T10" fmla="*/ 1249 w 1259"/>
                  <a:gd name="T11" fmla="*/ 157 h 185"/>
                  <a:gd name="T12" fmla="*/ 1240 w 1259"/>
                  <a:gd name="T13" fmla="*/ 146 h 185"/>
                  <a:gd name="T14" fmla="*/ 1227 w 1259"/>
                  <a:gd name="T15" fmla="*/ 136 h 185"/>
                  <a:gd name="T16" fmla="*/ 1211 w 1259"/>
                  <a:gd name="T17" fmla="*/ 128 h 185"/>
                  <a:gd name="T18" fmla="*/ 1193 w 1259"/>
                  <a:gd name="T19" fmla="*/ 119 h 185"/>
                  <a:gd name="T20" fmla="*/ 1173 w 1259"/>
                  <a:gd name="T21" fmla="*/ 111 h 185"/>
                  <a:gd name="T22" fmla="*/ 1151 w 1259"/>
                  <a:gd name="T23" fmla="*/ 104 h 185"/>
                  <a:gd name="T24" fmla="*/ 1124 w 1259"/>
                  <a:gd name="T25" fmla="*/ 95 h 185"/>
                  <a:gd name="T26" fmla="*/ 1097 w 1259"/>
                  <a:gd name="T27" fmla="*/ 88 h 185"/>
                  <a:gd name="T28" fmla="*/ 1066 w 1259"/>
                  <a:gd name="T29" fmla="*/ 81 h 185"/>
                  <a:gd name="T30" fmla="*/ 1034 w 1259"/>
                  <a:gd name="T31" fmla="*/ 74 h 185"/>
                  <a:gd name="T32" fmla="*/ 961 w 1259"/>
                  <a:gd name="T33" fmla="*/ 62 h 185"/>
                  <a:gd name="T34" fmla="*/ 880 w 1259"/>
                  <a:gd name="T35" fmla="*/ 49 h 185"/>
                  <a:gd name="T36" fmla="*/ 792 w 1259"/>
                  <a:gd name="T37" fmla="*/ 38 h 185"/>
                  <a:gd name="T38" fmla="*/ 696 w 1259"/>
                  <a:gd name="T39" fmla="*/ 28 h 185"/>
                  <a:gd name="T40" fmla="*/ 593 w 1259"/>
                  <a:gd name="T41" fmla="*/ 19 h 185"/>
                  <a:gd name="T42" fmla="*/ 484 w 1259"/>
                  <a:gd name="T43" fmla="*/ 12 h 185"/>
                  <a:gd name="T44" fmla="*/ 369 w 1259"/>
                  <a:gd name="T45" fmla="*/ 7 h 185"/>
                  <a:gd name="T46" fmla="*/ 251 w 1259"/>
                  <a:gd name="T47" fmla="*/ 2 h 185"/>
                  <a:gd name="T48" fmla="*/ 127 w 1259"/>
                  <a:gd name="T49" fmla="*/ 0 h 185"/>
                  <a:gd name="T50" fmla="*/ 0 w 1259"/>
                  <a:gd name="T51" fmla="*/ 0 h 185"/>
                  <a:gd name="T52" fmla="*/ 0 w 1259"/>
                  <a:gd name="T53" fmla="*/ 33 h 185"/>
                  <a:gd name="T54" fmla="*/ 127 w 1259"/>
                  <a:gd name="T55" fmla="*/ 33 h 185"/>
                  <a:gd name="T56" fmla="*/ 249 w 1259"/>
                  <a:gd name="T57" fmla="*/ 36 h 185"/>
                  <a:gd name="T58" fmla="*/ 369 w 1259"/>
                  <a:gd name="T59" fmla="*/ 40 h 185"/>
                  <a:gd name="T60" fmla="*/ 482 w 1259"/>
                  <a:gd name="T61" fmla="*/ 46 h 185"/>
                  <a:gd name="T62" fmla="*/ 590 w 1259"/>
                  <a:gd name="T63" fmla="*/ 53 h 185"/>
                  <a:gd name="T64" fmla="*/ 693 w 1259"/>
                  <a:gd name="T65" fmla="*/ 62 h 185"/>
                  <a:gd name="T66" fmla="*/ 789 w 1259"/>
                  <a:gd name="T67" fmla="*/ 71 h 185"/>
                  <a:gd name="T68" fmla="*/ 876 w 1259"/>
                  <a:gd name="T69" fmla="*/ 83 h 185"/>
                  <a:gd name="T70" fmla="*/ 956 w 1259"/>
                  <a:gd name="T71" fmla="*/ 94 h 185"/>
                  <a:gd name="T72" fmla="*/ 1027 w 1259"/>
                  <a:gd name="T73" fmla="*/ 107 h 185"/>
                  <a:gd name="T74" fmla="*/ 1059 w 1259"/>
                  <a:gd name="T75" fmla="*/ 114 h 185"/>
                  <a:gd name="T76" fmla="*/ 1089 w 1259"/>
                  <a:gd name="T77" fmla="*/ 121 h 185"/>
                  <a:gd name="T78" fmla="*/ 1116 w 1259"/>
                  <a:gd name="T79" fmla="*/ 128 h 185"/>
                  <a:gd name="T80" fmla="*/ 1140 w 1259"/>
                  <a:gd name="T81" fmla="*/ 135 h 185"/>
                  <a:gd name="T82" fmla="*/ 1162 w 1259"/>
                  <a:gd name="T83" fmla="*/ 143 h 185"/>
                  <a:gd name="T84" fmla="*/ 1180 w 1259"/>
                  <a:gd name="T85" fmla="*/ 150 h 185"/>
                  <a:gd name="T86" fmla="*/ 1196 w 1259"/>
                  <a:gd name="T87" fmla="*/ 157 h 185"/>
                  <a:gd name="T88" fmla="*/ 1209 w 1259"/>
                  <a:gd name="T89" fmla="*/ 164 h 185"/>
                  <a:gd name="T90" fmla="*/ 1217 w 1259"/>
                  <a:gd name="T91" fmla="*/ 171 h 185"/>
                  <a:gd name="T92" fmla="*/ 1224 w 1259"/>
                  <a:gd name="T93" fmla="*/ 178 h 185"/>
                  <a:gd name="T94" fmla="*/ 1225 w 1259"/>
                  <a:gd name="T95" fmla="*/ 180 h 185"/>
                  <a:gd name="T96" fmla="*/ 1225 w 1259"/>
                  <a:gd name="T97" fmla="*/ 183 h 185"/>
                  <a:gd name="T98" fmla="*/ 1227 w 1259"/>
                  <a:gd name="T99" fmla="*/ 184 h 185"/>
                  <a:gd name="T100" fmla="*/ 1227 w 1259"/>
                  <a:gd name="T101" fmla="*/ 185 h 185"/>
                  <a:gd name="T102" fmla="*/ 1227 w 1259"/>
                  <a:gd name="T103" fmla="*/ 185 h 185"/>
                  <a:gd name="T104" fmla="*/ 1259 w 1259"/>
                  <a:gd name="T105" fmla="*/ 185 h 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59"/>
                  <a:gd name="T160" fmla="*/ 0 h 185"/>
                  <a:gd name="T161" fmla="*/ 1259 w 1259"/>
                  <a:gd name="T162" fmla="*/ 185 h 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59" h="185">
                    <a:moveTo>
                      <a:pt x="1259" y="185"/>
                    </a:moveTo>
                    <a:lnTo>
                      <a:pt x="1259" y="185"/>
                    </a:lnTo>
                    <a:lnTo>
                      <a:pt x="1259" y="177"/>
                    </a:lnTo>
                    <a:lnTo>
                      <a:pt x="1258" y="170"/>
                    </a:lnTo>
                    <a:lnTo>
                      <a:pt x="1254" y="163"/>
                    </a:lnTo>
                    <a:lnTo>
                      <a:pt x="1249" y="157"/>
                    </a:lnTo>
                    <a:lnTo>
                      <a:pt x="1240" y="146"/>
                    </a:lnTo>
                    <a:lnTo>
                      <a:pt x="1227" y="136"/>
                    </a:lnTo>
                    <a:lnTo>
                      <a:pt x="1211" y="128"/>
                    </a:lnTo>
                    <a:lnTo>
                      <a:pt x="1193" y="119"/>
                    </a:lnTo>
                    <a:lnTo>
                      <a:pt x="1173" y="111"/>
                    </a:lnTo>
                    <a:lnTo>
                      <a:pt x="1151" y="104"/>
                    </a:lnTo>
                    <a:lnTo>
                      <a:pt x="1124" y="95"/>
                    </a:lnTo>
                    <a:lnTo>
                      <a:pt x="1097" y="88"/>
                    </a:lnTo>
                    <a:lnTo>
                      <a:pt x="1066" y="81"/>
                    </a:lnTo>
                    <a:lnTo>
                      <a:pt x="1034" y="74"/>
                    </a:lnTo>
                    <a:lnTo>
                      <a:pt x="961" y="62"/>
                    </a:lnTo>
                    <a:lnTo>
                      <a:pt x="880" y="49"/>
                    </a:lnTo>
                    <a:lnTo>
                      <a:pt x="792" y="38"/>
                    </a:lnTo>
                    <a:lnTo>
                      <a:pt x="696" y="28"/>
                    </a:lnTo>
                    <a:lnTo>
                      <a:pt x="593" y="19"/>
                    </a:lnTo>
                    <a:lnTo>
                      <a:pt x="484" y="12"/>
                    </a:lnTo>
                    <a:lnTo>
                      <a:pt x="369" y="7"/>
                    </a:lnTo>
                    <a:lnTo>
                      <a:pt x="251" y="2"/>
                    </a:lnTo>
                    <a:lnTo>
                      <a:pt x="127" y="0"/>
                    </a:lnTo>
                    <a:lnTo>
                      <a:pt x="0" y="0"/>
                    </a:lnTo>
                    <a:lnTo>
                      <a:pt x="0" y="33"/>
                    </a:lnTo>
                    <a:lnTo>
                      <a:pt x="127" y="33"/>
                    </a:lnTo>
                    <a:lnTo>
                      <a:pt x="249" y="36"/>
                    </a:lnTo>
                    <a:lnTo>
                      <a:pt x="369" y="40"/>
                    </a:lnTo>
                    <a:lnTo>
                      <a:pt x="482" y="46"/>
                    </a:lnTo>
                    <a:lnTo>
                      <a:pt x="590" y="53"/>
                    </a:lnTo>
                    <a:lnTo>
                      <a:pt x="693" y="62"/>
                    </a:lnTo>
                    <a:lnTo>
                      <a:pt x="789" y="71"/>
                    </a:lnTo>
                    <a:lnTo>
                      <a:pt x="876" y="83"/>
                    </a:lnTo>
                    <a:lnTo>
                      <a:pt x="956" y="94"/>
                    </a:lnTo>
                    <a:lnTo>
                      <a:pt x="1027" y="107"/>
                    </a:lnTo>
                    <a:lnTo>
                      <a:pt x="1059" y="114"/>
                    </a:lnTo>
                    <a:lnTo>
                      <a:pt x="1089" y="121"/>
                    </a:lnTo>
                    <a:lnTo>
                      <a:pt x="1116" y="128"/>
                    </a:lnTo>
                    <a:lnTo>
                      <a:pt x="1140" y="135"/>
                    </a:lnTo>
                    <a:lnTo>
                      <a:pt x="1162" y="143"/>
                    </a:lnTo>
                    <a:lnTo>
                      <a:pt x="1180" y="150"/>
                    </a:lnTo>
                    <a:lnTo>
                      <a:pt x="1196" y="157"/>
                    </a:lnTo>
                    <a:lnTo>
                      <a:pt x="1209" y="164"/>
                    </a:lnTo>
                    <a:lnTo>
                      <a:pt x="1217" y="171"/>
                    </a:lnTo>
                    <a:lnTo>
                      <a:pt x="1224" y="178"/>
                    </a:lnTo>
                    <a:lnTo>
                      <a:pt x="1225" y="180"/>
                    </a:lnTo>
                    <a:lnTo>
                      <a:pt x="1225" y="183"/>
                    </a:lnTo>
                    <a:lnTo>
                      <a:pt x="1227" y="184"/>
                    </a:lnTo>
                    <a:lnTo>
                      <a:pt x="1227" y="185"/>
                    </a:lnTo>
                    <a:lnTo>
                      <a:pt x="1259" y="185"/>
                    </a:lnTo>
                    <a:close/>
                  </a:path>
                </a:pathLst>
              </a:custGeom>
              <a:solidFill>
                <a:srgbClr val="1F1A17"/>
              </a:solidFill>
              <a:ln w="9525">
                <a:noFill/>
                <a:round/>
                <a:headEnd/>
                <a:tailEnd/>
              </a:ln>
            </p:spPr>
            <p:txBody>
              <a:bodyPr/>
              <a:lstStyle/>
              <a:p>
                <a:endParaRPr lang="hu-HU"/>
              </a:p>
            </p:txBody>
          </p:sp>
          <p:sp>
            <p:nvSpPr>
              <p:cNvPr id="74184" name="Freeform 7"/>
              <p:cNvSpPr>
                <a:spLocks/>
              </p:cNvSpPr>
              <p:nvPr/>
            </p:nvSpPr>
            <p:spPr bwMode="auto">
              <a:xfrm>
                <a:off x="1922" y="3432"/>
                <a:ext cx="1259" cy="185"/>
              </a:xfrm>
              <a:custGeom>
                <a:avLst/>
                <a:gdLst>
                  <a:gd name="T0" fmla="*/ 0 w 1259"/>
                  <a:gd name="T1" fmla="*/ 185 h 185"/>
                  <a:gd name="T2" fmla="*/ 0 w 1259"/>
                  <a:gd name="T3" fmla="*/ 185 h 185"/>
                  <a:gd name="T4" fmla="*/ 127 w 1259"/>
                  <a:gd name="T5" fmla="*/ 185 h 185"/>
                  <a:gd name="T6" fmla="*/ 251 w 1259"/>
                  <a:gd name="T7" fmla="*/ 182 h 185"/>
                  <a:gd name="T8" fmla="*/ 369 w 1259"/>
                  <a:gd name="T9" fmla="*/ 178 h 185"/>
                  <a:gd name="T10" fmla="*/ 484 w 1259"/>
                  <a:gd name="T11" fmla="*/ 172 h 185"/>
                  <a:gd name="T12" fmla="*/ 593 w 1259"/>
                  <a:gd name="T13" fmla="*/ 165 h 185"/>
                  <a:gd name="T14" fmla="*/ 696 w 1259"/>
                  <a:gd name="T15" fmla="*/ 157 h 185"/>
                  <a:gd name="T16" fmla="*/ 792 w 1259"/>
                  <a:gd name="T17" fmla="*/ 147 h 185"/>
                  <a:gd name="T18" fmla="*/ 880 w 1259"/>
                  <a:gd name="T19" fmla="*/ 136 h 185"/>
                  <a:gd name="T20" fmla="*/ 961 w 1259"/>
                  <a:gd name="T21" fmla="*/ 124 h 185"/>
                  <a:gd name="T22" fmla="*/ 1034 w 1259"/>
                  <a:gd name="T23" fmla="*/ 110 h 185"/>
                  <a:gd name="T24" fmla="*/ 1066 w 1259"/>
                  <a:gd name="T25" fmla="*/ 103 h 185"/>
                  <a:gd name="T26" fmla="*/ 1097 w 1259"/>
                  <a:gd name="T27" fmla="*/ 96 h 185"/>
                  <a:gd name="T28" fmla="*/ 1124 w 1259"/>
                  <a:gd name="T29" fmla="*/ 89 h 185"/>
                  <a:gd name="T30" fmla="*/ 1151 w 1259"/>
                  <a:gd name="T31" fmla="*/ 82 h 185"/>
                  <a:gd name="T32" fmla="*/ 1173 w 1259"/>
                  <a:gd name="T33" fmla="*/ 74 h 185"/>
                  <a:gd name="T34" fmla="*/ 1193 w 1259"/>
                  <a:gd name="T35" fmla="*/ 65 h 185"/>
                  <a:gd name="T36" fmla="*/ 1211 w 1259"/>
                  <a:gd name="T37" fmla="*/ 57 h 185"/>
                  <a:gd name="T38" fmla="*/ 1227 w 1259"/>
                  <a:gd name="T39" fmla="*/ 48 h 185"/>
                  <a:gd name="T40" fmla="*/ 1240 w 1259"/>
                  <a:gd name="T41" fmla="*/ 39 h 185"/>
                  <a:gd name="T42" fmla="*/ 1249 w 1259"/>
                  <a:gd name="T43" fmla="*/ 29 h 185"/>
                  <a:gd name="T44" fmla="*/ 1254 w 1259"/>
                  <a:gd name="T45" fmla="*/ 22 h 185"/>
                  <a:gd name="T46" fmla="*/ 1258 w 1259"/>
                  <a:gd name="T47" fmla="*/ 15 h 185"/>
                  <a:gd name="T48" fmla="*/ 1259 w 1259"/>
                  <a:gd name="T49" fmla="*/ 8 h 185"/>
                  <a:gd name="T50" fmla="*/ 1259 w 1259"/>
                  <a:gd name="T51" fmla="*/ 0 h 185"/>
                  <a:gd name="T52" fmla="*/ 1227 w 1259"/>
                  <a:gd name="T53" fmla="*/ 0 h 185"/>
                  <a:gd name="T54" fmla="*/ 1227 w 1259"/>
                  <a:gd name="T55" fmla="*/ 0 h 185"/>
                  <a:gd name="T56" fmla="*/ 1225 w 1259"/>
                  <a:gd name="T57" fmla="*/ 3 h 185"/>
                  <a:gd name="T58" fmla="*/ 1225 w 1259"/>
                  <a:gd name="T59" fmla="*/ 5 h 185"/>
                  <a:gd name="T60" fmla="*/ 1224 w 1259"/>
                  <a:gd name="T61" fmla="*/ 6 h 185"/>
                  <a:gd name="T62" fmla="*/ 1217 w 1259"/>
                  <a:gd name="T63" fmla="*/ 13 h 185"/>
                  <a:gd name="T64" fmla="*/ 1209 w 1259"/>
                  <a:gd name="T65" fmla="*/ 20 h 185"/>
                  <a:gd name="T66" fmla="*/ 1196 w 1259"/>
                  <a:gd name="T67" fmla="*/ 27 h 185"/>
                  <a:gd name="T68" fmla="*/ 1180 w 1259"/>
                  <a:gd name="T69" fmla="*/ 34 h 185"/>
                  <a:gd name="T70" fmla="*/ 1162 w 1259"/>
                  <a:gd name="T71" fmla="*/ 41 h 185"/>
                  <a:gd name="T72" fmla="*/ 1140 w 1259"/>
                  <a:gd name="T73" fmla="*/ 50 h 185"/>
                  <a:gd name="T74" fmla="*/ 1116 w 1259"/>
                  <a:gd name="T75" fmla="*/ 57 h 185"/>
                  <a:gd name="T76" fmla="*/ 1089 w 1259"/>
                  <a:gd name="T77" fmla="*/ 64 h 185"/>
                  <a:gd name="T78" fmla="*/ 1059 w 1259"/>
                  <a:gd name="T79" fmla="*/ 71 h 185"/>
                  <a:gd name="T80" fmla="*/ 1027 w 1259"/>
                  <a:gd name="T81" fmla="*/ 78 h 185"/>
                  <a:gd name="T82" fmla="*/ 956 w 1259"/>
                  <a:gd name="T83" fmla="*/ 91 h 185"/>
                  <a:gd name="T84" fmla="*/ 876 w 1259"/>
                  <a:gd name="T85" fmla="*/ 102 h 185"/>
                  <a:gd name="T86" fmla="*/ 789 w 1259"/>
                  <a:gd name="T87" fmla="*/ 113 h 185"/>
                  <a:gd name="T88" fmla="*/ 693 w 1259"/>
                  <a:gd name="T89" fmla="*/ 123 h 185"/>
                  <a:gd name="T90" fmla="*/ 590 w 1259"/>
                  <a:gd name="T91" fmla="*/ 131 h 185"/>
                  <a:gd name="T92" fmla="*/ 482 w 1259"/>
                  <a:gd name="T93" fmla="*/ 138 h 185"/>
                  <a:gd name="T94" fmla="*/ 369 w 1259"/>
                  <a:gd name="T95" fmla="*/ 144 h 185"/>
                  <a:gd name="T96" fmla="*/ 249 w 1259"/>
                  <a:gd name="T97" fmla="*/ 148 h 185"/>
                  <a:gd name="T98" fmla="*/ 127 w 1259"/>
                  <a:gd name="T99" fmla="*/ 151 h 185"/>
                  <a:gd name="T100" fmla="*/ 0 w 1259"/>
                  <a:gd name="T101" fmla="*/ 151 h 185"/>
                  <a:gd name="T102" fmla="*/ 0 w 1259"/>
                  <a:gd name="T103" fmla="*/ 151 h 185"/>
                  <a:gd name="T104" fmla="*/ 0 w 1259"/>
                  <a:gd name="T105" fmla="*/ 185 h 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59"/>
                  <a:gd name="T160" fmla="*/ 0 h 185"/>
                  <a:gd name="T161" fmla="*/ 1259 w 1259"/>
                  <a:gd name="T162" fmla="*/ 185 h 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59" h="185">
                    <a:moveTo>
                      <a:pt x="0" y="185"/>
                    </a:moveTo>
                    <a:lnTo>
                      <a:pt x="0" y="185"/>
                    </a:lnTo>
                    <a:lnTo>
                      <a:pt x="127" y="185"/>
                    </a:lnTo>
                    <a:lnTo>
                      <a:pt x="251" y="182"/>
                    </a:lnTo>
                    <a:lnTo>
                      <a:pt x="369" y="178"/>
                    </a:lnTo>
                    <a:lnTo>
                      <a:pt x="484" y="172"/>
                    </a:lnTo>
                    <a:lnTo>
                      <a:pt x="593" y="165"/>
                    </a:lnTo>
                    <a:lnTo>
                      <a:pt x="696" y="157"/>
                    </a:lnTo>
                    <a:lnTo>
                      <a:pt x="792" y="147"/>
                    </a:lnTo>
                    <a:lnTo>
                      <a:pt x="880" y="136"/>
                    </a:lnTo>
                    <a:lnTo>
                      <a:pt x="961" y="124"/>
                    </a:lnTo>
                    <a:lnTo>
                      <a:pt x="1034" y="110"/>
                    </a:lnTo>
                    <a:lnTo>
                      <a:pt x="1066" y="103"/>
                    </a:lnTo>
                    <a:lnTo>
                      <a:pt x="1097" y="96"/>
                    </a:lnTo>
                    <a:lnTo>
                      <a:pt x="1124" y="89"/>
                    </a:lnTo>
                    <a:lnTo>
                      <a:pt x="1151" y="82"/>
                    </a:lnTo>
                    <a:lnTo>
                      <a:pt x="1173" y="74"/>
                    </a:lnTo>
                    <a:lnTo>
                      <a:pt x="1193" y="65"/>
                    </a:lnTo>
                    <a:lnTo>
                      <a:pt x="1211" y="57"/>
                    </a:lnTo>
                    <a:lnTo>
                      <a:pt x="1227" y="48"/>
                    </a:lnTo>
                    <a:lnTo>
                      <a:pt x="1240" y="39"/>
                    </a:lnTo>
                    <a:lnTo>
                      <a:pt x="1249" y="29"/>
                    </a:lnTo>
                    <a:lnTo>
                      <a:pt x="1254" y="22"/>
                    </a:lnTo>
                    <a:lnTo>
                      <a:pt x="1258" y="15"/>
                    </a:lnTo>
                    <a:lnTo>
                      <a:pt x="1259" y="8"/>
                    </a:lnTo>
                    <a:lnTo>
                      <a:pt x="1259" y="0"/>
                    </a:lnTo>
                    <a:lnTo>
                      <a:pt x="1227" y="0"/>
                    </a:lnTo>
                    <a:lnTo>
                      <a:pt x="1225" y="3"/>
                    </a:lnTo>
                    <a:lnTo>
                      <a:pt x="1225" y="5"/>
                    </a:lnTo>
                    <a:lnTo>
                      <a:pt x="1224" y="6"/>
                    </a:lnTo>
                    <a:lnTo>
                      <a:pt x="1217" y="13"/>
                    </a:lnTo>
                    <a:lnTo>
                      <a:pt x="1209" y="20"/>
                    </a:lnTo>
                    <a:lnTo>
                      <a:pt x="1196" y="27"/>
                    </a:lnTo>
                    <a:lnTo>
                      <a:pt x="1180" y="34"/>
                    </a:lnTo>
                    <a:lnTo>
                      <a:pt x="1162" y="41"/>
                    </a:lnTo>
                    <a:lnTo>
                      <a:pt x="1140" y="50"/>
                    </a:lnTo>
                    <a:lnTo>
                      <a:pt x="1116" y="57"/>
                    </a:lnTo>
                    <a:lnTo>
                      <a:pt x="1089" y="64"/>
                    </a:lnTo>
                    <a:lnTo>
                      <a:pt x="1059" y="71"/>
                    </a:lnTo>
                    <a:lnTo>
                      <a:pt x="1027" y="78"/>
                    </a:lnTo>
                    <a:lnTo>
                      <a:pt x="956" y="91"/>
                    </a:lnTo>
                    <a:lnTo>
                      <a:pt x="876" y="102"/>
                    </a:lnTo>
                    <a:lnTo>
                      <a:pt x="789" y="113"/>
                    </a:lnTo>
                    <a:lnTo>
                      <a:pt x="693" y="123"/>
                    </a:lnTo>
                    <a:lnTo>
                      <a:pt x="590" y="131"/>
                    </a:lnTo>
                    <a:lnTo>
                      <a:pt x="482" y="138"/>
                    </a:lnTo>
                    <a:lnTo>
                      <a:pt x="369" y="144"/>
                    </a:lnTo>
                    <a:lnTo>
                      <a:pt x="249" y="148"/>
                    </a:lnTo>
                    <a:lnTo>
                      <a:pt x="127" y="151"/>
                    </a:lnTo>
                    <a:lnTo>
                      <a:pt x="0" y="151"/>
                    </a:lnTo>
                    <a:lnTo>
                      <a:pt x="0" y="185"/>
                    </a:lnTo>
                    <a:close/>
                  </a:path>
                </a:pathLst>
              </a:custGeom>
              <a:solidFill>
                <a:srgbClr val="1F1A17"/>
              </a:solidFill>
              <a:ln w="9525">
                <a:noFill/>
                <a:round/>
                <a:headEnd/>
                <a:tailEnd/>
              </a:ln>
            </p:spPr>
            <p:txBody>
              <a:bodyPr/>
              <a:lstStyle/>
              <a:p>
                <a:endParaRPr lang="hu-HU"/>
              </a:p>
            </p:txBody>
          </p:sp>
          <p:sp>
            <p:nvSpPr>
              <p:cNvPr id="74185" name="Freeform 8"/>
              <p:cNvSpPr>
                <a:spLocks/>
              </p:cNvSpPr>
              <p:nvPr/>
            </p:nvSpPr>
            <p:spPr bwMode="auto">
              <a:xfrm>
                <a:off x="663" y="3432"/>
                <a:ext cx="1259" cy="185"/>
              </a:xfrm>
              <a:custGeom>
                <a:avLst/>
                <a:gdLst>
                  <a:gd name="T0" fmla="*/ 0 w 1259"/>
                  <a:gd name="T1" fmla="*/ 0 h 185"/>
                  <a:gd name="T2" fmla="*/ 0 w 1259"/>
                  <a:gd name="T3" fmla="*/ 0 h 185"/>
                  <a:gd name="T4" fmla="*/ 0 w 1259"/>
                  <a:gd name="T5" fmla="*/ 8 h 185"/>
                  <a:gd name="T6" fmla="*/ 2 w 1259"/>
                  <a:gd name="T7" fmla="*/ 15 h 185"/>
                  <a:gd name="T8" fmla="*/ 5 w 1259"/>
                  <a:gd name="T9" fmla="*/ 22 h 185"/>
                  <a:gd name="T10" fmla="*/ 9 w 1259"/>
                  <a:gd name="T11" fmla="*/ 29 h 185"/>
                  <a:gd name="T12" fmla="*/ 19 w 1259"/>
                  <a:gd name="T13" fmla="*/ 39 h 185"/>
                  <a:gd name="T14" fmla="*/ 32 w 1259"/>
                  <a:gd name="T15" fmla="*/ 48 h 185"/>
                  <a:gd name="T16" fmla="*/ 47 w 1259"/>
                  <a:gd name="T17" fmla="*/ 57 h 185"/>
                  <a:gd name="T18" fmla="*/ 66 w 1259"/>
                  <a:gd name="T19" fmla="*/ 65 h 185"/>
                  <a:gd name="T20" fmla="*/ 85 w 1259"/>
                  <a:gd name="T21" fmla="*/ 74 h 185"/>
                  <a:gd name="T22" fmla="*/ 109 w 1259"/>
                  <a:gd name="T23" fmla="*/ 82 h 185"/>
                  <a:gd name="T24" fmla="*/ 135 w 1259"/>
                  <a:gd name="T25" fmla="*/ 89 h 185"/>
                  <a:gd name="T26" fmla="*/ 163 w 1259"/>
                  <a:gd name="T27" fmla="*/ 96 h 185"/>
                  <a:gd name="T28" fmla="*/ 192 w 1259"/>
                  <a:gd name="T29" fmla="*/ 103 h 185"/>
                  <a:gd name="T30" fmla="*/ 225 w 1259"/>
                  <a:gd name="T31" fmla="*/ 110 h 185"/>
                  <a:gd name="T32" fmla="*/ 298 w 1259"/>
                  <a:gd name="T33" fmla="*/ 124 h 185"/>
                  <a:gd name="T34" fmla="*/ 378 w 1259"/>
                  <a:gd name="T35" fmla="*/ 136 h 185"/>
                  <a:gd name="T36" fmla="*/ 467 w 1259"/>
                  <a:gd name="T37" fmla="*/ 147 h 185"/>
                  <a:gd name="T38" fmla="*/ 563 w 1259"/>
                  <a:gd name="T39" fmla="*/ 157 h 185"/>
                  <a:gd name="T40" fmla="*/ 666 w 1259"/>
                  <a:gd name="T41" fmla="*/ 165 h 185"/>
                  <a:gd name="T42" fmla="*/ 774 w 1259"/>
                  <a:gd name="T43" fmla="*/ 172 h 185"/>
                  <a:gd name="T44" fmla="*/ 890 w 1259"/>
                  <a:gd name="T45" fmla="*/ 178 h 185"/>
                  <a:gd name="T46" fmla="*/ 1008 w 1259"/>
                  <a:gd name="T47" fmla="*/ 182 h 185"/>
                  <a:gd name="T48" fmla="*/ 1132 w 1259"/>
                  <a:gd name="T49" fmla="*/ 185 h 185"/>
                  <a:gd name="T50" fmla="*/ 1259 w 1259"/>
                  <a:gd name="T51" fmla="*/ 185 h 185"/>
                  <a:gd name="T52" fmla="*/ 1259 w 1259"/>
                  <a:gd name="T53" fmla="*/ 151 h 185"/>
                  <a:gd name="T54" fmla="*/ 1132 w 1259"/>
                  <a:gd name="T55" fmla="*/ 151 h 185"/>
                  <a:gd name="T56" fmla="*/ 1010 w 1259"/>
                  <a:gd name="T57" fmla="*/ 148 h 185"/>
                  <a:gd name="T58" fmla="*/ 891 w 1259"/>
                  <a:gd name="T59" fmla="*/ 144 h 185"/>
                  <a:gd name="T60" fmla="*/ 777 w 1259"/>
                  <a:gd name="T61" fmla="*/ 138 h 185"/>
                  <a:gd name="T62" fmla="*/ 669 w 1259"/>
                  <a:gd name="T63" fmla="*/ 131 h 185"/>
                  <a:gd name="T64" fmla="*/ 566 w 1259"/>
                  <a:gd name="T65" fmla="*/ 123 h 185"/>
                  <a:gd name="T66" fmla="*/ 471 w 1259"/>
                  <a:gd name="T67" fmla="*/ 113 h 185"/>
                  <a:gd name="T68" fmla="*/ 383 w 1259"/>
                  <a:gd name="T69" fmla="*/ 102 h 185"/>
                  <a:gd name="T70" fmla="*/ 302 w 1259"/>
                  <a:gd name="T71" fmla="*/ 91 h 185"/>
                  <a:gd name="T72" fmla="*/ 232 w 1259"/>
                  <a:gd name="T73" fmla="*/ 78 h 185"/>
                  <a:gd name="T74" fmla="*/ 200 w 1259"/>
                  <a:gd name="T75" fmla="*/ 71 h 185"/>
                  <a:gd name="T76" fmla="*/ 170 w 1259"/>
                  <a:gd name="T77" fmla="*/ 64 h 185"/>
                  <a:gd name="T78" fmla="*/ 143 w 1259"/>
                  <a:gd name="T79" fmla="*/ 57 h 185"/>
                  <a:gd name="T80" fmla="*/ 119 w 1259"/>
                  <a:gd name="T81" fmla="*/ 50 h 185"/>
                  <a:gd name="T82" fmla="*/ 97 w 1259"/>
                  <a:gd name="T83" fmla="*/ 41 h 185"/>
                  <a:gd name="T84" fmla="*/ 78 w 1259"/>
                  <a:gd name="T85" fmla="*/ 34 h 185"/>
                  <a:gd name="T86" fmla="*/ 63 w 1259"/>
                  <a:gd name="T87" fmla="*/ 27 h 185"/>
                  <a:gd name="T88" fmla="*/ 50 w 1259"/>
                  <a:gd name="T89" fmla="*/ 20 h 185"/>
                  <a:gd name="T90" fmla="*/ 42 w 1259"/>
                  <a:gd name="T91" fmla="*/ 13 h 185"/>
                  <a:gd name="T92" fmla="*/ 35 w 1259"/>
                  <a:gd name="T93" fmla="*/ 6 h 185"/>
                  <a:gd name="T94" fmla="*/ 35 w 1259"/>
                  <a:gd name="T95" fmla="*/ 5 h 185"/>
                  <a:gd name="T96" fmla="*/ 33 w 1259"/>
                  <a:gd name="T97" fmla="*/ 3 h 185"/>
                  <a:gd name="T98" fmla="*/ 33 w 1259"/>
                  <a:gd name="T99" fmla="*/ 0 h 185"/>
                  <a:gd name="T100" fmla="*/ 33 w 1259"/>
                  <a:gd name="T101" fmla="*/ 0 h 185"/>
                  <a:gd name="T102" fmla="*/ 33 w 1259"/>
                  <a:gd name="T103" fmla="*/ 0 h 185"/>
                  <a:gd name="T104" fmla="*/ 0 w 1259"/>
                  <a:gd name="T105" fmla="*/ 0 h 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59"/>
                  <a:gd name="T160" fmla="*/ 0 h 185"/>
                  <a:gd name="T161" fmla="*/ 1259 w 1259"/>
                  <a:gd name="T162" fmla="*/ 185 h 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59" h="185">
                    <a:moveTo>
                      <a:pt x="0" y="0"/>
                    </a:moveTo>
                    <a:lnTo>
                      <a:pt x="0" y="0"/>
                    </a:lnTo>
                    <a:lnTo>
                      <a:pt x="0" y="8"/>
                    </a:lnTo>
                    <a:lnTo>
                      <a:pt x="2" y="15"/>
                    </a:lnTo>
                    <a:lnTo>
                      <a:pt x="5" y="22"/>
                    </a:lnTo>
                    <a:lnTo>
                      <a:pt x="9" y="29"/>
                    </a:lnTo>
                    <a:lnTo>
                      <a:pt x="19" y="39"/>
                    </a:lnTo>
                    <a:lnTo>
                      <a:pt x="32" y="48"/>
                    </a:lnTo>
                    <a:lnTo>
                      <a:pt x="47" y="57"/>
                    </a:lnTo>
                    <a:lnTo>
                      <a:pt x="66" y="65"/>
                    </a:lnTo>
                    <a:lnTo>
                      <a:pt x="85" y="74"/>
                    </a:lnTo>
                    <a:lnTo>
                      <a:pt x="109" y="82"/>
                    </a:lnTo>
                    <a:lnTo>
                      <a:pt x="135" y="89"/>
                    </a:lnTo>
                    <a:lnTo>
                      <a:pt x="163" y="96"/>
                    </a:lnTo>
                    <a:lnTo>
                      <a:pt x="192" y="103"/>
                    </a:lnTo>
                    <a:lnTo>
                      <a:pt x="225" y="110"/>
                    </a:lnTo>
                    <a:lnTo>
                      <a:pt x="298" y="124"/>
                    </a:lnTo>
                    <a:lnTo>
                      <a:pt x="378" y="136"/>
                    </a:lnTo>
                    <a:lnTo>
                      <a:pt x="467" y="147"/>
                    </a:lnTo>
                    <a:lnTo>
                      <a:pt x="563" y="157"/>
                    </a:lnTo>
                    <a:lnTo>
                      <a:pt x="666" y="165"/>
                    </a:lnTo>
                    <a:lnTo>
                      <a:pt x="774" y="172"/>
                    </a:lnTo>
                    <a:lnTo>
                      <a:pt x="890" y="178"/>
                    </a:lnTo>
                    <a:lnTo>
                      <a:pt x="1008" y="182"/>
                    </a:lnTo>
                    <a:lnTo>
                      <a:pt x="1132" y="185"/>
                    </a:lnTo>
                    <a:lnTo>
                      <a:pt x="1259" y="185"/>
                    </a:lnTo>
                    <a:lnTo>
                      <a:pt x="1259" y="151"/>
                    </a:lnTo>
                    <a:lnTo>
                      <a:pt x="1132" y="151"/>
                    </a:lnTo>
                    <a:lnTo>
                      <a:pt x="1010" y="148"/>
                    </a:lnTo>
                    <a:lnTo>
                      <a:pt x="891" y="144"/>
                    </a:lnTo>
                    <a:lnTo>
                      <a:pt x="777" y="138"/>
                    </a:lnTo>
                    <a:lnTo>
                      <a:pt x="669" y="131"/>
                    </a:lnTo>
                    <a:lnTo>
                      <a:pt x="566" y="123"/>
                    </a:lnTo>
                    <a:lnTo>
                      <a:pt x="471" y="113"/>
                    </a:lnTo>
                    <a:lnTo>
                      <a:pt x="383" y="102"/>
                    </a:lnTo>
                    <a:lnTo>
                      <a:pt x="302" y="91"/>
                    </a:lnTo>
                    <a:lnTo>
                      <a:pt x="232" y="78"/>
                    </a:lnTo>
                    <a:lnTo>
                      <a:pt x="200" y="71"/>
                    </a:lnTo>
                    <a:lnTo>
                      <a:pt x="170" y="64"/>
                    </a:lnTo>
                    <a:lnTo>
                      <a:pt x="143" y="57"/>
                    </a:lnTo>
                    <a:lnTo>
                      <a:pt x="119" y="50"/>
                    </a:lnTo>
                    <a:lnTo>
                      <a:pt x="97" y="41"/>
                    </a:lnTo>
                    <a:lnTo>
                      <a:pt x="78" y="34"/>
                    </a:lnTo>
                    <a:lnTo>
                      <a:pt x="63" y="27"/>
                    </a:lnTo>
                    <a:lnTo>
                      <a:pt x="50" y="20"/>
                    </a:lnTo>
                    <a:lnTo>
                      <a:pt x="42" y="13"/>
                    </a:lnTo>
                    <a:lnTo>
                      <a:pt x="35" y="6"/>
                    </a:lnTo>
                    <a:lnTo>
                      <a:pt x="35" y="5"/>
                    </a:lnTo>
                    <a:lnTo>
                      <a:pt x="33" y="3"/>
                    </a:lnTo>
                    <a:lnTo>
                      <a:pt x="33" y="0"/>
                    </a:lnTo>
                    <a:lnTo>
                      <a:pt x="0" y="0"/>
                    </a:lnTo>
                    <a:close/>
                  </a:path>
                </a:pathLst>
              </a:custGeom>
              <a:solidFill>
                <a:srgbClr val="1F1A17"/>
              </a:solidFill>
              <a:ln w="9525">
                <a:noFill/>
                <a:round/>
                <a:headEnd/>
                <a:tailEnd/>
              </a:ln>
            </p:spPr>
            <p:txBody>
              <a:bodyPr/>
              <a:lstStyle/>
              <a:p>
                <a:endParaRPr lang="hu-HU"/>
              </a:p>
            </p:txBody>
          </p:sp>
          <p:sp>
            <p:nvSpPr>
              <p:cNvPr id="74186" name="Freeform 9"/>
              <p:cNvSpPr>
                <a:spLocks/>
              </p:cNvSpPr>
              <p:nvPr/>
            </p:nvSpPr>
            <p:spPr bwMode="auto">
              <a:xfrm>
                <a:off x="663" y="3247"/>
                <a:ext cx="1259" cy="185"/>
              </a:xfrm>
              <a:custGeom>
                <a:avLst/>
                <a:gdLst>
                  <a:gd name="T0" fmla="*/ 1259 w 1259"/>
                  <a:gd name="T1" fmla="*/ 0 h 185"/>
                  <a:gd name="T2" fmla="*/ 1259 w 1259"/>
                  <a:gd name="T3" fmla="*/ 0 h 185"/>
                  <a:gd name="T4" fmla="*/ 1132 w 1259"/>
                  <a:gd name="T5" fmla="*/ 0 h 185"/>
                  <a:gd name="T6" fmla="*/ 1008 w 1259"/>
                  <a:gd name="T7" fmla="*/ 2 h 185"/>
                  <a:gd name="T8" fmla="*/ 890 w 1259"/>
                  <a:gd name="T9" fmla="*/ 7 h 185"/>
                  <a:gd name="T10" fmla="*/ 774 w 1259"/>
                  <a:gd name="T11" fmla="*/ 12 h 185"/>
                  <a:gd name="T12" fmla="*/ 666 w 1259"/>
                  <a:gd name="T13" fmla="*/ 19 h 185"/>
                  <a:gd name="T14" fmla="*/ 563 w 1259"/>
                  <a:gd name="T15" fmla="*/ 28 h 185"/>
                  <a:gd name="T16" fmla="*/ 467 w 1259"/>
                  <a:gd name="T17" fmla="*/ 38 h 185"/>
                  <a:gd name="T18" fmla="*/ 378 w 1259"/>
                  <a:gd name="T19" fmla="*/ 49 h 185"/>
                  <a:gd name="T20" fmla="*/ 298 w 1259"/>
                  <a:gd name="T21" fmla="*/ 62 h 185"/>
                  <a:gd name="T22" fmla="*/ 225 w 1259"/>
                  <a:gd name="T23" fmla="*/ 74 h 185"/>
                  <a:gd name="T24" fmla="*/ 192 w 1259"/>
                  <a:gd name="T25" fmla="*/ 81 h 185"/>
                  <a:gd name="T26" fmla="*/ 163 w 1259"/>
                  <a:gd name="T27" fmla="*/ 88 h 185"/>
                  <a:gd name="T28" fmla="*/ 135 w 1259"/>
                  <a:gd name="T29" fmla="*/ 95 h 185"/>
                  <a:gd name="T30" fmla="*/ 109 w 1259"/>
                  <a:gd name="T31" fmla="*/ 104 h 185"/>
                  <a:gd name="T32" fmla="*/ 85 w 1259"/>
                  <a:gd name="T33" fmla="*/ 111 h 185"/>
                  <a:gd name="T34" fmla="*/ 66 w 1259"/>
                  <a:gd name="T35" fmla="*/ 119 h 185"/>
                  <a:gd name="T36" fmla="*/ 47 w 1259"/>
                  <a:gd name="T37" fmla="*/ 128 h 185"/>
                  <a:gd name="T38" fmla="*/ 32 w 1259"/>
                  <a:gd name="T39" fmla="*/ 136 h 185"/>
                  <a:gd name="T40" fmla="*/ 19 w 1259"/>
                  <a:gd name="T41" fmla="*/ 146 h 185"/>
                  <a:gd name="T42" fmla="*/ 9 w 1259"/>
                  <a:gd name="T43" fmla="*/ 157 h 185"/>
                  <a:gd name="T44" fmla="*/ 5 w 1259"/>
                  <a:gd name="T45" fmla="*/ 163 h 185"/>
                  <a:gd name="T46" fmla="*/ 2 w 1259"/>
                  <a:gd name="T47" fmla="*/ 170 h 185"/>
                  <a:gd name="T48" fmla="*/ 0 w 1259"/>
                  <a:gd name="T49" fmla="*/ 177 h 185"/>
                  <a:gd name="T50" fmla="*/ 0 w 1259"/>
                  <a:gd name="T51" fmla="*/ 185 h 185"/>
                  <a:gd name="T52" fmla="*/ 33 w 1259"/>
                  <a:gd name="T53" fmla="*/ 185 h 185"/>
                  <a:gd name="T54" fmla="*/ 33 w 1259"/>
                  <a:gd name="T55" fmla="*/ 184 h 185"/>
                  <a:gd name="T56" fmla="*/ 33 w 1259"/>
                  <a:gd name="T57" fmla="*/ 183 h 185"/>
                  <a:gd name="T58" fmla="*/ 35 w 1259"/>
                  <a:gd name="T59" fmla="*/ 180 h 185"/>
                  <a:gd name="T60" fmla="*/ 35 w 1259"/>
                  <a:gd name="T61" fmla="*/ 178 h 185"/>
                  <a:gd name="T62" fmla="*/ 42 w 1259"/>
                  <a:gd name="T63" fmla="*/ 171 h 185"/>
                  <a:gd name="T64" fmla="*/ 50 w 1259"/>
                  <a:gd name="T65" fmla="*/ 164 h 185"/>
                  <a:gd name="T66" fmla="*/ 63 w 1259"/>
                  <a:gd name="T67" fmla="*/ 157 h 185"/>
                  <a:gd name="T68" fmla="*/ 78 w 1259"/>
                  <a:gd name="T69" fmla="*/ 150 h 185"/>
                  <a:gd name="T70" fmla="*/ 97 w 1259"/>
                  <a:gd name="T71" fmla="*/ 143 h 185"/>
                  <a:gd name="T72" fmla="*/ 119 w 1259"/>
                  <a:gd name="T73" fmla="*/ 135 h 185"/>
                  <a:gd name="T74" fmla="*/ 143 w 1259"/>
                  <a:gd name="T75" fmla="*/ 128 h 185"/>
                  <a:gd name="T76" fmla="*/ 170 w 1259"/>
                  <a:gd name="T77" fmla="*/ 121 h 185"/>
                  <a:gd name="T78" fmla="*/ 200 w 1259"/>
                  <a:gd name="T79" fmla="*/ 114 h 185"/>
                  <a:gd name="T80" fmla="*/ 232 w 1259"/>
                  <a:gd name="T81" fmla="*/ 107 h 185"/>
                  <a:gd name="T82" fmla="*/ 302 w 1259"/>
                  <a:gd name="T83" fmla="*/ 94 h 185"/>
                  <a:gd name="T84" fmla="*/ 383 w 1259"/>
                  <a:gd name="T85" fmla="*/ 83 h 185"/>
                  <a:gd name="T86" fmla="*/ 471 w 1259"/>
                  <a:gd name="T87" fmla="*/ 71 h 185"/>
                  <a:gd name="T88" fmla="*/ 566 w 1259"/>
                  <a:gd name="T89" fmla="*/ 62 h 185"/>
                  <a:gd name="T90" fmla="*/ 669 w 1259"/>
                  <a:gd name="T91" fmla="*/ 53 h 185"/>
                  <a:gd name="T92" fmla="*/ 777 w 1259"/>
                  <a:gd name="T93" fmla="*/ 46 h 185"/>
                  <a:gd name="T94" fmla="*/ 891 w 1259"/>
                  <a:gd name="T95" fmla="*/ 40 h 185"/>
                  <a:gd name="T96" fmla="*/ 1010 w 1259"/>
                  <a:gd name="T97" fmla="*/ 36 h 185"/>
                  <a:gd name="T98" fmla="*/ 1132 w 1259"/>
                  <a:gd name="T99" fmla="*/ 33 h 185"/>
                  <a:gd name="T100" fmla="*/ 1259 w 1259"/>
                  <a:gd name="T101" fmla="*/ 33 h 185"/>
                  <a:gd name="T102" fmla="*/ 1259 w 1259"/>
                  <a:gd name="T103" fmla="*/ 33 h 185"/>
                  <a:gd name="T104" fmla="*/ 1259 w 1259"/>
                  <a:gd name="T105" fmla="*/ 0 h 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59"/>
                  <a:gd name="T160" fmla="*/ 0 h 185"/>
                  <a:gd name="T161" fmla="*/ 1259 w 1259"/>
                  <a:gd name="T162" fmla="*/ 185 h 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59" h="185">
                    <a:moveTo>
                      <a:pt x="1259" y="0"/>
                    </a:moveTo>
                    <a:lnTo>
                      <a:pt x="1259" y="0"/>
                    </a:lnTo>
                    <a:lnTo>
                      <a:pt x="1132" y="0"/>
                    </a:lnTo>
                    <a:lnTo>
                      <a:pt x="1008" y="2"/>
                    </a:lnTo>
                    <a:lnTo>
                      <a:pt x="890" y="7"/>
                    </a:lnTo>
                    <a:lnTo>
                      <a:pt x="774" y="12"/>
                    </a:lnTo>
                    <a:lnTo>
                      <a:pt x="666" y="19"/>
                    </a:lnTo>
                    <a:lnTo>
                      <a:pt x="563" y="28"/>
                    </a:lnTo>
                    <a:lnTo>
                      <a:pt x="467" y="38"/>
                    </a:lnTo>
                    <a:lnTo>
                      <a:pt x="378" y="49"/>
                    </a:lnTo>
                    <a:lnTo>
                      <a:pt x="298" y="62"/>
                    </a:lnTo>
                    <a:lnTo>
                      <a:pt x="225" y="74"/>
                    </a:lnTo>
                    <a:lnTo>
                      <a:pt x="192" y="81"/>
                    </a:lnTo>
                    <a:lnTo>
                      <a:pt x="163" y="88"/>
                    </a:lnTo>
                    <a:lnTo>
                      <a:pt x="135" y="95"/>
                    </a:lnTo>
                    <a:lnTo>
                      <a:pt x="109" y="104"/>
                    </a:lnTo>
                    <a:lnTo>
                      <a:pt x="85" y="111"/>
                    </a:lnTo>
                    <a:lnTo>
                      <a:pt x="66" y="119"/>
                    </a:lnTo>
                    <a:lnTo>
                      <a:pt x="47" y="128"/>
                    </a:lnTo>
                    <a:lnTo>
                      <a:pt x="32" y="136"/>
                    </a:lnTo>
                    <a:lnTo>
                      <a:pt x="19" y="146"/>
                    </a:lnTo>
                    <a:lnTo>
                      <a:pt x="9" y="157"/>
                    </a:lnTo>
                    <a:lnTo>
                      <a:pt x="5" y="163"/>
                    </a:lnTo>
                    <a:lnTo>
                      <a:pt x="2" y="170"/>
                    </a:lnTo>
                    <a:lnTo>
                      <a:pt x="0" y="177"/>
                    </a:lnTo>
                    <a:lnTo>
                      <a:pt x="0" y="185"/>
                    </a:lnTo>
                    <a:lnTo>
                      <a:pt x="33" y="185"/>
                    </a:lnTo>
                    <a:lnTo>
                      <a:pt x="33" y="184"/>
                    </a:lnTo>
                    <a:lnTo>
                      <a:pt x="33" y="183"/>
                    </a:lnTo>
                    <a:lnTo>
                      <a:pt x="35" y="180"/>
                    </a:lnTo>
                    <a:lnTo>
                      <a:pt x="35" y="178"/>
                    </a:lnTo>
                    <a:lnTo>
                      <a:pt x="42" y="171"/>
                    </a:lnTo>
                    <a:lnTo>
                      <a:pt x="50" y="164"/>
                    </a:lnTo>
                    <a:lnTo>
                      <a:pt x="63" y="157"/>
                    </a:lnTo>
                    <a:lnTo>
                      <a:pt x="78" y="150"/>
                    </a:lnTo>
                    <a:lnTo>
                      <a:pt x="97" y="143"/>
                    </a:lnTo>
                    <a:lnTo>
                      <a:pt x="119" y="135"/>
                    </a:lnTo>
                    <a:lnTo>
                      <a:pt x="143" y="128"/>
                    </a:lnTo>
                    <a:lnTo>
                      <a:pt x="170" y="121"/>
                    </a:lnTo>
                    <a:lnTo>
                      <a:pt x="200" y="114"/>
                    </a:lnTo>
                    <a:lnTo>
                      <a:pt x="232" y="107"/>
                    </a:lnTo>
                    <a:lnTo>
                      <a:pt x="302" y="94"/>
                    </a:lnTo>
                    <a:lnTo>
                      <a:pt x="383" y="83"/>
                    </a:lnTo>
                    <a:lnTo>
                      <a:pt x="471" y="71"/>
                    </a:lnTo>
                    <a:lnTo>
                      <a:pt x="566" y="62"/>
                    </a:lnTo>
                    <a:lnTo>
                      <a:pt x="669" y="53"/>
                    </a:lnTo>
                    <a:lnTo>
                      <a:pt x="777" y="46"/>
                    </a:lnTo>
                    <a:lnTo>
                      <a:pt x="891" y="40"/>
                    </a:lnTo>
                    <a:lnTo>
                      <a:pt x="1010" y="36"/>
                    </a:lnTo>
                    <a:lnTo>
                      <a:pt x="1132" y="33"/>
                    </a:lnTo>
                    <a:lnTo>
                      <a:pt x="1259" y="33"/>
                    </a:lnTo>
                    <a:lnTo>
                      <a:pt x="1259" y="0"/>
                    </a:lnTo>
                    <a:close/>
                  </a:path>
                </a:pathLst>
              </a:custGeom>
              <a:solidFill>
                <a:srgbClr val="1F1A17"/>
              </a:solidFill>
              <a:ln w="9525">
                <a:noFill/>
                <a:round/>
                <a:headEnd/>
                <a:tailEnd/>
              </a:ln>
            </p:spPr>
            <p:txBody>
              <a:bodyPr/>
              <a:lstStyle/>
              <a:p>
                <a:endParaRPr lang="hu-HU"/>
              </a:p>
            </p:txBody>
          </p:sp>
          <p:sp>
            <p:nvSpPr>
              <p:cNvPr id="74187" name="Rectangle 10"/>
              <p:cNvSpPr>
                <a:spLocks noChangeArrowheads="1"/>
              </p:cNvSpPr>
              <p:nvPr/>
            </p:nvSpPr>
            <p:spPr bwMode="auto">
              <a:xfrm>
                <a:off x="1571" y="3409"/>
                <a:ext cx="690"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Your Application</a:t>
                </a:r>
                <a:endParaRPr lang="en-US">
                  <a:latin typeface="Lucida Sans" pitchFamily="34" charset="0"/>
                </a:endParaRPr>
              </a:p>
            </p:txBody>
          </p:sp>
          <p:sp>
            <p:nvSpPr>
              <p:cNvPr id="74188" name="Rectangle 11"/>
              <p:cNvSpPr>
                <a:spLocks noChangeArrowheads="1"/>
              </p:cNvSpPr>
              <p:nvPr/>
            </p:nvSpPr>
            <p:spPr bwMode="auto">
              <a:xfrm>
                <a:off x="1051" y="3221"/>
                <a:ext cx="509"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74189" name="Rectangle 12"/>
              <p:cNvSpPr>
                <a:spLocks noChangeArrowheads="1"/>
              </p:cNvSpPr>
              <p:nvPr/>
            </p:nvSpPr>
            <p:spPr bwMode="auto">
              <a:xfrm>
                <a:off x="1051" y="3221"/>
                <a:ext cx="509"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74190" name="Rectangle 13"/>
              <p:cNvSpPr>
                <a:spLocks noChangeArrowheads="1"/>
              </p:cNvSpPr>
              <p:nvPr/>
            </p:nvSpPr>
            <p:spPr bwMode="auto">
              <a:xfrm>
                <a:off x="1051" y="3221"/>
                <a:ext cx="509" cy="121"/>
              </a:xfrm>
              <a:prstGeom prst="rect">
                <a:avLst/>
              </a:prstGeom>
              <a:solidFill>
                <a:srgbClr val="393633"/>
              </a:solidFill>
              <a:ln w="9525">
                <a:noFill/>
                <a:miter lim="800000"/>
                <a:headEnd/>
                <a:tailEnd/>
              </a:ln>
            </p:spPr>
            <p:txBody>
              <a:bodyPr/>
              <a:lstStyle/>
              <a:p>
                <a:endParaRPr lang="hu-HU">
                  <a:latin typeface="Calibri" pitchFamily="34" charset="0"/>
                </a:endParaRPr>
              </a:p>
            </p:txBody>
          </p:sp>
          <p:sp>
            <p:nvSpPr>
              <p:cNvPr id="74191" name="Rectangle 14"/>
              <p:cNvSpPr>
                <a:spLocks noChangeArrowheads="1"/>
              </p:cNvSpPr>
              <p:nvPr/>
            </p:nvSpPr>
            <p:spPr bwMode="auto">
              <a:xfrm>
                <a:off x="1051" y="3221"/>
                <a:ext cx="99" cy="121"/>
              </a:xfrm>
              <a:prstGeom prst="rect">
                <a:avLst/>
              </a:prstGeom>
              <a:solidFill>
                <a:srgbClr val="009240"/>
              </a:solidFill>
              <a:ln w="9525">
                <a:noFill/>
                <a:miter lim="800000"/>
                <a:headEnd/>
                <a:tailEnd/>
              </a:ln>
            </p:spPr>
            <p:txBody>
              <a:bodyPr/>
              <a:lstStyle/>
              <a:p>
                <a:endParaRPr lang="hu-HU">
                  <a:latin typeface="Calibri" pitchFamily="34" charset="0"/>
                </a:endParaRPr>
              </a:p>
            </p:txBody>
          </p:sp>
          <p:sp>
            <p:nvSpPr>
              <p:cNvPr id="74192" name="Rectangle 15"/>
              <p:cNvSpPr>
                <a:spLocks noChangeArrowheads="1"/>
              </p:cNvSpPr>
              <p:nvPr/>
            </p:nvSpPr>
            <p:spPr bwMode="auto">
              <a:xfrm>
                <a:off x="1463" y="3221"/>
                <a:ext cx="97" cy="121"/>
              </a:xfrm>
              <a:prstGeom prst="rect">
                <a:avLst/>
              </a:prstGeom>
              <a:solidFill>
                <a:srgbClr val="009240"/>
              </a:solidFill>
              <a:ln w="9525">
                <a:noFill/>
                <a:miter lim="800000"/>
                <a:headEnd/>
                <a:tailEnd/>
              </a:ln>
            </p:spPr>
            <p:txBody>
              <a:bodyPr/>
              <a:lstStyle/>
              <a:p>
                <a:endParaRPr lang="hu-HU">
                  <a:latin typeface="Calibri" pitchFamily="34" charset="0"/>
                </a:endParaRPr>
              </a:p>
            </p:txBody>
          </p:sp>
          <p:sp>
            <p:nvSpPr>
              <p:cNvPr id="74193" name="Rectangle 16"/>
              <p:cNvSpPr>
                <a:spLocks noChangeArrowheads="1"/>
              </p:cNvSpPr>
              <p:nvPr/>
            </p:nvSpPr>
            <p:spPr bwMode="auto">
              <a:xfrm>
                <a:off x="1184" y="3235"/>
                <a:ext cx="258"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FFFFFF"/>
                    </a:solidFill>
                    <a:latin typeface="Lucida Sans" pitchFamily="34" charset="0"/>
                  </a:rPr>
                  <a:t>Gene1</a:t>
                </a:r>
                <a:endParaRPr lang="en-US">
                  <a:latin typeface="Lucida Sans" pitchFamily="34" charset="0"/>
                </a:endParaRPr>
              </a:p>
            </p:txBody>
          </p:sp>
          <p:sp>
            <p:nvSpPr>
              <p:cNvPr id="74194" name="Rectangle 17"/>
              <p:cNvSpPr>
                <a:spLocks noChangeArrowheads="1"/>
              </p:cNvSpPr>
              <p:nvPr/>
            </p:nvSpPr>
            <p:spPr bwMode="auto">
              <a:xfrm>
                <a:off x="1463" y="3221"/>
                <a:ext cx="508"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74195" name="Rectangle 18"/>
              <p:cNvSpPr>
                <a:spLocks noChangeArrowheads="1"/>
              </p:cNvSpPr>
              <p:nvPr/>
            </p:nvSpPr>
            <p:spPr bwMode="auto">
              <a:xfrm>
                <a:off x="1463" y="3221"/>
                <a:ext cx="508"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74196" name="Rectangle 19"/>
              <p:cNvSpPr>
                <a:spLocks noChangeArrowheads="1"/>
              </p:cNvSpPr>
              <p:nvPr/>
            </p:nvSpPr>
            <p:spPr bwMode="auto">
              <a:xfrm>
                <a:off x="1463" y="3221"/>
                <a:ext cx="508" cy="121"/>
              </a:xfrm>
              <a:prstGeom prst="rect">
                <a:avLst/>
              </a:prstGeom>
              <a:solidFill>
                <a:srgbClr val="393633"/>
              </a:solidFill>
              <a:ln w="9525">
                <a:noFill/>
                <a:miter lim="800000"/>
                <a:headEnd/>
                <a:tailEnd/>
              </a:ln>
            </p:spPr>
            <p:txBody>
              <a:bodyPr/>
              <a:lstStyle/>
              <a:p>
                <a:endParaRPr lang="hu-HU">
                  <a:latin typeface="Calibri" pitchFamily="34" charset="0"/>
                </a:endParaRPr>
              </a:p>
            </p:txBody>
          </p:sp>
          <p:sp>
            <p:nvSpPr>
              <p:cNvPr id="74197" name="Rectangle 20"/>
              <p:cNvSpPr>
                <a:spLocks noChangeArrowheads="1"/>
              </p:cNvSpPr>
              <p:nvPr/>
            </p:nvSpPr>
            <p:spPr bwMode="auto">
              <a:xfrm>
                <a:off x="1463" y="3221"/>
                <a:ext cx="97" cy="121"/>
              </a:xfrm>
              <a:prstGeom prst="rect">
                <a:avLst/>
              </a:prstGeom>
              <a:solidFill>
                <a:srgbClr val="29166F"/>
              </a:solidFill>
              <a:ln w="9525">
                <a:noFill/>
                <a:miter lim="800000"/>
                <a:headEnd/>
                <a:tailEnd/>
              </a:ln>
            </p:spPr>
            <p:txBody>
              <a:bodyPr/>
              <a:lstStyle/>
              <a:p>
                <a:endParaRPr lang="hu-HU">
                  <a:latin typeface="Calibri" pitchFamily="34" charset="0"/>
                </a:endParaRPr>
              </a:p>
            </p:txBody>
          </p:sp>
          <p:sp>
            <p:nvSpPr>
              <p:cNvPr id="74198" name="Rectangle 21"/>
              <p:cNvSpPr>
                <a:spLocks noChangeArrowheads="1"/>
              </p:cNvSpPr>
              <p:nvPr/>
            </p:nvSpPr>
            <p:spPr bwMode="auto">
              <a:xfrm>
                <a:off x="1874" y="3221"/>
                <a:ext cx="97" cy="121"/>
              </a:xfrm>
              <a:prstGeom prst="rect">
                <a:avLst/>
              </a:prstGeom>
              <a:solidFill>
                <a:srgbClr val="009240"/>
              </a:solidFill>
              <a:ln w="9525">
                <a:noFill/>
                <a:miter lim="800000"/>
                <a:headEnd/>
                <a:tailEnd/>
              </a:ln>
            </p:spPr>
            <p:txBody>
              <a:bodyPr/>
              <a:lstStyle/>
              <a:p>
                <a:endParaRPr lang="hu-HU">
                  <a:latin typeface="Calibri" pitchFamily="34" charset="0"/>
                </a:endParaRPr>
              </a:p>
            </p:txBody>
          </p:sp>
          <p:sp>
            <p:nvSpPr>
              <p:cNvPr id="74199" name="Rectangle 22"/>
              <p:cNvSpPr>
                <a:spLocks noChangeArrowheads="1"/>
              </p:cNvSpPr>
              <p:nvPr/>
            </p:nvSpPr>
            <p:spPr bwMode="auto">
              <a:xfrm>
                <a:off x="1588" y="3235"/>
                <a:ext cx="258"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FFFFFF"/>
                    </a:solidFill>
                    <a:latin typeface="Lucida Sans" pitchFamily="34" charset="0"/>
                  </a:rPr>
                  <a:t>Gene2</a:t>
                </a:r>
                <a:endParaRPr lang="en-US">
                  <a:latin typeface="Lucida Sans" pitchFamily="34" charset="0"/>
                </a:endParaRPr>
              </a:p>
            </p:txBody>
          </p:sp>
          <p:sp>
            <p:nvSpPr>
              <p:cNvPr id="74200" name="Rectangle 23"/>
              <p:cNvSpPr>
                <a:spLocks noChangeArrowheads="1"/>
              </p:cNvSpPr>
              <p:nvPr/>
            </p:nvSpPr>
            <p:spPr bwMode="auto">
              <a:xfrm>
                <a:off x="1873" y="3221"/>
                <a:ext cx="510"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74201" name="Rectangle 24"/>
              <p:cNvSpPr>
                <a:spLocks noChangeArrowheads="1"/>
              </p:cNvSpPr>
              <p:nvPr/>
            </p:nvSpPr>
            <p:spPr bwMode="auto">
              <a:xfrm>
                <a:off x="1873" y="3221"/>
                <a:ext cx="510"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74202" name="Rectangle 25"/>
              <p:cNvSpPr>
                <a:spLocks noChangeArrowheads="1"/>
              </p:cNvSpPr>
              <p:nvPr/>
            </p:nvSpPr>
            <p:spPr bwMode="auto">
              <a:xfrm>
                <a:off x="1873" y="3221"/>
                <a:ext cx="510" cy="121"/>
              </a:xfrm>
              <a:prstGeom prst="rect">
                <a:avLst/>
              </a:prstGeom>
              <a:solidFill>
                <a:srgbClr val="393633"/>
              </a:solidFill>
              <a:ln w="9525">
                <a:noFill/>
                <a:miter lim="800000"/>
                <a:headEnd/>
                <a:tailEnd/>
              </a:ln>
            </p:spPr>
            <p:txBody>
              <a:bodyPr/>
              <a:lstStyle/>
              <a:p>
                <a:endParaRPr lang="hu-HU">
                  <a:latin typeface="Calibri" pitchFamily="34" charset="0"/>
                </a:endParaRPr>
              </a:p>
            </p:txBody>
          </p:sp>
          <p:sp>
            <p:nvSpPr>
              <p:cNvPr id="74203" name="Rectangle 26"/>
              <p:cNvSpPr>
                <a:spLocks noChangeArrowheads="1"/>
              </p:cNvSpPr>
              <p:nvPr/>
            </p:nvSpPr>
            <p:spPr bwMode="auto">
              <a:xfrm>
                <a:off x="1873" y="3221"/>
                <a:ext cx="98" cy="121"/>
              </a:xfrm>
              <a:prstGeom prst="rect">
                <a:avLst/>
              </a:prstGeom>
              <a:solidFill>
                <a:srgbClr val="FFF500"/>
              </a:solidFill>
              <a:ln w="9525">
                <a:noFill/>
                <a:miter lim="800000"/>
                <a:headEnd/>
                <a:tailEnd/>
              </a:ln>
            </p:spPr>
            <p:txBody>
              <a:bodyPr/>
              <a:lstStyle/>
              <a:p>
                <a:endParaRPr lang="hu-HU">
                  <a:latin typeface="Calibri" pitchFamily="34" charset="0"/>
                </a:endParaRPr>
              </a:p>
            </p:txBody>
          </p:sp>
          <p:sp>
            <p:nvSpPr>
              <p:cNvPr id="74204" name="Rectangle 27"/>
              <p:cNvSpPr>
                <a:spLocks noChangeArrowheads="1"/>
              </p:cNvSpPr>
              <p:nvPr/>
            </p:nvSpPr>
            <p:spPr bwMode="auto">
              <a:xfrm>
                <a:off x="2284" y="3221"/>
                <a:ext cx="99" cy="121"/>
              </a:xfrm>
              <a:prstGeom prst="rect">
                <a:avLst/>
              </a:prstGeom>
              <a:solidFill>
                <a:srgbClr val="009240"/>
              </a:solidFill>
              <a:ln w="9525">
                <a:noFill/>
                <a:miter lim="800000"/>
                <a:headEnd/>
                <a:tailEnd/>
              </a:ln>
            </p:spPr>
            <p:txBody>
              <a:bodyPr/>
              <a:lstStyle/>
              <a:p>
                <a:endParaRPr lang="hu-HU">
                  <a:latin typeface="Calibri" pitchFamily="34" charset="0"/>
                </a:endParaRPr>
              </a:p>
            </p:txBody>
          </p:sp>
          <p:sp>
            <p:nvSpPr>
              <p:cNvPr id="74205" name="Rectangle 28"/>
              <p:cNvSpPr>
                <a:spLocks noChangeArrowheads="1"/>
              </p:cNvSpPr>
              <p:nvPr/>
            </p:nvSpPr>
            <p:spPr bwMode="auto">
              <a:xfrm>
                <a:off x="1998" y="3235"/>
                <a:ext cx="258"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FFFFFF"/>
                    </a:solidFill>
                    <a:latin typeface="Lucida Sans" pitchFamily="34" charset="0"/>
                  </a:rPr>
                  <a:t>Gene3</a:t>
                </a:r>
                <a:endParaRPr lang="en-US">
                  <a:latin typeface="Lucida Sans" pitchFamily="34" charset="0"/>
                </a:endParaRPr>
              </a:p>
            </p:txBody>
          </p:sp>
          <p:sp>
            <p:nvSpPr>
              <p:cNvPr id="74206" name="Rectangle 29"/>
              <p:cNvSpPr>
                <a:spLocks noChangeArrowheads="1"/>
              </p:cNvSpPr>
              <p:nvPr/>
            </p:nvSpPr>
            <p:spPr bwMode="auto">
              <a:xfrm>
                <a:off x="2284" y="3221"/>
                <a:ext cx="508"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74207" name="Rectangle 30"/>
              <p:cNvSpPr>
                <a:spLocks noChangeArrowheads="1"/>
              </p:cNvSpPr>
              <p:nvPr/>
            </p:nvSpPr>
            <p:spPr bwMode="auto">
              <a:xfrm>
                <a:off x="2284" y="3221"/>
                <a:ext cx="508"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74208" name="Rectangle 31"/>
              <p:cNvSpPr>
                <a:spLocks noChangeArrowheads="1"/>
              </p:cNvSpPr>
              <p:nvPr/>
            </p:nvSpPr>
            <p:spPr bwMode="auto">
              <a:xfrm>
                <a:off x="2284" y="3221"/>
                <a:ext cx="508" cy="121"/>
              </a:xfrm>
              <a:prstGeom prst="rect">
                <a:avLst/>
              </a:prstGeom>
              <a:solidFill>
                <a:srgbClr val="393633"/>
              </a:solidFill>
              <a:ln w="9525">
                <a:noFill/>
                <a:miter lim="800000"/>
                <a:headEnd/>
                <a:tailEnd/>
              </a:ln>
            </p:spPr>
            <p:txBody>
              <a:bodyPr/>
              <a:lstStyle/>
              <a:p>
                <a:endParaRPr lang="hu-HU">
                  <a:latin typeface="Calibri" pitchFamily="34" charset="0"/>
                </a:endParaRPr>
              </a:p>
            </p:txBody>
          </p:sp>
          <p:sp>
            <p:nvSpPr>
              <p:cNvPr id="74209" name="Rectangle 32"/>
              <p:cNvSpPr>
                <a:spLocks noChangeArrowheads="1"/>
              </p:cNvSpPr>
              <p:nvPr/>
            </p:nvSpPr>
            <p:spPr bwMode="auto">
              <a:xfrm>
                <a:off x="2284" y="3221"/>
                <a:ext cx="97"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74210" name="Rectangle 33"/>
              <p:cNvSpPr>
                <a:spLocks noChangeArrowheads="1"/>
              </p:cNvSpPr>
              <p:nvPr/>
            </p:nvSpPr>
            <p:spPr bwMode="auto">
              <a:xfrm>
                <a:off x="2695" y="3221"/>
                <a:ext cx="97" cy="121"/>
              </a:xfrm>
              <a:prstGeom prst="rect">
                <a:avLst/>
              </a:prstGeom>
              <a:solidFill>
                <a:srgbClr val="0093DD"/>
              </a:solidFill>
              <a:ln w="9525">
                <a:noFill/>
                <a:miter lim="800000"/>
                <a:headEnd/>
                <a:tailEnd/>
              </a:ln>
            </p:spPr>
            <p:txBody>
              <a:bodyPr/>
              <a:lstStyle/>
              <a:p>
                <a:endParaRPr lang="hu-HU">
                  <a:latin typeface="Calibri" pitchFamily="34" charset="0"/>
                </a:endParaRPr>
              </a:p>
            </p:txBody>
          </p:sp>
          <p:sp>
            <p:nvSpPr>
              <p:cNvPr id="74211" name="Rectangle 34"/>
              <p:cNvSpPr>
                <a:spLocks noChangeArrowheads="1"/>
              </p:cNvSpPr>
              <p:nvPr/>
            </p:nvSpPr>
            <p:spPr bwMode="auto">
              <a:xfrm>
                <a:off x="2408" y="3235"/>
                <a:ext cx="258"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FFFFFF"/>
                    </a:solidFill>
                    <a:latin typeface="Lucida Sans" pitchFamily="34" charset="0"/>
                  </a:rPr>
                  <a:t>Gene4</a:t>
                </a:r>
                <a:endParaRPr lang="en-US">
                  <a:latin typeface="Lucida Sans" pitchFamily="34" charset="0"/>
                </a:endParaRPr>
              </a:p>
            </p:txBody>
          </p:sp>
          <p:sp>
            <p:nvSpPr>
              <p:cNvPr id="74212" name="Rectangle 35"/>
              <p:cNvSpPr>
                <a:spLocks noChangeArrowheads="1"/>
              </p:cNvSpPr>
              <p:nvPr/>
            </p:nvSpPr>
            <p:spPr bwMode="auto">
              <a:xfrm>
                <a:off x="2808" y="1763"/>
                <a:ext cx="690"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Your Application</a:t>
                </a:r>
                <a:endParaRPr lang="en-US">
                  <a:latin typeface="Lucida Sans" pitchFamily="34" charset="0"/>
                </a:endParaRPr>
              </a:p>
            </p:txBody>
          </p:sp>
          <p:sp>
            <p:nvSpPr>
              <p:cNvPr id="74213" name="Freeform 36"/>
              <p:cNvSpPr>
                <a:spLocks/>
              </p:cNvSpPr>
              <p:nvPr/>
            </p:nvSpPr>
            <p:spPr bwMode="auto">
              <a:xfrm>
                <a:off x="1899" y="2864"/>
                <a:ext cx="52" cy="32"/>
              </a:xfrm>
              <a:custGeom>
                <a:avLst/>
                <a:gdLst>
                  <a:gd name="T0" fmla="*/ 0 w 52"/>
                  <a:gd name="T1" fmla="*/ 0 h 32"/>
                  <a:gd name="T2" fmla="*/ 52 w 52"/>
                  <a:gd name="T3" fmla="*/ 0 h 32"/>
                  <a:gd name="T4" fmla="*/ 27 w 52"/>
                  <a:gd name="T5" fmla="*/ 32 h 32"/>
                  <a:gd name="T6" fmla="*/ 0 w 52"/>
                  <a:gd name="T7" fmla="*/ 0 h 32"/>
                  <a:gd name="T8" fmla="*/ 0 60000 65536"/>
                  <a:gd name="T9" fmla="*/ 0 60000 65536"/>
                  <a:gd name="T10" fmla="*/ 0 60000 65536"/>
                  <a:gd name="T11" fmla="*/ 0 60000 65536"/>
                  <a:gd name="T12" fmla="*/ 0 w 52"/>
                  <a:gd name="T13" fmla="*/ 0 h 32"/>
                  <a:gd name="T14" fmla="*/ 52 w 52"/>
                  <a:gd name="T15" fmla="*/ 32 h 32"/>
                </a:gdLst>
                <a:ahLst/>
                <a:cxnLst>
                  <a:cxn ang="T8">
                    <a:pos x="T0" y="T1"/>
                  </a:cxn>
                  <a:cxn ang="T9">
                    <a:pos x="T2" y="T3"/>
                  </a:cxn>
                  <a:cxn ang="T10">
                    <a:pos x="T4" y="T5"/>
                  </a:cxn>
                  <a:cxn ang="T11">
                    <a:pos x="T6" y="T7"/>
                  </a:cxn>
                </a:cxnLst>
                <a:rect l="T12" t="T13" r="T14" b="T15"/>
                <a:pathLst>
                  <a:path w="52" h="32">
                    <a:moveTo>
                      <a:pt x="0" y="0"/>
                    </a:moveTo>
                    <a:lnTo>
                      <a:pt x="52" y="0"/>
                    </a:lnTo>
                    <a:lnTo>
                      <a:pt x="27" y="32"/>
                    </a:lnTo>
                    <a:lnTo>
                      <a:pt x="0" y="0"/>
                    </a:lnTo>
                    <a:close/>
                  </a:path>
                </a:pathLst>
              </a:custGeom>
              <a:solidFill>
                <a:srgbClr val="1F1A17"/>
              </a:solidFill>
              <a:ln w="9525">
                <a:noFill/>
                <a:round/>
                <a:headEnd/>
                <a:tailEnd/>
              </a:ln>
            </p:spPr>
            <p:txBody>
              <a:bodyPr/>
              <a:lstStyle/>
              <a:p>
                <a:endParaRPr lang="hu-HU"/>
              </a:p>
            </p:txBody>
          </p:sp>
          <p:sp>
            <p:nvSpPr>
              <p:cNvPr id="74214" name="Freeform 37"/>
              <p:cNvSpPr>
                <a:spLocks/>
              </p:cNvSpPr>
              <p:nvPr/>
            </p:nvSpPr>
            <p:spPr bwMode="auto">
              <a:xfrm>
                <a:off x="1898" y="2862"/>
                <a:ext cx="55" cy="3"/>
              </a:xfrm>
              <a:custGeom>
                <a:avLst/>
                <a:gdLst>
                  <a:gd name="T0" fmla="*/ 52 w 55"/>
                  <a:gd name="T1" fmla="*/ 3 h 3"/>
                  <a:gd name="T2" fmla="*/ 1 w 55"/>
                  <a:gd name="T3" fmla="*/ 3 h 3"/>
                  <a:gd name="T4" fmla="*/ 0 w 55"/>
                  <a:gd name="T5" fmla="*/ 0 h 3"/>
                  <a:gd name="T6" fmla="*/ 55 w 55"/>
                  <a:gd name="T7" fmla="*/ 0 h 3"/>
                  <a:gd name="T8" fmla="*/ 52 w 55"/>
                  <a:gd name="T9" fmla="*/ 3 h 3"/>
                  <a:gd name="T10" fmla="*/ 0 60000 65536"/>
                  <a:gd name="T11" fmla="*/ 0 60000 65536"/>
                  <a:gd name="T12" fmla="*/ 0 60000 65536"/>
                  <a:gd name="T13" fmla="*/ 0 60000 65536"/>
                  <a:gd name="T14" fmla="*/ 0 60000 65536"/>
                  <a:gd name="T15" fmla="*/ 0 w 55"/>
                  <a:gd name="T16" fmla="*/ 0 h 3"/>
                  <a:gd name="T17" fmla="*/ 55 w 55"/>
                  <a:gd name="T18" fmla="*/ 3 h 3"/>
                </a:gdLst>
                <a:ahLst/>
                <a:cxnLst>
                  <a:cxn ang="T10">
                    <a:pos x="T0" y="T1"/>
                  </a:cxn>
                  <a:cxn ang="T11">
                    <a:pos x="T2" y="T3"/>
                  </a:cxn>
                  <a:cxn ang="T12">
                    <a:pos x="T4" y="T5"/>
                  </a:cxn>
                  <a:cxn ang="T13">
                    <a:pos x="T6" y="T7"/>
                  </a:cxn>
                  <a:cxn ang="T14">
                    <a:pos x="T8" y="T9"/>
                  </a:cxn>
                </a:cxnLst>
                <a:rect l="T15" t="T16" r="T17" b="T18"/>
                <a:pathLst>
                  <a:path w="55" h="3">
                    <a:moveTo>
                      <a:pt x="52" y="3"/>
                    </a:moveTo>
                    <a:lnTo>
                      <a:pt x="1" y="3"/>
                    </a:lnTo>
                    <a:lnTo>
                      <a:pt x="0" y="0"/>
                    </a:lnTo>
                    <a:lnTo>
                      <a:pt x="55" y="0"/>
                    </a:lnTo>
                    <a:lnTo>
                      <a:pt x="52" y="3"/>
                    </a:lnTo>
                    <a:close/>
                  </a:path>
                </a:pathLst>
              </a:custGeom>
              <a:solidFill>
                <a:srgbClr val="1F1A17"/>
              </a:solidFill>
              <a:ln w="9525">
                <a:noFill/>
                <a:round/>
                <a:headEnd/>
                <a:tailEnd/>
              </a:ln>
            </p:spPr>
            <p:txBody>
              <a:bodyPr/>
              <a:lstStyle/>
              <a:p>
                <a:endParaRPr lang="hu-HU"/>
              </a:p>
            </p:txBody>
          </p:sp>
          <p:sp>
            <p:nvSpPr>
              <p:cNvPr id="74215" name="Freeform 38"/>
              <p:cNvSpPr>
                <a:spLocks/>
              </p:cNvSpPr>
              <p:nvPr/>
            </p:nvSpPr>
            <p:spPr bwMode="auto">
              <a:xfrm>
                <a:off x="1897" y="2861"/>
                <a:ext cx="57" cy="3"/>
              </a:xfrm>
              <a:custGeom>
                <a:avLst/>
                <a:gdLst>
                  <a:gd name="T0" fmla="*/ 54 w 57"/>
                  <a:gd name="T1" fmla="*/ 3 h 3"/>
                  <a:gd name="T2" fmla="*/ 2 w 57"/>
                  <a:gd name="T3" fmla="*/ 3 h 3"/>
                  <a:gd name="T4" fmla="*/ 0 w 57"/>
                  <a:gd name="T5" fmla="*/ 0 h 3"/>
                  <a:gd name="T6" fmla="*/ 57 w 57"/>
                  <a:gd name="T7" fmla="*/ 0 h 3"/>
                  <a:gd name="T8" fmla="*/ 54 w 57"/>
                  <a:gd name="T9" fmla="*/ 3 h 3"/>
                  <a:gd name="T10" fmla="*/ 0 60000 65536"/>
                  <a:gd name="T11" fmla="*/ 0 60000 65536"/>
                  <a:gd name="T12" fmla="*/ 0 60000 65536"/>
                  <a:gd name="T13" fmla="*/ 0 60000 65536"/>
                  <a:gd name="T14" fmla="*/ 0 60000 65536"/>
                  <a:gd name="T15" fmla="*/ 0 w 57"/>
                  <a:gd name="T16" fmla="*/ 0 h 3"/>
                  <a:gd name="T17" fmla="*/ 57 w 57"/>
                  <a:gd name="T18" fmla="*/ 3 h 3"/>
                </a:gdLst>
                <a:ahLst/>
                <a:cxnLst>
                  <a:cxn ang="T10">
                    <a:pos x="T0" y="T1"/>
                  </a:cxn>
                  <a:cxn ang="T11">
                    <a:pos x="T2" y="T3"/>
                  </a:cxn>
                  <a:cxn ang="T12">
                    <a:pos x="T4" y="T5"/>
                  </a:cxn>
                  <a:cxn ang="T13">
                    <a:pos x="T6" y="T7"/>
                  </a:cxn>
                  <a:cxn ang="T14">
                    <a:pos x="T8" y="T9"/>
                  </a:cxn>
                </a:cxnLst>
                <a:rect l="T15" t="T16" r="T17" b="T18"/>
                <a:pathLst>
                  <a:path w="57" h="3">
                    <a:moveTo>
                      <a:pt x="54" y="3"/>
                    </a:moveTo>
                    <a:lnTo>
                      <a:pt x="2" y="3"/>
                    </a:lnTo>
                    <a:lnTo>
                      <a:pt x="0" y="0"/>
                    </a:lnTo>
                    <a:lnTo>
                      <a:pt x="57" y="0"/>
                    </a:lnTo>
                    <a:lnTo>
                      <a:pt x="54" y="3"/>
                    </a:lnTo>
                    <a:close/>
                  </a:path>
                </a:pathLst>
              </a:custGeom>
              <a:solidFill>
                <a:srgbClr val="221D1B"/>
              </a:solidFill>
              <a:ln w="9525">
                <a:noFill/>
                <a:round/>
                <a:headEnd/>
                <a:tailEnd/>
              </a:ln>
            </p:spPr>
            <p:txBody>
              <a:bodyPr/>
              <a:lstStyle/>
              <a:p>
                <a:endParaRPr lang="hu-HU"/>
              </a:p>
            </p:txBody>
          </p:sp>
          <p:sp>
            <p:nvSpPr>
              <p:cNvPr id="74216" name="Freeform 39"/>
              <p:cNvSpPr>
                <a:spLocks/>
              </p:cNvSpPr>
              <p:nvPr/>
            </p:nvSpPr>
            <p:spPr bwMode="auto">
              <a:xfrm>
                <a:off x="1895" y="2859"/>
                <a:ext cx="59" cy="3"/>
              </a:xfrm>
              <a:custGeom>
                <a:avLst/>
                <a:gdLst>
                  <a:gd name="T0" fmla="*/ 58 w 59"/>
                  <a:gd name="T1" fmla="*/ 3 h 3"/>
                  <a:gd name="T2" fmla="*/ 3 w 59"/>
                  <a:gd name="T3" fmla="*/ 3 h 3"/>
                  <a:gd name="T4" fmla="*/ 0 w 59"/>
                  <a:gd name="T5" fmla="*/ 0 h 3"/>
                  <a:gd name="T6" fmla="*/ 59 w 59"/>
                  <a:gd name="T7" fmla="*/ 0 h 3"/>
                  <a:gd name="T8" fmla="*/ 58 w 59"/>
                  <a:gd name="T9" fmla="*/ 3 h 3"/>
                  <a:gd name="T10" fmla="*/ 0 60000 65536"/>
                  <a:gd name="T11" fmla="*/ 0 60000 65536"/>
                  <a:gd name="T12" fmla="*/ 0 60000 65536"/>
                  <a:gd name="T13" fmla="*/ 0 60000 65536"/>
                  <a:gd name="T14" fmla="*/ 0 60000 65536"/>
                  <a:gd name="T15" fmla="*/ 0 w 59"/>
                  <a:gd name="T16" fmla="*/ 0 h 3"/>
                  <a:gd name="T17" fmla="*/ 59 w 59"/>
                  <a:gd name="T18" fmla="*/ 3 h 3"/>
                </a:gdLst>
                <a:ahLst/>
                <a:cxnLst>
                  <a:cxn ang="T10">
                    <a:pos x="T0" y="T1"/>
                  </a:cxn>
                  <a:cxn ang="T11">
                    <a:pos x="T2" y="T3"/>
                  </a:cxn>
                  <a:cxn ang="T12">
                    <a:pos x="T4" y="T5"/>
                  </a:cxn>
                  <a:cxn ang="T13">
                    <a:pos x="T6" y="T7"/>
                  </a:cxn>
                  <a:cxn ang="T14">
                    <a:pos x="T8" y="T9"/>
                  </a:cxn>
                </a:cxnLst>
                <a:rect l="T15" t="T16" r="T17" b="T18"/>
                <a:pathLst>
                  <a:path w="59" h="3">
                    <a:moveTo>
                      <a:pt x="58" y="3"/>
                    </a:moveTo>
                    <a:lnTo>
                      <a:pt x="3" y="3"/>
                    </a:lnTo>
                    <a:lnTo>
                      <a:pt x="0" y="0"/>
                    </a:lnTo>
                    <a:lnTo>
                      <a:pt x="59" y="0"/>
                    </a:lnTo>
                    <a:lnTo>
                      <a:pt x="58" y="3"/>
                    </a:lnTo>
                    <a:close/>
                  </a:path>
                </a:pathLst>
              </a:custGeom>
              <a:solidFill>
                <a:srgbClr val="26211F"/>
              </a:solidFill>
              <a:ln w="9525">
                <a:noFill/>
                <a:round/>
                <a:headEnd/>
                <a:tailEnd/>
              </a:ln>
            </p:spPr>
            <p:txBody>
              <a:bodyPr/>
              <a:lstStyle/>
              <a:p>
                <a:endParaRPr lang="hu-HU"/>
              </a:p>
            </p:txBody>
          </p:sp>
          <p:sp>
            <p:nvSpPr>
              <p:cNvPr id="74217" name="Freeform 40"/>
              <p:cNvSpPr>
                <a:spLocks/>
              </p:cNvSpPr>
              <p:nvPr/>
            </p:nvSpPr>
            <p:spPr bwMode="auto">
              <a:xfrm>
                <a:off x="1894" y="2858"/>
                <a:ext cx="62" cy="3"/>
              </a:xfrm>
              <a:custGeom>
                <a:avLst/>
                <a:gdLst>
                  <a:gd name="T0" fmla="*/ 60 w 62"/>
                  <a:gd name="T1" fmla="*/ 3 h 3"/>
                  <a:gd name="T2" fmla="*/ 3 w 62"/>
                  <a:gd name="T3" fmla="*/ 3 h 3"/>
                  <a:gd name="T4" fmla="*/ 0 w 62"/>
                  <a:gd name="T5" fmla="*/ 0 h 3"/>
                  <a:gd name="T6" fmla="*/ 62 w 62"/>
                  <a:gd name="T7" fmla="*/ 0 h 3"/>
                  <a:gd name="T8" fmla="*/ 60 w 62"/>
                  <a:gd name="T9" fmla="*/ 3 h 3"/>
                  <a:gd name="T10" fmla="*/ 0 60000 65536"/>
                  <a:gd name="T11" fmla="*/ 0 60000 65536"/>
                  <a:gd name="T12" fmla="*/ 0 60000 65536"/>
                  <a:gd name="T13" fmla="*/ 0 60000 65536"/>
                  <a:gd name="T14" fmla="*/ 0 60000 65536"/>
                  <a:gd name="T15" fmla="*/ 0 w 62"/>
                  <a:gd name="T16" fmla="*/ 0 h 3"/>
                  <a:gd name="T17" fmla="*/ 62 w 62"/>
                  <a:gd name="T18" fmla="*/ 3 h 3"/>
                </a:gdLst>
                <a:ahLst/>
                <a:cxnLst>
                  <a:cxn ang="T10">
                    <a:pos x="T0" y="T1"/>
                  </a:cxn>
                  <a:cxn ang="T11">
                    <a:pos x="T2" y="T3"/>
                  </a:cxn>
                  <a:cxn ang="T12">
                    <a:pos x="T4" y="T5"/>
                  </a:cxn>
                  <a:cxn ang="T13">
                    <a:pos x="T6" y="T7"/>
                  </a:cxn>
                  <a:cxn ang="T14">
                    <a:pos x="T8" y="T9"/>
                  </a:cxn>
                </a:cxnLst>
                <a:rect l="T15" t="T16" r="T17" b="T18"/>
                <a:pathLst>
                  <a:path w="62" h="3">
                    <a:moveTo>
                      <a:pt x="60" y="3"/>
                    </a:moveTo>
                    <a:lnTo>
                      <a:pt x="3" y="3"/>
                    </a:lnTo>
                    <a:lnTo>
                      <a:pt x="0" y="0"/>
                    </a:lnTo>
                    <a:lnTo>
                      <a:pt x="62" y="0"/>
                    </a:lnTo>
                    <a:lnTo>
                      <a:pt x="60" y="3"/>
                    </a:lnTo>
                    <a:close/>
                  </a:path>
                </a:pathLst>
              </a:custGeom>
              <a:solidFill>
                <a:srgbClr val="282422"/>
              </a:solidFill>
              <a:ln w="9525">
                <a:noFill/>
                <a:round/>
                <a:headEnd/>
                <a:tailEnd/>
              </a:ln>
            </p:spPr>
            <p:txBody>
              <a:bodyPr/>
              <a:lstStyle/>
              <a:p>
                <a:endParaRPr lang="hu-HU"/>
              </a:p>
            </p:txBody>
          </p:sp>
          <p:sp>
            <p:nvSpPr>
              <p:cNvPr id="74218" name="Freeform 41"/>
              <p:cNvSpPr>
                <a:spLocks/>
              </p:cNvSpPr>
              <p:nvPr/>
            </p:nvSpPr>
            <p:spPr bwMode="auto">
              <a:xfrm>
                <a:off x="1892" y="2857"/>
                <a:ext cx="65" cy="2"/>
              </a:xfrm>
              <a:custGeom>
                <a:avLst/>
                <a:gdLst>
                  <a:gd name="T0" fmla="*/ 62 w 65"/>
                  <a:gd name="T1" fmla="*/ 2 h 2"/>
                  <a:gd name="T2" fmla="*/ 3 w 65"/>
                  <a:gd name="T3" fmla="*/ 2 h 2"/>
                  <a:gd name="T4" fmla="*/ 0 w 65"/>
                  <a:gd name="T5" fmla="*/ 0 h 2"/>
                  <a:gd name="T6" fmla="*/ 65 w 65"/>
                  <a:gd name="T7" fmla="*/ 0 h 2"/>
                  <a:gd name="T8" fmla="*/ 62 w 65"/>
                  <a:gd name="T9" fmla="*/ 2 h 2"/>
                  <a:gd name="T10" fmla="*/ 0 60000 65536"/>
                  <a:gd name="T11" fmla="*/ 0 60000 65536"/>
                  <a:gd name="T12" fmla="*/ 0 60000 65536"/>
                  <a:gd name="T13" fmla="*/ 0 60000 65536"/>
                  <a:gd name="T14" fmla="*/ 0 60000 65536"/>
                  <a:gd name="T15" fmla="*/ 0 w 65"/>
                  <a:gd name="T16" fmla="*/ 0 h 2"/>
                  <a:gd name="T17" fmla="*/ 65 w 65"/>
                  <a:gd name="T18" fmla="*/ 2 h 2"/>
                </a:gdLst>
                <a:ahLst/>
                <a:cxnLst>
                  <a:cxn ang="T10">
                    <a:pos x="T0" y="T1"/>
                  </a:cxn>
                  <a:cxn ang="T11">
                    <a:pos x="T2" y="T3"/>
                  </a:cxn>
                  <a:cxn ang="T12">
                    <a:pos x="T4" y="T5"/>
                  </a:cxn>
                  <a:cxn ang="T13">
                    <a:pos x="T6" y="T7"/>
                  </a:cxn>
                  <a:cxn ang="T14">
                    <a:pos x="T8" y="T9"/>
                  </a:cxn>
                </a:cxnLst>
                <a:rect l="T15" t="T16" r="T17" b="T18"/>
                <a:pathLst>
                  <a:path w="65" h="2">
                    <a:moveTo>
                      <a:pt x="62" y="2"/>
                    </a:moveTo>
                    <a:lnTo>
                      <a:pt x="3" y="2"/>
                    </a:lnTo>
                    <a:lnTo>
                      <a:pt x="0" y="0"/>
                    </a:lnTo>
                    <a:lnTo>
                      <a:pt x="65" y="0"/>
                    </a:lnTo>
                    <a:lnTo>
                      <a:pt x="62" y="2"/>
                    </a:lnTo>
                    <a:close/>
                  </a:path>
                </a:pathLst>
              </a:custGeom>
              <a:solidFill>
                <a:srgbClr val="2C2726"/>
              </a:solidFill>
              <a:ln w="9525">
                <a:noFill/>
                <a:round/>
                <a:headEnd/>
                <a:tailEnd/>
              </a:ln>
            </p:spPr>
            <p:txBody>
              <a:bodyPr/>
              <a:lstStyle/>
              <a:p>
                <a:endParaRPr lang="hu-HU"/>
              </a:p>
            </p:txBody>
          </p:sp>
          <p:sp>
            <p:nvSpPr>
              <p:cNvPr id="74219" name="Freeform 42"/>
              <p:cNvSpPr>
                <a:spLocks/>
              </p:cNvSpPr>
              <p:nvPr/>
            </p:nvSpPr>
            <p:spPr bwMode="auto">
              <a:xfrm>
                <a:off x="1892" y="2855"/>
                <a:ext cx="67" cy="3"/>
              </a:xfrm>
              <a:custGeom>
                <a:avLst/>
                <a:gdLst>
                  <a:gd name="T0" fmla="*/ 64 w 67"/>
                  <a:gd name="T1" fmla="*/ 3 h 3"/>
                  <a:gd name="T2" fmla="*/ 2 w 67"/>
                  <a:gd name="T3" fmla="*/ 3 h 3"/>
                  <a:gd name="T4" fmla="*/ 0 w 67"/>
                  <a:gd name="T5" fmla="*/ 0 h 3"/>
                  <a:gd name="T6" fmla="*/ 67 w 67"/>
                  <a:gd name="T7" fmla="*/ 0 h 3"/>
                  <a:gd name="T8" fmla="*/ 64 w 67"/>
                  <a:gd name="T9" fmla="*/ 3 h 3"/>
                  <a:gd name="T10" fmla="*/ 0 60000 65536"/>
                  <a:gd name="T11" fmla="*/ 0 60000 65536"/>
                  <a:gd name="T12" fmla="*/ 0 60000 65536"/>
                  <a:gd name="T13" fmla="*/ 0 60000 65536"/>
                  <a:gd name="T14" fmla="*/ 0 60000 65536"/>
                  <a:gd name="T15" fmla="*/ 0 w 67"/>
                  <a:gd name="T16" fmla="*/ 0 h 3"/>
                  <a:gd name="T17" fmla="*/ 67 w 67"/>
                  <a:gd name="T18" fmla="*/ 3 h 3"/>
                </a:gdLst>
                <a:ahLst/>
                <a:cxnLst>
                  <a:cxn ang="T10">
                    <a:pos x="T0" y="T1"/>
                  </a:cxn>
                  <a:cxn ang="T11">
                    <a:pos x="T2" y="T3"/>
                  </a:cxn>
                  <a:cxn ang="T12">
                    <a:pos x="T4" y="T5"/>
                  </a:cxn>
                  <a:cxn ang="T13">
                    <a:pos x="T6" y="T7"/>
                  </a:cxn>
                  <a:cxn ang="T14">
                    <a:pos x="T8" y="T9"/>
                  </a:cxn>
                </a:cxnLst>
                <a:rect l="T15" t="T16" r="T17" b="T18"/>
                <a:pathLst>
                  <a:path w="67" h="3">
                    <a:moveTo>
                      <a:pt x="64" y="3"/>
                    </a:moveTo>
                    <a:lnTo>
                      <a:pt x="2" y="3"/>
                    </a:lnTo>
                    <a:lnTo>
                      <a:pt x="0" y="0"/>
                    </a:lnTo>
                    <a:lnTo>
                      <a:pt x="67" y="0"/>
                    </a:lnTo>
                    <a:lnTo>
                      <a:pt x="64" y="3"/>
                    </a:lnTo>
                    <a:close/>
                  </a:path>
                </a:pathLst>
              </a:custGeom>
              <a:solidFill>
                <a:srgbClr val="2E2A27"/>
              </a:solidFill>
              <a:ln w="9525">
                <a:noFill/>
                <a:round/>
                <a:headEnd/>
                <a:tailEnd/>
              </a:ln>
            </p:spPr>
            <p:txBody>
              <a:bodyPr/>
              <a:lstStyle/>
              <a:p>
                <a:endParaRPr lang="hu-HU"/>
              </a:p>
            </p:txBody>
          </p:sp>
          <p:sp>
            <p:nvSpPr>
              <p:cNvPr id="74220" name="Freeform 43"/>
              <p:cNvSpPr>
                <a:spLocks/>
              </p:cNvSpPr>
              <p:nvPr/>
            </p:nvSpPr>
            <p:spPr bwMode="auto">
              <a:xfrm>
                <a:off x="1891" y="2854"/>
                <a:ext cx="69" cy="3"/>
              </a:xfrm>
              <a:custGeom>
                <a:avLst/>
                <a:gdLst>
                  <a:gd name="T0" fmla="*/ 66 w 69"/>
                  <a:gd name="T1" fmla="*/ 3 h 3"/>
                  <a:gd name="T2" fmla="*/ 1 w 69"/>
                  <a:gd name="T3" fmla="*/ 3 h 3"/>
                  <a:gd name="T4" fmla="*/ 0 w 69"/>
                  <a:gd name="T5" fmla="*/ 0 h 3"/>
                  <a:gd name="T6" fmla="*/ 69 w 69"/>
                  <a:gd name="T7" fmla="*/ 0 h 3"/>
                  <a:gd name="T8" fmla="*/ 66 w 69"/>
                  <a:gd name="T9" fmla="*/ 3 h 3"/>
                  <a:gd name="T10" fmla="*/ 0 60000 65536"/>
                  <a:gd name="T11" fmla="*/ 0 60000 65536"/>
                  <a:gd name="T12" fmla="*/ 0 60000 65536"/>
                  <a:gd name="T13" fmla="*/ 0 60000 65536"/>
                  <a:gd name="T14" fmla="*/ 0 60000 65536"/>
                  <a:gd name="T15" fmla="*/ 0 w 69"/>
                  <a:gd name="T16" fmla="*/ 0 h 3"/>
                  <a:gd name="T17" fmla="*/ 69 w 69"/>
                  <a:gd name="T18" fmla="*/ 3 h 3"/>
                </a:gdLst>
                <a:ahLst/>
                <a:cxnLst>
                  <a:cxn ang="T10">
                    <a:pos x="T0" y="T1"/>
                  </a:cxn>
                  <a:cxn ang="T11">
                    <a:pos x="T2" y="T3"/>
                  </a:cxn>
                  <a:cxn ang="T12">
                    <a:pos x="T4" y="T5"/>
                  </a:cxn>
                  <a:cxn ang="T13">
                    <a:pos x="T6" y="T7"/>
                  </a:cxn>
                  <a:cxn ang="T14">
                    <a:pos x="T8" y="T9"/>
                  </a:cxn>
                </a:cxnLst>
                <a:rect l="T15" t="T16" r="T17" b="T18"/>
                <a:pathLst>
                  <a:path w="69" h="3">
                    <a:moveTo>
                      <a:pt x="66" y="3"/>
                    </a:moveTo>
                    <a:lnTo>
                      <a:pt x="1" y="3"/>
                    </a:lnTo>
                    <a:lnTo>
                      <a:pt x="0" y="0"/>
                    </a:lnTo>
                    <a:lnTo>
                      <a:pt x="69" y="0"/>
                    </a:lnTo>
                    <a:lnTo>
                      <a:pt x="66" y="3"/>
                    </a:lnTo>
                    <a:close/>
                  </a:path>
                </a:pathLst>
              </a:custGeom>
              <a:solidFill>
                <a:srgbClr val="302C2B"/>
              </a:solidFill>
              <a:ln w="9525">
                <a:noFill/>
                <a:round/>
                <a:headEnd/>
                <a:tailEnd/>
              </a:ln>
            </p:spPr>
            <p:txBody>
              <a:bodyPr/>
              <a:lstStyle/>
              <a:p>
                <a:endParaRPr lang="hu-HU"/>
              </a:p>
            </p:txBody>
          </p:sp>
          <p:sp>
            <p:nvSpPr>
              <p:cNvPr id="74221" name="Freeform 44"/>
              <p:cNvSpPr>
                <a:spLocks/>
              </p:cNvSpPr>
              <p:nvPr/>
            </p:nvSpPr>
            <p:spPr bwMode="auto">
              <a:xfrm>
                <a:off x="1889" y="2852"/>
                <a:ext cx="71" cy="3"/>
              </a:xfrm>
              <a:custGeom>
                <a:avLst/>
                <a:gdLst>
                  <a:gd name="T0" fmla="*/ 70 w 71"/>
                  <a:gd name="T1" fmla="*/ 3 h 3"/>
                  <a:gd name="T2" fmla="*/ 3 w 71"/>
                  <a:gd name="T3" fmla="*/ 3 h 3"/>
                  <a:gd name="T4" fmla="*/ 0 w 71"/>
                  <a:gd name="T5" fmla="*/ 0 h 3"/>
                  <a:gd name="T6" fmla="*/ 71 w 71"/>
                  <a:gd name="T7" fmla="*/ 0 h 3"/>
                  <a:gd name="T8" fmla="*/ 70 w 71"/>
                  <a:gd name="T9" fmla="*/ 3 h 3"/>
                  <a:gd name="T10" fmla="*/ 0 60000 65536"/>
                  <a:gd name="T11" fmla="*/ 0 60000 65536"/>
                  <a:gd name="T12" fmla="*/ 0 60000 65536"/>
                  <a:gd name="T13" fmla="*/ 0 60000 65536"/>
                  <a:gd name="T14" fmla="*/ 0 60000 65536"/>
                  <a:gd name="T15" fmla="*/ 0 w 71"/>
                  <a:gd name="T16" fmla="*/ 0 h 3"/>
                  <a:gd name="T17" fmla="*/ 71 w 71"/>
                  <a:gd name="T18" fmla="*/ 3 h 3"/>
                </a:gdLst>
                <a:ahLst/>
                <a:cxnLst>
                  <a:cxn ang="T10">
                    <a:pos x="T0" y="T1"/>
                  </a:cxn>
                  <a:cxn ang="T11">
                    <a:pos x="T2" y="T3"/>
                  </a:cxn>
                  <a:cxn ang="T12">
                    <a:pos x="T4" y="T5"/>
                  </a:cxn>
                  <a:cxn ang="T13">
                    <a:pos x="T6" y="T7"/>
                  </a:cxn>
                  <a:cxn ang="T14">
                    <a:pos x="T8" y="T9"/>
                  </a:cxn>
                </a:cxnLst>
                <a:rect l="T15" t="T16" r="T17" b="T18"/>
                <a:pathLst>
                  <a:path w="71" h="3">
                    <a:moveTo>
                      <a:pt x="70" y="3"/>
                    </a:moveTo>
                    <a:lnTo>
                      <a:pt x="3" y="3"/>
                    </a:lnTo>
                    <a:lnTo>
                      <a:pt x="0" y="0"/>
                    </a:lnTo>
                    <a:lnTo>
                      <a:pt x="71" y="0"/>
                    </a:lnTo>
                    <a:lnTo>
                      <a:pt x="70" y="3"/>
                    </a:lnTo>
                    <a:close/>
                  </a:path>
                </a:pathLst>
              </a:custGeom>
              <a:solidFill>
                <a:srgbClr val="322E2C"/>
              </a:solidFill>
              <a:ln w="9525">
                <a:noFill/>
                <a:round/>
                <a:headEnd/>
                <a:tailEnd/>
              </a:ln>
            </p:spPr>
            <p:txBody>
              <a:bodyPr/>
              <a:lstStyle/>
              <a:p>
                <a:endParaRPr lang="hu-HU"/>
              </a:p>
            </p:txBody>
          </p:sp>
          <p:sp>
            <p:nvSpPr>
              <p:cNvPr id="74222" name="Freeform 45"/>
              <p:cNvSpPr>
                <a:spLocks/>
              </p:cNvSpPr>
              <p:nvPr/>
            </p:nvSpPr>
            <p:spPr bwMode="auto">
              <a:xfrm>
                <a:off x="1888" y="2851"/>
                <a:ext cx="73" cy="3"/>
              </a:xfrm>
              <a:custGeom>
                <a:avLst/>
                <a:gdLst>
                  <a:gd name="T0" fmla="*/ 72 w 73"/>
                  <a:gd name="T1" fmla="*/ 3 h 3"/>
                  <a:gd name="T2" fmla="*/ 3 w 73"/>
                  <a:gd name="T3" fmla="*/ 3 h 3"/>
                  <a:gd name="T4" fmla="*/ 0 w 73"/>
                  <a:gd name="T5" fmla="*/ 0 h 3"/>
                  <a:gd name="T6" fmla="*/ 73 w 73"/>
                  <a:gd name="T7" fmla="*/ 0 h 3"/>
                  <a:gd name="T8" fmla="*/ 72 w 73"/>
                  <a:gd name="T9" fmla="*/ 3 h 3"/>
                  <a:gd name="T10" fmla="*/ 0 60000 65536"/>
                  <a:gd name="T11" fmla="*/ 0 60000 65536"/>
                  <a:gd name="T12" fmla="*/ 0 60000 65536"/>
                  <a:gd name="T13" fmla="*/ 0 60000 65536"/>
                  <a:gd name="T14" fmla="*/ 0 60000 65536"/>
                  <a:gd name="T15" fmla="*/ 0 w 73"/>
                  <a:gd name="T16" fmla="*/ 0 h 3"/>
                  <a:gd name="T17" fmla="*/ 73 w 73"/>
                  <a:gd name="T18" fmla="*/ 3 h 3"/>
                </a:gdLst>
                <a:ahLst/>
                <a:cxnLst>
                  <a:cxn ang="T10">
                    <a:pos x="T0" y="T1"/>
                  </a:cxn>
                  <a:cxn ang="T11">
                    <a:pos x="T2" y="T3"/>
                  </a:cxn>
                  <a:cxn ang="T12">
                    <a:pos x="T4" y="T5"/>
                  </a:cxn>
                  <a:cxn ang="T13">
                    <a:pos x="T6" y="T7"/>
                  </a:cxn>
                  <a:cxn ang="T14">
                    <a:pos x="T8" y="T9"/>
                  </a:cxn>
                </a:cxnLst>
                <a:rect l="T15" t="T16" r="T17" b="T18"/>
                <a:pathLst>
                  <a:path w="73" h="3">
                    <a:moveTo>
                      <a:pt x="72" y="3"/>
                    </a:moveTo>
                    <a:lnTo>
                      <a:pt x="3" y="3"/>
                    </a:lnTo>
                    <a:lnTo>
                      <a:pt x="0" y="0"/>
                    </a:lnTo>
                    <a:lnTo>
                      <a:pt x="73" y="0"/>
                    </a:lnTo>
                    <a:lnTo>
                      <a:pt x="72" y="3"/>
                    </a:lnTo>
                    <a:close/>
                  </a:path>
                </a:pathLst>
              </a:custGeom>
              <a:solidFill>
                <a:srgbClr val="373331"/>
              </a:solidFill>
              <a:ln w="9525">
                <a:noFill/>
                <a:round/>
                <a:headEnd/>
                <a:tailEnd/>
              </a:ln>
            </p:spPr>
            <p:txBody>
              <a:bodyPr/>
              <a:lstStyle/>
              <a:p>
                <a:endParaRPr lang="hu-HU"/>
              </a:p>
            </p:txBody>
          </p:sp>
          <p:sp>
            <p:nvSpPr>
              <p:cNvPr id="74223" name="Freeform 46"/>
              <p:cNvSpPr>
                <a:spLocks/>
              </p:cNvSpPr>
              <p:nvPr/>
            </p:nvSpPr>
            <p:spPr bwMode="auto">
              <a:xfrm>
                <a:off x="1887" y="2850"/>
                <a:ext cx="76" cy="2"/>
              </a:xfrm>
              <a:custGeom>
                <a:avLst/>
                <a:gdLst>
                  <a:gd name="T0" fmla="*/ 73 w 76"/>
                  <a:gd name="T1" fmla="*/ 2 h 2"/>
                  <a:gd name="T2" fmla="*/ 2 w 76"/>
                  <a:gd name="T3" fmla="*/ 2 h 2"/>
                  <a:gd name="T4" fmla="*/ 0 w 76"/>
                  <a:gd name="T5" fmla="*/ 0 h 2"/>
                  <a:gd name="T6" fmla="*/ 76 w 76"/>
                  <a:gd name="T7" fmla="*/ 0 h 2"/>
                  <a:gd name="T8" fmla="*/ 73 w 76"/>
                  <a:gd name="T9" fmla="*/ 2 h 2"/>
                  <a:gd name="T10" fmla="*/ 0 60000 65536"/>
                  <a:gd name="T11" fmla="*/ 0 60000 65536"/>
                  <a:gd name="T12" fmla="*/ 0 60000 65536"/>
                  <a:gd name="T13" fmla="*/ 0 60000 65536"/>
                  <a:gd name="T14" fmla="*/ 0 60000 65536"/>
                  <a:gd name="T15" fmla="*/ 0 w 76"/>
                  <a:gd name="T16" fmla="*/ 0 h 2"/>
                  <a:gd name="T17" fmla="*/ 76 w 76"/>
                  <a:gd name="T18" fmla="*/ 2 h 2"/>
                </a:gdLst>
                <a:ahLst/>
                <a:cxnLst>
                  <a:cxn ang="T10">
                    <a:pos x="T0" y="T1"/>
                  </a:cxn>
                  <a:cxn ang="T11">
                    <a:pos x="T2" y="T3"/>
                  </a:cxn>
                  <a:cxn ang="T12">
                    <a:pos x="T4" y="T5"/>
                  </a:cxn>
                  <a:cxn ang="T13">
                    <a:pos x="T6" y="T7"/>
                  </a:cxn>
                  <a:cxn ang="T14">
                    <a:pos x="T8" y="T9"/>
                  </a:cxn>
                </a:cxnLst>
                <a:rect l="T15" t="T16" r="T17" b="T18"/>
                <a:pathLst>
                  <a:path w="76" h="2">
                    <a:moveTo>
                      <a:pt x="73" y="2"/>
                    </a:moveTo>
                    <a:lnTo>
                      <a:pt x="2" y="2"/>
                    </a:lnTo>
                    <a:lnTo>
                      <a:pt x="0" y="0"/>
                    </a:lnTo>
                    <a:lnTo>
                      <a:pt x="76" y="0"/>
                    </a:lnTo>
                    <a:lnTo>
                      <a:pt x="73" y="2"/>
                    </a:lnTo>
                    <a:close/>
                  </a:path>
                </a:pathLst>
              </a:custGeom>
              <a:solidFill>
                <a:srgbClr val="393633"/>
              </a:solidFill>
              <a:ln w="9525">
                <a:noFill/>
                <a:round/>
                <a:headEnd/>
                <a:tailEnd/>
              </a:ln>
            </p:spPr>
            <p:txBody>
              <a:bodyPr/>
              <a:lstStyle/>
              <a:p>
                <a:endParaRPr lang="hu-HU"/>
              </a:p>
            </p:txBody>
          </p:sp>
          <p:sp>
            <p:nvSpPr>
              <p:cNvPr id="74224" name="Freeform 47"/>
              <p:cNvSpPr>
                <a:spLocks/>
              </p:cNvSpPr>
              <p:nvPr/>
            </p:nvSpPr>
            <p:spPr bwMode="auto">
              <a:xfrm>
                <a:off x="1885" y="2848"/>
                <a:ext cx="79" cy="3"/>
              </a:xfrm>
              <a:custGeom>
                <a:avLst/>
                <a:gdLst>
                  <a:gd name="T0" fmla="*/ 76 w 79"/>
                  <a:gd name="T1" fmla="*/ 3 h 3"/>
                  <a:gd name="T2" fmla="*/ 3 w 79"/>
                  <a:gd name="T3" fmla="*/ 3 h 3"/>
                  <a:gd name="T4" fmla="*/ 0 w 79"/>
                  <a:gd name="T5" fmla="*/ 0 h 3"/>
                  <a:gd name="T6" fmla="*/ 79 w 79"/>
                  <a:gd name="T7" fmla="*/ 0 h 3"/>
                  <a:gd name="T8" fmla="*/ 76 w 79"/>
                  <a:gd name="T9" fmla="*/ 3 h 3"/>
                  <a:gd name="T10" fmla="*/ 0 60000 65536"/>
                  <a:gd name="T11" fmla="*/ 0 60000 65536"/>
                  <a:gd name="T12" fmla="*/ 0 60000 65536"/>
                  <a:gd name="T13" fmla="*/ 0 60000 65536"/>
                  <a:gd name="T14" fmla="*/ 0 60000 65536"/>
                  <a:gd name="T15" fmla="*/ 0 w 79"/>
                  <a:gd name="T16" fmla="*/ 0 h 3"/>
                  <a:gd name="T17" fmla="*/ 79 w 79"/>
                  <a:gd name="T18" fmla="*/ 3 h 3"/>
                </a:gdLst>
                <a:ahLst/>
                <a:cxnLst>
                  <a:cxn ang="T10">
                    <a:pos x="T0" y="T1"/>
                  </a:cxn>
                  <a:cxn ang="T11">
                    <a:pos x="T2" y="T3"/>
                  </a:cxn>
                  <a:cxn ang="T12">
                    <a:pos x="T4" y="T5"/>
                  </a:cxn>
                  <a:cxn ang="T13">
                    <a:pos x="T6" y="T7"/>
                  </a:cxn>
                  <a:cxn ang="T14">
                    <a:pos x="T8" y="T9"/>
                  </a:cxn>
                </a:cxnLst>
                <a:rect l="T15" t="T16" r="T17" b="T18"/>
                <a:pathLst>
                  <a:path w="79" h="3">
                    <a:moveTo>
                      <a:pt x="76" y="3"/>
                    </a:moveTo>
                    <a:lnTo>
                      <a:pt x="3" y="3"/>
                    </a:lnTo>
                    <a:lnTo>
                      <a:pt x="0" y="0"/>
                    </a:lnTo>
                    <a:lnTo>
                      <a:pt x="79" y="0"/>
                    </a:lnTo>
                    <a:lnTo>
                      <a:pt x="76" y="3"/>
                    </a:lnTo>
                    <a:close/>
                  </a:path>
                </a:pathLst>
              </a:custGeom>
              <a:solidFill>
                <a:srgbClr val="3C3836"/>
              </a:solidFill>
              <a:ln w="9525">
                <a:noFill/>
                <a:round/>
                <a:headEnd/>
                <a:tailEnd/>
              </a:ln>
            </p:spPr>
            <p:txBody>
              <a:bodyPr/>
              <a:lstStyle/>
              <a:p>
                <a:endParaRPr lang="hu-HU"/>
              </a:p>
            </p:txBody>
          </p:sp>
          <p:sp>
            <p:nvSpPr>
              <p:cNvPr id="74225" name="Freeform 48"/>
              <p:cNvSpPr>
                <a:spLocks/>
              </p:cNvSpPr>
              <p:nvPr/>
            </p:nvSpPr>
            <p:spPr bwMode="auto">
              <a:xfrm>
                <a:off x="1884" y="2847"/>
                <a:ext cx="80" cy="3"/>
              </a:xfrm>
              <a:custGeom>
                <a:avLst/>
                <a:gdLst>
                  <a:gd name="T0" fmla="*/ 79 w 80"/>
                  <a:gd name="T1" fmla="*/ 3 h 3"/>
                  <a:gd name="T2" fmla="*/ 3 w 80"/>
                  <a:gd name="T3" fmla="*/ 3 h 3"/>
                  <a:gd name="T4" fmla="*/ 0 w 80"/>
                  <a:gd name="T5" fmla="*/ 0 h 3"/>
                  <a:gd name="T6" fmla="*/ 80 w 80"/>
                  <a:gd name="T7" fmla="*/ 0 h 3"/>
                  <a:gd name="T8" fmla="*/ 79 w 80"/>
                  <a:gd name="T9" fmla="*/ 3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79" y="3"/>
                    </a:moveTo>
                    <a:lnTo>
                      <a:pt x="3" y="3"/>
                    </a:lnTo>
                    <a:lnTo>
                      <a:pt x="0" y="0"/>
                    </a:lnTo>
                    <a:lnTo>
                      <a:pt x="80" y="0"/>
                    </a:lnTo>
                    <a:lnTo>
                      <a:pt x="79" y="3"/>
                    </a:lnTo>
                    <a:close/>
                  </a:path>
                </a:pathLst>
              </a:custGeom>
              <a:solidFill>
                <a:srgbClr val="3D3A37"/>
              </a:solidFill>
              <a:ln w="9525">
                <a:noFill/>
                <a:round/>
                <a:headEnd/>
                <a:tailEnd/>
              </a:ln>
            </p:spPr>
            <p:txBody>
              <a:bodyPr/>
              <a:lstStyle/>
              <a:p>
                <a:endParaRPr lang="hu-HU"/>
              </a:p>
            </p:txBody>
          </p:sp>
          <p:sp>
            <p:nvSpPr>
              <p:cNvPr id="74226" name="Freeform 49"/>
              <p:cNvSpPr>
                <a:spLocks/>
              </p:cNvSpPr>
              <p:nvPr/>
            </p:nvSpPr>
            <p:spPr bwMode="auto">
              <a:xfrm>
                <a:off x="1884" y="2845"/>
                <a:ext cx="82" cy="3"/>
              </a:xfrm>
              <a:custGeom>
                <a:avLst/>
                <a:gdLst>
                  <a:gd name="T0" fmla="*/ 80 w 82"/>
                  <a:gd name="T1" fmla="*/ 3 h 3"/>
                  <a:gd name="T2" fmla="*/ 1 w 82"/>
                  <a:gd name="T3" fmla="*/ 3 h 3"/>
                  <a:gd name="T4" fmla="*/ 0 w 82"/>
                  <a:gd name="T5" fmla="*/ 0 h 3"/>
                  <a:gd name="T6" fmla="*/ 82 w 82"/>
                  <a:gd name="T7" fmla="*/ 0 h 3"/>
                  <a:gd name="T8" fmla="*/ 80 w 82"/>
                  <a:gd name="T9" fmla="*/ 3 h 3"/>
                  <a:gd name="T10" fmla="*/ 0 60000 65536"/>
                  <a:gd name="T11" fmla="*/ 0 60000 65536"/>
                  <a:gd name="T12" fmla="*/ 0 60000 65536"/>
                  <a:gd name="T13" fmla="*/ 0 60000 65536"/>
                  <a:gd name="T14" fmla="*/ 0 60000 65536"/>
                  <a:gd name="T15" fmla="*/ 0 w 82"/>
                  <a:gd name="T16" fmla="*/ 0 h 3"/>
                  <a:gd name="T17" fmla="*/ 82 w 82"/>
                  <a:gd name="T18" fmla="*/ 3 h 3"/>
                </a:gdLst>
                <a:ahLst/>
                <a:cxnLst>
                  <a:cxn ang="T10">
                    <a:pos x="T0" y="T1"/>
                  </a:cxn>
                  <a:cxn ang="T11">
                    <a:pos x="T2" y="T3"/>
                  </a:cxn>
                  <a:cxn ang="T12">
                    <a:pos x="T4" y="T5"/>
                  </a:cxn>
                  <a:cxn ang="T13">
                    <a:pos x="T6" y="T7"/>
                  </a:cxn>
                  <a:cxn ang="T14">
                    <a:pos x="T8" y="T9"/>
                  </a:cxn>
                </a:cxnLst>
                <a:rect l="T15" t="T16" r="T17" b="T18"/>
                <a:pathLst>
                  <a:path w="82" h="3">
                    <a:moveTo>
                      <a:pt x="80" y="3"/>
                    </a:moveTo>
                    <a:lnTo>
                      <a:pt x="1" y="3"/>
                    </a:lnTo>
                    <a:lnTo>
                      <a:pt x="0" y="0"/>
                    </a:lnTo>
                    <a:lnTo>
                      <a:pt x="82" y="0"/>
                    </a:lnTo>
                    <a:lnTo>
                      <a:pt x="80" y="3"/>
                    </a:lnTo>
                    <a:close/>
                  </a:path>
                </a:pathLst>
              </a:custGeom>
              <a:solidFill>
                <a:srgbClr val="3F3C3A"/>
              </a:solidFill>
              <a:ln w="9525">
                <a:noFill/>
                <a:round/>
                <a:headEnd/>
                <a:tailEnd/>
              </a:ln>
            </p:spPr>
            <p:txBody>
              <a:bodyPr/>
              <a:lstStyle/>
              <a:p>
                <a:endParaRPr lang="hu-HU"/>
              </a:p>
            </p:txBody>
          </p:sp>
          <p:sp>
            <p:nvSpPr>
              <p:cNvPr id="74227" name="Freeform 50"/>
              <p:cNvSpPr>
                <a:spLocks/>
              </p:cNvSpPr>
              <p:nvPr/>
            </p:nvSpPr>
            <p:spPr bwMode="auto">
              <a:xfrm>
                <a:off x="1882" y="2844"/>
                <a:ext cx="85" cy="3"/>
              </a:xfrm>
              <a:custGeom>
                <a:avLst/>
                <a:gdLst>
                  <a:gd name="T0" fmla="*/ 82 w 85"/>
                  <a:gd name="T1" fmla="*/ 3 h 3"/>
                  <a:gd name="T2" fmla="*/ 2 w 85"/>
                  <a:gd name="T3" fmla="*/ 3 h 3"/>
                  <a:gd name="T4" fmla="*/ 0 w 85"/>
                  <a:gd name="T5" fmla="*/ 0 h 3"/>
                  <a:gd name="T6" fmla="*/ 85 w 85"/>
                  <a:gd name="T7" fmla="*/ 0 h 3"/>
                  <a:gd name="T8" fmla="*/ 82 w 85"/>
                  <a:gd name="T9" fmla="*/ 3 h 3"/>
                  <a:gd name="T10" fmla="*/ 0 60000 65536"/>
                  <a:gd name="T11" fmla="*/ 0 60000 65536"/>
                  <a:gd name="T12" fmla="*/ 0 60000 65536"/>
                  <a:gd name="T13" fmla="*/ 0 60000 65536"/>
                  <a:gd name="T14" fmla="*/ 0 60000 65536"/>
                  <a:gd name="T15" fmla="*/ 0 w 85"/>
                  <a:gd name="T16" fmla="*/ 0 h 3"/>
                  <a:gd name="T17" fmla="*/ 85 w 85"/>
                  <a:gd name="T18" fmla="*/ 3 h 3"/>
                </a:gdLst>
                <a:ahLst/>
                <a:cxnLst>
                  <a:cxn ang="T10">
                    <a:pos x="T0" y="T1"/>
                  </a:cxn>
                  <a:cxn ang="T11">
                    <a:pos x="T2" y="T3"/>
                  </a:cxn>
                  <a:cxn ang="T12">
                    <a:pos x="T4" y="T5"/>
                  </a:cxn>
                  <a:cxn ang="T13">
                    <a:pos x="T6" y="T7"/>
                  </a:cxn>
                  <a:cxn ang="T14">
                    <a:pos x="T8" y="T9"/>
                  </a:cxn>
                </a:cxnLst>
                <a:rect l="T15" t="T16" r="T17" b="T18"/>
                <a:pathLst>
                  <a:path w="85" h="3">
                    <a:moveTo>
                      <a:pt x="82" y="3"/>
                    </a:moveTo>
                    <a:lnTo>
                      <a:pt x="2" y="3"/>
                    </a:lnTo>
                    <a:lnTo>
                      <a:pt x="0" y="0"/>
                    </a:lnTo>
                    <a:lnTo>
                      <a:pt x="85" y="0"/>
                    </a:lnTo>
                    <a:lnTo>
                      <a:pt x="82" y="3"/>
                    </a:lnTo>
                    <a:close/>
                  </a:path>
                </a:pathLst>
              </a:custGeom>
              <a:solidFill>
                <a:srgbClr val="403D3B"/>
              </a:solidFill>
              <a:ln w="9525">
                <a:noFill/>
                <a:round/>
                <a:headEnd/>
                <a:tailEnd/>
              </a:ln>
            </p:spPr>
            <p:txBody>
              <a:bodyPr/>
              <a:lstStyle/>
              <a:p>
                <a:endParaRPr lang="hu-HU"/>
              </a:p>
            </p:txBody>
          </p:sp>
          <p:sp>
            <p:nvSpPr>
              <p:cNvPr id="74228" name="Freeform 51"/>
              <p:cNvSpPr>
                <a:spLocks/>
              </p:cNvSpPr>
              <p:nvPr/>
            </p:nvSpPr>
            <p:spPr bwMode="auto">
              <a:xfrm>
                <a:off x="1881" y="2843"/>
                <a:ext cx="87" cy="2"/>
              </a:xfrm>
              <a:custGeom>
                <a:avLst/>
                <a:gdLst>
                  <a:gd name="T0" fmla="*/ 85 w 87"/>
                  <a:gd name="T1" fmla="*/ 2 h 2"/>
                  <a:gd name="T2" fmla="*/ 3 w 87"/>
                  <a:gd name="T3" fmla="*/ 2 h 2"/>
                  <a:gd name="T4" fmla="*/ 0 w 87"/>
                  <a:gd name="T5" fmla="*/ 0 h 2"/>
                  <a:gd name="T6" fmla="*/ 87 w 87"/>
                  <a:gd name="T7" fmla="*/ 0 h 2"/>
                  <a:gd name="T8" fmla="*/ 85 w 87"/>
                  <a:gd name="T9" fmla="*/ 2 h 2"/>
                  <a:gd name="T10" fmla="*/ 0 60000 65536"/>
                  <a:gd name="T11" fmla="*/ 0 60000 65536"/>
                  <a:gd name="T12" fmla="*/ 0 60000 65536"/>
                  <a:gd name="T13" fmla="*/ 0 60000 65536"/>
                  <a:gd name="T14" fmla="*/ 0 60000 65536"/>
                  <a:gd name="T15" fmla="*/ 0 w 87"/>
                  <a:gd name="T16" fmla="*/ 0 h 2"/>
                  <a:gd name="T17" fmla="*/ 87 w 87"/>
                  <a:gd name="T18" fmla="*/ 2 h 2"/>
                </a:gdLst>
                <a:ahLst/>
                <a:cxnLst>
                  <a:cxn ang="T10">
                    <a:pos x="T0" y="T1"/>
                  </a:cxn>
                  <a:cxn ang="T11">
                    <a:pos x="T2" y="T3"/>
                  </a:cxn>
                  <a:cxn ang="T12">
                    <a:pos x="T4" y="T5"/>
                  </a:cxn>
                  <a:cxn ang="T13">
                    <a:pos x="T6" y="T7"/>
                  </a:cxn>
                  <a:cxn ang="T14">
                    <a:pos x="T8" y="T9"/>
                  </a:cxn>
                </a:cxnLst>
                <a:rect l="T15" t="T16" r="T17" b="T18"/>
                <a:pathLst>
                  <a:path w="87" h="2">
                    <a:moveTo>
                      <a:pt x="85" y="2"/>
                    </a:moveTo>
                    <a:lnTo>
                      <a:pt x="3" y="2"/>
                    </a:lnTo>
                    <a:lnTo>
                      <a:pt x="0" y="0"/>
                    </a:lnTo>
                    <a:lnTo>
                      <a:pt x="87" y="0"/>
                    </a:lnTo>
                    <a:lnTo>
                      <a:pt x="85" y="2"/>
                    </a:lnTo>
                    <a:close/>
                  </a:path>
                </a:pathLst>
              </a:custGeom>
              <a:solidFill>
                <a:srgbClr val="43403E"/>
              </a:solidFill>
              <a:ln w="9525">
                <a:noFill/>
                <a:round/>
                <a:headEnd/>
                <a:tailEnd/>
              </a:ln>
            </p:spPr>
            <p:txBody>
              <a:bodyPr/>
              <a:lstStyle/>
              <a:p>
                <a:endParaRPr lang="hu-HU"/>
              </a:p>
            </p:txBody>
          </p:sp>
          <p:sp>
            <p:nvSpPr>
              <p:cNvPr id="74229" name="Freeform 52"/>
              <p:cNvSpPr>
                <a:spLocks/>
              </p:cNvSpPr>
              <p:nvPr/>
            </p:nvSpPr>
            <p:spPr bwMode="auto">
              <a:xfrm>
                <a:off x="1880" y="2841"/>
                <a:ext cx="90" cy="3"/>
              </a:xfrm>
              <a:custGeom>
                <a:avLst/>
                <a:gdLst>
                  <a:gd name="T0" fmla="*/ 87 w 90"/>
                  <a:gd name="T1" fmla="*/ 3 h 3"/>
                  <a:gd name="T2" fmla="*/ 2 w 90"/>
                  <a:gd name="T3" fmla="*/ 3 h 3"/>
                  <a:gd name="T4" fmla="*/ 0 w 90"/>
                  <a:gd name="T5" fmla="*/ 0 h 3"/>
                  <a:gd name="T6" fmla="*/ 90 w 90"/>
                  <a:gd name="T7" fmla="*/ 0 h 3"/>
                  <a:gd name="T8" fmla="*/ 87 w 90"/>
                  <a:gd name="T9" fmla="*/ 3 h 3"/>
                  <a:gd name="T10" fmla="*/ 0 60000 65536"/>
                  <a:gd name="T11" fmla="*/ 0 60000 65536"/>
                  <a:gd name="T12" fmla="*/ 0 60000 65536"/>
                  <a:gd name="T13" fmla="*/ 0 60000 65536"/>
                  <a:gd name="T14" fmla="*/ 0 60000 65536"/>
                  <a:gd name="T15" fmla="*/ 0 w 90"/>
                  <a:gd name="T16" fmla="*/ 0 h 3"/>
                  <a:gd name="T17" fmla="*/ 90 w 90"/>
                  <a:gd name="T18" fmla="*/ 3 h 3"/>
                </a:gdLst>
                <a:ahLst/>
                <a:cxnLst>
                  <a:cxn ang="T10">
                    <a:pos x="T0" y="T1"/>
                  </a:cxn>
                  <a:cxn ang="T11">
                    <a:pos x="T2" y="T3"/>
                  </a:cxn>
                  <a:cxn ang="T12">
                    <a:pos x="T4" y="T5"/>
                  </a:cxn>
                  <a:cxn ang="T13">
                    <a:pos x="T6" y="T7"/>
                  </a:cxn>
                  <a:cxn ang="T14">
                    <a:pos x="T8" y="T9"/>
                  </a:cxn>
                </a:cxnLst>
                <a:rect l="T15" t="T16" r="T17" b="T18"/>
                <a:pathLst>
                  <a:path w="90" h="3">
                    <a:moveTo>
                      <a:pt x="87" y="3"/>
                    </a:moveTo>
                    <a:lnTo>
                      <a:pt x="2" y="3"/>
                    </a:lnTo>
                    <a:lnTo>
                      <a:pt x="0" y="0"/>
                    </a:lnTo>
                    <a:lnTo>
                      <a:pt x="90" y="0"/>
                    </a:lnTo>
                    <a:lnTo>
                      <a:pt x="87" y="3"/>
                    </a:lnTo>
                    <a:close/>
                  </a:path>
                </a:pathLst>
              </a:custGeom>
              <a:solidFill>
                <a:srgbClr val="474443"/>
              </a:solidFill>
              <a:ln w="9525">
                <a:noFill/>
                <a:round/>
                <a:headEnd/>
                <a:tailEnd/>
              </a:ln>
            </p:spPr>
            <p:txBody>
              <a:bodyPr/>
              <a:lstStyle/>
              <a:p>
                <a:endParaRPr lang="hu-HU"/>
              </a:p>
            </p:txBody>
          </p:sp>
          <p:sp>
            <p:nvSpPr>
              <p:cNvPr id="74230" name="Freeform 53"/>
              <p:cNvSpPr>
                <a:spLocks/>
              </p:cNvSpPr>
              <p:nvPr/>
            </p:nvSpPr>
            <p:spPr bwMode="auto">
              <a:xfrm>
                <a:off x="1878" y="2840"/>
                <a:ext cx="92" cy="3"/>
              </a:xfrm>
              <a:custGeom>
                <a:avLst/>
                <a:gdLst>
                  <a:gd name="T0" fmla="*/ 90 w 92"/>
                  <a:gd name="T1" fmla="*/ 3 h 3"/>
                  <a:gd name="T2" fmla="*/ 3 w 92"/>
                  <a:gd name="T3" fmla="*/ 3 h 3"/>
                  <a:gd name="T4" fmla="*/ 0 w 92"/>
                  <a:gd name="T5" fmla="*/ 0 h 3"/>
                  <a:gd name="T6" fmla="*/ 92 w 92"/>
                  <a:gd name="T7" fmla="*/ 0 h 3"/>
                  <a:gd name="T8" fmla="*/ 90 w 92"/>
                  <a:gd name="T9" fmla="*/ 3 h 3"/>
                  <a:gd name="T10" fmla="*/ 0 60000 65536"/>
                  <a:gd name="T11" fmla="*/ 0 60000 65536"/>
                  <a:gd name="T12" fmla="*/ 0 60000 65536"/>
                  <a:gd name="T13" fmla="*/ 0 60000 65536"/>
                  <a:gd name="T14" fmla="*/ 0 60000 65536"/>
                  <a:gd name="T15" fmla="*/ 0 w 92"/>
                  <a:gd name="T16" fmla="*/ 0 h 3"/>
                  <a:gd name="T17" fmla="*/ 92 w 92"/>
                  <a:gd name="T18" fmla="*/ 3 h 3"/>
                </a:gdLst>
                <a:ahLst/>
                <a:cxnLst>
                  <a:cxn ang="T10">
                    <a:pos x="T0" y="T1"/>
                  </a:cxn>
                  <a:cxn ang="T11">
                    <a:pos x="T2" y="T3"/>
                  </a:cxn>
                  <a:cxn ang="T12">
                    <a:pos x="T4" y="T5"/>
                  </a:cxn>
                  <a:cxn ang="T13">
                    <a:pos x="T6" y="T7"/>
                  </a:cxn>
                  <a:cxn ang="T14">
                    <a:pos x="T8" y="T9"/>
                  </a:cxn>
                </a:cxnLst>
                <a:rect l="T15" t="T16" r="T17" b="T18"/>
                <a:pathLst>
                  <a:path w="92" h="3">
                    <a:moveTo>
                      <a:pt x="90" y="3"/>
                    </a:moveTo>
                    <a:lnTo>
                      <a:pt x="3" y="3"/>
                    </a:lnTo>
                    <a:lnTo>
                      <a:pt x="0" y="0"/>
                    </a:lnTo>
                    <a:lnTo>
                      <a:pt x="92" y="0"/>
                    </a:lnTo>
                    <a:lnTo>
                      <a:pt x="90" y="3"/>
                    </a:lnTo>
                    <a:close/>
                  </a:path>
                </a:pathLst>
              </a:custGeom>
              <a:solidFill>
                <a:srgbClr val="494644"/>
              </a:solidFill>
              <a:ln w="9525">
                <a:noFill/>
                <a:round/>
                <a:headEnd/>
                <a:tailEnd/>
              </a:ln>
            </p:spPr>
            <p:txBody>
              <a:bodyPr/>
              <a:lstStyle/>
              <a:p>
                <a:endParaRPr lang="hu-HU"/>
              </a:p>
            </p:txBody>
          </p:sp>
          <p:sp>
            <p:nvSpPr>
              <p:cNvPr id="74231" name="Freeform 54"/>
              <p:cNvSpPr>
                <a:spLocks/>
              </p:cNvSpPr>
              <p:nvPr/>
            </p:nvSpPr>
            <p:spPr bwMode="auto">
              <a:xfrm>
                <a:off x="1877" y="2838"/>
                <a:ext cx="94" cy="3"/>
              </a:xfrm>
              <a:custGeom>
                <a:avLst/>
                <a:gdLst>
                  <a:gd name="T0" fmla="*/ 93 w 94"/>
                  <a:gd name="T1" fmla="*/ 3 h 3"/>
                  <a:gd name="T2" fmla="*/ 3 w 94"/>
                  <a:gd name="T3" fmla="*/ 3 h 3"/>
                  <a:gd name="T4" fmla="*/ 0 w 94"/>
                  <a:gd name="T5" fmla="*/ 0 h 3"/>
                  <a:gd name="T6" fmla="*/ 94 w 94"/>
                  <a:gd name="T7" fmla="*/ 0 h 3"/>
                  <a:gd name="T8" fmla="*/ 93 w 94"/>
                  <a:gd name="T9" fmla="*/ 3 h 3"/>
                  <a:gd name="T10" fmla="*/ 0 60000 65536"/>
                  <a:gd name="T11" fmla="*/ 0 60000 65536"/>
                  <a:gd name="T12" fmla="*/ 0 60000 65536"/>
                  <a:gd name="T13" fmla="*/ 0 60000 65536"/>
                  <a:gd name="T14" fmla="*/ 0 60000 65536"/>
                  <a:gd name="T15" fmla="*/ 0 w 94"/>
                  <a:gd name="T16" fmla="*/ 0 h 3"/>
                  <a:gd name="T17" fmla="*/ 94 w 94"/>
                  <a:gd name="T18" fmla="*/ 3 h 3"/>
                </a:gdLst>
                <a:ahLst/>
                <a:cxnLst>
                  <a:cxn ang="T10">
                    <a:pos x="T0" y="T1"/>
                  </a:cxn>
                  <a:cxn ang="T11">
                    <a:pos x="T2" y="T3"/>
                  </a:cxn>
                  <a:cxn ang="T12">
                    <a:pos x="T4" y="T5"/>
                  </a:cxn>
                  <a:cxn ang="T13">
                    <a:pos x="T6" y="T7"/>
                  </a:cxn>
                  <a:cxn ang="T14">
                    <a:pos x="T8" y="T9"/>
                  </a:cxn>
                </a:cxnLst>
                <a:rect l="T15" t="T16" r="T17" b="T18"/>
                <a:pathLst>
                  <a:path w="94" h="3">
                    <a:moveTo>
                      <a:pt x="93" y="3"/>
                    </a:moveTo>
                    <a:lnTo>
                      <a:pt x="3" y="3"/>
                    </a:lnTo>
                    <a:lnTo>
                      <a:pt x="0" y="0"/>
                    </a:lnTo>
                    <a:lnTo>
                      <a:pt x="94" y="0"/>
                    </a:lnTo>
                    <a:lnTo>
                      <a:pt x="93" y="3"/>
                    </a:lnTo>
                    <a:close/>
                  </a:path>
                </a:pathLst>
              </a:custGeom>
              <a:solidFill>
                <a:srgbClr val="4C4947"/>
              </a:solidFill>
              <a:ln w="9525">
                <a:noFill/>
                <a:round/>
                <a:headEnd/>
                <a:tailEnd/>
              </a:ln>
            </p:spPr>
            <p:txBody>
              <a:bodyPr/>
              <a:lstStyle/>
              <a:p>
                <a:endParaRPr lang="hu-HU"/>
              </a:p>
            </p:txBody>
          </p:sp>
          <p:sp>
            <p:nvSpPr>
              <p:cNvPr id="74232" name="Freeform 55"/>
              <p:cNvSpPr>
                <a:spLocks/>
              </p:cNvSpPr>
              <p:nvPr/>
            </p:nvSpPr>
            <p:spPr bwMode="auto">
              <a:xfrm>
                <a:off x="1875" y="2837"/>
                <a:ext cx="98" cy="3"/>
              </a:xfrm>
              <a:custGeom>
                <a:avLst/>
                <a:gdLst>
                  <a:gd name="T0" fmla="*/ 95 w 98"/>
                  <a:gd name="T1" fmla="*/ 3 h 3"/>
                  <a:gd name="T2" fmla="*/ 3 w 98"/>
                  <a:gd name="T3" fmla="*/ 3 h 3"/>
                  <a:gd name="T4" fmla="*/ 0 w 98"/>
                  <a:gd name="T5" fmla="*/ 0 h 3"/>
                  <a:gd name="T6" fmla="*/ 98 w 98"/>
                  <a:gd name="T7" fmla="*/ 0 h 3"/>
                  <a:gd name="T8" fmla="*/ 95 w 98"/>
                  <a:gd name="T9" fmla="*/ 3 h 3"/>
                  <a:gd name="T10" fmla="*/ 0 60000 65536"/>
                  <a:gd name="T11" fmla="*/ 0 60000 65536"/>
                  <a:gd name="T12" fmla="*/ 0 60000 65536"/>
                  <a:gd name="T13" fmla="*/ 0 60000 65536"/>
                  <a:gd name="T14" fmla="*/ 0 60000 65536"/>
                  <a:gd name="T15" fmla="*/ 0 w 98"/>
                  <a:gd name="T16" fmla="*/ 0 h 3"/>
                  <a:gd name="T17" fmla="*/ 98 w 98"/>
                  <a:gd name="T18" fmla="*/ 3 h 3"/>
                </a:gdLst>
                <a:ahLst/>
                <a:cxnLst>
                  <a:cxn ang="T10">
                    <a:pos x="T0" y="T1"/>
                  </a:cxn>
                  <a:cxn ang="T11">
                    <a:pos x="T2" y="T3"/>
                  </a:cxn>
                  <a:cxn ang="T12">
                    <a:pos x="T4" y="T5"/>
                  </a:cxn>
                  <a:cxn ang="T13">
                    <a:pos x="T6" y="T7"/>
                  </a:cxn>
                  <a:cxn ang="T14">
                    <a:pos x="T8" y="T9"/>
                  </a:cxn>
                </a:cxnLst>
                <a:rect l="T15" t="T16" r="T17" b="T18"/>
                <a:pathLst>
                  <a:path w="98" h="3">
                    <a:moveTo>
                      <a:pt x="95" y="3"/>
                    </a:moveTo>
                    <a:lnTo>
                      <a:pt x="3" y="3"/>
                    </a:lnTo>
                    <a:lnTo>
                      <a:pt x="0" y="0"/>
                    </a:lnTo>
                    <a:lnTo>
                      <a:pt x="98" y="0"/>
                    </a:lnTo>
                    <a:lnTo>
                      <a:pt x="95" y="3"/>
                    </a:lnTo>
                    <a:close/>
                  </a:path>
                </a:pathLst>
              </a:custGeom>
              <a:solidFill>
                <a:srgbClr val="4E4B4A"/>
              </a:solidFill>
              <a:ln w="9525">
                <a:noFill/>
                <a:round/>
                <a:headEnd/>
                <a:tailEnd/>
              </a:ln>
            </p:spPr>
            <p:txBody>
              <a:bodyPr/>
              <a:lstStyle/>
              <a:p>
                <a:endParaRPr lang="hu-HU"/>
              </a:p>
            </p:txBody>
          </p:sp>
          <p:sp>
            <p:nvSpPr>
              <p:cNvPr id="74233" name="Freeform 56"/>
              <p:cNvSpPr>
                <a:spLocks/>
              </p:cNvSpPr>
              <p:nvPr/>
            </p:nvSpPr>
            <p:spPr bwMode="auto">
              <a:xfrm>
                <a:off x="1875" y="2835"/>
                <a:ext cx="99" cy="3"/>
              </a:xfrm>
              <a:custGeom>
                <a:avLst/>
                <a:gdLst>
                  <a:gd name="T0" fmla="*/ 96 w 99"/>
                  <a:gd name="T1" fmla="*/ 3 h 3"/>
                  <a:gd name="T2" fmla="*/ 2 w 99"/>
                  <a:gd name="T3" fmla="*/ 3 h 3"/>
                  <a:gd name="T4" fmla="*/ 0 w 99"/>
                  <a:gd name="T5" fmla="*/ 0 h 3"/>
                  <a:gd name="T6" fmla="*/ 99 w 99"/>
                  <a:gd name="T7" fmla="*/ 0 h 3"/>
                  <a:gd name="T8" fmla="*/ 96 w 99"/>
                  <a:gd name="T9" fmla="*/ 3 h 3"/>
                  <a:gd name="T10" fmla="*/ 0 60000 65536"/>
                  <a:gd name="T11" fmla="*/ 0 60000 65536"/>
                  <a:gd name="T12" fmla="*/ 0 60000 65536"/>
                  <a:gd name="T13" fmla="*/ 0 60000 65536"/>
                  <a:gd name="T14" fmla="*/ 0 60000 65536"/>
                  <a:gd name="T15" fmla="*/ 0 w 99"/>
                  <a:gd name="T16" fmla="*/ 0 h 3"/>
                  <a:gd name="T17" fmla="*/ 99 w 99"/>
                  <a:gd name="T18" fmla="*/ 3 h 3"/>
                </a:gdLst>
                <a:ahLst/>
                <a:cxnLst>
                  <a:cxn ang="T10">
                    <a:pos x="T0" y="T1"/>
                  </a:cxn>
                  <a:cxn ang="T11">
                    <a:pos x="T2" y="T3"/>
                  </a:cxn>
                  <a:cxn ang="T12">
                    <a:pos x="T4" y="T5"/>
                  </a:cxn>
                  <a:cxn ang="T13">
                    <a:pos x="T6" y="T7"/>
                  </a:cxn>
                  <a:cxn ang="T14">
                    <a:pos x="T8" y="T9"/>
                  </a:cxn>
                </a:cxnLst>
                <a:rect l="T15" t="T16" r="T17" b="T18"/>
                <a:pathLst>
                  <a:path w="99" h="3">
                    <a:moveTo>
                      <a:pt x="96" y="3"/>
                    </a:moveTo>
                    <a:lnTo>
                      <a:pt x="2" y="3"/>
                    </a:lnTo>
                    <a:lnTo>
                      <a:pt x="0" y="0"/>
                    </a:lnTo>
                    <a:lnTo>
                      <a:pt x="99" y="0"/>
                    </a:lnTo>
                    <a:lnTo>
                      <a:pt x="96" y="3"/>
                    </a:lnTo>
                    <a:close/>
                  </a:path>
                </a:pathLst>
              </a:custGeom>
              <a:solidFill>
                <a:srgbClr val="4F4D4B"/>
              </a:solidFill>
              <a:ln w="9525">
                <a:noFill/>
                <a:round/>
                <a:headEnd/>
                <a:tailEnd/>
              </a:ln>
            </p:spPr>
            <p:txBody>
              <a:bodyPr/>
              <a:lstStyle/>
              <a:p>
                <a:endParaRPr lang="hu-HU"/>
              </a:p>
            </p:txBody>
          </p:sp>
          <p:sp>
            <p:nvSpPr>
              <p:cNvPr id="74234" name="Freeform 57"/>
              <p:cNvSpPr>
                <a:spLocks/>
              </p:cNvSpPr>
              <p:nvPr/>
            </p:nvSpPr>
            <p:spPr bwMode="auto">
              <a:xfrm>
                <a:off x="1874" y="2834"/>
                <a:ext cx="100" cy="3"/>
              </a:xfrm>
              <a:custGeom>
                <a:avLst/>
                <a:gdLst>
                  <a:gd name="T0" fmla="*/ 99 w 100"/>
                  <a:gd name="T1" fmla="*/ 3 h 3"/>
                  <a:gd name="T2" fmla="*/ 1 w 100"/>
                  <a:gd name="T3" fmla="*/ 3 h 3"/>
                  <a:gd name="T4" fmla="*/ 0 w 100"/>
                  <a:gd name="T5" fmla="*/ 0 h 3"/>
                  <a:gd name="T6" fmla="*/ 100 w 100"/>
                  <a:gd name="T7" fmla="*/ 0 h 3"/>
                  <a:gd name="T8" fmla="*/ 99 w 100"/>
                  <a:gd name="T9" fmla="*/ 3 h 3"/>
                  <a:gd name="T10" fmla="*/ 0 60000 65536"/>
                  <a:gd name="T11" fmla="*/ 0 60000 65536"/>
                  <a:gd name="T12" fmla="*/ 0 60000 65536"/>
                  <a:gd name="T13" fmla="*/ 0 60000 65536"/>
                  <a:gd name="T14" fmla="*/ 0 60000 65536"/>
                  <a:gd name="T15" fmla="*/ 0 w 100"/>
                  <a:gd name="T16" fmla="*/ 0 h 3"/>
                  <a:gd name="T17" fmla="*/ 100 w 100"/>
                  <a:gd name="T18" fmla="*/ 3 h 3"/>
                </a:gdLst>
                <a:ahLst/>
                <a:cxnLst>
                  <a:cxn ang="T10">
                    <a:pos x="T0" y="T1"/>
                  </a:cxn>
                  <a:cxn ang="T11">
                    <a:pos x="T2" y="T3"/>
                  </a:cxn>
                  <a:cxn ang="T12">
                    <a:pos x="T4" y="T5"/>
                  </a:cxn>
                  <a:cxn ang="T13">
                    <a:pos x="T6" y="T7"/>
                  </a:cxn>
                  <a:cxn ang="T14">
                    <a:pos x="T8" y="T9"/>
                  </a:cxn>
                </a:cxnLst>
                <a:rect l="T15" t="T16" r="T17" b="T18"/>
                <a:pathLst>
                  <a:path w="100" h="3">
                    <a:moveTo>
                      <a:pt x="99" y="3"/>
                    </a:moveTo>
                    <a:lnTo>
                      <a:pt x="1" y="3"/>
                    </a:lnTo>
                    <a:lnTo>
                      <a:pt x="0" y="0"/>
                    </a:lnTo>
                    <a:lnTo>
                      <a:pt x="100" y="0"/>
                    </a:lnTo>
                    <a:lnTo>
                      <a:pt x="99" y="3"/>
                    </a:lnTo>
                    <a:close/>
                  </a:path>
                </a:pathLst>
              </a:custGeom>
              <a:solidFill>
                <a:srgbClr val="524F4E"/>
              </a:solidFill>
              <a:ln w="9525">
                <a:noFill/>
                <a:round/>
                <a:headEnd/>
                <a:tailEnd/>
              </a:ln>
            </p:spPr>
            <p:txBody>
              <a:bodyPr/>
              <a:lstStyle/>
              <a:p>
                <a:endParaRPr lang="hu-HU"/>
              </a:p>
            </p:txBody>
          </p:sp>
          <p:sp>
            <p:nvSpPr>
              <p:cNvPr id="74235" name="Freeform 58"/>
              <p:cNvSpPr>
                <a:spLocks/>
              </p:cNvSpPr>
              <p:nvPr/>
            </p:nvSpPr>
            <p:spPr bwMode="auto">
              <a:xfrm>
                <a:off x="1873" y="2833"/>
                <a:ext cx="102" cy="2"/>
              </a:xfrm>
              <a:custGeom>
                <a:avLst/>
                <a:gdLst>
                  <a:gd name="T0" fmla="*/ 101 w 102"/>
                  <a:gd name="T1" fmla="*/ 2 h 2"/>
                  <a:gd name="T2" fmla="*/ 2 w 102"/>
                  <a:gd name="T3" fmla="*/ 2 h 2"/>
                  <a:gd name="T4" fmla="*/ 0 w 102"/>
                  <a:gd name="T5" fmla="*/ 0 h 2"/>
                  <a:gd name="T6" fmla="*/ 102 w 102"/>
                  <a:gd name="T7" fmla="*/ 0 h 2"/>
                  <a:gd name="T8" fmla="*/ 101 w 102"/>
                  <a:gd name="T9" fmla="*/ 2 h 2"/>
                  <a:gd name="T10" fmla="*/ 0 60000 65536"/>
                  <a:gd name="T11" fmla="*/ 0 60000 65536"/>
                  <a:gd name="T12" fmla="*/ 0 60000 65536"/>
                  <a:gd name="T13" fmla="*/ 0 60000 65536"/>
                  <a:gd name="T14" fmla="*/ 0 60000 65536"/>
                  <a:gd name="T15" fmla="*/ 0 w 102"/>
                  <a:gd name="T16" fmla="*/ 0 h 2"/>
                  <a:gd name="T17" fmla="*/ 102 w 102"/>
                  <a:gd name="T18" fmla="*/ 2 h 2"/>
                </a:gdLst>
                <a:ahLst/>
                <a:cxnLst>
                  <a:cxn ang="T10">
                    <a:pos x="T0" y="T1"/>
                  </a:cxn>
                  <a:cxn ang="T11">
                    <a:pos x="T2" y="T3"/>
                  </a:cxn>
                  <a:cxn ang="T12">
                    <a:pos x="T4" y="T5"/>
                  </a:cxn>
                  <a:cxn ang="T13">
                    <a:pos x="T6" y="T7"/>
                  </a:cxn>
                  <a:cxn ang="T14">
                    <a:pos x="T8" y="T9"/>
                  </a:cxn>
                </a:cxnLst>
                <a:rect l="T15" t="T16" r="T17" b="T18"/>
                <a:pathLst>
                  <a:path w="102" h="2">
                    <a:moveTo>
                      <a:pt x="101" y="2"/>
                    </a:moveTo>
                    <a:lnTo>
                      <a:pt x="2" y="2"/>
                    </a:lnTo>
                    <a:lnTo>
                      <a:pt x="0" y="0"/>
                    </a:lnTo>
                    <a:lnTo>
                      <a:pt x="102" y="0"/>
                    </a:lnTo>
                    <a:lnTo>
                      <a:pt x="101" y="2"/>
                    </a:lnTo>
                    <a:close/>
                  </a:path>
                </a:pathLst>
              </a:custGeom>
              <a:solidFill>
                <a:srgbClr val="53514F"/>
              </a:solidFill>
              <a:ln w="9525">
                <a:noFill/>
                <a:round/>
                <a:headEnd/>
                <a:tailEnd/>
              </a:ln>
            </p:spPr>
            <p:txBody>
              <a:bodyPr/>
              <a:lstStyle/>
              <a:p>
                <a:endParaRPr lang="hu-HU"/>
              </a:p>
            </p:txBody>
          </p:sp>
          <p:sp>
            <p:nvSpPr>
              <p:cNvPr id="74236" name="Freeform 59"/>
              <p:cNvSpPr>
                <a:spLocks/>
              </p:cNvSpPr>
              <p:nvPr/>
            </p:nvSpPr>
            <p:spPr bwMode="auto">
              <a:xfrm>
                <a:off x="1871" y="2831"/>
                <a:ext cx="106" cy="3"/>
              </a:xfrm>
              <a:custGeom>
                <a:avLst/>
                <a:gdLst>
                  <a:gd name="T0" fmla="*/ 103 w 106"/>
                  <a:gd name="T1" fmla="*/ 3 h 3"/>
                  <a:gd name="T2" fmla="*/ 3 w 106"/>
                  <a:gd name="T3" fmla="*/ 3 h 3"/>
                  <a:gd name="T4" fmla="*/ 0 w 106"/>
                  <a:gd name="T5" fmla="*/ 2 h 3"/>
                  <a:gd name="T6" fmla="*/ 27 w 106"/>
                  <a:gd name="T7" fmla="*/ 2 h 3"/>
                  <a:gd name="T8" fmla="*/ 27 w 106"/>
                  <a:gd name="T9" fmla="*/ 0 h 3"/>
                  <a:gd name="T10" fmla="*/ 83 w 106"/>
                  <a:gd name="T11" fmla="*/ 0 h 3"/>
                  <a:gd name="T12" fmla="*/ 83 w 106"/>
                  <a:gd name="T13" fmla="*/ 2 h 3"/>
                  <a:gd name="T14" fmla="*/ 106 w 106"/>
                  <a:gd name="T15" fmla="*/ 2 h 3"/>
                  <a:gd name="T16" fmla="*/ 103 w 106"/>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3"/>
                  <a:gd name="T29" fmla="*/ 106 w 10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3">
                    <a:moveTo>
                      <a:pt x="103" y="3"/>
                    </a:moveTo>
                    <a:lnTo>
                      <a:pt x="3" y="3"/>
                    </a:lnTo>
                    <a:lnTo>
                      <a:pt x="0" y="2"/>
                    </a:lnTo>
                    <a:lnTo>
                      <a:pt x="27" y="2"/>
                    </a:lnTo>
                    <a:lnTo>
                      <a:pt x="27" y="0"/>
                    </a:lnTo>
                    <a:lnTo>
                      <a:pt x="83" y="0"/>
                    </a:lnTo>
                    <a:lnTo>
                      <a:pt x="83" y="2"/>
                    </a:lnTo>
                    <a:lnTo>
                      <a:pt x="106" y="2"/>
                    </a:lnTo>
                    <a:lnTo>
                      <a:pt x="103" y="3"/>
                    </a:lnTo>
                    <a:close/>
                  </a:path>
                </a:pathLst>
              </a:custGeom>
              <a:solidFill>
                <a:srgbClr val="575453"/>
              </a:solidFill>
              <a:ln w="9525">
                <a:noFill/>
                <a:round/>
                <a:headEnd/>
                <a:tailEnd/>
              </a:ln>
            </p:spPr>
            <p:txBody>
              <a:bodyPr/>
              <a:lstStyle/>
              <a:p>
                <a:endParaRPr lang="hu-HU"/>
              </a:p>
            </p:txBody>
          </p:sp>
          <p:sp>
            <p:nvSpPr>
              <p:cNvPr id="74237" name="Freeform 60"/>
              <p:cNvSpPr>
                <a:spLocks/>
              </p:cNvSpPr>
              <p:nvPr/>
            </p:nvSpPr>
            <p:spPr bwMode="auto">
              <a:xfrm>
                <a:off x="1871" y="2830"/>
                <a:ext cx="106" cy="3"/>
              </a:xfrm>
              <a:custGeom>
                <a:avLst/>
                <a:gdLst>
                  <a:gd name="T0" fmla="*/ 104 w 106"/>
                  <a:gd name="T1" fmla="*/ 3 h 3"/>
                  <a:gd name="T2" fmla="*/ 2 w 106"/>
                  <a:gd name="T3" fmla="*/ 3 h 3"/>
                  <a:gd name="T4" fmla="*/ 0 w 106"/>
                  <a:gd name="T5" fmla="*/ 3 h 3"/>
                  <a:gd name="T6" fmla="*/ 27 w 106"/>
                  <a:gd name="T7" fmla="*/ 3 h 3"/>
                  <a:gd name="T8" fmla="*/ 27 w 106"/>
                  <a:gd name="T9" fmla="*/ 0 h 3"/>
                  <a:gd name="T10" fmla="*/ 83 w 106"/>
                  <a:gd name="T11" fmla="*/ 0 h 3"/>
                  <a:gd name="T12" fmla="*/ 83 w 106"/>
                  <a:gd name="T13" fmla="*/ 3 h 3"/>
                  <a:gd name="T14" fmla="*/ 106 w 106"/>
                  <a:gd name="T15" fmla="*/ 3 h 3"/>
                  <a:gd name="T16" fmla="*/ 104 w 106"/>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3"/>
                  <a:gd name="T29" fmla="*/ 106 w 10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3">
                    <a:moveTo>
                      <a:pt x="104" y="3"/>
                    </a:moveTo>
                    <a:lnTo>
                      <a:pt x="2" y="3"/>
                    </a:lnTo>
                    <a:lnTo>
                      <a:pt x="0" y="3"/>
                    </a:lnTo>
                    <a:lnTo>
                      <a:pt x="27" y="3"/>
                    </a:lnTo>
                    <a:lnTo>
                      <a:pt x="27" y="0"/>
                    </a:lnTo>
                    <a:lnTo>
                      <a:pt x="83" y="0"/>
                    </a:lnTo>
                    <a:lnTo>
                      <a:pt x="83" y="3"/>
                    </a:lnTo>
                    <a:lnTo>
                      <a:pt x="106" y="3"/>
                    </a:lnTo>
                    <a:lnTo>
                      <a:pt x="104" y="3"/>
                    </a:lnTo>
                    <a:close/>
                  </a:path>
                </a:pathLst>
              </a:custGeom>
              <a:solidFill>
                <a:srgbClr val="595755"/>
              </a:solidFill>
              <a:ln w="9525">
                <a:noFill/>
                <a:round/>
                <a:headEnd/>
                <a:tailEnd/>
              </a:ln>
            </p:spPr>
            <p:txBody>
              <a:bodyPr/>
              <a:lstStyle/>
              <a:p>
                <a:endParaRPr lang="hu-HU"/>
              </a:p>
            </p:txBody>
          </p:sp>
          <p:sp>
            <p:nvSpPr>
              <p:cNvPr id="74238" name="Rectangle 61"/>
              <p:cNvSpPr>
                <a:spLocks noChangeArrowheads="1"/>
              </p:cNvSpPr>
              <p:nvPr/>
            </p:nvSpPr>
            <p:spPr bwMode="auto">
              <a:xfrm>
                <a:off x="1898" y="2828"/>
                <a:ext cx="56" cy="3"/>
              </a:xfrm>
              <a:prstGeom prst="rect">
                <a:avLst/>
              </a:prstGeom>
              <a:solidFill>
                <a:srgbClr val="5A5857"/>
              </a:solidFill>
              <a:ln w="9525">
                <a:noFill/>
                <a:miter lim="800000"/>
                <a:headEnd/>
                <a:tailEnd/>
              </a:ln>
            </p:spPr>
            <p:txBody>
              <a:bodyPr/>
              <a:lstStyle/>
              <a:p>
                <a:endParaRPr lang="hu-HU">
                  <a:latin typeface="Calibri" pitchFamily="34" charset="0"/>
                </a:endParaRPr>
              </a:p>
            </p:txBody>
          </p:sp>
          <p:sp>
            <p:nvSpPr>
              <p:cNvPr id="74239" name="Rectangle 62"/>
              <p:cNvSpPr>
                <a:spLocks noChangeArrowheads="1"/>
              </p:cNvSpPr>
              <p:nvPr/>
            </p:nvSpPr>
            <p:spPr bwMode="auto">
              <a:xfrm>
                <a:off x="1898" y="2827"/>
                <a:ext cx="56" cy="3"/>
              </a:xfrm>
              <a:prstGeom prst="rect">
                <a:avLst/>
              </a:prstGeom>
              <a:solidFill>
                <a:srgbClr val="5C5A59"/>
              </a:solidFill>
              <a:ln w="9525">
                <a:noFill/>
                <a:miter lim="800000"/>
                <a:headEnd/>
                <a:tailEnd/>
              </a:ln>
            </p:spPr>
            <p:txBody>
              <a:bodyPr/>
              <a:lstStyle/>
              <a:p>
                <a:endParaRPr lang="hu-HU">
                  <a:latin typeface="Calibri" pitchFamily="34" charset="0"/>
                </a:endParaRPr>
              </a:p>
            </p:txBody>
          </p:sp>
          <p:sp>
            <p:nvSpPr>
              <p:cNvPr id="74240" name="Rectangle 63"/>
              <p:cNvSpPr>
                <a:spLocks noChangeArrowheads="1"/>
              </p:cNvSpPr>
              <p:nvPr/>
            </p:nvSpPr>
            <p:spPr bwMode="auto">
              <a:xfrm>
                <a:off x="1898" y="2826"/>
                <a:ext cx="56" cy="2"/>
              </a:xfrm>
              <a:prstGeom prst="rect">
                <a:avLst/>
              </a:prstGeom>
              <a:solidFill>
                <a:srgbClr val="5D5B5A"/>
              </a:solidFill>
              <a:ln w="9525">
                <a:noFill/>
                <a:miter lim="800000"/>
                <a:headEnd/>
                <a:tailEnd/>
              </a:ln>
            </p:spPr>
            <p:txBody>
              <a:bodyPr/>
              <a:lstStyle/>
              <a:p>
                <a:endParaRPr lang="hu-HU">
                  <a:latin typeface="Calibri" pitchFamily="34" charset="0"/>
                </a:endParaRPr>
              </a:p>
            </p:txBody>
          </p:sp>
          <p:sp>
            <p:nvSpPr>
              <p:cNvPr id="74241" name="Rectangle 64"/>
              <p:cNvSpPr>
                <a:spLocks noChangeArrowheads="1"/>
              </p:cNvSpPr>
              <p:nvPr/>
            </p:nvSpPr>
            <p:spPr bwMode="auto">
              <a:xfrm>
                <a:off x="1898" y="2824"/>
                <a:ext cx="56" cy="3"/>
              </a:xfrm>
              <a:prstGeom prst="rect">
                <a:avLst/>
              </a:prstGeom>
              <a:solidFill>
                <a:srgbClr val="605E5D"/>
              </a:solidFill>
              <a:ln w="9525">
                <a:noFill/>
                <a:miter lim="800000"/>
                <a:headEnd/>
                <a:tailEnd/>
              </a:ln>
            </p:spPr>
            <p:txBody>
              <a:bodyPr/>
              <a:lstStyle/>
              <a:p>
                <a:endParaRPr lang="hu-HU">
                  <a:latin typeface="Calibri" pitchFamily="34" charset="0"/>
                </a:endParaRPr>
              </a:p>
            </p:txBody>
          </p:sp>
          <p:sp>
            <p:nvSpPr>
              <p:cNvPr id="74242" name="Rectangle 65"/>
              <p:cNvSpPr>
                <a:spLocks noChangeArrowheads="1"/>
              </p:cNvSpPr>
              <p:nvPr/>
            </p:nvSpPr>
            <p:spPr bwMode="auto">
              <a:xfrm>
                <a:off x="1898" y="2823"/>
                <a:ext cx="56" cy="3"/>
              </a:xfrm>
              <a:prstGeom prst="rect">
                <a:avLst/>
              </a:prstGeom>
              <a:solidFill>
                <a:srgbClr val="62605F"/>
              </a:solidFill>
              <a:ln w="9525">
                <a:noFill/>
                <a:miter lim="800000"/>
                <a:headEnd/>
                <a:tailEnd/>
              </a:ln>
            </p:spPr>
            <p:txBody>
              <a:bodyPr/>
              <a:lstStyle/>
              <a:p>
                <a:endParaRPr lang="hu-HU">
                  <a:latin typeface="Calibri" pitchFamily="34" charset="0"/>
                </a:endParaRPr>
              </a:p>
            </p:txBody>
          </p:sp>
          <p:sp>
            <p:nvSpPr>
              <p:cNvPr id="74243" name="Rectangle 66"/>
              <p:cNvSpPr>
                <a:spLocks noChangeArrowheads="1"/>
              </p:cNvSpPr>
              <p:nvPr/>
            </p:nvSpPr>
            <p:spPr bwMode="auto">
              <a:xfrm>
                <a:off x="1898" y="2821"/>
                <a:ext cx="56" cy="3"/>
              </a:xfrm>
              <a:prstGeom prst="rect">
                <a:avLst/>
              </a:prstGeom>
              <a:solidFill>
                <a:srgbClr val="646260"/>
              </a:solidFill>
              <a:ln w="9525">
                <a:noFill/>
                <a:miter lim="800000"/>
                <a:headEnd/>
                <a:tailEnd/>
              </a:ln>
            </p:spPr>
            <p:txBody>
              <a:bodyPr/>
              <a:lstStyle/>
              <a:p>
                <a:endParaRPr lang="hu-HU">
                  <a:latin typeface="Calibri" pitchFamily="34" charset="0"/>
                </a:endParaRPr>
              </a:p>
            </p:txBody>
          </p:sp>
          <p:sp>
            <p:nvSpPr>
              <p:cNvPr id="74244" name="Rectangle 67"/>
              <p:cNvSpPr>
                <a:spLocks noChangeArrowheads="1"/>
              </p:cNvSpPr>
              <p:nvPr/>
            </p:nvSpPr>
            <p:spPr bwMode="auto">
              <a:xfrm>
                <a:off x="1898" y="2820"/>
                <a:ext cx="56" cy="3"/>
              </a:xfrm>
              <a:prstGeom prst="rect">
                <a:avLst/>
              </a:prstGeom>
              <a:solidFill>
                <a:srgbClr val="686564"/>
              </a:solidFill>
              <a:ln w="9525">
                <a:noFill/>
                <a:miter lim="800000"/>
                <a:headEnd/>
                <a:tailEnd/>
              </a:ln>
            </p:spPr>
            <p:txBody>
              <a:bodyPr/>
              <a:lstStyle/>
              <a:p>
                <a:endParaRPr lang="hu-HU">
                  <a:latin typeface="Calibri" pitchFamily="34" charset="0"/>
                </a:endParaRPr>
              </a:p>
            </p:txBody>
          </p:sp>
          <p:sp>
            <p:nvSpPr>
              <p:cNvPr id="74245" name="Rectangle 68"/>
              <p:cNvSpPr>
                <a:spLocks noChangeArrowheads="1"/>
              </p:cNvSpPr>
              <p:nvPr/>
            </p:nvSpPr>
            <p:spPr bwMode="auto">
              <a:xfrm>
                <a:off x="1898" y="2819"/>
                <a:ext cx="56" cy="2"/>
              </a:xfrm>
              <a:prstGeom prst="rect">
                <a:avLst/>
              </a:prstGeom>
              <a:solidFill>
                <a:srgbClr val="6A6866"/>
              </a:solidFill>
              <a:ln w="9525">
                <a:noFill/>
                <a:miter lim="800000"/>
                <a:headEnd/>
                <a:tailEnd/>
              </a:ln>
            </p:spPr>
            <p:txBody>
              <a:bodyPr/>
              <a:lstStyle/>
              <a:p>
                <a:endParaRPr lang="hu-HU">
                  <a:latin typeface="Calibri" pitchFamily="34" charset="0"/>
                </a:endParaRPr>
              </a:p>
            </p:txBody>
          </p:sp>
          <p:sp>
            <p:nvSpPr>
              <p:cNvPr id="74246" name="Rectangle 69"/>
              <p:cNvSpPr>
                <a:spLocks noChangeArrowheads="1"/>
              </p:cNvSpPr>
              <p:nvPr/>
            </p:nvSpPr>
            <p:spPr bwMode="auto">
              <a:xfrm>
                <a:off x="1898" y="2817"/>
                <a:ext cx="56" cy="3"/>
              </a:xfrm>
              <a:prstGeom prst="rect">
                <a:avLst/>
              </a:prstGeom>
              <a:solidFill>
                <a:srgbClr val="6B6968"/>
              </a:solidFill>
              <a:ln w="9525">
                <a:noFill/>
                <a:miter lim="800000"/>
                <a:headEnd/>
                <a:tailEnd/>
              </a:ln>
            </p:spPr>
            <p:txBody>
              <a:bodyPr/>
              <a:lstStyle/>
              <a:p>
                <a:endParaRPr lang="hu-HU">
                  <a:latin typeface="Calibri" pitchFamily="34" charset="0"/>
                </a:endParaRPr>
              </a:p>
            </p:txBody>
          </p:sp>
          <p:sp>
            <p:nvSpPr>
              <p:cNvPr id="74247" name="Rectangle 70"/>
              <p:cNvSpPr>
                <a:spLocks noChangeArrowheads="1"/>
              </p:cNvSpPr>
              <p:nvPr/>
            </p:nvSpPr>
            <p:spPr bwMode="auto">
              <a:xfrm>
                <a:off x="1898" y="2816"/>
                <a:ext cx="56" cy="3"/>
              </a:xfrm>
              <a:prstGeom prst="rect">
                <a:avLst/>
              </a:prstGeom>
              <a:solidFill>
                <a:srgbClr val="6D6B6A"/>
              </a:solidFill>
              <a:ln w="9525">
                <a:noFill/>
                <a:miter lim="800000"/>
                <a:headEnd/>
                <a:tailEnd/>
              </a:ln>
            </p:spPr>
            <p:txBody>
              <a:bodyPr/>
              <a:lstStyle/>
              <a:p>
                <a:endParaRPr lang="hu-HU">
                  <a:latin typeface="Calibri" pitchFamily="34" charset="0"/>
                </a:endParaRPr>
              </a:p>
            </p:txBody>
          </p:sp>
          <p:sp>
            <p:nvSpPr>
              <p:cNvPr id="74248" name="Rectangle 71"/>
              <p:cNvSpPr>
                <a:spLocks noChangeArrowheads="1"/>
              </p:cNvSpPr>
              <p:nvPr/>
            </p:nvSpPr>
            <p:spPr bwMode="auto">
              <a:xfrm>
                <a:off x="1898" y="2814"/>
                <a:ext cx="56" cy="3"/>
              </a:xfrm>
              <a:prstGeom prst="rect">
                <a:avLst/>
              </a:prstGeom>
              <a:solidFill>
                <a:srgbClr val="6E6D6C"/>
              </a:solidFill>
              <a:ln w="9525">
                <a:noFill/>
                <a:miter lim="800000"/>
                <a:headEnd/>
                <a:tailEnd/>
              </a:ln>
            </p:spPr>
            <p:txBody>
              <a:bodyPr/>
              <a:lstStyle/>
              <a:p>
                <a:endParaRPr lang="hu-HU">
                  <a:latin typeface="Calibri" pitchFamily="34" charset="0"/>
                </a:endParaRPr>
              </a:p>
            </p:txBody>
          </p:sp>
          <p:sp>
            <p:nvSpPr>
              <p:cNvPr id="74249" name="Rectangle 72"/>
              <p:cNvSpPr>
                <a:spLocks noChangeArrowheads="1"/>
              </p:cNvSpPr>
              <p:nvPr/>
            </p:nvSpPr>
            <p:spPr bwMode="auto">
              <a:xfrm>
                <a:off x="1898" y="2813"/>
                <a:ext cx="56" cy="3"/>
              </a:xfrm>
              <a:prstGeom prst="rect">
                <a:avLst/>
              </a:prstGeom>
              <a:solidFill>
                <a:srgbClr val="706F6E"/>
              </a:solidFill>
              <a:ln w="9525">
                <a:noFill/>
                <a:miter lim="800000"/>
                <a:headEnd/>
                <a:tailEnd/>
              </a:ln>
            </p:spPr>
            <p:txBody>
              <a:bodyPr/>
              <a:lstStyle/>
              <a:p>
                <a:endParaRPr lang="hu-HU">
                  <a:latin typeface="Calibri" pitchFamily="34" charset="0"/>
                </a:endParaRPr>
              </a:p>
            </p:txBody>
          </p:sp>
          <p:sp>
            <p:nvSpPr>
              <p:cNvPr id="74250" name="Rectangle 73"/>
              <p:cNvSpPr>
                <a:spLocks noChangeArrowheads="1"/>
              </p:cNvSpPr>
              <p:nvPr/>
            </p:nvSpPr>
            <p:spPr bwMode="auto">
              <a:xfrm>
                <a:off x="1898" y="2812"/>
                <a:ext cx="56" cy="2"/>
              </a:xfrm>
              <a:prstGeom prst="rect">
                <a:avLst/>
              </a:prstGeom>
              <a:solidFill>
                <a:srgbClr val="727070"/>
              </a:solidFill>
              <a:ln w="9525">
                <a:noFill/>
                <a:miter lim="800000"/>
                <a:headEnd/>
                <a:tailEnd/>
              </a:ln>
            </p:spPr>
            <p:txBody>
              <a:bodyPr/>
              <a:lstStyle/>
              <a:p>
                <a:endParaRPr lang="hu-HU">
                  <a:latin typeface="Calibri" pitchFamily="34" charset="0"/>
                </a:endParaRPr>
              </a:p>
            </p:txBody>
          </p:sp>
          <p:sp>
            <p:nvSpPr>
              <p:cNvPr id="74251" name="Rectangle 74"/>
              <p:cNvSpPr>
                <a:spLocks noChangeArrowheads="1"/>
              </p:cNvSpPr>
              <p:nvPr/>
            </p:nvSpPr>
            <p:spPr bwMode="auto">
              <a:xfrm>
                <a:off x="1898" y="2810"/>
                <a:ext cx="56" cy="3"/>
              </a:xfrm>
              <a:prstGeom prst="rect">
                <a:avLst/>
              </a:prstGeom>
              <a:solidFill>
                <a:srgbClr val="757473"/>
              </a:solidFill>
              <a:ln w="9525">
                <a:noFill/>
                <a:miter lim="800000"/>
                <a:headEnd/>
                <a:tailEnd/>
              </a:ln>
            </p:spPr>
            <p:txBody>
              <a:bodyPr/>
              <a:lstStyle/>
              <a:p>
                <a:endParaRPr lang="hu-HU">
                  <a:latin typeface="Calibri" pitchFamily="34" charset="0"/>
                </a:endParaRPr>
              </a:p>
            </p:txBody>
          </p:sp>
          <p:sp>
            <p:nvSpPr>
              <p:cNvPr id="74252" name="Rectangle 75"/>
              <p:cNvSpPr>
                <a:spLocks noChangeArrowheads="1"/>
              </p:cNvSpPr>
              <p:nvPr/>
            </p:nvSpPr>
            <p:spPr bwMode="auto">
              <a:xfrm>
                <a:off x="1898" y="2809"/>
                <a:ext cx="56" cy="3"/>
              </a:xfrm>
              <a:prstGeom prst="rect">
                <a:avLst/>
              </a:prstGeom>
              <a:solidFill>
                <a:srgbClr val="767574"/>
              </a:solidFill>
              <a:ln w="9525">
                <a:noFill/>
                <a:miter lim="800000"/>
                <a:headEnd/>
                <a:tailEnd/>
              </a:ln>
            </p:spPr>
            <p:txBody>
              <a:bodyPr/>
              <a:lstStyle/>
              <a:p>
                <a:endParaRPr lang="hu-HU">
                  <a:latin typeface="Calibri" pitchFamily="34" charset="0"/>
                </a:endParaRPr>
              </a:p>
            </p:txBody>
          </p:sp>
          <p:sp>
            <p:nvSpPr>
              <p:cNvPr id="74253" name="Rectangle 76"/>
              <p:cNvSpPr>
                <a:spLocks noChangeArrowheads="1"/>
              </p:cNvSpPr>
              <p:nvPr/>
            </p:nvSpPr>
            <p:spPr bwMode="auto">
              <a:xfrm>
                <a:off x="1898" y="2807"/>
                <a:ext cx="56" cy="3"/>
              </a:xfrm>
              <a:prstGeom prst="rect">
                <a:avLst/>
              </a:prstGeom>
              <a:solidFill>
                <a:srgbClr val="797776"/>
              </a:solidFill>
              <a:ln w="9525">
                <a:noFill/>
                <a:miter lim="800000"/>
                <a:headEnd/>
                <a:tailEnd/>
              </a:ln>
            </p:spPr>
            <p:txBody>
              <a:bodyPr/>
              <a:lstStyle/>
              <a:p>
                <a:endParaRPr lang="hu-HU">
                  <a:latin typeface="Calibri" pitchFamily="34" charset="0"/>
                </a:endParaRPr>
              </a:p>
            </p:txBody>
          </p:sp>
          <p:sp>
            <p:nvSpPr>
              <p:cNvPr id="74254" name="Rectangle 77"/>
              <p:cNvSpPr>
                <a:spLocks noChangeArrowheads="1"/>
              </p:cNvSpPr>
              <p:nvPr/>
            </p:nvSpPr>
            <p:spPr bwMode="auto">
              <a:xfrm>
                <a:off x="1898" y="2806"/>
                <a:ext cx="56" cy="3"/>
              </a:xfrm>
              <a:prstGeom prst="rect">
                <a:avLst/>
              </a:prstGeom>
              <a:solidFill>
                <a:srgbClr val="7A7978"/>
              </a:solidFill>
              <a:ln w="9525">
                <a:noFill/>
                <a:miter lim="800000"/>
                <a:headEnd/>
                <a:tailEnd/>
              </a:ln>
            </p:spPr>
            <p:txBody>
              <a:bodyPr/>
              <a:lstStyle/>
              <a:p>
                <a:endParaRPr lang="hu-HU">
                  <a:latin typeface="Calibri" pitchFamily="34" charset="0"/>
                </a:endParaRPr>
              </a:p>
            </p:txBody>
          </p:sp>
          <p:sp>
            <p:nvSpPr>
              <p:cNvPr id="74255" name="Rectangle 78"/>
              <p:cNvSpPr>
                <a:spLocks noChangeArrowheads="1"/>
              </p:cNvSpPr>
              <p:nvPr/>
            </p:nvSpPr>
            <p:spPr bwMode="auto">
              <a:xfrm>
                <a:off x="1898" y="2804"/>
                <a:ext cx="56" cy="3"/>
              </a:xfrm>
              <a:prstGeom prst="rect">
                <a:avLst/>
              </a:prstGeom>
              <a:solidFill>
                <a:srgbClr val="7D7B7A"/>
              </a:solidFill>
              <a:ln w="9525">
                <a:noFill/>
                <a:miter lim="800000"/>
                <a:headEnd/>
                <a:tailEnd/>
              </a:ln>
            </p:spPr>
            <p:txBody>
              <a:bodyPr/>
              <a:lstStyle/>
              <a:p>
                <a:endParaRPr lang="hu-HU">
                  <a:latin typeface="Calibri" pitchFamily="34" charset="0"/>
                </a:endParaRPr>
              </a:p>
            </p:txBody>
          </p:sp>
          <p:sp>
            <p:nvSpPr>
              <p:cNvPr id="74256" name="Rectangle 79"/>
              <p:cNvSpPr>
                <a:spLocks noChangeArrowheads="1"/>
              </p:cNvSpPr>
              <p:nvPr/>
            </p:nvSpPr>
            <p:spPr bwMode="auto">
              <a:xfrm>
                <a:off x="1898" y="2803"/>
                <a:ext cx="56" cy="3"/>
              </a:xfrm>
              <a:prstGeom prst="rect">
                <a:avLst/>
              </a:prstGeom>
              <a:solidFill>
                <a:srgbClr val="7E7D7C"/>
              </a:solidFill>
              <a:ln w="9525">
                <a:noFill/>
                <a:miter lim="800000"/>
                <a:headEnd/>
                <a:tailEnd/>
              </a:ln>
            </p:spPr>
            <p:txBody>
              <a:bodyPr/>
              <a:lstStyle/>
              <a:p>
                <a:endParaRPr lang="hu-HU">
                  <a:latin typeface="Calibri" pitchFamily="34" charset="0"/>
                </a:endParaRPr>
              </a:p>
            </p:txBody>
          </p:sp>
          <p:sp>
            <p:nvSpPr>
              <p:cNvPr id="74257" name="Rectangle 80"/>
              <p:cNvSpPr>
                <a:spLocks noChangeArrowheads="1"/>
              </p:cNvSpPr>
              <p:nvPr/>
            </p:nvSpPr>
            <p:spPr bwMode="auto">
              <a:xfrm>
                <a:off x="1898" y="2802"/>
                <a:ext cx="56" cy="2"/>
              </a:xfrm>
              <a:prstGeom prst="rect">
                <a:avLst/>
              </a:prstGeom>
              <a:solidFill>
                <a:srgbClr val="807F7E"/>
              </a:solidFill>
              <a:ln w="9525">
                <a:noFill/>
                <a:miter lim="800000"/>
                <a:headEnd/>
                <a:tailEnd/>
              </a:ln>
            </p:spPr>
            <p:txBody>
              <a:bodyPr/>
              <a:lstStyle/>
              <a:p>
                <a:endParaRPr lang="hu-HU">
                  <a:latin typeface="Calibri" pitchFamily="34" charset="0"/>
                </a:endParaRPr>
              </a:p>
            </p:txBody>
          </p:sp>
          <p:sp>
            <p:nvSpPr>
              <p:cNvPr id="74258" name="Rectangle 81"/>
              <p:cNvSpPr>
                <a:spLocks noChangeArrowheads="1"/>
              </p:cNvSpPr>
              <p:nvPr/>
            </p:nvSpPr>
            <p:spPr bwMode="auto">
              <a:xfrm>
                <a:off x="1898" y="2800"/>
                <a:ext cx="56" cy="3"/>
              </a:xfrm>
              <a:prstGeom prst="rect">
                <a:avLst/>
              </a:prstGeom>
              <a:solidFill>
                <a:srgbClr val="848282"/>
              </a:solidFill>
              <a:ln w="9525">
                <a:noFill/>
                <a:miter lim="800000"/>
                <a:headEnd/>
                <a:tailEnd/>
              </a:ln>
            </p:spPr>
            <p:txBody>
              <a:bodyPr/>
              <a:lstStyle/>
              <a:p>
                <a:endParaRPr lang="hu-HU">
                  <a:latin typeface="Calibri" pitchFamily="34" charset="0"/>
                </a:endParaRPr>
              </a:p>
            </p:txBody>
          </p:sp>
          <p:sp>
            <p:nvSpPr>
              <p:cNvPr id="74259" name="Rectangle 82"/>
              <p:cNvSpPr>
                <a:spLocks noChangeArrowheads="1"/>
              </p:cNvSpPr>
              <p:nvPr/>
            </p:nvSpPr>
            <p:spPr bwMode="auto">
              <a:xfrm>
                <a:off x="1898" y="2799"/>
                <a:ext cx="56" cy="3"/>
              </a:xfrm>
              <a:prstGeom prst="rect">
                <a:avLst/>
              </a:prstGeom>
              <a:solidFill>
                <a:srgbClr val="868584"/>
              </a:solidFill>
              <a:ln w="9525">
                <a:noFill/>
                <a:miter lim="800000"/>
                <a:headEnd/>
                <a:tailEnd/>
              </a:ln>
            </p:spPr>
            <p:txBody>
              <a:bodyPr/>
              <a:lstStyle/>
              <a:p>
                <a:endParaRPr lang="hu-HU">
                  <a:latin typeface="Calibri" pitchFamily="34" charset="0"/>
                </a:endParaRPr>
              </a:p>
            </p:txBody>
          </p:sp>
          <p:sp>
            <p:nvSpPr>
              <p:cNvPr id="74260" name="Rectangle 83"/>
              <p:cNvSpPr>
                <a:spLocks noChangeArrowheads="1"/>
              </p:cNvSpPr>
              <p:nvPr/>
            </p:nvSpPr>
            <p:spPr bwMode="auto">
              <a:xfrm>
                <a:off x="1898" y="2797"/>
                <a:ext cx="56" cy="3"/>
              </a:xfrm>
              <a:prstGeom prst="rect">
                <a:avLst/>
              </a:prstGeom>
              <a:solidFill>
                <a:srgbClr val="878685"/>
              </a:solidFill>
              <a:ln w="9525">
                <a:noFill/>
                <a:miter lim="800000"/>
                <a:headEnd/>
                <a:tailEnd/>
              </a:ln>
            </p:spPr>
            <p:txBody>
              <a:bodyPr/>
              <a:lstStyle/>
              <a:p>
                <a:endParaRPr lang="hu-HU">
                  <a:latin typeface="Calibri" pitchFamily="34" charset="0"/>
                </a:endParaRPr>
              </a:p>
            </p:txBody>
          </p:sp>
          <p:sp>
            <p:nvSpPr>
              <p:cNvPr id="74261" name="Rectangle 84"/>
              <p:cNvSpPr>
                <a:spLocks noChangeArrowheads="1"/>
              </p:cNvSpPr>
              <p:nvPr/>
            </p:nvSpPr>
            <p:spPr bwMode="auto">
              <a:xfrm>
                <a:off x="1898" y="2796"/>
                <a:ext cx="56" cy="3"/>
              </a:xfrm>
              <a:prstGeom prst="rect">
                <a:avLst/>
              </a:prstGeom>
              <a:solidFill>
                <a:srgbClr val="898887"/>
              </a:solidFill>
              <a:ln w="9525">
                <a:noFill/>
                <a:miter lim="800000"/>
                <a:headEnd/>
                <a:tailEnd/>
              </a:ln>
            </p:spPr>
            <p:txBody>
              <a:bodyPr/>
              <a:lstStyle/>
              <a:p>
                <a:endParaRPr lang="hu-HU">
                  <a:latin typeface="Calibri" pitchFamily="34" charset="0"/>
                </a:endParaRPr>
              </a:p>
            </p:txBody>
          </p:sp>
          <p:sp>
            <p:nvSpPr>
              <p:cNvPr id="74262" name="Rectangle 85"/>
              <p:cNvSpPr>
                <a:spLocks noChangeArrowheads="1"/>
              </p:cNvSpPr>
              <p:nvPr/>
            </p:nvSpPr>
            <p:spPr bwMode="auto">
              <a:xfrm>
                <a:off x="1898" y="2795"/>
                <a:ext cx="56" cy="2"/>
              </a:xfrm>
              <a:prstGeom prst="rect">
                <a:avLst/>
              </a:prstGeom>
              <a:solidFill>
                <a:srgbClr val="8B8989"/>
              </a:solidFill>
              <a:ln w="9525">
                <a:noFill/>
                <a:miter lim="800000"/>
                <a:headEnd/>
                <a:tailEnd/>
              </a:ln>
            </p:spPr>
            <p:txBody>
              <a:bodyPr/>
              <a:lstStyle/>
              <a:p>
                <a:endParaRPr lang="hu-HU">
                  <a:latin typeface="Calibri" pitchFamily="34" charset="0"/>
                </a:endParaRPr>
              </a:p>
            </p:txBody>
          </p:sp>
          <p:sp>
            <p:nvSpPr>
              <p:cNvPr id="74263" name="Rectangle 86"/>
              <p:cNvSpPr>
                <a:spLocks noChangeArrowheads="1"/>
              </p:cNvSpPr>
              <p:nvPr/>
            </p:nvSpPr>
            <p:spPr bwMode="auto">
              <a:xfrm>
                <a:off x="1898" y="2793"/>
                <a:ext cx="56" cy="3"/>
              </a:xfrm>
              <a:prstGeom prst="rect">
                <a:avLst/>
              </a:prstGeom>
              <a:solidFill>
                <a:srgbClr val="8C8B8B"/>
              </a:solidFill>
              <a:ln w="9525">
                <a:noFill/>
                <a:miter lim="800000"/>
                <a:headEnd/>
                <a:tailEnd/>
              </a:ln>
            </p:spPr>
            <p:txBody>
              <a:bodyPr/>
              <a:lstStyle/>
              <a:p>
                <a:endParaRPr lang="hu-HU">
                  <a:latin typeface="Calibri" pitchFamily="34" charset="0"/>
                </a:endParaRPr>
              </a:p>
            </p:txBody>
          </p:sp>
          <p:sp>
            <p:nvSpPr>
              <p:cNvPr id="74264" name="Rectangle 87"/>
              <p:cNvSpPr>
                <a:spLocks noChangeArrowheads="1"/>
              </p:cNvSpPr>
              <p:nvPr/>
            </p:nvSpPr>
            <p:spPr bwMode="auto">
              <a:xfrm>
                <a:off x="1898" y="2792"/>
                <a:ext cx="56" cy="3"/>
              </a:xfrm>
              <a:prstGeom prst="rect">
                <a:avLst/>
              </a:prstGeom>
              <a:solidFill>
                <a:srgbClr val="8E8D8C"/>
              </a:solidFill>
              <a:ln w="9525">
                <a:noFill/>
                <a:miter lim="800000"/>
                <a:headEnd/>
                <a:tailEnd/>
              </a:ln>
            </p:spPr>
            <p:txBody>
              <a:bodyPr/>
              <a:lstStyle/>
              <a:p>
                <a:endParaRPr lang="hu-HU">
                  <a:latin typeface="Calibri" pitchFamily="34" charset="0"/>
                </a:endParaRPr>
              </a:p>
            </p:txBody>
          </p:sp>
          <p:sp>
            <p:nvSpPr>
              <p:cNvPr id="74265" name="Rectangle 88"/>
              <p:cNvSpPr>
                <a:spLocks noChangeArrowheads="1"/>
              </p:cNvSpPr>
              <p:nvPr/>
            </p:nvSpPr>
            <p:spPr bwMode="auto">
              <a:xfrm>
                <a:off x="1898" y="2790"/>
                <a:ext cx="56" cy="3"/>
              </a:xfrm>
              <a:prstGeom prst="rect">
                <a:avLst/>
              </a:prstGeom>
              <a:solidFill>
                <a:srgbClr val="908F8E"/>
              </a:solidFill>
              <a:ln w="9525">
                <a:noFill/>
                <a:miter lim="800000"/>
                <a:headEnd/>
                <a:tailEnd/>
              </a:ln>
            </p:spPr>
            <p:txBody>
              <a:bodyPr/>
              <a:lstStyle/>
              <a:p>
                <a:endParaRPr lang="hu-HU">
                  <a:latin typeface="Calibri" pitchFamily="34" charset="0"/>
                </a:endParaRPr>
              </a:p>
            </p:txBody>
          </p:sp>
          <p:sp>
            <p:nvSpPr>
              <p:cNvPr id="74266" name="Rectangle 89"/>
              <p:cNvSpPr>
                <a:spLocks noChangeArrowheads="1"/>
              </p:cNvSpPr>
              <p:nvPr/>
            </p:nvSpPr>
            <p:spPr bwMode="auto">
              <a:xfrm>
                <a:off x="1898" y="2789"/>
                <a:ext cx="56" cy="3"/>
              </a:xfrm>
              <a:prstGeom prst="rect">
                <a:avLst/>
              </a:prstGeom>
              <a:solidFill>
                <a:srgbClr val="949392"/>
              </a:solidFill>
              <a:ln w="9525">
                <a:noFill/>
                <a:miter lim="800000"/>
                <a:headEnd/>
                <a:tailEnd/>
              </a:ln>
            </p:spPr>
            <p:txBody>
              <a:bodyPr/>
              <a:lstStyle/>
              <a:p>
                <a:endParaRPr lang="hu-HU">
                  <a:latin typeface="Calibri" pitchFamily="34" charset="0"/>
                </a:endParaRPr>
              </a:p>
            </p:txBody>
          </p:sp>
          <p:sp>
            <p:nvSpPr>
              <p:cNvPr id="74267" name="Rectangle 90"/>
              <p:cNvSpPr>
                <a:spLocks noChangeArrowheads="1"/>
              </p:cNvSpPr>
              <p:nvPr/>
            </p:nvSpPr>
            <p:spPr bwMode="auto">
              <a:xfrm>
                <a:off x="1898" y="2788"/>
                <a:ext cx="56" cy="2"/>
              </a:xfrm>
              <a:prstGeom prst="rect">
                <a:avLst/>
              </a:prstGeom>
              <a:solidFill>
                <a:srgbClr val="969595"/>
              </a:solidFill>
              <a:ln w="9525">
                <a:noFill/>
                <a:miter lim="800000"/>
                <a:headEnd/>
                <a:tailEnd/>
              </a:ln>
            </p:spPr>
            <p:txBody>
              <a:bodyPr/>
              <a:lstStyle/>
              <a:p>
                <a:endParaRPr lang="hu-HU">
                  <a:latin typeface="Calibri" pitchFamily="34" charset="0"/>
                </a:endParaRPr>
              </a:p>
            </p:txBody>
          </p:sp>
          <p:sp>
            <p:nvSpPr>
              <p:cNvPr id="74268" name="Rectangle 91"/>
              <p:cNvSpPr>
                <a:spLocks noChangeArrowheads="1"/>
              </p:cNvSpPr>
              <p:nvPr/>
            </p:nvSpPr>
            <p:spPr bwMode="auto">
              <a:xfrm>
                <a:off x="1898" y="2786"/>
                <a:ext cx="56" cy="3"/>
              </a:xfrm>
              <a:prstGeom prst="rect">
                <a:avLst/>
              </a:prstGeom>
              <a:solidFill>
                <a:srgbClr val="989796"/>
              </a:solidFill>
              <a:ln w="9525">
                <a:noFill/>
                <a:miter lim="800000"/>
                <a:headEnd/>
                <a:tailEnd/>
              </a:ln>
            </p:spPr>
            <p:txBody>
              <a:bodyPr/>
              <a:lstStyle/>
              <a:p>
                <a:endParaRPr lang="hu-HU">
                  <a:latin typeface="Calibri" pitchFamily="34" charset="0"/>
                </a:endParaRPr>
              </a:p>
            </p:txBody>
          </p:sp>
          <p:sp>
            <p:nvSpPr>
              <p:cNvPr id="74269" name="Rectangle 92"/>
              <p:cNvSpPr>
                <a:spLocks noChangeArrowheads="1"/>
              </p:cNvSpPr>
              <p:nvPr/>
            </p:nvSpPr>
            <p:spPr bwMode="auto">
              <a:xfrm>
                <a:off x="1898" y="2785"/>
                <a:ext cx="56" cy="3"/>
              </a:xfrm>
              <a:prstGeom prst="rect">
                <a:avLst/>
              </a:prstGeom>
              <a:solidFill>
                <a:srgbClr val="9A9A99"/>
              </a:solidFill>
              <a:ln w="9525">
                <a:noFill/>
                <a:miter lim="800000"/>
                <a:headEnd/>
                <a:tailEnd/>
              </a:ln>
            </p:spPr>
            <p:txBody>
              <a:bodyPr/>
              <a:lstStyle/>
              <a:p>
                <a:endParaRPr lang="hu-HU">
                  <a:latin typeface="Calibri" pitchFamily="34" charset="0"/>
                </a:endParaRPr>
              </a:p>
            </p:txBody>
          </p:sp>
          <p:sp>
            <p:nvSpPr>
              <p:cNvPr id="74270" name="Rectangle 93"/>
              <p:cNvSpPr>
                <a:spLocks noChangeArrowheads="1"/>
              </p:cNvSpPr>
              <p:nvPr/>
            </p:nvSpPr>
            <p:spPr bwMode="auto">
              <a:xfrm>
                <a:off x="1898" y="2783"/>
                <a:ext cx="56" cy="3"/>
              </a:xfrm>
              <a:prstGeom prst="rect">
                <a:avLst/>
              </a:prstGeom>
              <a:solidFill>
                <a:srgbClr val="9C9B9B"/>
              </a:solidFill>
              <a:ln w="9525">
                <a:noFill/>
                <a:miter lim="800000"/>
                <a:headEnd/>
                <a:tailEnd/>
              </a:ln>
            </p:spPr>
            <p:txBody>
              <a:bodyPr/>
              <a:lstStyle/>
              <a:p>
                <a:endParaRPr lang="hu-HU">
                  <a:latin typeface="Calibri" pitchFamily="34" charset="0"/>
                </a:endParaRPr>
              </a:p>
            </p:txBody>
          </p:sp>
          <p:sp>
            <p:nvSpPr>
              <p:cNvPr id="74271" name="Rectangle 94"/>
              <p:cNvSpPr>
                <a:spLocks noChangeArrowheads="1"/>
              </p:cNvSpPr>
              <p:nvPr/>
            </p:nvSpPr>
            <p:spPr bwMode="auto">
              <a:xfrm>
                <a:off x="1898" y="2782"/>
                <a:ext cx="56" cy="3"/>
              </a:xfrm>
              <a:prstGeom prst="rect">
                <a:avLst/>
              </a:prstGeom>
              <a:solidFill>
                <a:srgbClr val="9F9E9D"/>
              </a:solidFill>
              <a:ln w="9525">
                <a:noFill/>
                <a:miter lim="800000"/>
                <a:headEnd/>
                <a:tailEnd/>
              </a:ln>
            </p:spPr>
            <p:txBody>
              <a:bodyPr/>
              <a:lstStyle/>
              <a:p>
                <a:endParaRPr lang="hu-HU">
                  <a:latin typeface="Calibri" pitchFamily="34" charset="0"/>
                </a:endParaRPr>
              </a:p>
            </p:txBody>
          </p:sp>
          <p:sp>
            <p:nvSpPr>
              <p:cNvPr id="74272" name="Rectangle 95"/>
              <p:cNvSpPr>
                <a:spLocks noChangeArrowheads="1"/>
              </p:cNvSpPr>
              <p:nvPr/>
            </p:nvSpPr>
            <p:spPr bwMode="auto">
              <a:xfrm>
                <a:off x="1898" y="2781"/>
                <a:ext cx="56" cy="2"/>
              </a:xfrm>
              <a:prstGeom prst="rect">
                <a:avLst/>
              </a:prstGeom>
              <a:solidFill>
                <a:srgbClr val="A09F9F"/>
              </a:solidFill>
              <a:ln w="9525">
                <a:noFill/>
                <a:miter lim="800000"/>
                <a:headEnd/>
                <a:tailEnd/>
              </a:ln>
            </p:spPr>
            <p:txBody>
              <a:bodyPr/>
              <a:lstStyle/>
              <a:p>
                <a:endParaRPr lang="hu-HU">
                  <a:latin typeface="Calibri" pitchFamily="34" charset="0"/>
                </a:endParaRPr>
              </a:p>
            </p:txBody>
          </p:sp>
          <p:sp>
            <p:nvSpPr>
              <p:cNvPr id="74273" name="Rectangle 96"/>
              <p:cNvSpPr>
                <a:spLocks noChangeArrowheads="1"/>
              </p:cNvSpPr>
              <p:nvPr/>
            </p:nvSpPr>
            <p:spPr bwMode="auto">
              <a:xfrm>
                <a:off x="1898" y="2779"/>
                <a:ext cx="56" cy="3"/>
              </a:xfrm>
              <a:prstGeom prst="rect">
                <a:avLst/>
              </a:prstGeom>
              <a:solidFill>
                <a:srgbClr val="A4A3A3"/>
              </a:solidFill>
              <a:ln w="9525">
                <a:noFill/>
                <a:miter lim="800000"/>
                <a:headEnd/>
                <a:tailEnd/>
              </a:ln>
            </p:spPr>
            <p:txBody>
              <a:bodyPr/>
              <a:lstStyle/>
              <a:p>
                <a:endParaRPr lang="hu-HU">
                  <a:latin typeface="Calibri" pitchFamily="34" charset="0"/>
                </a:endParaRPr>
              </a:p>
            </p:txBody>
          </p:sp>
          <p:sp>
            <p:nvSpPr>
              <p:cNvPr id="74274" name="Rectangle 97"/>
              <p:cNvSpPr>
                <a:spLocks noChangeArrowheads="1"/>
              </p:cNvSpPr>
              <p:nvPr/>
            </p:nvSpPr>
            <p:spPr bwMode="auto">
              <a:xfrm>
                <a:off x="1898" y="2778"/>
                <a:ext cx="56" cy="3"/>
              </a:xfrm>
              <a:prstGeom prst="rect">
                <a:avLst/>
              </a:prstGeom>
              <a:solidFill>
                <a:srgbClr val="A6A5A5"/>
              </a:solidFill>
              <a:ln w="9525">
                <a:noFill/>
                <a:miter lim="800000"/>
                <a:headEnd/>
                <a:tailEnd/>
              </a:ln>
            </p:spPr>
            <p:txBody>
              <a:bodyPr/>
              <a:lstStyle/>
              <a:p>
                <a:endParaRPr lang="hu-HU">
                  <a:latin typeface="Calibri" pitchFamily="34" charset="0"/>
                </a:endParaRPr>
              </a:p>
            </p:txBody>
          </p:sp>
          <p:sp>
            <p:nvSpPr>
              <p:cNvPr id="74275" name="Rectangle 98"/>
              <p:cNvSpPr>
                <a:spLocks noChangeArrowheads="1"/>
              </p:cNvSpPr>
              <p:nvPr/>
            </p:nvSpPr>
            <p:spPr bwMode="auto">
              <a:xfrm>
                <a:off x="1898" y="2776"/>
                <a:ext cx="56" cy="3"/>
              </a:xfrm>
              <a:prstGeom prst="rect">
                <a:avLst/>
              </a:prstGeom>
              <a:solidFill>
                <a:srgbClr val="A8A7A6"/>
              </a:solidFill>
              <a:ln w="9525">
                <a:noFill/>
                <a:miter lim="800000"/>
                <a:headEnd/>
                <a:tailEnd/>
              </a:ln>
            </p:spPr>
            <p:txBody>
              <a:bodyPr/>
              <a:lstStyle/>
              <a:p>
                <a:endParaRPr lang="hu-HU">
                  <a:latin typeface="Calibri" pitchFamily="34" charset="0"/>
                </a:endParaRPr>
              </a:p>
            </p:txBody>
          </p:sp>
          <p:sp>
            <p:nvSpPr>
              <p:cNvPr id="74276" name="Rectangle 99"/>
              <p:cNvSpPr>
                <a:spLocks noChangeArrowheads="1"/>
              </p:cNvSpPr>
              <p:nvPr/>
            </p:nvSpPr>
            <p:spPr bwMode="auto">
              <a:xfrm>
                <a:off x="1898" y="2775"/>
                <a:ext cx="56" cy="3"/>
              </a:xfrm>
              <a:prstGeom prst="rect">
                <a:avLst/>
              </a:prstGeom>
              <a:solidFill>
                <a:srgbClr val="AAA9A9"/>
              </a:solidFill>
              <a:ln w="9525">
                <a:noFill/>
                <a:miter lim="800000"/>
                <a:headEnd/>
                <a:tailEnd/>
              </a:ln>
            </p:spPr>
            <p:txBody>
              <a:bodyPr/>
              <a:lstStyle/>
              <a:p>
                <a:endParaRPr lang="hu-HU">
                  <a:latin typeface="Calibri" pitchFamily="34" charset="0"/>
                </a:endParaRPr>
              </a:p>
            </p:txBody>
          </p:sp>
          <p:sp>
            <p:nvSpPr>
              <p:cNvPr id="74277" name="Rectangle 100"/>
              <p:cNvSpPr>
                <a:spLocks noChangeArrowheads="1"/>
              </p:cNvSpPr>
              <p:nvPr/>
            </p:nvSpPr>
            <p:spPr bwMode="auto">
              <a:xfrm>
                <a:off x="1898" y="2774"/>
                <a:ext cx="56" cy="2"/>
              </a:xfrm>
              <a:prstGeom prst="rect">
                <a:avLst/>
              </a:prstGeom>
              <a:solidFill>
                <a:srgbClr val="ACABAB"/>
              </a:solidFill>
              <a:ln w="9525">
                <a:noFill/>
                <a:miter lim="800000"/>
                <a:headEnd/>
                <a:tailEnd/>
              </a:ln>
            </p:spPr>
            <p:txBody>
              <a:bodyPr/>
              <a:lstStyle/>
              <a:p>
                <a:endParaRPr lang="hu-HU">
                  <a:latin typeface="Calibri" pitchFamily="34" charset="0"/>
                </a:endParaRPr>
              </a:p>
            </p:txBody>
          </p:sp>
          <p:sp>
            <p:nvSpPr>
              <p:cNvPr id="74278" name="Rectangle 101"/>
              <p:cNvSpPr>
                <a:spLocks noChangeArrowheads="1"/>
              </p:cNvSpPr>
              <p:nvPr/>
            </p:nvSpPr>
            <p:spPr bwMode="auto">
              <a:xfrm>
                <a:off x="1898" y="2772"/>
                <a:ext cx="56" cy="3"/>
              </a:xfrm>
              <a:prstGeom prst="rect">
                <a:avLst/>
              </a:prstGeom>
              <a:solidFill>
                <a:srgbClr val="AEADAD"/>
              </a:solidFill>
              <a:ln w="9525">
                <a:noFill/>
                <a:miter lim="800000"/>
                <a:headEnd/>
                <a:tailEnd/>
              </a:ln>
            </p:spPr>
            <p:txBody>
              <a:bodyPr/>
              <a:lstStyle/>
              <a:p>
                <a:endParaRPr lang="hu-HU">
                  <a:latin typeface="Calibri" pitchFamily="34" charset="0"/>
                </a:endParaRPr>
              </a:p>
            </p:txBody>
          </p:sp>
          <p:sp>
            <p:nvSpPr>
              <p:cNvPr id="74279" name="Rectangle 102"/>
              <p:cNvSpPr>
                <a:spLocks noChangeArrowheads="1"/>
              </p:cNvSpPr>
              <p:nvPr/>
            </p:nvSpPr>
            <p:spPr bwMode="auto">
              <a:xfrm>
                <a:off x="1898" y="2771"/>
                <a:ext cx="56" cy="3"/>
              </a:xfrm>
              <a:prstGeom prst="rect">
                <a:avLst/>
              </a:prstGeom>
              <a:solidFill>
                <a:srgbClr val="B1B0B0"/>
              </a:solidFill>
              <a:ln w="9525">
                <a:noFill/>
                <a:miter lim="800000"/>
                <a:headEnd/>
                <a:tailEnd/>
              </a:ln>
            </p:spPr>
            <p:txBody>
              <a:bodyPr/>
              <a:lstStyle/>
              <a:p>
                <a:endParaRPr lang="hu-HU">
                  <a:latin typeface="Calibri" pitchFamily="34" charset="0"/>
                </a:endParaRPr>
              </a:p>
            </p:txBody>
          </p:sp>
          <p:sp>
            <p:nvSpPr>
              <p:cNvPr id="74280" name="Rectangle 103"/>
              <p:cNvSpPr>
                <a:spLocks noChangeArrowheads="1"/>
              </p:cNvSpPr>
              <p:nvPr/>
            </p:nvSpPr>
            <p:spPr bwMode="auto">
              <a:xfrm>
                <a:off x="1898" y="2769"/>
                <a:ext cx="56" cy="3"/>
              </a:xfrm>
              <a:prstGeom prst="rect">
                <a:avLst/>
              </a:prstGeom>
              <a:solidFill>
                <a:srgbClr val="B6B6B5"/>
              </a:solidFill>
              <a:ln w="9525">
                <a:noFill/>
                <a:miter lim="800000"/>
                <a:headEnd/>
                <a:tailEnd/>
              </a:ln>
            </p:spPr>
            <p:txBody>
              <a:bodyPr/>
              <a:lstStyle/>
              <a:p>
                <a:endParaRPr lang="hu-HU">
                  <a:latin typeface="Calibri" pitchFamily="34" charset="0"/>
                </a:endParaRPr>
              </a:p>
            </p:txBody>
          </p:sp>
          <p:sp>
            <p:nvSpPr>
              <p:cNvPr id="74281" name="Rectangle 104"/>
              <p:cNvSpPr>
                <a:spLocks noChangeArrowheads="1"/>
              </p:cNvSpPr>
              <p:nvPr/>
            </p:nvSpPr>
            <p:spPr bwMode="auto">
              <a:xfrm>
                <a:off x="1898" y="2768"/>
                <a:ext cx="56" cy="3"/>
              </a:xfrm>
              <a:prstGeom prst="rect">
                <a:avLst/>
              </a:prstGeom>
              <a:solidFill>
                <a:srgbClr val="B8B8B7"/>
              </a:solidFill>
              <a:ln w="9525">
                <a:noFill/>
                <a:miter lim="800000"/>
                <a:headEnd/>
                <a:tailEnd/>
              </a:ln>
            </p:spPr>
            <p:txBody>
              <a:bodyPr/>
              <a:lstStyle/>
              <a:p>
                <a:endParaRPr lang="hu-HU">
                  <a:latin typeface="Calibri" pitchFamily="34" charset="0"/>
                </a:endParaRPr>
              </a:p>
            </p:txBody>
          </p:sp>
          <p:sp>
            <p:nvSpPr>
              <p:cNvPr id="74282" name="Rectangle 105"/>
              <p:cNvSpPr>
                <a:spLocks noChangeArrowheads="1"/>
              </p:cNvSpPr>
              <p:nvPr/>
            </p:nvSpPr>
            <p:spPr bwMode="auto">
              <a:xfrm>
                <a:off x="1898" y="2766"/>
                <a:ext cx="56" cy="3"/>
              </a:xfrm>
              <a:prstGeom prst="rect">
                <a:avLst/>
              </a:prstGeom>
              <a:solidFill>
                <a:srgbClr val="BBBBBA"/>
              </a:solidFill>
              <a:ln w="9525">
                <a:noFill/>
                <a:miter lim="800000"/>
                <a:headEnd/>
                <a:tailEnd/>
              </a:ln>
            </p:spPr>
            <p:txBody>
              <a:bodyPr/>
              <a:lstStyle/>
              <a:p>
                <a:endParaRPr lang="hu-HU">
                  <a:latin typeface="Calibri" pitchFamily="34" charset="0"/>
                </a:endParaRPr>
              </a:p>
            </p:txBody>
          </p:sp>
          <p:sp>
            <p:nvSpPr>
              <p:cNvPr id="74283" name="Rectangle 106"/>
              <p:cNvSpPr>
                <a:spLocks noChangeArrowheads="1"/>
              </p:cNvSpPr>
              <p:nvPr/>
            </p:nvSpPr>
            <p:spPr bwMode="auto">
              <a:xfrm>
                <a:off x="1898" y="2765"/>
                <a:ext cx="56" cy="3"/>
              </a:xfrm>
              <a:prstGeom prst="rect">
                <a:avLst/>
              </a:prstGeom>
              <a:solidFill>
                <a:srgbClr val="BDBDBC"/>
              </a:solidFill>
              <a:ln w="9525">
                <a:noFill/>
                <a:miter lim="800000"/>
                <a:headEnd/>
                <a:tailEnd/>
              </a:ln>
            </p:spPr>
            <p:txBody>
              <a:bodyPr/>
              <a:lstStyle/>
              <a:p>
                <a:endParaRPr lang="hu-HU">
                  <a:latin typeface="Calibri" pitchFamily="34" charset="0"/>
                </a:endParaRPr>
              </a:p>
            </p:txBody>
          </p:sp>
          <p:sp>
            <p:nvSpPr>
              <p:cNvPr id="74284" name="Rectangle 107"/>
              <p:cNvSpPr>
                <a:spLocks noChangeArrowheads="1"/>
              </p:cNvSpPr>
              <p:nvPr/>
            </p:nvSpPr>
            <p:spPr bwMode="auto">
              <a:xfrm>
                <a:off x="1898" y="2764"/>
                <a:ext cx="56" cy="2"/>
              </a:xfrm>
              <a:prstGeom prst="rect">
                <a:avLst/>
              </a:prstGeom>
              <a:solidFill>
                <a:srgbClr val="C0C0BF"/>
              </a:solidFill>
              <a:ln w="9525">
                <a:noFill/>
                <a:miter lim="800000"/>
                <a:headEnd/>
                <a:tailEnd/>
              </a:ln>
            </p:spPr>
            <p:txBody>
              <a:bodyPr/>
              <a:lstStyle/>
              <a:p>
                <a:endParaRPr lang="hu-HU">
                  <a:latin typeface="Calibri" pitchFamily="34" charset="0"/>
                </a:endParaRPr>
              </a:p>
            </p:txBody>
          </p:sp>
          <p:sp>
            <p:nvSpPr>
              <p:cNvPr id="74285" name="Rectangle 108"/>
              <p:cNvSpPr>
                <a:spLocks noChangeArrowheads="1"/>
              </p:cNvSpPr>
              <p:nvPr/>
            </p:nvSpPr>
            <p:spPr bwMode="auto">
              <a:xfrm>
                <a:off x="1898" y="2762"/>
                <a:ext cx="56" cy="3"/>
              </a:xfrm>
              <a:prstGeom prst="rect">
                <a:avLst/>
              </a:prstGeom>
              <a:solidFill>
                <a:srgbClr val="C3C3C2"/>
              </a:solidFill>
              <a:ln w="9525">
                <a:noFill/>
                <a:miter lim="800000"/>
                <a:headEnd/>
                <a:tailEnd/>
              </a:ln>
            </p:spPr>
            <p:txBody>
              <a:bodyPr/>
              <a:lstStyle/>
              <a:p>
                <a:endParaRPr lang="hu-HU">
                  <a:latin typeface="Calibri" pitchFamily="34" charset="0"/>
                </a:endParaRPr>
              </a:p>
            </p:txBody>
          </p:sp>
          <p:sp>
            <p:nvSpPr>
              <p:cNvPr id="74286" name="Rectangle 109"/>
              <p:cNvSpPr>
                <a:spLocks noChangeArrowheads="1"/>
              </p:cNvSpPr>
              <p:nvPr/>
            </p:nvSpPr>
            <p:spPr bwMode="auto">
              <a:xfrm>
                <a:off x="1898" y="2761"/>
                <a:ext cx="56" cy="3"/>
              </a:xfrm>
              <a:prstGeom prst="rect">
                <a:avLst/>
              </a:prstGeom>
              <a:solidFill>
                <a:srgbClr val="C5C4C4"/>
              </a:solidFill>
              <a:ln w="9525">
                <a:noFill/>
                <a:miter lim="800000"/>
                <a:headEnd/>
                <a:tailEnd/>
              </a:ln>
            </p:spPr>
            <p:txBody>
              <a:bodyPr/>
              <a:lstStyle/>
              <a:p>
                <a:endParaRPr lang="hu-HU">
                  <a:latin typeface="Calibri" pitchFamily="34" charset="0"/>
                </a:endParaRPr>
              </a:p>
            </p:txBody>
          </p:sp>
          <p:sp>
            <p:nvSpPr>
              <p:cNvPr id="74287" name="Rectangle 110"/>
              <p:cNvSpPr>
                <a:spLocks noChangeArrowheads="1"/>
              </p:cNvSpPr>
              <p:nvPr/>
            </p:nvSpPr>
            <p:spPr bwMode="auto">
              <a:xfrm>
                <a:off x="1898" y="2759"/>
                <a:ext cx="56" cy="3"/>
              </a:xfrm>
              <a:prstGeom prst="rect">
                <a:avLst/>
              </a:prstGeom>
              <a:solidFill>
                <a:srgbClr val="C8C7C7"/>
              </a:solidFill>
              <a:ln w="9525">
                <a:noFill/>
                <a:miter lim="800000"/>
                <a:headEnd/>
                <a:tailEnd/>
              </a:ln>
            </p:spPr>
            <p:txBody>
              <a:bodyPr/>
              <a:lstStyle/>
              <a:p>
                <a:endParaRPr lang="hu-HU">
                  <a:latin typeface="Calibri" pitchFamily="34" charset="0"/>
                </a:endParaRPr>
              </a:p>
            </p:txBody>
          </p:sp>
          <p:sp>
            <p:nvSpPr>
              <p:cNvPr id="74288" name="Rectangle 111"/>
              <p:cNvSpPr>
                <a:spLocks noChangeArrowheads="1"/>
              </p:cNvSpPr>
              <p:nvPr/>
            </p:nvSpPr>
            <p:spPr bwMode="auto">
              <a:xfrm>
                <a:off x="1898" y="2758"/>
                <a:ext cx="56" cy="3"/>
              </a:xfrm>
              <a:prstGeom prst="rect">
                <a:avLst/>
              </a:prstGeom>
              <a:solidFill>
                <a:srgbClr val="CCCCCB"/>
              </a:solidFill>
              <a:ln w="9525">
                <a:noFill/>
                <a:miter lim="800000"/>
                <a:headEnd/>
                <a:tailEnd/>
              </a:ln>
            </p:spPr>
            <p:txBody>
              <a:bodyPr/>
              <a:lstStyle/>
              <a:p>
                <a:endParaRPr lang="hu-HU">
                  <a:latin typeface="Calibri" pitchFamily="34" charset="0"/>
                </a:endParaRPr>
              </a:p>
            </p:txBody>
          </p:sp>
          <p:sp>
            <p:nvSpPr>
              <p:cNvPr id="74289" name="Rectangle 112"/>
              <p:cNvSpPr>
                <a:spLocks noChangeArrowheads="1"/>
              </p:cNvSpPr>
              <p:nvPr/>
            </p:nvSpPr>
            <p:spPr bwMode="auto">
              <a:xfrm>
                <a:off x="1898" y="2757"/>
                <a:ext cx="56" cy="2"/>
              </a:xfrm>
              <a:prstGeom prst="rect">
                <a:avLst/>
              </a:prstGeom>
              <a:solidFill>
                <a:srgbClr val="CECECD"/>
              </a:solidFill>
              <a:ln w="9525">
                <a:noFill/>
                <a:miter lim="800000"/>
                <a:headEnd/>
                <a:tailEnd/>
              </a:ln>
            </p:spPr>
            <p:txBody>
              <a:bodyPr/>
              <a:lstStyle/>
              <a:p>
                <a:endParaRPr lang="hu-HU">
                  <a:latin typeface="Calibri" pitchFamily="34" charset="0"/>
                </a:endParaRPr>
              </a:p>
            </p:txBody>
          </p:sp>
          <p:sp>
            <p:nvSpPr>
              <p:cNvPr id="74290" name="Rectangle 113"/>
              <p:cNvSpPr>
                <a:spLocks noChangeArrowheads="1"/>
              </p:cNvSpPr>
              <p:nvPr/>
            </p:nvSpPr>
            <p:spPr bwMode="auto">
              <a:xfrm>
                <a:off x="1898" y="2755"/>
                <a:ext cx="56" cy="3"/>
              </a:xfrm>
              <a:prstGeom prst="rect">
                <a:avLst/>
              </a:prstGeom>
              <a:solidFill>
                <a:srgbClr val="D1D0D0"/>
              </a:solidFill>
              <a:ln w="9525">
                <a:noFill/>
                <a:miter lim="800000"/>
                <a:headEnd/>
                <a:tailEnd/>
              </a:ln>
            </p:spPr>
            <p:txBody>
              <a:bodyPr/>
              <a:lstStyle/>
              <a:p>
                <a:endParaRPr lang="hu-HU">
                  <a:latin typeface="Calibri" pitchFamily="34" charset="0"/>
                </a:endParaRPr>
              </a:p>
            </p:txBody>
          </p:sp>
          <p:sp>
            <p:nvSpPr>
              <p:cNvPr id="74291" name="Rectangle 114"/>
              <p:cNvSpPr>
                <a:spLocks noChangeArrowheads="1"/>
              </p:cNvSpPr>
              <p:nvPr/>
            </p:nvSpPr>
            <p:spPr bwMode="auto">
              <a:xfrm>
                <a:off x="1898" y="2754"/>
                <a:ext cx="56" cy="3"/>
              </a:xfrm>
              <a:prstGeom prst="rect">
                <a:avLst/>
              </a:prstGeom>
              <a:solidFill>
                <a:srgbClr val="D4D3D3"/>
              </a:solidFill>
              <a:ln w="9525">
                <a:noFill/>
                <a:miter lim="800000"/>
                <a:headEnd/>
                <a:tailEnd/>
              </a:ln>
            </p:spPr>
            <p:txBody>
              <a:bodyPr/>
              <a:lstStyle/>
              <a:p>
                <a:endParaRPr lang="hu-HU">
                  <a:latin typeface="Calibri" pitchFamily="34" charset="0"/>
                </a:endParaRPr>
              </a:p>
            </p:txBody>
          </p:sp>
          <p:sp>
            <p:nvSpPr>
              <p:cNvPr id="74292" name="Rectangle 115"/>
              <p:cNvSpPr>
                <a:spLocks noChangeArrowheads="1"/>
              </p:cNvSpPr>
              <p:nvPr/>
            </p:nvSpPr>
            <p:spPr bwMode="auto">
              <a:xfrm>
                <a:off x="1898" y="2752"/>
                <a:ext cx="56" cy="3"/>
              </a:xfrm>
              <a:prstGeom prst="rect">
                <a:avLst/>
              </a:prstGeom>
              <a:solidFill>
                <a:srgbClr val="D8D8D7"/>
              </a:solidFill>
              <a:ln w="9525">
                <a:noFill/>
                <a:miter lim="800000"/>
                <a:headEnd/>
                <a:tailEnd/>
              </a:ln>
            </p:spPr>
            <p:txBody>
              <a:bodyPr/>
              <a:lstStyle/>
              <a:p>
                <a:endParaRPr lang="hu-HU">
                  <a:latin typeface="Calibri" pitchFamily="34" charset="0"/>
                </a:endParaRPr>
              </a:p>
            </p:txBody>
          </p:sp>
          <p:sp>
            <p:nvSpPr>
              <p:cNvPr id="74293" name="Rectangle 116"/>
              <p:cNvSpPr>
                <a:spLocks noChangeArrowheads="1"/>
              </p:cNvSpPr>
              <p:nvPr/>
            </p:nvSpPr>
            <p:spPr bwMode="auto">
              <a:xfrm>
                <a:off x="1898" y="2751"/>
                <a:ext cx="56" cy="3"/>
              </a:xfrm>
              <a:prstGeom prst="rect">
                <a:avLst/>
              </a:prstGeom>
              <a:solidFill>
                <a:srgbClr val="DBDBDA"/>
              </a:solidFill>
              <a:ln w="9525">
                <a:noFill/>
                <a:miter lim="800000"/>
                <a:headEnd/>
                <a:tailEnd/>
              </a:ln>
            </p:spPr>
            <p:txBody>
              <a:bodyPr/>
              <a:lstStyle/>
              <a:p>
                <a:endParaRPr lang="hu-HU">
                  <a:latin typeface="Calibri" pitchFamily="34" charset="0"/>
                </a:endParaRPr>
              </a:p>
            </p:txBody>
          </p:sp>
          <p:sp>
            <p:nvSpPr>
              <p:cNvPr id="74294" name="Rectangle 117"/>
              <p:cNvSpPr>
                <a:spLocks noChangeArrowheads="1"/>
              </p:cNvSpPr>
              <p:nvPr/>
            </p:nvSpPr>
            <p:spPr bwMode="auto">
              <a:xfrm>
                <a:off x="1898" y="2750"/>
                <a:ext cx="56" cy="2"/>
              </a:xfrm>
              <a:prstGeom prst="rect">
                <a:avLst/>
              </a:prstGeom>
              <a:solidFill>
                <a:srgbClr val="DFDFDE"/>
              </a:solidFill>
              <a:ln w="9525">
                <a:noFill/>
                <a:miter lim="800000"/>
                <a:headEnd/>
                <a:tailEnd/>
              </a:ln>
            </p:spPr>
            <p:txBody>
              <a:bodyPr/>
              <a:lstStyle/>
              <a:p>
                <a:endParaRPr lang="hu-HU">
                  <a:latin typeface="Calibri" pitchFamily="34" charset="0"/>
                </a:endParaRPr>
              </a:p>
            </p:txBody>
          </p:sp>
          <p:sp>
            <p:nvSpPr>
              <p:cNvPr id="74295" name="Rectangle 118"/>
              <p:cNvSpPr>
                <a:spLocks noChangeArrowheads="1"/>
              </p:cNvSpPr>
              <p:nvPr/>
            </p:nvSpPr>
            <p:spPr bwMode="auto">
              <a:xfrm>
                <a:off x="1898" y="2748"/>
                <a:ext cx="56" cy="3"/>
              </a:xfrm>
              <a:prstGeom prst="rect">
                <a:avLst/>
              </a:prstGeom>
              <a:solidFill>
                <a:srgbClr val="E6E5E5"/>
              </a:solidFill>
              <a:ln w="9525">
                <a:noFill/>
                <a:miter lim="800000"/>
                <a:headEnd/>
                <a:tailEnd/>
              </a:ln>
            </p:spPr>
            <p:txBody>
              <a:bodyPr/>
              <a:lstStyle/>
              <a:p>
                <a:endParaRPr lang="hu-HU">
                  <a:latin typeface="Calibri" pitchFamily="34" charset="0"/>
                </a:endParaRPr>
              </a:p>
            </p:txBody>
          </p:sp>
          <p:sp>
            <p:nvSpPr>
              <p:cNvPr id="74296" name="Rectangle 119"/>
              <p:cNvSpPr>
                <a:spLocks noChangeArrowheads="1"/>
              </p:cNvSpPr>
              <p:nvPr/>
            </p:nvSpPr>
            <p:spPr bwMode="auto">
              <a:xfrm>
                <a:off x="1898" y="2747"/>
                <a:ext cx="56" cy="3"/>
              </a:xfrm>
              <a:prstGeom prst="rect">
                <a:avLst/>
              </a:prstGeom>
              <a:solidFill>
                <a:srgbClr val="E9E9E9"/>
              </a:solidFill>
              <a:ln w="9525">
                <a:noFill/>
                <a:miter lim="800000"/>
                <a:headEnd/>
                <a:tailEnd/>
              </a:ln>
            </p:spPr>
            <p:txBody>
              <a:bodyPr/>
              <a:lstStyle/>
              <a:p>
                <a:endParaRPr lang="hu-HU">
                  <a:latin typeface="Calibri" pitchFamily="34" charset="0"/>
                </a:endParaRPr>
              </a:p>
            </p:txBody>
          </p:sp>
          <p:sp>
            <p:nvSpPr>
              <p:cNvPr id="74297" name="Rectangle 120"/>
              <p:cNvSpPr>
                <a:spLocks noChangeArrowheads="1"/>
              </p:cNvSpPr>
              <p:nvPr/>
            </p:nvSpPr>
            <p:spPr bwMode="auto">
              <a:xfrm>
                <a:off x="1898" y="2745"/>
                <a:ext cx="56" cy="3"/>
              </a:xfrm>
              <a:prstGeom prst="rect">
                <a:avLst/>
              </a:prstGeom>
              <a:solidFill>
                <a:srgbClr val="ECECEC"/>
              </a:solidFill>
              <a:ln w="9525">
                <a:noFill/>
                <a:miter lim="800000"/>
                <a:headEnd/>
                <a:tailEnd/>
              </a:ln>
            </p:spPr>
            <p:txBody>
              <a:bodyPr/>
              <a:lstStyle/>
              <a:p>
                <a:endParaRPr lang="hu-HU">
                  <a:latin typeface="Calibri" pitchFamily="34" charset="0"/>
                </a:endParaRPr>
              </a:p>
            </p:txBody>
          </p:sp>
          <p:sp>
            <p:nvSpPr>
              <p:cNvPr id="74298" name="Rectangle 121"/>
              <p:cNvSpPr>
                <a:spLocks noChangeArrowheads="1"/>
              </p:cNvSpPr>
              <p:nvPr/>
            </p:nvSpPr>
            <p:spPr bwMode="auto">
              <a:xfrm>
                <a:off x="1898" y="2744"/>
                <a:ext cx="56" cy="3"/>
              </a:xfrm>
              <a:prstGeom prst="rect">
                <a:avLst/>
              </a:prstGeom>
              <a:solidFill>
                <a:srgbClr val="F0F0EF"/>
              </a:solidFill>
              <a:ln w="9525">
                <a:noFill/>
                <a:miter lim="800000"/>
                <a:headEnd/>
                <a:tailEnd/>
              </a:ln>
            </p:spPr>
            <p:txBody>
              <a:bodyPr/>
              <a:lstStyle/>
              <a:p>
                <a:endParaRPr lang="hu-HU">
                  <a:latin typeface="Calibri" pitchFamily="34" charset="0"/>
                </a:endParaRPr>
              </a:p>
            </p:txBody>
          </p:sp>
          <p:sp>
            <p:nvSpPr>
              <p:cNvPr id="74299" name="Rectangle 122"/>
              <p:cNvSpPr>
                <a:spLocks noChangeArrowheads="1"/>
              </p:cNvSpPr>
              <p:nvPr/>
            </p:nvSpPr>
            <p:spPr bwMode="auto">
              <a:xfrm>
                <a:off x="1898" y="2743"/>
                <a:ext cx="56" cy="2"/>
              </a:xfrm>
              <a:prstGeom prst="rect">
                <a:avLst/>
              </a:prstGeom>
              <a:solidFill>
                <a:srgbClr val="F2F2F2"/>
              </a:solidFill>
              <a:ln w="9525">
                <a:noFill/>
                <a:miter lim="800000"/>
                <a:headEnd/>
                <a:tailEnd/>
              </a:ln>
            </p:spPr>
            <p:txBody>
              <a:bodyPr/>
              <a:lstStyle/>
              <a:p>
                <a:endParaRPr lang="hu-HU">
                  <a:latin typeface="Calibri" pitchFamily="34" charset="0"/>
                </a:endParaRPr>
              </a:p>
            </p:txBody>
          </p:sp>
          <p:sp>
            <p:nvSpPr>
              <p:cNvPr id="74300" name="Rectangle 123"/>
              <p:cNvSpPr>
                <a:spLocks noChangeArrowheads="1"/>
              </p:cNvSpPr>
              <p:nvPr/>
            </p:nvSpPr>
            <p:spPr bwMode="auto">
              <a:xfrm>
                <a:off x="1898" y="2741"/>
                <a:ext cx="56" cy="3"/>
              </a:xfrm>
              <a:prstGeom prst="rect">
                <a:avLst/>
              </a:prstGeom>
              <a:solidFill>
                <a:srgbClr val="F6F6F6"/>
              </a:solidFill>
              <a:ln w="9525">
                <a:noFill/>
                <a:miter lim="800000"/>
                <a:headEnd/>
                <a:tailEnd/>
              </a:ln>
            </p:spPr>
            <p:txBody>
              <a:bodyPr/>
              <a:lstStyle/>
              <a:p>
                <a:endParaRPr lang="hu-HU">
                  <a:latin typeface="Calibri" pitchFamily="34" charset="0"/>
                </a:endParaRPr>
              </a:p>
            </p:txBody>
          </p:sp>
          <p:sp>
            <p:nvSpPr>
              <p:cNvPr id="74301" name="Rectangle 124"/>
              <p:cNvSpPr>
                <a:spLocks noChangeArrowheads="1"/>
              </p:cNvSpPr>
              <p:nvPr/>
            </p:nvSpPr>
            <p:spPr bwMode="auto">
              <a:xfrm>
                <a:off x="1898" y="2740"/>
                <a:ext cx="56" cy="3"/>
              </a:xfrm>
              <a:prstGeom prst="rect">
                <a:avLst/>
              </a:prstGeom>
              <a:solidFill>
                <a:srgbClr val="F8F8F8"/>
              </a:solidFill>
              <a:ln w="9525">
                <a:noFill/>
                <a:miter lim="800000"/>
                <a:headEnd/>
                <a:tailEnd/>
              </a:ln>
            </p:spPr>
            <p:txBody>
              <a:bodyPr/>
              <a:lstStyle/>
              <a:p>
                <a:endParaRPr lang="hu-HU">
                  <a:latin typeface="Calibri" pitchFamily="34" charset="0"/>
                </a:endParaRPr>
              </a:p>
            </p:txBody>
          </p:sp>
          <p:sp>
            <p:nvSpPr>
              <p:cNvPr id="74302" name="Rectangle 125"/>
              <p:cNvSpPr>
                <a:spLocks noChangeArrowheads="1"/>
              </p:cNvSpPr>
              <p:nvPr/>
            </p:nvSpPr>
            <p:spPr bwMode="auto">
              <a:xfrm>
                <a:off x="1898" y="2738"/>
                <a:ext cx="56" cy="3"/>
              </a:xfrm>
              <a:prstGeom prst="rect">
                <a:avLst/>
              </a:prstGeom>
              <a:solidFill>
                <a:srgbClr val="FFFFFF"/>
              </a:solidFill>
              <a:ln w="9525">
                <a:noFill/>
                <a:miter lim="800000"/>
                <a:headEnd/>
                <a:tailEnd/>
              </a:ln>
            </p:spPr>
            <p:txBody>
              <a:bodyPr/>
              <a:lstStyle/>
              <a:p>
                <a:endParaRPr lang="hu-HU">
                  <a:latin typeface="Calibri" pitchFamily="34" charset="0"/>
                </a:endParaRPr>
              </a:p>
            </p:txBody>
          </p:sp>
          <p:sp>
            <p:nvSpPr>
              <p:cNvPr id="74303" name="Rectangle 126"/>
              <p:cNvSpPr>
                <a:spLocks noChangeArrowheads="1"/>
              </p:cNvSpPr>
              <p:nvPr/>
            </p:nvSpPr>
            <p:spPr bwMode="auto">
              <a:xfrm>
                <a:off x="1898" y="2737"/>
                <a:ext cx="56" cy="3"/>
              </a:xfrm>
              <a:prstGeom prst="rect">
                <a:avLst/>
              </a:prstGeom>
              <a:solidFill>
                <a:srgbClr val="FDFDFD"/>
              </a:solidFill>
              <a:ln w="9525">
                <a:noFill/>
                <a:miter lim="800000"/>
                <a:headEnd/>
                <a:tailEnd/>
              </a:ln>
            </p:spPr>
            <p:txBody>
              <a:bodyPr/>
              <a:lstStyle/>
              <a:p>
                <a:endParaRPr lang="hu-HU">
                  <a:latin typeface="Calibri" pitchFamily="34" charset="0"/>
                </a:endParaRPr>
              </a:p>
            </p:txBody>
          </p:sp>
          <p:sp>
            <p:nvSpPr>
              <p:cNvPr id="74304" name="Rectangle 127"/>
              <p:cNvSpPr>
                <a:spLocks noChangeArrowheads="1"/>
              </p:cNvSpPr>
              <p:nvPr/>
            </p:nvSpPr>
            <p:spPr bwMode="auto">
              <a:xfrm>
                <a:off x="1898" y="2735"/>
                <a:ext cx="56" cy="3"/>
              </a:xfrm>
              <a:prstGeom prst="rect">
                <a:avLst/>
              </a:prstGeom>
              <a:solidFill>
                <a:srgbClr val="F9F9F9"/>
              </a:solidFill>
              <a:ln w="9525">
                <a:noFill/>
                <a:miter lim="800000"/>
                <a:headEnd/>
                <a:tailEnd/>
              </a:ln>
            </p:spPr>
            <p:txBody>
              <a:bodyPr/>
              <a:lstStyle/>
              <a:p>
                <a:endParaRPr lang="hu-HU">
                  <a:latin typeface="Calibri" pitchFamily="34" charset="0"/>
                </a:endParaRPr>
              </a:p>
            </p:txBody>
          </p:sp>
          <p:sp>
            <p:nvSpPr>
              <p:cNvPr id="74305" name="Rectangle 128"/>
              <p:cNvSpPr>
                <a:spLocks noChangeArrowheads="1"/>
              </p:cNvSpPr>
              <p:nvPr/>
            </p:nvSpPr>
            <p:spPr bwMode="auto">
              <a:xfrm>
                <a:off x="1898" y="2734"/>
                <a:ext cx="56" cy="3"/>
              </a:xfrm>
              <a:prstGeom prst="rect">
                <a:avLst/>
              </a:prstGeom>
              <a:solidFill>
                <a:srgbClr val="F7F7F7"/>
              </a:solidFill>
              <a:ln w="9525">
                <a:noFill/>
                <a:miter lim="800000"/>
                <a:headEnd/>
                <a:tailEnd/>
              </a:ln>
            </p:spPr>
            <p:txBody>
              <a:bodyPr/>
              <a:lstStyle/>
              <a:p>
                <a:endParaRPr lang="hu-HU">
                  <a:latin typeface="Calibri" pitchFamily="34" charset="0"/>
                </a:endParaRPr>
              </a:p>
            </p:txBody>
          </p:sp>
          <p:sp>
            <p:nvSpPr>
              <p:cNvPr id="74306" name="Rectangle 129"/>
              <p:cNvSpPr>
                <a:spLocks noChangeArrowheads="1"/>
              </p:cNvSpPr>
              <p:nvPr/>
            </p:nvSpPr>
            <p:spPr bwMode="auto">
              <a:xfrm>
                <a:off x="1898" y="2733"/>
                <a:ext cx="56" cy="2"/>
              </a:xfrm>
              <a:prstGeom prst="rect">
                <a:avLst/>
              </a:prstGeom>
              <a:solidFill>
                <a:srgbClr val="F3F3F3"/>
              </a:solidFill>
              <a:ln w="9525">
                <a:noFill/>
                <a:miter lim="800000"/>
                <a:headEnd/>
                <a:tailEnd/>
              </a:ln>
            </p:spPr>
            <p:txBody>
              <a:bodyPr/>
              <a:lstStyle/>
              <a:p>
                <a:endParaRPr lang="hu-HU">
                  <a:latin typeface="Calibri" pitchFamily="34" charset="0"/>
                </a:endParaRPr>
              </a:p>
            </p:txBody>
          </p:sp>
          <p:sp>
            <p:nvSpPr>
              <p:cNvPr id="74307" name="Rectangle 130"/>
              <p:cNvSpPr>
                <a:spLocks noChangeArrowheads="1"/>
              </p:cNvSpPr>
              <p:nvPr/>
            </p:nvSpPr>
            <p:spPr bwMode="auto">
              <a:xfrm>
                <a:off x="1898" y="2731"/>
                <a:ext cx="56" cy="3"/>
              </a:xfrm>
              <a:prstGeom prst="rect">
                <a:avLst/>
              </a:prstGeom>
              <a:solidFill>
                <a:srgbClr val="F1F1F1"/>
              </a:solidFill>
              <a:ln w="9525">
                <a:noFill/>
                <a:miter lim="800000"/>
                <a:headEnd/>
                <a:tailEnd/>
              </a:ln>
            </p:spPr>
            <p:txBody>
              <a:bodyPr/>
              <a:lstStyle/>
              <a:p>
                <a:endParaRPr lang="hu-HU">
                  <a:latin typeface="Calibri" pitchFamily="34" charset="0"/>
                </a:endParaRPr>
              </a:p>
            </p:txBody>
          </p:sp>
          <p:sp>
            <p:nvSpPr>
              <p:cNvPr id="74308" name="Rectangle 131"/>
              <p:cNvSpPr>
                <a:spLocks noChangeArrowheads="1"/>
              </p:cNvSpPr>
              <p:nvPr/>
            </p:nvSpPr>
            <p:spPr bwMode="auto">
              <a:xfrm>
                <a:off x="1898" y="2730"/>
                <a:ext cx="56" cy="3"/>
              </a:xfrm>
              <a:prstGeom prst="rect">
                <a:avLst/>
              </a:prstGeom>
              <a:solidFill>
                <a:srgbClr val="EDEDED"/>
              </a:solidFill>
              <a:ln w="9525">
                <a:noFill/>
                <a:miter lim="800000"/>
                <a:headEnd/>
                <a:tailEnd/>
              </a:ln>
            </p:spPr>
            <p:txBody>
              <a:bodyPr/>
              <a:lstStyle/>
              <a:p>
                <a:endParaRPr lang="hu-HU">
                  <a:latin typeface="Calibri" pitchFamily="34" charset="0"/>
                </a:endParaRPr>
              </a:p>
            </p:txBody>
          </p:sp>
          <p:sp>
            <p:nvSpPr>
              <p:cNvPr id="74309" name="Rectangle 132"/>
              <p:cNvSpPr>
                <a:spLocks noChangeArrowheads="1"/>
              </p:cNvSpPr>
              <p:nvPr/>
            </p:nvSpPr>
            <p:spPr bwMode="auto">
              <a:xfrm>
                <a:off x="1898" y="2728"/>
                <a:ext cx="56" cy="3"/>
              </a:xfrm>
              <a:prstGeom prst="rect">
                <a:avLst/>
              </a:prstGeom>
              <a:solidFill>
                <a:srgbClr val="EBEBEA"/>
              </a:solidFill>
              <a:ln w="9525">
                <a:noFill/>
                <a:miter lim="800000"/>
                <a:headEnd/>
                <a:tailEnd/>
              </a:ln>
            </p:spPr>
            <p:txBody>
              <a:bodyPr/>
              <a:lstStyle/>
              <a:p>
                <a:endParaRPr lang="hu-HU">
                  <a:latin typeface="Calibri" pitchFamily="34" charset="0"/>
                </a:endParaRPr>
              </a:p>
            </p:txBody>
          </p:sp>
          <p:sp>
            <p:nvSpPr>
              <p:cNvPr id="74310" name="Rectangle 133"/>
              <p:cNvSpPr>
                <a:spLocks noChangeArrowheads="1"/>
              </p:cNvSpPr>
              <p:nvPr/>
            </p:nvSpPr>
            <p:spPr bwMode="auto">
              <a:xfrm>
                <a:off x="1898" y="2727"/>
                <a:ext cx="56" cy="3"/>
              </a:xfrm>
              <a:prstGeom prst="rect">
                <a:avLst/>
              </a:prstGeom>
              <a:solidFill>
                <a:srgbClr val="E4E4E4"/>
              </a:solidFill>
              <a:ln w="9525">
                <a:noFill/>
                <a:miter lim="800000"/>
                <a:headEnd/>
                <a:tailEnd/>
              </a:ln>
            </p:spPr>
            <p:txBody>
              <a:bodyPr/>
              <a:lstStyle/>
              <a:p>
                <a:endParaRPr lang="hu-HU">
                  <a:latin typeface="Calibri" pitchFamily="34" charset="0"/>
                </a:endParaRPr>
              </a:p>
            </p:txBody>
          </p:sp>
          <p:sp>
            <p:nvSpPr>
              <p:cNvPr id="74311" name="Rectangle 134"/>
              <p:cNvSpPr>
                <a:spLocks noChangeArrowheads="1"/>
              </p:cNvSpPr>
              <p:nvPr/>
            </p:nvSpPr>
            <p:spPr bwMode="auto">
              <a:xfrm>
                <a:off x="1898" y="2726"/>
                <a:ext cx="56" cy="2"/>
              </a:xfrm>
              <a:prstGeom prst="rect">
                <a:avLst/>
              </a:prstGeom>
              <a:solidFill>
                <a:srgbClr val="E0E0E0"/>
              </a:solidFill>
              <a:ln w="9525">
                <a:noFill/>
                <a:miter lim="800000"/>
                <a:headEnd/>
                <a:tailEnd/>
              </a:ln>
            </p:spPr>
            <p:txBody>
              <a:bodyPr/>
              <a:lstStyle/>
              <a:p>
                <a:endParaRPr lang="hu-HU">
                  <a:latin typeface="Calibri" pitchFamily="34" charset="0"/>
                </a:endParaRPr>
              </a:p>
            </p:txBody>
          </p:sp>
          <p:sp>
            <p:nvSpPr>
              <p:cNvPr id="74312" name="Rectangle 135"/>
              <p:cNvSpPr>
                <a:spLocks noChangeArrowheads="1"/>
              </p:cNvSpPr>
              <p:nvPr/>
            </p:nvSpPr>
            <p:spPr bwMode="auto">
              <a:xfrm>
                <a:off x="1898" y="2724"/>
                <a:ext cx="56" cy="3"/>
              </a:xfrm>
              <a:prstGeom prst="rect">
                <a:avLst/>
              </a:prstGeom>
              <a:solidFill>
                <a:srgbClr val="DCDCDC"/>
              </a:solidFill>
              <a:ln w="9525">
                <a:noFill/>
                <a:miter lim="800000"/>
                <a:headEnd/>
                <a:tailEnd/>
              </a:ln>
            </p:spPr>
            <p:txBody>
              <a:bodyPr/>
              <a:lstStyle/>
              <a:p>
                <a:endParaRPr lang="hu-HU">
                  <a:latin typeface="Calibri" pitchFamily="34" charset="0"/>
                </a:endParaRPr>
              </a:p>
            </p:txBody>
          </p:sp>
          <p:sp>
            <p:nvSpPr>
              <p:cNvPr id="74313" name="Rectangle 136"/>
              <p:cNvSpPr>
                <a:spLocks noChangeArrowheads="1"/>
              </p:cNvSpPr>
              <p:nvPr/>
            </p:nvSpPr>
            <p:spPr bwMode="auto">
              <a:xfrm>
                <a:off x="1898" y="2723"/>
                <a:ext cx="56" cy="3"/>
              </a:xfrm>
              <a:prstGeom prst="rect">
                <a:avLst/>
              </a:prstGeom>
              <a:solidFill>
                <a:srgbClr val="DAD9D9"/>
              </a:solidFill>
              <a:ln w="9525">
                <a:noFill/>
                <a:miter lim="800000"/>
                <a:headEnd/>
                <a:tailEnd/>
              </a:ln>
            </p:spPr>
            <p:txBody>
              <a:bodyPr/>
              <a:lstStyle/>
              <a:p>
                <a:endParaRPr lang="hu-HU">
                  <a:latin typeface="Calibri" pitchFamily="34" charset="0"/>
                </a:endParaRPr>
              </a:p>
            </p:txBody>
          </p:sp>
          <p:sp>
            <p:nvSpPr>
              <p:cNvPr id="74314" name="Rectangle 137"/>
              <p:cNvSpPr>
                <a:spLocks noChangeArrowheads="1"/>
              </p:cNvSpPr>
              <p:nvPr/>
            </p:nvSpPr>
            <p:spPr bwMode="auto">
              <a:xfrm>
                <a:off x="1898" y="2721"/>
                <a:ext cx="56" cy="3"/>
              </a:xfrm>
              <a:prstGeom prst="rect">
                <a:avLst/>
              </a:prstGeom>
              <a:solidFill>
                <a:srgbClr val="D5D5D5"/>
              </a:solidFill>
              <a:ln w="9525">
                <a:noFill/>
                <a:miter lim="800000"/>
                <a:headEnd/>
                <a:tailEnd/>
              </a:ln>
            </p:spPr>
            <p:txBody>
              <a:bodyPr/>
              <a:lstStyle/>
              <a:p>
                <a:endParaRPr lang="hu-HU">
                  <a:latin typeface="Calibri" pitchFamily="34" charset="0"/>
                </a:endParaRPr>
              </a:p>
            </p:txBody>
          </p:sp>
          <p:sp>
            <p:nvSpPr>
              <p:cNvPr id="74315" name="Rectangle 138"/>
              <p:cNvSpPr>
                <a:spLocks noChangeArrowheads="1"/>
              </p:cNvSpPr>
              <p:nvPr/>
            </p:nvSpPr>
            <p:spPr bwMode="auto">
              <a:xfrm>
                <a:off x="1898" y="2720"/>
                <a:ext cx="56" cy="3"/>
              </a:xfrm>
              <a:prstGeom prst="rect">
                <a:avLst/>
              </a:prstGeom>
              <a:solidFill>
                <a:srgbClr val="D3D2D2"/>
              </a:solidFill>
              <a:ln w="9525">
                <a:noFill/>
                <a:miter lim="800000"/>
                <a:headEnd/>
                <a:tailEnd/>
              </a:ln>
            </p:spPr>
            <p:txBody>
              <a:bodyPr/>
              <a:lstStyle/>
              <a:p>
                <a:endParaRPr lang="hu-HU">
                  <a:latin typeface="Calibri" pitchFamily="34" charset="0"/>
                </a:endParaRPr>
              </a:p>
            </p:txBody>
          </p:sp>
          <p:sp>
            <p:nvSpPr>
              <p:cNvPr id="74316" name="Rectangle 139"/>
              <p:cNvSpPr>
                <a:spLocks noChangeArrowheads="1"/>
              </p:cNvSpPr>
              <p:nvPr/>
            </p:nvSpPr>
            <p:spPr bwMode="auto">
              <a:xfrm>
                <a:off x="1898" y="2719"/>
                <a:ext cx="56" cy="2"/>
              </a:xfrm>
              <a:prstGeom prst="rect">
                <a:avLst/>
              </a:prstGeom>
              <a:solidFill>
                <a:srgbClr val="CFCECE"/>
              </a:solidFill>
              <a:ln w="9525">
                <a:noFill/>
                <a:miter lim="800000"/>
                <a:headEnd/>
                <a:tailEnd/>
              </a:ln>
            </p:spPr>
            <p:txBody>
              <a:bodyPr/>
              <a:lstStyle/>
              <a:p>
                <a:endParaRPr lang="hu-HU">
                  <a:latin typeface="Calibri" pitchFamily="34" charset="0"/>
                </a:endParaRPr>
              </a:p>
            </p:txBody>
          </p:sp>
          <p:sp>
            <p:nvSpPr>
              <p:cNvPr id="74317" name="Rectangle 140"/>
              <p:cNvSpPr>
                <a:spLocks noChangeArrowheads="1"/>
              </p:cNvSpPr>
              <p:nvPr/>
            </p:nvSpPr>
            <p:spPr bwMode="auto">
              <a:xfrm>
                <a:off x="1898" y="2717"/>
                <a:ext cx="56" cy="3"/>
              </a:xfrm>
              <a:prstGeom prst="rect">
                <a:avLst/>
              </a:prstGeom>
              <a:solidFill>
                <a:srgbClr val="CBCACA"/>
              </a:solidFill>
              <a:ln w="9525">
                <a:noFill/>
                <a:miter lim="800000"/>
                <a:headEnd/>
                <a:tailEnd/>
              </a:ln>
            </p:spPr>
            <p:txBody>
              <a:bodyPr/>
              <a:lstStyle/>
              <a:p>
                <a:endParaRPr lang="hu-HU">
                  <a:latin typeface="Calibri" pitchFamily="34" charset="0"/>
                </a:endParaRPr>
              </a:p>
            </p:txBody>
          </p:sp>
          <p:sp>
            <p:nvSpPr>
              <p:cNvPr id="74318" name="Rectangle 141"/>
              <p:cNvSpPr>
                <a:spLocks noChangeArrowheads="1"/>
              </p:cNvSpPr>
              <p:nvPr/>
            </p:nvSpPr>
            <p:spPr bwMode="auto">
              <a:xfrm>
                <a:off x="1898" y="2716"/>
                <a:ext cx="56" cy="3"/>
              </a:xfrm>
              <a:prstGeom prst="rect">
                <a:avLst/>
              </a:prstGeom>
              <a:solidFill>
                <a:srgbClr val="C9C8C8"/>
              </a:solidFill>
              <a:ln w="9525">
                <a:noFill/>
                <a:miter lim="800000"/>
                <a:headEnd/>
                <a:tailEnd/>
              </a:ln>
            </p:spPr>
            <p:txBody>
              <a:bodyPr/>
              <a:lstStyle/>
              <a:p>
                <a:endParaRPr lang="hu-HU">
                  <a:latin typeface="Calibri" pitchFamily="34" charset="0"/>
                </a:endParaRPr>
              </a:p>
            </p:txBody>
          </p:sp>
          <p:sp>
            <p:nvSpPr>
              <p:cNvPr id="74319" name="Rectangle 142"/>
              <p:cNvSpPr>
                <a:spLocks noChangeArrowheads="1"/>
              </p:cNvSpPr>
              <p:nvPr/>
            </p:nvSpPr>
            <p:spPr bwMode="auto">
              <a:xfrm>
                <a:off x="1898" y="2714"/>
                <a:ext cx="56" cy="3"/>
              </a:xfrm>
              <a:prstGeom prst="rect">
                <a:avLst/>
              </a:prstGeom>
              <a:solidFill>
                <a:srgbClr val="C6C5C5"/>
              </a:solidFill>
              <a:ln w="9525">
                <a:noFill/>
                <a:miter lim="800000"/>
                <a:headEnd/>
                <a:tailEnd/>
              </a:ln>
            </p:spPr>
            <p:txBody>
              <a:bodyPr/>
              <a:lstStyle/>
              <a:p>
                <a:endParaRPr lang="hu-HU">
                  <a:latin typeface="Calibri" pitchFamily="34" charset="0"/>
                </a:endParaRPr>
              </a:p>
            </p:txBody>
          </p:sp>
          <p:sp>
            <p:nvSpPr>
              <p:cNvPr id="74320" name="Rectangle 143"/>
              <p:cNvSpPr>
                <a:spLocks noChangeArrowheads="1"/>
              </p:cNvSpPr>
              <p:nvPr/>
            </p:nvSpPr>
            <p:spPr bwMode="auto">
              <a:xfrm>
                <a:off x="1898" y="2713"/>
                <a:ext cx="56" cy="3"/>
              </a:xfrm>
              <a:prstGeom prst="rect">
                <a:avLst/>
              </a:prstGeom>
              <a:solidFill>
                <a:srgbClr val="C3C3C2"/>
              </a:solidFill>
              <a:ln w="9525">
                <a:noFill/>
                <a:miter lim="800000"/>
                <a:headEnd/>
                <a:tailEnd/>
              </a:ln>
            </p:spPr>
            <p:txBody>
              <a:bodyPr/>
              <a:lstStyle/>
              <a:p>
                <a:endParaRPr lang="hu-HU">
                  <a:latin typeface="Calibri" pitchFamily="34" charset="0"/>
                </a:endParaRPr>
              </a:p>
            </p:txBody>
          </p:sp>
          <p:sp>
            <p:nvSpPr>
              <p:cNvPr id="74321" name="Rectangle 144"/>
              <p:cNvSpPr>
                <a:spLocks noChangeArrowheads="1"/>
              </p:cNvSpPr>
              <p:nvPr/>
            </p:nvSpPr>
            <p:spPr bwMode="auto">
              <a:xfrm>
                <a:off x="1898" y="2712"/>
                <a:ext cx="56" cy="2"/>
              </a:xfrm>
              <a:prstGeom prst="rect">
                <a:avLst/>
              </a:prstGeom>
              <a:solidFill>
                <a:srgbClr val="C1C1C0"/>
              </a:solidFill>
              <a:ln w="9525">
                <a:noFill/>
                <a:miter lim="800000"/>
                <a:headEnd/>
                <a:tailEnd/>
              </a:ln>
            </p:spPr>
            <p:txBody>
              <a:bodyPr/>
              <a:lstStyle/>
              <a:p>
                <a:endParaRPr lang="hu-HU">
                  <a:latin typeface="Calibri" pitchFamily="34" charset="0"/>
                </a:endParaRPr>
              </a:p>
            </p:txBody>
          </p:sp>
          <p:sp>
            <p:nvSpPr>
              <p:cNvPr id="74322" name="Rectangle 145"/>
              <p:cNvSpPr>
                <a:spLocks noChangeArrowheads="1"/>
              </p:cNvSpPr>
              <p:nvPr/>
            </p:nvSpPr>
            <p:spPr bwMode="auto">
              <a:xfrm>
                <a:off x="1898" y="2710"/>
                <a:ext cx="56" cy="3"/>
              </a:xfrm>
              <a:prstGeom prst="rect">
                <a:avLst/>
              </a:prstGeom>
              <a:solidFill>
                <a:srgbClr val="BEBEBD"/>
              </a:solidFill>
              <a:ln w="9525">
                <a:noFill/>
                <a:miter lim="800000"/>
                <a:headEnd/>
                <a:tailEnd/>
              </a:ln>
            </p:spPr>
            <p:txBody>
              <a:bodyPr/>
              <a:lstStyle/>
              <a:p>
                <a:endParaRPr lang="hu-HU">
                  <a:latin typeface="Calibri" pitchFamily="34" charset="0"/>
                </a:endParaRPr>
              </a:p>
            </p:txBody>
          </p:sp>
          <p:sp>
            <p:nvSpPr>
              <p:cNvPr id="74323" name="Rectangle 146"/>
              <p:cNvSpPr>
                <a:spLocks noChangeArrowheads="1"/>
              </p:cNvSpPr>
              <p:nvPr/>
            </p:nvSpPr>
            <p:spPr bwMode="auto">
              <a:xfrm>
                <a:off x="1898" y="2709"/>
                <a:ext cx="56" cy="3"/>
              </a:xfrm>
              <a:prstGeom prst="rect">
                <a:avLst/>
              </a:prstGeom>
              <a:solidFill>
                <a:srgbClr val="BCBCBB"/>
              </a:solidFill>
              <a:ln w="9525">
                <a:noFill/>
                <a:miter lim="800000"/>
                <a:headEnd/>
                <a:tailEnd/>
              </a:ln>
            </p:spPr>
            <p:txBody>
              <a:bodyPr/>
              <a:lstStyle/>
              <a:p>
                <a:endParaRPr lang="hu-HU">
                  <a:latin typeface="Calibri" pitchFamily="34" charset="0"/>
                </a:endParaRPr>
              </a:p>
            </p:txBody>
          </p:sp>
          <p:sp>
            <p:nvSpPr>
              <p:cNvPr id="74324" name="Rectangle 147"/>
              <p:cNvSpPr>
                <a:spLocks noChangeArrowheads="1"/>
              </p:cNvSpPr>
              <p:nvPr/>
            </p:nvSpPr>
            <p:spPr bwMode="auto">
              <a:xfrm>
                <a:off x="1898" y="2707"/>
                <a:ext cx="56" cy="3"/>
              </a:xfrm>
              <a:prstGeom prst="rect">
                <a:avLst/>
              </a:prstGeom>
              <a:solidFill>
                <a:srgbClr val="B7B7B6"/>
              </a:solidFill>
              <a:ln w="9525">
                <a:noFill/>
                <a:miter lim="800000"/>
                <a:headEnd/>
                <a:tailEnd/>
              </a:ln>
            </p:spPr>
            <p:txBody>
              <a:bodyPr/>
              <a:lstStyle/>
              <a:p>
                <a:endParaRPr lang="hu-HU">
                  <a:latin typeface="Calibri" pitchFamily="34" charset="0"/>
                </a:endParaRPr>
              </a:p>
            </p:txBody>
          </p:sp>
          <p:sp>
            <p:nvSpPr>
              <p:cNvPr id="74325" name="Rectangle 148"/>
              <p:cNvSpPr>
                <a:spLocks noChangeArrowheads="1"/>
              </p:cNvSpPr>
              <p:nvPr/>
            </p:nvSpPr>
            <p:spPr bwMode="auto">
              <a:xfrm>
                <a:off x="1898" y="2706"/>
                <a:ext cx="56" cy="3"/>
              </a:xfrm>
              <a:prstGeom prst="rect">
                <a:avLst/>
              </a:prstGeom>
              <a:solidFill>
                <a:srgbClr val="B4B4B3"/>
              </a:solidFill>
              <a:ln w="9525">
                <a:noFill/>
                <a:miter lim="800000"/>
                <a:headEnd/>
                <a:tailEnd/>
              </a:ln>
            </p:spPr>
            <p:txBody>
              <a:bodyPr/>
              <a:lstStyle/>
              <a:p>
                <a:endParaRPr lang="hu-HU">
                  <a:latin typeface="Calibri" pitchFamily="34" charset="0"/>
                </a:endParaRPr>
              </a:p>
            </p:txBody>
          </p:sp>
          <p:sp>
            <p:nvSpPr>
              <p:cNvPr id="74326" name="Rectangle 149"/>
              <p:cNvSpPr>
                <a:spLocks noChangeArrowheads="1"/>
              </p:cNvSpPr>
              <p:nvPr/>
            </p:nvSpPr>
            <p:spPr bwMode="auto">
              <a:xfrm>
                <a:off x="1898" y="2705"/>
                <a:ext cx="56" cy="2"/>
              </a:xfrm>
              <a:prstGeom prst="rect">
                <a:avLst/>
              </a:prstGeom>
              <a:solidFill>
                <a:srgbClr val="B2B1B1"/>
              </a:solidFill>
              <a:ln w="9525">
                <a:noFill/>
                <a:miter lim="800000"/>
                <a:headEnd/>
                <a:tailEnd/>
              </a:ln>
            </p:spPr>
            <p:txBody>
              <a:bodyPr/>
              <a:lstStyle/>
              <a:p>
                <a:endParaRPr lang="hu-HU">
                  <a:latin typeface="Calibri" pitchFamily="34" charset="0"/>
                </a:endParaRPr>
              </a:p>
            </p:txBody>
          </p:sp>
          <p:sp>
            <p:nvSpPr>
              <p:cNvPr id="74327" name="Rectangle 150"/>
              <p:cNvSpPr>
                <a:spLocks noChangeArrowheads="1"/>
              </p:cNvSpPr>
              <p:nvPr/>
            </p:nvSpPr>
            <p:spPr bwMode="auto">
              <a:xfrm>
                <a:off x="1898" y="2703"/>
                <a:ext cx="56" cy="3"/>
              </a:xfrm>
              <a:prstGeom prst="rect">
                <a:avLst/>
              </a:prstGeom>
              <a:solidFill>
                <a:srgbClr val="AFAEAE"/>
              </a:solidFill>
              <a:ln w="9525">
                <a:noFill/>
                <a:miter lim="800000"/>
                <a:headEnd/>
                <a:tailEnd/>
              </a:ln>
            </p:spPr>
            <p:txBody>
              <a:bodyPr/>
              <a:lstStyle/>
              <a:p>
                <a:endParaRPr lang="hu-HU">
                  <a:latin typeface="Calibri" pitchFamily="34" charset="0"/>
                </a:endParaRPr>
              </a:p>
            </p:txBody>
          </p:sp>
          <p:sp>
            <p:nvSpPr>
              <p:cNvPr id="74328" name="Rectangle 151"/>
              <p:cNvSpPr>
                <a:spLocks noChangeArrowheads="1"/>
              </p:cNvSpPr>
              <p:nvPr/>
            </p:nvSpPr>
            <p:spPr bwMode="auto">
              <a:xfrm>
                <a:off x="1898" y="2702"/>
                <a:ext cx="56" cy="3"/>
              </a:xfrm>
              <a:prstGeom prst="rect">
                <a:avLst/>
              </a:prstGeom>
              <a:solidFill>
                <a:srgbClr val="ADACAB"/>
              </a:solidFill>
              <a:ln w="9525">
                <a:noFill/>
                <a:miter lim="800000"/>
                <a:headEnd/>
                <a:tailEnd/>
              </a:ln>
            </p:spPr>
            <p:txBody>
              <a:bodyPr/>
              <a:lstStyle/>
              <a:p>
                <a:endParaRPr lang="hu-HU">
                  <a:latin typeface="Calibri" pitchFamily="34" charset="0"/>
                </a:endParaRPr>
              </a:p>
            </p:txBody>
          </p:sp>
          <p:sp>
            <p:nvSpPr>
              <p:cNvPr id="74329" name="Rectangle 152"/>
              <p:cNvSpPr>
                <a:spLocks noChangeArrowheads="1"/>
              </p:cNvSpPr>
              <p:nvPr/>
            </p:nvSpPr>
            <p:spPr bwMode="auto">
              <a:xfrm>
                <a:off x="1898" y="2700"/>
                <a:ext cx="56" cy="3"/>
              </a:xfrm>
              <a:prstGeom prst="rect">
                <a:avLst/>
              </a:prstGeom>
              <a:solidFill>
                <a:srgbClr val="ABAAA9"/>
              </a:solidFill>
              <a:ln w="9525">
                <a:noFill/>
                <a:miter lim="800000"/>
                <a:headEnd/>
                <a:tailEnd/>
              </a:ln>
            </p:spPr>
            <p:txBody>
              <a:bodyPr/>
              <a:lstStyle/>
              <a:p>
                <a:endParaRPr lang="hu-HU">
                  <a:latin typeface="Calibri" pitchFamily="34" charset="0"/>
                </a:endParaRPr>
              </a:p>
            </p:txBody>
          </p:sp>
          <p:sp>
            <p:nvSpPr>
              <p:cNvPr id="74330" name="Rectangle 153"/>
              <p:cNvSpPr>
                <a:spLocks noChangeArrowheads="1"/>
              </p:cNvSpPr>
              <p:nvPr/>
            </p:nvSpPr>
            <p:spPr bwMode="auto">
              <a:xfrm>
                <a:off x="1898" y="2699"/>
                <a:ext cx="56" cy="3"/>
              </a:xfrm>
              <a:prstGeom prst="rect">
                <a:avLst/>
              </a:prstGeom>
              <a:solidFill>
                <a:srgbClr val="A8A8A7"/>
              </a:solidFill>
              <a:ln w="9525">
                <a:noFill/>
                <a:miter lim="800000"/>
                <a:headEnd/>
                <a:tailEnd/>
              </a:ln>
            </p:spPr>
            <p:txBody>
              <a:bodyPr/>
              <a:lstStyle/>
              <a:p>
                <a:endParaRPr lang="hu-HU">
                  <a:latin typeface="Calibri" pitchFamily="34" charset="0"/>
                </a:endParaRPr>
              </a:p>
            </p:txBody>
          </p:sp>
          <p:sp>
            <p:nvSpPr>
              <p:cNvPr id="74331" name="Rectangle 154"/>
              <p:cNvSpPr>
                <a:spLocks noChangeArrowheads="1"/>
              </p:cNvSpPr>
              <p:nvPr/>
            </p:nvSpPr>
            <p:spPr bwMode="auto">
              <a:xfrm>
                <a:off x="1898" y="2697"/>
                <a:ext cx="56" cy="3"/>
              </a:xfrm>
              <a:prstGeom prst="rect">
                <a:avLst/>
              </a:prstGeom>
              <a:solidFill>
                <a:srgbClr val="A7A6A6"/>
              </a:solidFill>
              <a:ln w="9525">
                <a:noFill/>
                <a:miter lim="800000"/>
                <a:headEnd/>
                <a:tailEnd/>
              </a:ln>
            </p:spPr>
            <p:txBody>
              <a:bodyPr/>
              <a:lstStyle/>
              <a:p>
                <a:endParaRPr lang="hu-HU">
                  <a:latin typeface="Calibri" pitchFamily="34" charset="0"/>
                </a:endParaRPr>
              </a:p>
            </p:txBody>
          </p:sp>
          <p:sp>
            <p:nvSpPr>
              <p:cNvPr id="74332" name="Rectangle 155"/>
              <p:cNvSpPr>
                <a:spLocks noChangeArrowheads="1"/>
              </p:cNvSpPr>
              <p:nvPr/>
            </p:nvSpPr>
            <p:spPr bwMode="auto">
              <a:xfrm>
                <a:off x="1898" y="2696"/>
                <a:ext cx="56" cy="3"/>
              </a:xfrm>
              <a:prstGeom prst="rect">
                <a:avLst/>
              </a:prstGeom>
              <a:solidFill>
                <a:srgbClr val="A3A2A2"/>
              </a:solidFill>
              <a:ln w="9525">
                <a:noFill/>
                <a:miter lim="800000"/>
                <a:headEnd/>
                <a:tailEnd/>
              </a:ln>
            </p:spPr>
            <p:txBody>
              <a:bodyPr/>
              <a:lstStyle/>
              <a:p>
                <a:endParaRPr lang="hu-HU">
                  <a:latin typeface="Calibri" pitchFamily="34" charset="0"/>
                </a:endParaRPr>
              </a:p>
            </p:txBody>
          </p:sp>
          <p:sp>
            <p:nvSpPr>
              <p:cNvPr id="74333" name="Rectangle 156"/>
              <p:cNvSpPr>
                <a:spLocks noChangeArrowheads="1"/>
              </p:cNvSpPr>
              <p:nvPr/>
            </p:nvSpPr>
            <p:spPr bwMode="auto">
              <a:xfrm>
                <a:off x="1898" y="2695"/>
                <a:ext cx="56" cy="2"/>
              </a:xfrm>
              <a:prstGeom prst="rect">
                <a:avLst/>
              </a:prstGeom>
              <a:solidFill>
                <a:srgbClr val="A1A09F"/>
              </a:solidFill>
              <a:ln w="9525">
                <a:noFill/>
                <a:miter lim="800000"/>
                <a:headEnd/>
                <a:tailEnd/>
              </a:ln>
            </p:spPr>
            <p:txBody>
              <a:bodyPr/>
              <a:lstStyle/>
              <a:p>
                <a:endParaRPr lang="hu-HU">
                  <a:latin typeface="Calibri" pitchFamily="34" charset="0"/>
                </a:endParaRPr>
              </a:p>
            </p:txBody>
          </p:sp>
          <p:sp>
            <p:nvSpPr>
              <p:cNvPr id="74334" name="Rectangle 157"/>
              <p:cNvSpPr>
                <a:spLocks noChangeArrowheads="1"/>
              </p:cNvSpPr>
              <p:nvPr/>
            </p:nvSpPr>
            <p:spPr bwMode="auto">
              <a:xfrm>
                <a:off x="1898" y="2693"/>
                <a:ext cx="56" cy="3"/>
              </a:xfrm>
              <a:prstGeom prst="rect">
                <a:avLst/>
              </a:prstGeom>
              <a:solidFill>
                <a:srgbClr val="9F9E9E"/>
              </a:solidFill>
              <a:ln w="9525">
                <a:noFill/>
                <a:miter lim="800000"/>
                <a:headEnd/>
                <a:tailEnd/>
              </a:ln>
            </p:spPr>
            <p:txBody>
              <a:bodyPr/>
              <a:lstStyle/>
              <a:p>
                <a:endParaRPr lang="hu-HU">
                  <a:latin typeface="Calibri" pitchFamily="34" charset="0"/>
                </a:endParaRPr>
              </a:p>
            </p:txBody>
          </p:sp>
          <p:sp>
            <p:nvSpPr>
              <p:cNvPr id="74335" name="Rectangle 158"/>
              <p:cNvSpPr>
                <a:spLocks noChangeArrowheads="1"/>
              </p:cNvSpPr>
              <p:nvPr/>
            </p:nvSpPr>
            <p:spPr bwMode="auto">
              <a:xfrm>
                <a:off x="1898" y="2692"/>
                <a:ext cx="56" cy="3"/>
              </a:xfrm>
              <a:prstGeom prst="rect">
                <a:avLst/>
              </a:prstGeom>
              <a:solidFill>
                <a:srgbClr val="9D9C9B"/>
              </a:solidFill>
              <a:ln w="9525">
                <a:noFill/>
                <a:miter lim="800000"/>
                <a:headEnd/>
                <a:tailEnd/>
              </a:ln>
            </p:spPr>
            <p:txBody>
              <a:bodyPr/>
              <a:lstStyle/>
              <a:p>
                <a:endParaRPr lang="hu-HU">
                  <a:latin typeface="Calibri" pitchFamily="34" charset="0"/>
                </a:endParaRPr>
              </a:p>
            </p:txBody>
          </p:sp>
          <p:sp>
            <p:nvSpPr>
              <p:cNvPr id="74336" name="Rectangle 159"/>
              <p:cNvSpPr>
                <a:spLocks noChangeArrowheads="1"/>
              </p:cNvSpPr>
              <p:nvPr/>
            </p:nvSpPr>
            <p:spPr bwMode="auto">
              <a:xfrm>
                <a:off x="1898" y="2690"/>
                <a:ext cx="56" cy="3"/>
              </a:xfrm>
              <a:prstGeom prst="rect">
                <a:avLst/>
              </a:prstGeom>
              <a:solidFill>
                <a:srgbClr val="9B9A9A"/>
              </a:solidFill>
              <a:ln w="9525">
                <a:noFill/>
                <a:miter lim="800000"/>
                <a:headEnd/>
                <a:tailEnd/>
              </a:ln>
            </p:spPr>
            <p:txBody>
              <a:bodyPr/>
              <a:lstStyle/>
              <a:p>
                <a:endParaRPr lang="hu-HU">
                  <a:latin typeface="Calibri" pitchFamily="34" charset="0"/>
                </a:endParaRPr>
              </a:p>
            </p:txBody>
          </p:sp>
          <p:sp>
            <p:nvSpPr>
              <p:cNvPr id="74337" name="Rectangle 160"/>
              <p:cNvSpPr>
                <a:spLocks noChangeArrowheads="1"/>
              </p:cNvSpPr>
              <p:nvPr/>
            </p:nvSpPr>
            <p:spPr bwMode="auto">
              <a:xfrm>
                <a:off x="1898" y="2689"/>
                <a:ext cx="56" cy="3"/>
              </a:xfrm>
              <a:prstGeom prst="rect">
                <a:avLst/>
              </a:prstGeom>
              <a:solidFill>
                <a:srgbClr val="999897"/>
              </a:solidFill>
              <a:ln w="9525">
                <a:noFill/>
                <a:miter lim="800000"/>
                <a:headEnd/>
                <a:tailEnd/>
              </a:ln>
            </p:spPr>
            <p:txBody>
              <a:bodyPr/>
              <a:lstStyle/>
              <a:p>
                <a:endParaRPr lang="hu-HU">
                  <a:latin typeface="Calibri" pitchFamily="34" charset="0"/>
                </a:endParaRPr>
              </a:p>
            </p:txBody>
          </p:sp>
          <p:sp>
            <p:nvSpPr>
              <p:cNvPr id="74338" name="Rectangle 161"/>
              <p:cNvSpPr>
                <a:spLocks noChangeArrowheads="1"/>
              </p:cNvSpPr>
              <p:nvPr/>
            </p:nvSpPr>
            <p:spPr bwMode="auto">
              <a:xfrm>
                <a:off x="1898" y="2688"/>
                <a:ext cx="56" cy="2"/>
              </a:xfrm>
              <a:prstGeom prst="rect">
                <a:avLst/>
              </a:prstGeom>
              <a:solidFill>
                <a:srgbClr val="969595"/>
              </a:solidFill>
              <a:ln w="9525">
                <a:noFill/>
                <a:miter lim="800000"/>
                <a:headEnd/>
                <a:tailEnd/>
              </a:ln>
            </p:spPr>
            <p:txBody>
              <a:bodyPr/>
              <a:lstStyle/>
              <a:p>
                <a:endParaRPr lang="hu-HU">
                  <a:latin typeface="Calibri" pitchFamily="34" charset="0"/>
                </a:endParaRPr>
              </a:p>
            </p:txBody>
          </p:sp>
          <p:sp>
            <p:nvSpPr>
              <p:cNvPr id="74339" name="Rectangle 162"/>
              <p:cNvSpPr>
                <a:spLocks noChangeArrowheads="1"/>
              </p:cNvSpPr>
              <p:nvPr/>
            </p:nvSpPr>
            <p:spPr bwMode="auto">
              <a:xfrm>
                <a:off x="1898" y="2686"/>
                <a:ext cx="56" cy="3"/>
              </a:xfrm>
              <a:prstGeom prst="rect">
                <a:avLst/>
              </a:prstGeom>
              <a:solidFill>
                <a:srgbClr val="929190"/>
              </a:solidFill>
              <a:ln w="9525">
                <a:noFill/>
                <a:miter lim="800000"/>
                <a:headEnd/>
                <a:tailEnd/>
              </a:ln>
            </p:spPr>
            <p:txBody>
              <a:bodyPr/>
              <a:lstStyle/>
              <a:p>
                <a:endParaRPr lang="hu-HU">
                  <a:latin typeface="Calibri" pitchFamily="34" charset="0"/>
                </a:endParaRPr>
              </a:p>
            </p:txBody>
          </p:sp>
          <p:sp>
            <p:nvSpPr>
              <p:cNvPr id="74340" name="Rectangle 163"/>
              <p:cNvSpPr>
                <a:spLocks noChangeArrowheads="1"/>
              </p:cNvSpPr>
              <p:nvPr/>
            </p:nvSpPr>
            <p:spPr bwMode="auto">
              <a:xfrm>
                <a:off x="1898" y="2685"/>
                <a:ext cx="56" cy="3"/>
              </a:xfrm>
              <a:prstGeom prst="rect">
                <a:avLst/>
              </a:prstGeom>
              <a:solidFill>
                <a:srgbClr val="908F8F"/>
              </a:solidFill>
              <a:ln w="9525">
                <a:noFill/>
                <a:miter lim="800000"/>
                <a:headEnd/>
                <a:tailEnd/>
              </a:ln>
            </p:spPr>
            <p:txBody>
              <a:bodyPr/>
              <a:lstStyle/>
              <a:p>
                <a:endParaRPr lang="hu-HU">
                  <a:latin typeface="Calibri" pitchFamily="34" charset="0"/>
                </a:endParaRPr>
              </a:p>
            </p:txBody>
          </p:sp>
          <p:sp>
            <p:nvSpPr>
              <p:cNvPr id="74341" name="Rectangle 164"/>
              <p:cNvSpPr>
                <a:spLocks noChangeArrowheads="1"/>
              </p:cNvSpPr>
              <p:nvPr/>
            </p:nvSpPr>
            <p:spPr bwMode="auto">
              <a:xfrm>
                <a:off x="1898" y="2683"/>
                <a:ext cx="56" cy="3"/>
              </a:xfrm>
              <a:prstGeom prst="rect">
                <a:avLst/>
              </a:prstGeom>
              <a:solidFill>
                <a:srgbClr val="8E8D8D"/>
              </a:solidFill>
              <a:ln w="9525">
                <a:noFill/>
                <a:miter lim="800000"/>
                <a:headEnd/>
                <a:tailEnd/>
              </a:ln>
            </p:spPr>
            <p:txBody>
              <a:bodyPr/>
              <a:lstStyle/>
              <a:p>
                <a:endParaRPr lang="hu-HU">
                  <a:latin typeface="Calibri" pitchFamily="34" charset="0"/>
                </a:endParaRPr>
              </a:p>
            </p:txBody>
          </p:sp>
          <p:sp>
            <p:nvSpPr>
              <p:cNvPr id="74342" name="Rectangle 165"/>
              <p:cNvSpPr>
                <a:spLocks noChangeArrowheads="1"/>
              </p:cNvSpPr>
              <p:nvPr/>
            </p:nvSpPr>
            <p:spPr bwMode="auto">
              <a:xfrm>
                <a:off x="1898" y="2682"/>
                <a:ext cx="56" cy="3"/>
              </a:xfrm>
              <a:prstGeom prst="rect">
                <a:avLst/>
              </a:prstGeom>
              <a:solidFill>
                <a:srgbClr val="8D8C8B"/>
              </a:solidFill>
              <a:ln w="9525">
                <a:noFill/>
                <a:miter lim="800000"/>
                <a:headEnd/>
                <a:tailEnd/>
              </a:ln>
            </p:spPr>
            <p:txBody>
              <a:bodyPr/>
              <a:lstStyle/>
              <a:p>
                <a:endParaRPr lang="hu-HU">
                  <a:latin typeface="Calibri" pitchFamily="34" charset="0"/>
                </a:endParaRPr>
              </a:p>
            </p:txBody>
          </p:sp>
          <p:sp>
            <p:nvSpPr>
              <p:cNvPr id="74343" name="Rectangle 166"/>
              <p:cNvSpPr>
                <a:spLocks noChangeArrowheads="1"/>
              </p:cNvSpPr>
              <p:nvPr/>
            </p:nvSpPr>
            <p:spPr bwMode="auto">
              <a:xfrm>
                <a:off x="1898" y="2681"/>
                <a:ext cx="56" cy="2"/>
              </a:xfrm>
              <a:prstGeom prst="rect">
                <a:avLst/>
              </a:prstGeom>
              <a:solidFill>
                <a:srgbClr val="8B8A89"/>
              </a:solidFill>
              <a:ln w="9525">
                <a:noFill/>
                <a:miter lim="800000"/>
                <a:headEnd/>
                <a:tailEnd/>
              </a:ln>
            </p:spPr>
            <p:txBody>
              <a:bodyPr/>
              <a:lstStyle/>
              <a:p>
                <a:endParaRPr lang="hu-HU">
                  <a:latin typeface="Calibri" pitchFamily="34" charset="0"/>
                </a:endParaRPr>
              </a:p>
            </p:txBody>
          </p:sp>
          <p:sp>
            <p:nvSpPr>
              <p:cNvPr id="74344" name="Rectangle 167"/>
              <p:cNvSpPr>
                <a:spLocks noChangeArrowheads="1"/>
              </p:cNvSpPr>
              <p:nvPr/>
            </p:nvSpPr>
            <p:spPr bwMode="auto">
              <a:xfrm>
                <a:off x="1898" y="2679"/>
                <a:ext cx="56" cy="3"/>
              </a:xfrm>
              <a:prstGeom prst="rect">
                <a:avLst/>
              </a:prstGeom>
              <a:solidFill>
                <a:srgbClr val="8A8988"/>
              </a:solidFill>
              <a:ln w="9525">
                <a:noFill/>
                <a:miter lim="800000"/>
                <a:headEnd/>
                <a:tailEnd/>
              </a:ln>
            </p:spPr>
            <p:txBody>
              <a:bodyPr/>
              <a:lstStyle/>
              <a:p>
                <a:endParaRPr lang="hu-HU">
                  <a:latin typeface="Calibri" pitchFamily="34" charset="0"/>
                </a:endParaRPr>
              </a:p>
            </p:txBody>
          </p:sp>
          <p:sp>
            <p:nvSpPr>
              <p:cNvPr id="74345" name="Rectangle 168"/>
              <p:cNvSpPr>
                <a:spLocks noChangeArrowheads="1"/>
              </p:cNvSpPr>
              <p:nvPr/>
            </p:nvSpPr>
            <p:spPr bwMode="auto">
              <a:xfrm>
                <a:off x="1898" y="2678"/>
                <a:ext cx="56" cy="3"/>
              </a:xfrm>
              <a:prstGeom prst="rect">
                <a:avLst/>
              </a:prstGeom>
              <a:solidFill>
                <a:srgbClr val="888786"/>
              </a:solidFill>
              <a:ln w="9525">
                <a:noFill/>
                <a:miter lim="800000"/>
                <a:headEnd/>
                <a:tailEnd/>
              </a:ln>
            </p:spPr>
            <p:txBody>
              <a:bodyPr/>
              <a:lstStyle/>
              <a:p>
                <a:endParaRPr lang="hu-HU">
                  <a:latin typeface="Calibri" pitchFamily="34" charset="0"/>
                </a:endParaRPr>
              </a:p>
            </p:txBody>
          </p:sp>
          <p:sp>
            <p:nvSpPr>
              <p:cNvPr id="74346" name="Rectangle 169"/>
              <p:cNvSpPr>
                <a:spLocks noChangeArrowheads="1"/>
              </p:cNvSpPr>
              <p:nvPr/>
            </p:nvSpPr>
            <p:spPr bwMode="auto">
              <a:xfrm>
                <a:off x="1898" y="2676"/>
                <a:ext cx="56" cy="3"/>
              </a:xfrm>
              <a:prstGeom prst="rect">
                <a:avLst/>
              </a:prstGeom>
              <a:solidFill>
                <a:srgbClr val="848382"/>
              </a:solidFill>
              <a:ln w="9525">
                <a:noFill/>
                <a:miter lim="800000"/>
                <a:headEnd/>
                <a:tailEnd/>
              </a:ln>
            </p:spPr>
            <p:txBody>
              <a:bodyPr/>
              <a:lstStyle/>
              <a:p>
                <a:endParaRPr lang="hu-HU">
                  <a:latin typeface="Calibri" pitchFamily="34" charset="0"/>
                </a:endParaRPr>
              </a:p>
            </p:txBody>
          </p:sp>
          <p:sp>
            <p:nvSpPr>
              <p:cNvPr id="74347" name="Rectangle 170"/>
              <p:cNvSpPr>
                <a:spLocks noChangeArrowheads="1"/>
              </p:cNvSpPr>
              <p:nvPr/>
            </p:nvSpPr>
            <p:spPr bwMode="auto">
              <a:xfrm>
                <a:off x="1898" y="2675"/>
                <a:ext cx="56" cy="3"/>
              </a:xfrm>
              <a:prstGeom prst="rect">
                <a:avLst/>
              </a:prstGeom>
              <a:solidFill>
                <a:srgbClr val="828180"/>
              </a:solidFill>
              <a:ln w="9525">
                <a:noFill/>
                <a:miter lim="800000"/>
                <a:headEnd/>
                <a:tailEnd/>
              </a:ln>
            </p:spPr>
            <p:txBody>
              <a:bodyPr/>
              <a:lstStyle/>
              <a:p>
                <a:endParaRPr lang="hu-HU">
                  <a:latin typeface="Calibri" pitchFamily="34" charset="0"/>
                </a:endParaRPr>
              </a:p>
            </p:txBody>
          </p:sp>
          <p:sp>
            <p:nvSpPr>
              <p:cNvPr id="74348" name="Rectangle 171"/>
              <p:cNvSpPr>
                <a:spLocks noChangeArrowheads="1"/>
              </p:cNvSpPr>
              <p:nvPr/>
            </p:nvSpPr>
            <p:spPr bwMode="auto">
              <a:xfrm>
                <a:off x="1898" y="2674"/>
                <a:ext cx="56" cy="2"/>
              </a:xfrm>
              <a:prstGeom prst="rect">
                <a:avLst/>
              </a:prstGeom>
              <a:solidFill>
                <a:srgbClr val="81807F"/>
              </a:solidFill>
              <a:ln w="9525">
                <a:noFill/>
                <a:miter lim="800000"/>
                <a:headEnd/>
                <a:tailEnd/>
              </a:ln>
            </p:spPr>
            <p:txBody>
              <a:bodyPr/>
              <a:lstStyle/>
              <a:p>
                <a:endParaRPr lang="hu-HU">
                  <a:latin typeface="Calibri" pitchFamily="34" charset="0"/>
                </a:endParaRPr>
              </a:p>
            </p:txBody>
          </p:sp>
          <p:sp>
            <p:nvSpPr>
              <p:cNvPr id="74349" name="Rectangle 172"/>
              <p:cNvSpPr>
                <a:spLocks noChangeArrowheads="1"/>
              </p:cNvSpPr>
              <p:nvPr/>
            </p:nvSpPr>
            <p:spPr bwMode="auto">
              <a:xfrm>
                <a:off x="1898" y="2672"/>
                <a:ext cx="56" cy="3"/>
              </a:xfrm>
              <a:prstGeom prst="rect">
                <a:avLst/>
              </a:prstGeom>
              <a:solidFill>
                <a:srgbClr val="7F7D7D"/>
              </a:solidFill>
              <a:ln w="9525">
                <a:noFill/>
                <a:miter lim="800000"/>
                <a:headEnd/>
                <a:tailEnd/>
              </a:ln>
            </p:spPr>
            <p:txBody>
              <a:bodyPr/>
              <a:lstStyle/>
              <a:p>
                <a:endParaRPr lang="hu-HU">
                  <a:latin typeface="Calibri" pitchFamily="34" charset="0"/>
                </a:endParaRPr>
              </a:p>
            </p:txBody>
          </p:sp>
          <p:sp>
            <p:nvSpPr>
              <p:cNvPr id="74350" name="Rectangle 173"/>
              <p:cNvSpPr>
                <a:spLocks noChangeArrowheads="1"/>
              </p:cNvSpPr>
              <p:nvPr/>
            </p:nvSpPr>
            <p:spPr bwMode="auto">
              <a:xfrm>
                <a:off x="1898" y="2671"/>
                <a:ext cx="56" cy="3"/>
              </a:xfrm>
              <a:prstGeom prst="rect">
                <a:avLst/>
              </a:prstGeom>
              <a:solidFill>
                <a:srgbClr val="7D7C7B"/>
              </a:solidFill>
              <a:ln w="9525">
                <a:noFill/>
                <a:miter lim="800000"/>
                <a:headEnd/>
                <a:tailEnd/>
              </a:ln>
            </p:spPr>
            <p:txBody>
              <a:bodyPr/>
              <a:lstStyle/>
              <a:p>
                <a:endParaRPr lang="hu-HU">
                  <a:latin typeface="Calibri" pitchFamily="34" charset="0"/>
                </a:endParaRPr>
              </a:p>
            </p:txBody>
          </p:sp>
          <p:sp>
            <p:nvSpPr>
              <p:cNvPr id="74351" name="Rectangle 174"/>
              <p:cNvSpPr>
                <a:spLocks noChangeArrowheads="1"/>
              </p:cNvSpPr>
              <p:nvPr/>
            </p:nvSpPr>
            <p:spPr bwMode="auto">
              <a:xfrm>
                <a:off x="1898" y="2669"/>
                <a:ext cx="56" cy="3"/>
              </a:xfrm>
              <a:prstGeom prst="rect">
                <a:avLst/>
              </a:prstGeom>
              <a:solidFill>
                <a:srgbClr val="7B7A79"/>
              </a:solidFill>
              <a:ln w="9525">
                <a:noFill/>
                <a:miter lim="800000"/>
                <a:headEnd/>
                <a:tailEnd/>
              </a:ln>
            </p:spPr>
            <p:txBody>
              <a:bodyPr/>
              <a:lstStyle/>
              <a:p>
                <a:endParaRPr lang="hu-HU">
                  <a:latin typeface="Calibri" pitchFamily="34" charset="0"/>
                </a:endParaRPr>
              </a:p>
            </p:txBody>
          </p:sp>
          <p:sp>
            <p:nvSpPr>
              <p:cNvPr id="74352" name="Rectangle 175"/>
              <p:cNvSpPr>
                <a:spLocks noChangeArrowheads="1"/>
              </p:cNvSpPr>
              <p:nvPr/>
            </p:nvSpPr>
            <p:spPr bwMode="auto">
              <a:xfrm>
                <a:off x="1898" y="2668"/>
                <a:ext cx="56" cy="3"/>
              </a:xfrm>
              <a:prstGeom prst="rect">
                <a:avLst/>
              </a:prstGeom>
              <a:solidFill>
                <a:srgbClr val="797877"/>
              </a:solidFill>
              <a:ln w="9525">
                <a:noFill/>
                <a:miter lim="800000"/>
                <a:headEnd/>
                <a:tailEnd/>
              </a:ln>
            </p:spPr>
            <p:txBody>
              <a:bodyPr/>
              <a:lstStyle/>
              <a:p>
                <a:endParaRPr lang="hu-HU">
                  <a:latin typeface="Calibri" pitchFamily="34" charset="0"/>
                </a:endParaRPr>
              </a:p>
            </p:txBody>
          </p:sp>
          <p:sp>
            <p:nvSpPr>
              <p:cNvPr id="74353" name="Rectangle 176"/>
              <p:cNvSpPr>
                <a:spLocks noChangeArrowheads="1"/>
              </p:cNvSpPr>
              <p:nvPr/>
            </p:nvSpPr>
            <p:spPr bwMode="auto">
              <a:xfrm>
                <a:off x="1898" y="2666"/>
                <a:ext cx="56" cy="3"/>
              </a:xfrm>
              <a:prstGeom prst="rect">
                <a:avLst/>
              </a:prstGeom>
              <a:solidFill>
                <a:srgbClr val="777675"/>
              </a:solidFill>
              <a:ln w="9525">
                <a:noFill/>
                <a:miter lim="800000"/>
                <a:headEnd/>
                <a:tailEnd/>
              </a:ln>
            </p:spPr>
            <p:txBody>
              <a:bodyPr/>
              <a:lstStyle/>
              <a:p>
                <a:endParaRPr lang="hu-HU">
                  <a:latin typeface="Calibri" pitchFamily="34" charset="0"/>
                </a:endParaRPr>
              </a:p>
            </p:txBody>
          </p:sp>
          <p:sp>
            <p:nvSpPr>
              <p:cNvPr id="74354" name="Rectangle 177"/>
              <p:cNvSpPr>
                <a:spLocks noChangeArrowheads="1"/>
              </p:cNvSpPr>
              <p:nvPr/>
            </p:nvSpPr>
            <p:spPr bwMode="auto">
              <a:xfrm>
                <a:off x="1898" y="2665"/>
                <a:ext cx="56" cy="3"/>
              </a:xfrm>
              <a:prstGeom prst="rect">
                <a:avLst/>
              </a:prstGeom>
              <a:solidFill>
                <a:srgbClr val="747271"/>
              </a:solidFill>
              <a:ln w="9525">
                <a:noFill/>
                <a:miter lim="800000"/>
                <a:headEnd/>
                <a:tailEnd/>
              </a:ln>
            </p:spPr>
            <p:txBody>
              <a:bodyPr/>
              <a:lstStyle/>
              <a:p>
                <a:endParaRPr lang="hu-HU">
                  <a:latin typeface="Calibri" pitchFamily="34" charset="0"/>
                </a:endParaRPr>
              </a:p>
            </p:txBody>
          </p:sp>
          <p:sp>
            <p:nvSpPr>
              <p:cNvPr id="74355" name="Rectangle 178"/>
              <p:cNvSpPr>
                <a:spLocks noChangeArrowheads="1"/>
              </p:cNvSpPr>
              <p:nvPr/>
            </p:nvSpPr>
            <p:spPr bwMode="auto">
              <a:xfrm>
                <a:off x="1898" y="2664"/>
                <a:ext cx="56" cy="2"/>
              </a:xfrm>
              <a:prstGeom prst="rect">
                <a:avLst/>
              </a:prstGeom>
              <a:solidFill>
                <a:srgbClr val="727070"/>
              </a:solidFill>
              <a:ln w="9525">
                <a:noFill/>
                <a:miter lim="800000"/>
                <a:headEnd/>
                <a:tailEnd/>
              </a:ln>
            </p:spPr>
            <p:txBody>
              <a:bodyPr/>
              <a:lstStyle/>
              <a:p>
                <a:endParaRPr lang="hu-HU">
                  <a:latin typeface="Calibri" pitchFamily="34" charset="0"/>
                </a:endParaRPr>
              </a:p>
            </p:txBody>
          </p:sp>
          <p:sp>
            <p:nvSpPr>
              <p:cNvPr id="74356" name="Rectangle 179"/>
              <p:cNvSpPr>
                <a:spLocks noChangeArrowheads="1"/>
              </p:cNvSpPr>
              <p:nvPr/>
            </p:nvSpPr>
            <p:spPr bwMode="auto">
              <a:xfrm>
                <a:off x="1898" y="2662"/>
                <a:ext cx="56" cy="3"/>
              </a:xfrm>
              <a:prstGeom prst="rect">
                <a:avLst/>
              </a:prstGeom>
              <a:solidFill>
                <a:srgbClr val="716F6E"/>
              </a:solidFill>
              <a:ln w="9525">
                <a:noFill/>
                <a:miter lim="800000"/>
                <a:headEnd/>
                <a:tailEnd/>
              </a:ln>
            </p:spPr>
            <p:txBody>
              <a:bodyPr/>
              <a:lstStyle/>
              <a:p>
                <a:endParaRPr lang="hu-HU">
                  <a:latin typeface="Calibri" pitchFamily="34" charset="0"/>
                </a:endParaRPr>
              </a:p>
            </p:txBody>
          </p:sp>
          <p:sp>
            <p:nvSpPr>
              <p:cNvPr id="74357" name="Rectangle 180"/>
              <p:cNvSpPr>
                <a:spLocks noChangeArrowheads="1"/>
              </p:cNvSpPr>
              <p:nvPr/>
            </p:nvSpPr>
            <p:spPr bwMode="auto">
              <a:xfrm>
                <a:off x="1898" y="2661"/>
                <a:ext cx="56" cy="3"/>
              </a:xfrm>
              <a:prstGeom prst="rect">
                <a:avLst/>
              </a:prstGeom>
              <a:solidFill>
                <a:srgbClr val="6F6D6C"/>
              </a:solidFill>
              <a:ln w="9525">
                <a:noFill/>
                <a:miter lim="800000"/>
                <a:headEnd/>
                <a:tailEnd/>
              </a:ln>
            </p:spPr>
            <p:txBody>
              <a:bodyPr/>
              <a:lstStyle/>
              <a:p>
                <a:endParaRPr lang="hu-HU">
                  <a:latin typeface="Calibri" pitchFamily="34" charset="0"/>
                </a:endParaRPr>
              </a:p>
            </p:txBody>
          </p:sp>
          <p:sp>
            <p:nvSpPr>
              <p:cNvPr id="74358" name="Rectangle 181"/>
              <p:cNvSpPr>
                <a:spLocks noChangeArrowheads="1"/>
              </p:cNvSpPr>
              <p:nvPr/>
            </p:nvSpPr>
            <p:spPr bwMode="auto">
              <a:xfrm>
                <a:off x="1898" y="2659"/>
                <a:ext cx="56" cy="3"/>
              </a:xfrm>
              <a:prstGeom prst="rect">
                <a:avLst/>
              </a:prstGeom>
              <a:solidFill>
                <a:srgbClr val="6E6C6B"/>
              </a:solidFill>
              <a:ln w="9525">
                <a:noFill/>
                <a:miter lim="800000"/>
                <a:headEnd/>
                <a:tailEnd/>
              </a:ln>
            </p:spPr>
            <p:txBody>
              <a:bodyPr/>
              <a:lstStyle/>
              <a:p>
                <a:endParaRPr lang="hu-HU">
                  <a:latin typeface="Calibri" pitchFamily="34" charset="0"/>
                </a:endParaRPr>
              </a:p>
            </p:txBody>
          </p:sp>
          <p:sp>
            <p:nvSpPr>
              <p:cNvPr id="74359" name="Rectangle 182"/>
              <p:cNvSpPr>
                <a:spLocks noChangeArrowheads="1"/>
              </p:cNvSpPr>
              <p:nvPr/>
            </p:nvSpPr>
            <p:spPr bwMode="auto">
              <a:xfrm>
                <a:off x="1898" y="2658"/>
                <a:ext cx="56" cy="3"/>
              </a:xfrm>
              <a:prstGeom prst="rect">
                <a:avLst/>
              </a:prstGeom>
              <a:solidFill>
                <a:srgbClr val="6C6A69"/>
              </a:solidFill>
              <a:ln w="9525">
                <a:noFill/>
                <a:miter lim="800000"/>
                <a:headEnd/>
                <a:tailEnd/>
              </a:ln>
            </p:spPr>
            <p:txBody>
              <a:bodyPr/>
              <a:lstStyle/>
              <a:p>
                <a:endParaRPr lang="hu-HU">
                  <a:latin typeface="Calibri" pitchFamily="34" charset="0"/>
                </a:endParaRPr>
              </a:p>
            </p:txBody>
          </p:sp>
          <p:sp>
            <p:nvSpPr>
              <p:cNvPr id="74360" name="Rectangle 183"/>
              <p:cNvSpPr>
                <a:spLocks noChangeArrowheads="1"/>
              </p:cNvSpPr>
              <p:nvPr/>
            </p:nvSpPr>
            <p:spPr bwMode="auto">
              <a:xfrm>
                <a:off x="1898" y="2657"/>
                <a:ext cx="56" cy="2"/>
              </a:xfrm>
              <a:prstGeom prst="rect">
                <a:avLst/>
              </a:prstGeom>
              <a:solidFill>
                <a:srgbClr val="6A6867"/>
              </a:solidFill>
              <a:ln w="9525">
                <a:noFill/>
                <a:miter lim="800000"/>
                <a:headEnd/>
                <a:tailEnd/>
              </a:ln>
            </p:spPr>
            <p:txBody>
              <a:bodyPr/>
              <a:lstStyle/>
              <a:p>
                <a:endParaRPr lang="hu-HU">
                  <a:latin typeface="Calibri" pitchFamily="34" charset="0"/>
                </a:endParaRPr>
              </a:p>
            </p:txBody>
          </p:sp>
          <p:sp>
            <p:nvSpPr>
              <p:cNvPr id="74361" name="Rectangle 184"/>
              <p:cNvSpPr>
                <a:spLocks noChangeArrowheads="1"/>
              </p:cNvSpPr>
              <p:nvPr/>
            </p:nvSpPr>
            <p:spPr bwMode="auto">
              <a:xfrm>
                <a:off x="1898" y="2655"/>
                <a:ext cx="56" cy="3"/>
              </a:xfrm>
              <a:prstGeom prst="rect">
                <a:avLst/>
              </a:prstGeom>
              <a:solidFill>
                <a:srgbClr val="676563"/>
              </a:solidFill>
              <a:ln w="9525">
                <a:noFill/>
                <a:miter lim="800000"/>
                <a:headEnd/>
                <a:tailEnd/>
              </a:ln>
            </p:spPr>
            <p:txBody>
              <a:bodyPr/>
              <a:lstStyle/>
              <a:p>
                <a:endParaRPr lang="hu-HU">
                  <a:latin typeface="Calibri" pitchFamily="34" charset="0"/>
                </a:endParaRPr>
              </a:p>
            </p:txBody>
          </p:sp>
          <p:sp>
            <p:nvSpPr>
              <p:cNvPr id="74362" name="Rectangle 185"/>
              <p:cNvSpPr>
                <a:spLocks noChangeArrowheads="1"/>
              </p:cNvSpPr>
              <p:nvPr/>
            </p:nvSpPr>
            <p:spPr bwMode="auto">
              <a:xfrm>
                <a:off x="1898" y="2654"/>
                <a:ext cx="56" cy="3"/>
              </a:xfrm>
              <a:prstGeom prst="rect">
                <a:avLst/>
              </a:prstGeom>
              <a:solidFill>
                <a:srgbClr val="656261"/>
              </a:solidFill>
              <a:ln w="9525">
                <a:noFill/>
                <a:miter lim="800000"/>
                <a:headEnd/>
                <a:tailEnd/>
              </a:ln>
            </p:spPr>
            <p:txBody>
              <a:bodyPr/>
              <a:lstStyle/>
              <a:p>
                <a:endParaRPr lang="hu-HU">
                  <a:latin typeface="Calibri" pitchFamily="34" charset="0"/>
                </a:endParaRPr>
              </a:p>
            </p:txBody>
          </p:sp>
          <p:sp>
            <p:nvSpPr>
              <p:cNvPr id="74363" name="Rectangle 186"/>
              <p:cNvSpPr>
                <a:spLocks noChangeArrowheads="1"/>
              </p:cNvSpPr>
              <p:nvPr/>
            </p:nvSpPr>
            <p:spPr bwMode="auto">
              <a:xfrm>
                <a:off x="1898" y="2652"/>
                <a:ext cx="56" cy="3"/>
              </a:xfrm>
              <a:prstGeom prst="rect">
                <a:avLst/>
              </a:prstGeom>
              <a:solidFill>
                <a:srgbClr val="636160"/>
              </a:solidFill>
              <a:ln w="9525">
                <a:noFill/>
                <a:miter lim="800000"/>
                <a:headEnd/>
                <a:tailEnd/>
              </a:ln>
            </p:spPr>
            <p:txBody>
              <a:bodyPr/>
              <a:lstStyle/>
              <a:p>
                <a:endParaRPr lang="hu-HU">
                  <a:latin typeface="Calibri" pitchFamily="34" charset="0"/>
                </a:endParaRPr>
              </a:p>
            </p:txBody>
          </p:sp>
          <p:sp>
            <p:nvSpPr>
              <p:cNvPr id="74364" name="Rectangle 187"/>
              <p:cNvSpPr>
                <a:spLocks noChangeArrowheads="1"/>
              </p:cNvSpPr>
              <p:nvPr/>
            </p:nvSpPr>
            <p:spPr bwMode="auto">
              <a:xfrm>
                <a:off x="1898" y="2651"/>
                <a:ext cx="56" cy="3"/>
              </a:xfrm>
              <a:prstGeom prst="rect">
                <a:avLst/>
              </a:prstGeom>
              <a:solidFill>
                <a:srgbClr val="615E5D"/>
              </a:solidFill>
              <a:ln w="9525">
                <a:noFill/>
                <a:miter lim="800000"/>
                <a:headEnd/>
                <a:tailEnd/>
              </a:ln>
            </p:spPr>
            <p:txBody>
              <a:bodyPr/>
              <a:lstStyle/>
              <a:p>
                <a:endParaRPr lang="hu-HU">
                  <a:latin typeface="Calibri" pitchFamily="34" charset="0"/>
                </a:endParaRPr>
              </a:p>
            </p:txBody>
          </p:sp>
          <p:sp>
            <p:nvSpPr>
              <p:cNvPr id="74365" name="Freeform 188"/>
              <p:cNvSpPr>
                <a:spLocks/>
              </p:cNvSpPr>
              <p:nvPr/>
            </p:nvSpPr>
            <p:spPr bwMode="auto">
              <a:xfrm>
                <a:off x="1871" y="2650"/>
                <a:ext cx="106" cy="2"/>
              </a:xfrm>
              <a:custGeom>
                <a:avLst/>
                <a:gdLst>
                  <a:gd name="T0" fmla="*/ 83 w 106"/>
                  <a:gd name="T1" fmla="*/ 2 h 2"/>
                  <a:gd name="T2" fmla="*/ 27 w 106"/>
                  <a:gd name="T3" fmla="*/ 2 h 2"/>
                  <a:gd name="T4" fmla="*/ 27 w 106"/>
                  <a:gd name="T5" fmla="*/ 1 h 2"/>
                  <a:gd name="T6" fmla="*/ 0 w 106"/>
                  <a:gd name="T7" fmla="*/ 1 h 2"/>
                  <a:gd name="T8" fmla="*/ 2 w 106"/>
                  <a:gd name="T9" fmla="*/ 0 h 2"/>
                  <a:gd name="T10" fmla="*/ 104 w 106"/>
                  <a:gd name="T11" fmla="*/ 0 h 2"/>
                  <a:gd name="T12" fmla="*/ 106 w 106"/>
                  <a:gd name="T13" fmla="*/ 1 h 2"/>
                  <a:gd name="T14" fmla="*/ 83 w 106"/>
                  <a:gd name="T15" fmla="*/ 1 h 2"/>
                  <a:gd name="T16" fmla="*/ 83 w 106"/>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2"/>
                  <a:gd name="T29" fmla="*/ 106 w 10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2">
                    <a:moveTo>
                      <a:pt x="83" y="2"/>
                    </a:moveTo>
                    <a:lnTo>
                      <a:pt x="27" y="2"/>
                    </a:lnTo>
                    <a:lnTo>
                      <a:pt x="27" y="1"/>
                    </a:lnTo>
                    <a:lnTo>
                      <a:pt x="0" y="1"/>
                    </a:lnTo>
                    <a:lnTo>
                      <a:pt x="2" y="0"/>
                    </a:lnTo>
                    <a:lnTo>
                      <a:pt x="104" y="0"/>
                    </a:lnTo>
                    <a:lnTo>
                      <a:pt x="106" y="1"/>
                    </a:lnTo>
                    <a:lnTo>
                      <a:pt x="83" y="1"/>
                    </a:lnTo>
                    <a:lnTo>
                      <a:pt x="83" y="2"/>
                    </a:lnTo>
                    <a:close/>
                  </a:path>
                </a:pathLst>
              </a:custGeom>
              <a:solidFill>
                <a:srgbClr val="5E5C5B"/>
              </a:solidFill>
              <a:ln w="9525">
                <a:noFill/>
                <a:round/>
                <a:headEnd/>
                <a:tailEnd/>
              </a:ln>
            </p:spPr>
            <p:txBody>
              <a:bodyPr/>
              <a:lstStyle/>
              <a:p>
                <a:endParaRPr lang="hu-HU"/>
              </a:p>
            </p:txBody>
          </p:sp>
          <p:sp>
            <p:nvSpPr>
              <p:cNvPr id="74366" name="Freeform 189"/>
              <p:cNvSpPr>
                <a:spLocks/>
              </p:cNvSpPr>
              <p:nvPr/>
            </p:nvSpPr>
            <p:spPr bwMode="auto">
              <a:xfrm>
                <a:off x="1871" y="2648"/>
                <a:ext cx="106" cy="3"/>
              </a:xfrm>
              <a:custGeom>
                <a:avLst/>
                <a:gdLst>
                  <a:gd name="T0" fmla="*/ 83 w 106"/>
                  <a:gd name="T1" fmla="*/ 3 h 3"/>
                  <a:gd name="T2" fmla="*/ 27 w 106"/>
                  <a:gd name="T3" fmla="*/ 3 h 3"/>
                  <a:gd name="T4" fmla="*/ 27 w 106"/>
                  <a:gd name="T5" fmla="*/ 3 h 3"/>
                  <a:gd name="T6" fmla="*/ 0 w 106"/>
                  <a:gd name="T7" fmla="*/ 3 h 3"/>
                  <a:gd name="T8" fmla="*/ 3 w 106"/>
                  <a:gd name="T9" fmla="*/ 0 h 3"/>
                  <a:gd name="T10" fmla="*/ 103 w 106"/>
                  <a:gd name="T11" fmla="*/ 0 h 3"/>
                  <a:gd name="T12" fmla="*/ 106 w 106"/>
                  <a:gd name="T13" fmla="*/ 3 h 3"/>
                  <a:gd name="T14" fmla="*/ 83 w 106"/>
                  <a:gd name="T15" fmla="*/ 3 h 3"/>
                  <a:gd name="T16" fmla="*/ 83 w 106"/>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3"/>
                  <a:gd name="T29" fmla="*/ 106 w 10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3">
                    <a:moveTo>
                      <a:pt x="83" y="3"/>
                    </a:moveTo>
                    <a:lnTo>
                      <a:pt x="27" y="3"/>
                    </a:lnTo>
                    <a:lnTo>
                      <a:pt x="0" y="3"/>
                    </a:lnTo>
                    <a:lnTo>
                      <a:pt x="3" y="0"/>
                    </a:lnTo>
                    <a:lnTo>
                      <a:pt x="103" y="0"/>
                    </a:lnTo>
                    <a:lnTo>
                      <a:pt x="106" y="3"/>
                    </a:lnTo>
                    <a:lnTo>
                      <a:pt x="83" y="3"/>
                    </a:lnTo>
                    <a:close/>
                  </a:path>
                </a:pathLst>
              </a:custGeom>
              <a:solidFill>
                <a:srgbClr val="5D5A59"/>
              </a:solidFill>
              <a:ln w="9525">
                <a:noFill/>
                <a:round/>
                <a:headEnd/>
                <a:tailEnd/>
              </a:ln>
            </p:spPr>
            <p:txBody>
              <a:bodyPr/>
              <a:lstStyle/>
              <a:p>
                <a:endParaRPr lang="hu-HU"/>
              </a:p>
            </p:txBody>
          </p:sp>
          <p:sp>
            <p:nvSpPr>
              <p:cNvPr id="74367" name="Freeform 190"/>
              <p:cNvSpPr>
                <a:spLocks/>
              </p:cNvSpPr>
              <p:nvPr/>
            </p:nvSpPr>
            <p:spPr bwMode="auto">
              <a:xfrm>
                <a:off x="1873" y="2647"/>
                <a:ext cx="102" cy="3"/>
              </a:xfrm>
              <a:custGeom>
                <a:avLst/>
                <a:gdLst>
                  <a:gd name="T0" fmla="*/ 102 w 102"/>
                  <a:gd name="T1" fmla="*/ 3 h 3"/>
                  <a:gd name="T2" fmla="*/ 0 w 102"/>
                  <a:gd name="T3" fmla="*/ 3 h 3"/>
                  <a:gd name="T4" fmla="*/ 2 w 102"/>
                  <a:gd name="T5" fmla="*/ 0 h 3"/>
                  <a:gd name="T6" fmla="*/ 101 w 102"/>
                  <a:gd name="T7" fmla="*/ 0 h 3"/>
                  <a:gd name="T8" fmla="*/ 102 w 102"/>
                  <a:gd name="T9" fmla="*/ 3 h 3"/>
                  <a:gd name="T10" fmla="*/ 0 60000 65536"/>
                  <a:gd name="T11" fmla="*/ 0 60000 65536"/>
                  <a:gd name="T12" fmla="*/ 0 60000 65536"/>
                  <a:gd name="T13" fmla="*/ 0 60000 65536"/>
                  <a:gd name="T14" fmla="*/ 0 60000 65536"/>
                  <a:gd name="T15" fmla="*/ 0 w 102"/>
                  <a:gd name="T16" fmla="*/ 0 h 3"/>
                  <a:gd name="T17" fmla="*/ 102 w 102"/>
                  <a:gd name="T18" fmla="*/ 3 h 3"/>
                </a:gdLst>
                <a:ahLst/>
                <a:cxnLst>
                  <a:cxn ang="T10">
                    <a:pos x="T0" y="T1"/>
                  </a:cxn>
                  <a:cxn ang="T11">
                    <a:pos x="T2" y="T3"/>
                  </a:cxn>
                  <a:cxn ang="T12">
                    <a:pos x="T4" y="T5"/>
                  </a:cxn>
                  <a:cxn ang="T13">
                    <a:pos x="T6" y="T7"/>
                  </a:cxn>
                  <a:cxn ang="T14">
                    <a:pos x="T8" y="T9"/>
                  </a:cxn>
                </a:cxnLst>
                <a:rect l="T15" t="T16" r="T17" b="T18"/>
                <a:pathLst>
                  <a:path w="102" h="3">
                    <a:moveTo>
                      <a:pt x="102" y="3"/>
                    </a:moveTo>
                    <a:lnTo>
                      <a:pt x="0" y="3"/>
                    </a:lnTo>
                    <a:lnTo>
                      <a:pt x="2" y="0"/>
                    </a:lnTo>
                    <a:lnTo>
                      <a:pt x="101" y="0"/>
                    </a:lnTo>
                    <a:lnTo>
                      <a:pt x="102" y="3"/>
                    </a:lnTo>
                    <a:close/>
                  </a:path>
                </a:pathLst>
              </a:custGeom>
              <a:solidFill>
                <a:srgbClr val="5B5957"/>
              </a:solidFill>
              <a:ln w="9525">
                <a:noFill/>
                <a:round/>
                <a:headEnd/>
                <a:tailEnd/>
              </a:ln>
            </p:spPr>
            <p:txBody>
              <a:bodyPr/>
              <a:lstStyle/>
              <a:p>
                <a:endParaRPr lang="hu-HU"/>
              </a:p>
            </p:txBody>
          </p:sp>
          <p:sp>
            <p:nvSpPr>
              <p:cNvPr id="74368" name="Freeform 191"/>
              <p:cNvSpPr>
                <a:spLocks/>
              </p:cNvSpPr>
              <p:nvPr/>
            </p:nvSpPr>
            <p:spPr bwMode="auto">
              <a:xfrm>
                <a:off x="1874" y="2645"/>
                <a:ext cx="100" cy="3"/>
              </a:xfrm>
              <a:custGeom>
                <a:avLst/>
                <a:gdLst>
                  <a:gd name="T0" fmla="*/ 100 w 100"/>
                  <a:gd name="T1" fmla="*/ 3 h 3"/>
                  <a:gd name="T2" fmla="*/ 0 w 100"/>
                  <a:gd name="T3" fmla="*/ 3 h 3"/>
                  <a:gd name="T4" fmla="*/ 1 w 100"/>
                  <a:gd name="T5" fmla="*/ 0 h 3"/>
                  <a:gd name="T6" fmla="*/ 99 w 100"/>
                  <a:gd name="T7" fmla="*/ 0 h 3"/>
                  <a:gd name="T8" fmla="*/ 100 w 100"/>
                  <a:gd name="T9" fmla="*/ 3 h 3"/>
                  <a:gd name="T10" fmla="*/ 0 60000 65536"/>
                  <a:gd name="T11" fmla="*/ 0 60000 65536"/>
                  <a:gd name="T12" fmla="*/ 0 60000 65536"/>
                  <a:gd name="T13" fmla="*/ 0 60000 65536"/>
                  <a:gd name="T14" fmla="*/ 0 60000 65536"/>
                  <a:gd name="T15" fmla="*/ 0 w 100"/>
                  <a:gd name="T16" fmla="*/ 0 h 3"/>
                  <a:gd name="T17" fmla="*/ 100 w 100"/>
                  <a:gd name="T18" fmla="*/ 3 h 3"/>
                </a:gdLst>
                <a:ahLst/>
                <a:cxnLst>
                  <a:cxn ang="T10">
                    <a:pos x="T0" y="T1"/>
                  </a:cxn>
                  <a:cxn ang="T11">
                    <a:pos x="T2" y="T3"/>
                  </a:cxn>
                  <a:cxn ang="T12">
                    <a:pos x="T4" y="T5"/>
                  </a:cxn>
                  <a:cxn ang="T13">
                    <a:pos x="T6" y="T7"/>
                  </a:cxn>
                  <a:cxn ang="T14">
                    <a:pos x="T8" y="T9"/>
                  </a:cxn>
                </a:cxnLst>
                <a:rect l="T15" t="T16" r="T17" b="T18"/>
                <a:pathLst>
                  <a:path w="100" h="3">
                    <a:moveTo>
                      <a:pt x="100" y="3"/>
                    </a:moveTo>
                    <a:lnTo>
                      <a:pt x="0" y="3"/>
                    </a:lnTo>
                    <a:lnTo>
                      <a:pt x="1" y="0"/>
                    </a:lnTo>
                    <a:lnTo>
                      <a:pt x="99" y="0"/>
                    </a:lnTo>
                    <a:lnTo>
                      <a:pt x="100" y="3"/>
                    </a:lnTo>
                    <a:close/>
                  </a:path>
                </a:pathLst>
              </a:custGeom>
              <a:solidFill>
                <a:srgbClr val="585554"/>
              </a:solidFill>
              <a:ln w="9525">
                <a:noFill/>
                <a:round/>
                <a:headEnd/>
                <a:tailEnd/>
              </a:ln>
            </p:spPr>
            <p:txBody>
              <a:bodyPr/>
              <a:lstStyle/>
              <a:p>
                <a:endParaRPr lang="hu-HU"/>
              </a:p>
            </p:txBody>
          </p:sp>
          <p:sp>
            <p:nvSpPr>
              <p:cNvPr id="74369" name="Freeform 192"/>
              <p:cNvSpPr>
                <a:spLocks/>
              </p:cNvSpPr>
              <p:nvPr/>
            </p:nvSpPr>
            <p:spPr bwMode="auto">
              <a:xfrm>
                <a:off x="1875" y="2644"/>
                <a:ext cx="99" cy="3"/>
              </a:xfrm>
              <a:custGeom>
                <a:avLst/>
                <a:gdLst>
                  <a:gd name="T0" fmla="*/ 99 w 99"/>
                  <a:gd name="T1" fmla="*/ 3 h 3"/>
                  <a:gd name="T2" fmla="*/ 0 w 99"/>
                  <a:gd name="T3" fmla="*/ 3 h 3"/>
                  <a:gd name="T4" fmla="*/ 2 w 99"/>
                  <a:gd name="T5" fmla="*/ 0 h 3"/>
                  <a:gd name="T6" fmla="*/ 96 w 99"/>
                  <a:gd name="T7" fmla="*/ 0 h 3"/>
                  <a:gd name="T8" fmla="*/ 99 w 99"/>
                  <a:gd name="T9" fmla="*/ 3 h 3"/>
                  <a:gd name="T10" fmla="*/ 0 60000 65536"/>
                  <a:gd name="T11" fmla="*/ 0 60000 65536"/>
                  <a:gd name="T12" fmla="*/ 0 60000 65536"/>
                  <a:gd name="T13" fmla="*/ 0 60000 65536"/>
                  <a:gd name="T14" fmla="*/ 0 60000 65536"/>
                  <a:gd name="T15" fmla="*/ 0 w 99"/>
                  <a:gd name="T16" fmla="*/ 0 h 3"/>
                  <a:gd name="T17" fmla="*/ 99 w 99"/>
                  <a:gd name="T18" fmla="*/ 3 h 3"/>
                </a:gdLst>
                <a:ahLst/>
                <a:cxnLst>
                  <a:cxn ang="T10">
                    <a:pos x="T0" y="T1"/>
                  </a:cxn>
                  <a:cxn ang="T11">
                    <a:pos x="T2" y="T3"/>
                  </a:cxn>
                  <a:cxn ang="T12">
                    <a:pos x="T4" y="T5"/>
                  </a:cxn>
                  <a:cxn ang="T13">
                    <a:pos x="T6" y="T7"/>
                  </a:cxn>
                  <a:cxn ang="T14">
                    <a:pos x="T8" y="T9"/>
                  </a:cxn>
                </a:cxnLst>
                <a:rect l="T15" t="T16" r="T17" b="T18"/>
                <a:pathLst>
                  <a:path w="99" h="3">
                    <a:moveTo>
                      <a:pt x="99" y="3"/>
                    </a:moveTo>
                    <a:lnTo>
                      <a:pt x="0" y="3"/>
                    </a:lnTo>
                    <a:lnTo>
                      <a:pt x="2" y="0"/>
                    </a:lnTo>
                    <a:lnTo>
                      <a:pt x="96" y="0"/>
                    </a:lnTo>
                    <a:lnTo>
                      <a:pt x="99" y="3"/>
                    </a:lnTo>
                    <a:close/>
                  </a:path>
                </a:pathLst>
              </a:custGeom>
              <a:solidFill>
                <a:srgbClr val="565452"/>
              </a:solidFill>
              <a:ln w="9525">
                <a:noFill/>
                <a:round/>
                <a:headEnd/>
                <a:tailEnd/>
              </a:ln>
            </p:spPr>
            <p:txBody>
              <a:bodyPr/>
              <a:lstStyle/>
              <a:p>
                <a:endParaRPr lang="hu-HU"/>
              </a:p>
            </p:txBody>
          </p:sp>
          <p:sp>
            <p:nvSpPr>
              <p:cNvPr id="74370" name="Freeform 193"/>
              <p:cNvSpPr>
                <a:spLocks/>
              </p:cNvSpPr>
              <p:nvPr/>
            </p:nvSpPr>
            <p:spPr bwMode="auto">
              <a:xfrm>
                <a:off x="1875" y="2643"/>
                <a:ext cx="98" cy="2"/>
              </a:xfrm>
              <a:custGeom>
                <a:avLst/>
                <a:gdLst>
                  <a:gd name="T0" fmla="*/ 98 w 98"/>
                  <a:gd name="T1" fmla="*/ 2 h 2"/>
                  <a:gd name="T2" fmla="*/ 0 w 98"/>
                  <a:gd name="T3" fmla="*/ 2 h 2"/>
                  <a:gd name="T4" fmla="*/ 3 w 98"/>
                  <a:gd name="T5" fmla="*/ 0 h 2"/>
                  <a:gd name="T6" fmla="*/ 95 w 98"/>
                  <a:gd name="T7" fmla="*/ 0 h 2"/>
                  <a:gd name="T8" fmla="*/ 98 w 98"/>
                  <a:gd name="T9" fmla="*/ 2 h 2"/>
                  <a:gd name="T10" fmla="*/ 0 60000 65536"/>
                  <a:gd name="T11" fmla="*/ 0 60000 65536"/>
                  <a:gd name="T12" fmla="*/ 0 60000 65536"/>
                  <a:gd name="T13" fmla="*/ 0 60000 65536"/>
                  <a:gd name="T14" fmla="*/ 0 60000 65536"/>
                  <a:gd name="T15" fmla="*/ 0 w 98"/>
                  <a:gd name="T16" fmla="*/ 0 h 2"/>
                  <a:gd name="T17" fmla="*/ 98 w 98"/>
                  <a:gd name="T18" fmla="*/ 2 h 2"/>
                </a:gdLst>
                <a:ahLst/>
                <a:cxnLst>
                  <a:cxn ang="T10">
                    <a:pos x="T0" y="T1"/>
                  </a:cxn>
                  <a:cxn ang="T11">
                    <a:pos x="T2" y="T3"/>
                  </a:cxn>
                  <a:cxn ang="T12">
                    <a:pos x="T4" y="T5"/>
                  </a:cxn>
                  <a:cxn ang="T13">
                    <a:pos x="T6" y="T7"/>
                  </a:cxn>
                  <a:cxn ang="T14">
                    <a:pos x="T8" y="T9"/>
                  </a:cxn>
                </a:cxnLst>
                <a:rect l="T15" t="T16" r="T17" b="T18"/>
                <a:pathLst>
                  <a:path w="98" h="2">
                    <a:moveTo>
                      <a:pt x="98" y="2"/>
                    </a:moveTo>
                    <a:lnTo>
                      <a:pt x="0" y="2"/>
                    </a:lnTo>
                    <a:lnTo>
                      <a:pt x="3" y="0"/>
                    </a:lnTo>
                    <a:lnTo>
                      <a:pt x="95" y="0"/>
                    </a:lnTo>
                    <a:lnTo>
                      <a:pt x="98" y="2"/>
                    </a:lnTo>
                    <a:close/>
                  </a:path>
                </a:pathLst>
              </a:custGeom>
              <a:solidFill>
                <a:srgbClr val="545250"/>
              </a:solidFill>
              <a:ln w="9525">
                <a:noFill/>
                <a:round/>
                <a:headEnd/>
                <a:tailEnd/>
              </a:ln>
            </p:spPr>
            <p:txBody>
              <a:bodyPr/>
              <a:lstStyle/>
              <a:p>
                <a:endParaRPr lang="hu-HU"/>
              </a:p>
            </p:txBody>
          </p:sp>
          <p:sp>
            <p:nvSpPr>
              <p:cNvPr id="74371" name="Freeform 194"/>
              <p:cNvSpPr>
                <a:spLocks/>
              </p:cNvSpPr>
              <p:nvPr/>
            </p:nvSpPr>
            <p:spPr bwMode="auto">
              <a:xfrm>
                <a:off x="1877" y="2641"/>
                <a:ext cx="94" cy="3"/>
              </a:xfrm>
              <a:custGeom>
                <a:avLst/>
                <a:gdLst>
                  <a:gd name="T0" fmla="*/ 94 w 94"/>
                  <a:gd name="T1" fmla="*/ 3 h 3"/>
                  <a:gd name="T2" fmla="*/ 0 w 94"/>
                  <a:gd name="T3" fmla="*/ 3 h 3"/>
                  <a:gd name="T4" fmla="*/ 3 w 94"/>
                  <a:gd name="T5" fmla="*/ 0 h 3"/>
                  <a:gd name="T6" fmla="*/ 93 w 94"/>
                  <a:gd name="T7" fmla="*/ 0 h 3"/>
                  <a:gd name="T8" fmla="*/ 94 w 94"/>
                  <a:gd name="T9" fmla="*/ 3 h 3"/>
                  <a:gd name="T10" fmla="*/ 0 60000 65536"/>
                  <a:gd name="T11" fmla="*/ 0 60000 65536"/>
                  <a:gd name="T12" fmla="*/ 0 60000 65536"/>
                  <a:gd name="T13" fmla="*/ 0 60000 65536"/>
                  <a:gd name="T14" fmla="*/ 0 60000 65536"/>
                  <a:gd name="T15" fmla="*/ 0 w 94"/>
                  <a:gd name="T16" fmla="*/ 0 h 3"/>
                  <a:gd name="T17" fmla="*/ 94 w 94"/>
                  <a:gd name="T18" fmla="*/ 3 h 3"/>
                </a:gdLst>
                <a:ahLst/>
                <a:cxnLst>
                  <a:cxn ang="T10">
                    <a:pos x="T0" y="T1"/>
                  </a:cxn>
                  <a:cxn ang="T11">
                    <a:pos x="T2" y="T3"/>
                  </a:cxn>
                  <a:cxn ang="T12">
                    <a:pos x="T4" y="T5"/>
                  </a:cxn>
                  <a:cxn ang="T13">
                    <a:pos x="T6" y="T7"/>
                  </a:cxn>
                  <a:cxn ang="T14">
                    <a:pos x="T8" y="T9"/>
                  </a:cxn>
                </a:cxnLst>
                <a:rect l="T15" t="T16" r="T17" b="T18"/>
                <a:pathLst>
                  <a:path w="94" h="3">
                    <a:moveTo>
                      <a:pt x="94" y="3"/>
                    </a:moveTo>
                    <a:lnTo>
                      <a:pt x="0" y="3"/>
                    </a:lnTo>
                    <a:lnTo>
                      <a:pt x="3" y="0"/>
                    </a:lnTo>
                    <a:lnTo>
                      <a:pt x="93" y="0"/>
                    </a:lnTo>
                    <a:lnTo>
                      <a:pt x="94" y="3"/>
                    </a:lnTo>
                    <a:close/>
                  </a:path>
                </a:pathLst>
              </a:custGeom>
              <a:solidFill>
                <a:srgbClr val="53504E"/>
              </a:solidFill>
              <a:ln w="9525">
                <a:noFill/>
                <a:round/>
                <a:headEnd/>
                <a:tailEnd/>
              </a:ln>
            </p:spPr>
            <p:txBody>
              <a:bodyPr/>
              <a:lstStyle/>
              <a:p>
                <a:endParaRPr lang="hu-HU"/>
              </a:p>
            </p:txBody>
          </p:sp>
          <p:sp>
            <p:nvSpPr>
              <p:cNvPr id="74372" name="Freeform 195"/>
              <p:cNvSpPr>
                <a:spLocks/>
              </p:cNvSpPr>
              <p:nvPr/>
            </p:nvSpPr>
            <p:spPr bwMode="auto">
              <a:xfrm>
                <a:off x="1878" y="2640"/>
                <a:ext cx="92" cy="3"/>
              </a:xfrm>
              <a:custGeom>
                <a:avLst/>
                <a:gdLst>
                  <a:gd name="T0" fmla="*/ 92 w 92"/>
                  <a:gd name="T1" fmla="*/ 3 h 3"/>
                  <a:gd name="T2" fmla="*/ 0 w 92"/>
                  <a:gd name="T3" fmla="*/ 3 h 3"/>
                  <a:gd name="T4" fmla="*/ 3 w 92"/>
                  <a:gd name="T5" fmla="*/ 0 h 3"/>
                  <a:gd name="T6" fmla="*/ 90 w 92"/>
                  <a:gd name="T7" fmla="*/ 0 h 3"/>
                  <a:gd name="T8" fmla="*/ 92 w 92"/>
                  <a:gd name="T9" fmla="*/ 3 h 3"/>
                  <a:gd name="T10" fmla="*/ 0 60000 65536"/>
                  <a:gd name="T11" fmla="*/ 0 60000 65536"/>
                  <a:gd name="T12" fmla="*/ 0 60000 65536"/>
                  <a:gd name="T13" fmla="*/ 0 60000 65536"/>
                  <a:gd name="T14" fmla="*/ 0 60000 65536"/>
                  <a:gd name="T15" fmla="*/ 0 w 92"/>
                  <a:gd name="T16" fmla="*/ 0 h 3"/>
                  <a:gd name="T17" fmla="*/ 92 w 92"/>
                  <a:gd name="T18" fmla="*/ 3 h 3"/>
                </a:gdLst>
                <a:ahLst/>
                <a:cxnLst>
                  <a:cxn ang="T10">
                    <a:pos x="T0" y="T1"/>
                  </a:cxn>
                  <a:cxn ang="T11">
                    <a:pos x="T2" y="T3"/>
                  </a:cxn>
                  <a:cxn ang="T12">
                    <a:pos x="T4" y="T5"/>
                  </a:cxn>
                  <a:cxn ang="T13">
                    <a:pos x="T6" y="T7"/>
                  </a:cxn>
                  <a:cxn ang="T14">
                    <a:pos x="T8" y="T9"/>
                  </a:cxn>
                </a:cxnLst>
                <a:rect l="T15" t="T16" r="T17" b="T18"/>
                <a:pathLst>
                  <a:path w="92" h="3">
                    <a:moveTo>
                      <a:pt x="92" y="3"/>
                    </a:moveTo>
                    <a:lnTo>
                      <a:pt x="0" y="3"/>
                    </a:lnTo>
                    <a:lnTo>
                      <a:pt x="3" y="0"/>
                    </a:lnTo>
                    <a:lnTo>
                      <a:pt x="90" y="0"/>
                    </a:lnTo>
                    <a:lnTo>
                      <a:pt x="92" y="3"/>
                    </a:lnTo>
                    <a:close/>
                  </a:path>
                </a:pathLst>
              </a:custGeom>
              <a:solidFill>
                <a:srgbClr val="514E4C"/>
              </a:solidFill>
              <a:ln w="9525">
                <a:noFill/>
                <a:round/>
                <a:headEnd/>
                <a:tailEnd/>
              </a:ln>
            </p:spPr>
            <p:txBody>
              <a:bodyPr/>
              <a:lstStyle/>
              <a:p>
                <a:endParaRPr lang="hu-HU"/>
              </a:p>
            </p:txBody>
          </p:sp>
          <p:sp>
            <p:nvSpPr>
              <p:cNvPr id="74373" name="Freeform 196"/>
              <p:cNvSpPr>
                <a:spLocks/>
              </p:cNvSpPr>
              <p:nvPr/>
            </p:nvSpPr>
            <p:spPr bwMode="auto">
              <a:xfrm>
                <a:off x="1880" y="2638"/>
                <a:ext cx="90" cy="3"/>
              </a:xfrm>
              <a:custGeom>
                <a:avLst/>
                <a:gdLst>
                  <a:gd name="T0" fmla="*/ 90 w 90"/>
                  <a:gd name="T1" fmla="*/ 3 h 3"/>
                  <a:gd name="T2" fmla="*/ 0 w 90"/>
                  <a:gd name="T3" fmla="*/ 3 h 3"/>
                  <a:gd name="T4" fmla="*/ 2 w 90"/>
                  <a:gd name="T5" fmla="*/ 0 h 3"/>
                  <a:gd name="T6" fmla="*/ 87 w 90"/>
                  <a:gd name="T7" fmla="*/ 0 h 3"/>
                  <a:gd name="T8" fmla="*/ 90 w 90"/>
                  <a:gd name="T9" fmla="*/ 3 h 3"/>
                  <a:gd name="T10" fmla="*/ 0 60000 65536"/>
                  <a:gd name="T11" fmla="*/ 0 60000 65536"/>
                  <a:gd name="T12" fmla="*/ 0 60000 65536"/>
                  <a:gd name="T13" fmla="*/ 0 60000 65536"/>
                  <a:gd name="T14" fmla="*/ 0 60000 65536"/>
                  <a:gd name="T15" fmla="*/ 0 w 90"/>
                  <a:gd name="T16" fmla="*/ 0 h 3"/>
                  <a:gd name="T17" fmla="*/ 90 w 90"/>
                  <a:gd name="T18" fmla="*/ 3 h 3"/>
                </a:gdLst>
                <a:ahLst/>
                <a:cxnLst>
                  <a:cxn ang="T10">
                    <a:pos x="T0" y="T1"/>
                  </a:cxn>
                  <a:cxn ang="T11">
                    <a:pos x="T2" y="T3"/>
                  </a:cxn>
                  <a:cxn ang="T12">
                    <a:pos x="T4" y="T5"/>
                  </a:cxn>
                  <a:cxn ang="T13">
                    <a:pos x="T6" y="T7"/>
                  </a:cxn>
                  <a:cxn ang="T14">
                    <a:pos x="T8" y="T9"/>
                  </a:cxn>
                </a:cxnLst>
                <a:rect l="T15" t="T16" r="T17" b="T18"/>
                <a:pathLst>
                  <a:path w="90" h="3">
                    <a:moveTo>
                      <a:pt x="90" y="3"/>
                    </a:moveTo>
                    <a:lnTo>
                      <a:pt x="0" y="3"/>
                    </a:lnTo>
                    <a:lnTo>
                      <a:pt x="2" y="0"/>
                    </a:lnTo>
                    <a:lnTo>
                      <a:pt x="87" y="0"/>
                    </a:lnTo>
                    <a:lnTo>
                      <a:pt x="90" y="3"/>
                    </a:lnTo>
                    <a:close/>
                  </a:path>
                </a:pathLst>
              </a:custGeom>
              <a:solidFill>
                <a:srgbClr val="4E4B4A"/>
              </a:solidFill>
              <a:ln w="9525">
                <a:noFill/>
                <a:round/>
                <a:headEnd/>
                <a:tailEnd/>
              </a:ln>
            </p:spPr>
            <p:txBody>
              <a:bodyPr/>
              <a:lstStyle/>
              <a:p>
                <a:endParaRPr lang="hu-HU"/>
              </a:p>
            </p:txBody>
          </p:sp>
          <p:sp>
            <p:nvSpPr>
              <p:cNvPr id="74374" name="Freeform 197"/>
              <p:cNvSpPr>
                <a:spLocks/>
              </p:cNvSpPr>
              <p:nvPr/>
            </p:nvSpPr>
            <p:spPr bwMode="auto">
              <a:xfrm>
                <a:off x="1881" y="2637"/>
                <a:ext cx="87" cy="3"/>
              </a:xfrm>
              <a:custGeom>
                <a:avLst/>
                <a:gdLst>
                  <a:gd name="T0" fmla="*/ 87 w 87"/>
                  <a:gd name="T1" fmla="*/ 3 h 3"/>
                  <a:gd name="T2" fmla="*/ 0 w 87"/>
                  <a:gd name="T3" fmla="*/ 3 h 3"/>
                  <a:gd name="T4" fmla="*/ 3 w 87"/>
                  <a:gd name="T5" fmla="*/ 0 h 3"/>
                  <a:gd name="T6" fmla="*/ 85 w 87"/>
                  <a:gd name="T7" fmla="*/ 0 h 3"/>
                  <a:gd name="T8" fmla="*/ 87 w 87"/>
                  <a:gd name="T9" fmla="*/ 3 h 3"/>
                  <a:gd name="T10" fmla="*/ 0 60000 65536"/>
                  <a:gd name="T11" fmla="*/ 0 60000 65536"/>
                  <a:gd name="T12" fmla="*/ 0 60000 65536"/>
                  <a:gd name="T13" fmla="*/ 0 60000 65536"/>
                  <a:gd name="T14" fmla="*/ 0 60000 65536"/>
                  <a:gd name="T15" fmla="*/ 0 w 87"/>
                  <a:gd name="T16" fmla="*/ 0 h 3"/>
                  <a:gd name="T17" fmla="*/ 87 w 87"/>
                  <a:gd name="T18" fmla="*/ 3 h 3"/>
                </a:gdLst>
                <a:ahLst/>
                <a:cxnLst>
                  <a:cxn ang="T10">
                    <a:pos x="T0" y="T1"/>
                  </a:cxn>
                  <a:cxn ang="T11">
                    <a:pos x="T2" y="T3"/>
                  </a:cxn>
                  <a:cxn ang="T12">
                    <a:pos x="T4" y="T5"/>
                  </a:cxn>
                  <a:cxn ang="T13">
                    <a:pos x="T6" y="T7"/>
                  </a:cxn>
                  <a:cxn ang="T14">
                    <a:pos x="T8" y="T9"/>
                  </a:cxn>
                </a:cxnLst>
                <a:rect l="T15" t="T16" r="T17" b="T18"/>
                <a:pathLst>
                  <a:path w="87" h="3">
                    <a:moveTo>
                      <a:pt x="87" y="3"/>
                    </a:moveTo>
                    <a:lnTo>
                      <a:pt x="0" y="3"/>
                    </a:lnTo>
                    <a:lnTo>
                      <a:pt x="3" y="0"/>
                    </a:lnTo>
                    <a:lnTo>
                      <a:pt x="85" y="0"/>
                    </a:lnTo>
                    <a:lnTo>
                      <a:pt x="87" y="3"/>
                    </a:lnTo>
                    <a:close/>
                  </a:path>
                </a:pathLst>
              </a:custGeom>
              <a:solidFill>
                <a:srgbClr val="4D4A48"/>
              </a:solidFill>
              <a:ln w="9525">
                <a:noFill/>
                <a:round/>
                <a:headEnd/>
                <a:tailEnd/>
              </a:ln>
            </p:spPr>
            <p:txBody>
              <a:bodyPr/>
              <a:lstStyle/>
              <a:p>
                <a:endParaRPr lang="hu-HU"/>
              </a:p>
            </p:txBody>
          </p:sp>
          <p:sp>
            <p:nvSpPr>
              <p:cNvPr id="74375" name="Freeform 198"/>
              <p:cNvSpPr>
                <a:spLocks/>
              </p:cNvSpPr>
              <p:nvPr/>
            </p:nvSpPr>
            <p:spPr bwMode="auto">
              <a:xfrm>
                <a:off x="1882" y="2636"/>
                <a:ext cx="85" cy="2"/>
              </a:xfrm>
              <a:custGeom>
                <a:avLst/>
                <a:gdLst>
                  <a:gd name="T0" fmla="*/ 85 w 85"/>
                  <a:gd name="T1" fmla="*/ 2 h 2"/>
                  <a:gd name="T2" fmla="*/ 0 w 85"/>
                  <a:gd name="T3" fmla="*/ 2 h 2"/>
                  <a:gd name="T4" fmla="*/ 2 w 85"/>
                  <a:gd name="T5" fmla="*/ 0 h 2"/>
                  <a:gd name="T6" fmla="*/ 82 w 85"/>
                  <a:gd name="T7" fmla="*/ 0 h 2"/>
                  <a:gd name="T8" fmla="*/ 85 w 85"/>
                  <a:gd name="T9" fmla="*/ 2 h 2"/>
                  <a:gd name="T10" fmla="*/ 0 60000 65536"/>
                  <a:gd name="T11" fmla="*/ 0 60000 65536"/>
                  <a:gd name="T12" fmla="*/ 0 60000 65536"/>
                  <a:gd name="T13" fmla="*/ 0 60000 65536"/>
                  <a:gd name="T14" fmla="*/ 0 60000 65536"/>
                  <a:gd name="T15" fmla="*/ 0 w 85"/>
                  <a:gd name="T16" fmla="*/ 0 h 2"/>
                  <a:gd name="T17" fmla="*/ 85 w 85"/>
                  <a:gd name="T18" fmla="*/ 2 h 2"/>
                </a:gdLst>
                <a:ahLst/>
                <a:cxnLst>
                  <a:cxn ang="T10">
                    <a:pos x="T0" y="T1"/>
                  </a:cxn>
                  <a:cxn ang="T11">
                    <a:pos x="T2" y="T3"/>
                  </a:cxn>
                  <a:cxn ang="T12">
                    <a:pos x="T4" y="T5"/>
                  </a:cxn>
                  <a:cxn ang="T13">
                    <a:pos x="T6" y="T7"/>
                  </a:cxn>
                  <a:cxn ang="T14">
                    <a:pos x="T8" y="T9"/>
                  </a:cxn>
                </a:cxnLst>
                <a:rect l="T15" t="T16" r="T17" b="T18"/>
                <a:pathLst>
                  <a:path w="85" h="2">
                    <a:moveTo>
                      <a:pt x="85" y="2"/>
                    </a:moveTo>
                    <a:lnTo>
                      <a:pt x="0" y="2"/>
                    </a:lnTo>
                    <a:lnTo>
                      <a:pt x="2" y="0"/>
                    </a:lnTo>
                    <a:lnTo>
                      <a:pt x="82" y="0"/>
                    </a:lnTo>
                    <a:lnTo>
                      <a:pt x="85" y="2"/>
                    </a:lnTo>
                    <a:close/>
                  </a:path>
                </a:pathLst>
              </a:custGeom>
              <a:solidFill>
                <a:srgbClr val="4A4745"/>
              </a:solidFill>
              <a:ln w="9525">
                <a:noFill/>
                <a:round/>
                <a:headEnd/>
                <a:tailEnd/>
              </a:ln>
            </p:spPr>
            <p:txBody>
              <a:bodyPr/>
              <a:lstStyle/>
              <a:p>
                <a:endParaRPr lang="hu-HU"/>
              </a:p>
            </p:txBody>
          </p:sp>
          <p:sp>
            <p:nvSpPr>
              <p:cNvPr id="74376" name="Freeform 199"/>
              <p:cNvSpPr>
                <a:spLocks/>
              </p:cNvSpPr>
              <p:nvPr/>
            </p:nvSpPr>
            <p:spPr bwMode="auto">
              <a:xfrm>
                <a:off x="1884" y="2634"/>
                <a:ext cx="82" cy="3"/>
              </a:xfrm>
              <a:custGeom>
                <a:avLst/>
                <a:gdLst>
                  <a:gd name="T0" fmla="*/ 82 w 82"/>
                  <a:gd name="T1" fmla="*/ 3 h 3"/>
                  <a:gd name="T2" fmla="*/ 0 w 82"/>
                  <a:gd name="T3" fmla="*/ 3 h 3"/>
                  <a:gd name="T4" fmla="*/ 1 w 82"/>
                  <a:gd name="T5" fmla="*/ 0 h 3"/>
                  <a:gd name="T6" fmla="*/ 80 w 82"/>
                  <a:gd name="T7" fmla="*/ 0 h 3"/>
                  <a:gd name="T8" fmla="*/ 82 w 82"/>
                  <a:gd name="T9" fmla="*/ 3 h 3"/>
                  <a:gd name="T10" fmla="*/ 0 60000 65536"/>
                  <a:gd name="T11" fmla="*/ 0 60000 65536"/>
                  <a:gd name="T12" fmla="*/ 0 60000 65536"/>
                  <a:gd name="T13" fmla="*/ 0 60000 65536"/>
                  <a:gd name="T14" fmla="*/ 0 60000 65536"/>
                  <a:gd name="T15" fmla="*/ 0 w 82"/>
                  <a:gd name="T16" fmla="*/ 0 h 3"/>
                  <a:gd name="T17" fmla="*/ 82 w 82"/>
                  <a:gd name="T18" fmla="*/ 3 h 3"/>
                </a:gdLst>
                <a:ahLst/>
                <a:cxnLst>
                  <a:cxn ang="T10">
                    <a:pos x="T0" y="T1"/>
                  </a:cxn>
                  <a:cxn ang="T11">
                    <a:pos x="T2" y="T3"/>
                  </a:cxn>
                  <a:cxn ang="T12">
                    <a:pos x="T4" y="T5"/>
                  </a:cxn>
                  <a:cxn ang="T13">
                    <a:pos x="T6" y="T7"/>
                  </a:cxn>
                  <a:cxn ang="T14">
                    <a:pos x="T8" y="T9"/>
                  </a:cxn>
                </a:cxnLst>
                <a:rect l="T15" t="T16" r="T17" b="T18"/>
                <a:pathLst>
                  <a:path w="82" h="3">
                    <a:moveTo>
                      <a:pt x="82" y="3"/>
                    </a:moveTo>
                    <a:lnTo>
                      <a:pt x="0" y="3"/>
                    </a:lnTo>
                    <a:lnTo>
                      <a:pt x="1" y="0"/>
                    </a:lnTo>
                    <a:lnTo>
                      <a:pt x="80" y="0"/>
                    </a:lnTo>
                    <a:lnTo>
                      <a:pt x="82" y="3"/>
                    </a:lnTo>
                    <a:close/>
                  </a:path>
                </a:pathLst>
              </a:custGeom>
              <a:solidFill>
                <a:srgbClr val="464341"/>
              </a:solidFill>
              <a:ln w="9525">
                <a:noFill/>
                <a:round/>
                <a:headEnd/>
                <a:tailEnd/>
              </a:ln>
            </p:spPr>
            <p:txBody>
              <a:bodyPr/>
              <a:lstStyle/>
              <a:p>
                <a:endParaRPr lang="hu-HU"/>
              </a:p>
            </p:txBody>
          </p:sp>
          <p:sp>
            <p:nvSpPr>
              <p:cNvPr id="74377" name="Freeform 200"/>
              <p:cNvSpPr>
                <a:spLocks/>
              </p:cNvSpPr>
              <p:nvPr/>
            </p:nvSpPr>
            <p:spPr bwMode="auto">
              <a:xfrm>
                <a:off x="1884" y="2633"/>
                <a:ext cx="80" cy="3"/>
              </a:xfrm>
              <a:custGeom>
                <a:avLst/>
                <a:gdLst>
                  <a:gd name="T0" fmla="*/ 80 w 80"/>
                  <a:gd name="T1" fmla="*/ 3 h 3"/>
                  <a:gd name="T2" fmla="*/ 0 w 80"/>
                  <a:gd name="T3" fmla="*/ 3 h 3"/>
                  <a:gd name="T4" fmla="*/ 3 w 80"/>
                  <a:gd name="T5" fmla="*/ 0 h 3"/>
                  <a:gd name="T6" fmla="*/ 79 w 80"/>
                  <a:gd name="T7" fmla="*/ 0 h 3"/>
                  <a:gd name="T8" fmla="*/ 80 w 80"/>
                  <a:gd name="T9" fmla="*/ 3 h 3"/>
                  <a:gd name="T10" fmla="*/ 0 60000 65536"/>
                  <a:gd name="T11" fmla="*/ 0 60000 65536"/>
                  <a:gd name="T12" fmla="*/ 0 60000 65536"/>
                  <a:gd name="T13" fmla="*/ 0 60000 65536"/>
                  <a:gd name="T14" fmla="*/ 0 60000 65536"/>
                  <a:gd name="T15" fmla="*/ 0 w 80"/>
                  <a:gd name="T16" fmla="*/ 0 h 3"/>
                  <a:gd name="T17" fmla="*/ 80 w 80"/>
                  <a:gd name="T18" fmla="*/ 3 h 3"/>
                </a:gdLst>
                <a:ahLst/>
                <a:cxnLst>
                  <a:cxn ang="T10">
                    <a:pos x="T0" y="T1"/>
                  </a:cxn>
                  <a:cxn ang="T11">
                    <a:pos x="T2" y="T3"/>
                  </a:cxn>
                  <a:cxn ang="T12">
                    <a:pos x="T4" y="T5"/>
                  </a:cxn>
                  <a:cxn ang="T13">
                    <a:pos x="T6" y="T7"/>
                  </a:cxn>
                  <a:cxn ang="T14">
                    <a:pos x="T8" y="T9"/>
                  </a:cxn>
                </a:cxnLst>
                <a:rect l="T15" t="T16" r="T17" b="T18"/>
                <a:pathLst>
                  <a:path w="80" h="3">
                    <a:moveTo>
                      <a:pt x="80" y="3"/>
                    </a:moveTo>
                    <a:lnTo>
                      <a:pt x="0" y="3"/>
                    </a:lnTo>
                    <a:lnTo>
                      <a:pt x="3" y="0"/>
                    </a:lnTo>
                    <a:lnTo>
                      <a:pt x="79" y="0"/>
                    </a:lnTo>
                    <a:lnTo>
                      <a:pt x="80" y="3"/>
                    </a:lnTo>
                    <a:close/>
                  </a:path>
                </a:pathLst>
              </a:custGeom>
              <a:solidFill>
                <a:srgbClr val="44403F"/>
              </a:solidFill>
              <a:ln w="9525">
                <a:noFill/>
                <a:round/>
                <a:headEnd/>
                <a:tailEnd/>
              </a:ln>
            </p:spPr>
            <p:txBody>
              <a:bodyPr/>
              <a:lstStyle/>
              <a:p>
                <a:endParaRPr lang="hu-HU"/>
              </a:p>
            </p:txBody>
          </p:sp>
          <p:sp>
            <p:nvSpPr>
              <p:cNvPr id="74378" name="Freeform 201"/>
              <p:cNvSpPr>
                <a:spLocks/>
              </p:cNvSpPr>
              <p:nvPr/>
            </p:nvSpPr>
            <p:spPr bwMode="auto">
              <a:xfrm>
                <a:off x="1885" y="2631"/>
                <a:ext cx="79" cy="3"/>
              </a:xfrm>
              <a:custGeom>
                <a:avLst/>
                <a:gdLst>
                  <a:gd name="T0" fmla="*/ 79 w 79"/>
                  <a:gd name="T1" fmla="*/ 3 h 3"/>
                  <a:gd name="T2" fmla="*/ 0 w 79"/>
                  <a:gd name="T3" fmla="*/ 3 h 3"/>
                  <a:gd name="T4" fmla="*/ 3 w 79"/>
                  <a:gd name="T5" fmla="*/ 0 h 3"/>
                  <a:gd name="T6" fmla="*/ 76 w 79"/>
                  <a:gd name="T7" fmla="*/ 0 h 3"/>
                  <a:gd name="T8" fmla="*/ 79 w 79"/>
                  <a:gd name="T9" fmla="*/ 3 h 3"/>
                  <a:gd name="T10" fmla="*/ 0 60000 65536"/>
                  <a:gd name="T11" fmla="*/ 0 60000 65536"/>
                  <a:gd name="T12" fmla="*/ 0 60000 65536"/>
                  <a:gd name="T13" fmla="*/ 0 60000 65536"/>
                  <a:gd name="T14" fmla="*/ 0 60000 65536"/>
                  <a:gd name="T15" fmla="*/ 0 w 79"/>
                  <a:gd name="T16" fmla="*/ 0 h 3"/>
                  <a:gd name="T17" fmla="*/ 79 w 79"/>
                  <a:gd name="T18" fmla="*/ 3 h 3"/>
                </a:gdLst>
                <a:ahLst/>
                <a:cxnLst>
                  <a:cxn ang="T10">
                    <a:pos x="T0" y="T1"/>
                  </a:cxn>
                  <a:cxn ang="T11">
                    <a:pos x="T2" y="T3"/>
                  </a:cxn>
                  <a:cxn ang="T12">
                    <a:pos x="T4" y="T5"/>
                  </a:cxn>
                  <a:cxn ang="T13">
                    <a:pos x="T6" y="T7"/>
                  </a:cxn>
                  <a:cxn ang="T14">
                    <a:pos x="T8" y="T9"/>
                  </a:cxn>
                </a:cxnLst>
                <a:rect l="T15" t="T16" r="T17" b="T18"/>
                <a:pathLst>
                  <a:path w="79" h="3">
                    <a:moveTo>
                      <a:pt x="79" y="3"/>
                    </a:moveTo>
                    <a:lnTo>
                      <a:pt x="0" y="3"/>
                    </a:lnTo>
                    <a:lnTo>
                      <a:pt x="3" y="0"/>
                    </a:lnTo>
                    <a:lnTo>
                      <a:pt x="76" y="0"/>
                    </a:lnTo>
                    <a:lnTo>
                      <a:pt x="79" y="3"/>
                    </a:lnTo>
                    <a:close/>
                  </a:path>
                </a:pathLst>
              </a:custGeom>
              <a:solidFill>
                <a:srgbClr val="413E3C"/>
              </a:solidFill>
              <a:ln w="9525">
                <a:noFill/>
                <a:round/>
                <a:headEnd/>
                <a:tailEnd/>
              </a:ln>
            </p:spPr>
            <p:txBody>
              <a:bodyPr/>
              <a:lstStyle/>
              <a:p>
                <a:endParaRPr lang="hu-HU"/>
              </a:p>
            </p:txBody>
          </p:sp>
          <p:sp>
            <p:nvSpPr>
              <p:cNvPr id="74379" name="Freeform 202"/>
              <p:cNvSpPr>
                <a:spLocks/>
              </p:cNvSpPr>
              <p:nvPr/>
            </p:nvSpPr>
            <p:spPr bwMode="auto">
              <a:xfrm>
                <a:off x="1887" y="2630"/>
                <a:ext cx="76" cy="3"/>
              </a:xfrm>
              <a:custGeom>
                <a:avLst/>
                <a:gdLst>
                  <a:gd name="T0" fmla="*/ 76 w 76"/>
                  <a:gd name="T1" fmla="*/ 3 h 3"/>
                  <a:gd name="T2" fmla="*/ 0 w 76"/>
                  <a:gd name="T3" fmla="*/ 3 h 3"/>
                  <a:gd name="T4" fmla="*/ 2 w 76"/>
                  <a:gd name="T5" fmla="*/ 0 h 3"/>
                  <a:gd name="T6" fmla="*/ 73 w 76"/>
                  <a:gd name="T7" fmla="*/ 0 h 3"/>
                  <a:gd name="T8" fmla="*/ 76 w 76"/>
                  <a:gd name="T9" fmla="*/ 3 h 3"/>
                  <a:gd name="T10" fmla="*/ 0 60000 65536"/>
                  <a:gd name="T11" fmla="*/ 0 60000 65536"/>
                  <a:gd name="T12" fmla="*/ 0 60000 65536"/>
                  <a:gd name="T13" fmla="*/ 0 60000 65536"/>
                  <a:gd name="T14" fmla="*/ 0 60000 65536"/>
                  <a:gd name="T15" fmla="*/ 0 w 76"/>
                  <a:gd name="T16" fmla="*/ 0 h 3"/>
                  <a:gd name="T17" fmla="*/ 76 w 76"/>
                  <a:gd name="T18" fmla="*/ 3 h 3"/>
                </a:gdLst>
                <a:ahLst/>
                <a:cxnLst>
                  <a:cxn ang="T10">
                    <a:pos x="T0" y="T1"/>
                  </a:cxn>
                  <a:cxn ang="T11">
                    <a:pos x="T2" y="T3"/>
                  </a:cxn>
                  <a:cxn ang="T12">
                    <a:pos x="T4" y="T5"/>
                  </a:cxn>
                  <a:cxn ang="T13">
                    <a:pos x="T6" y="T7"/>
                  </a:cxn>
                  <a:cxn ang="T14">
                    <a:pos x="T8" y="T9"/>
                  </a:cxn>
                </a:cxnLst>
                <a:rect l="T15" t="T16" r="T17" b="T18"/>
                <a:pathLst>
                  <a:path w="76" h="3">
                    <a:moveTo>
                      <a:pt x="76" y="3"/>
                    </a:moveTo>
                    <a:lnTo>
                      <a:pt x="0" y="3"/>
                    </a:lnTo>
                    <a:lnTo>
                      <a:pt x="2" y="0"/>
                    </a:lnTo>
                    <a:lnTo>
                      <a:pt x="73" y="0"/>
                    </a:lnTo>
                    <a:lnTo>
                      <a:pt x="76" y="3"/>
                    </a:lnTo>
                    <a:close/>
                  </a:path>
                </a:pathLst>
              </a:custGeom>
              <a:solidFill>
                <a:srgbClr val="403D3B"/>
              </a:solidFill>
              <a:ln w="9525">
                <a:noFill/>
                <a:round/>
                <a:headEnd/>
                <a:tailEnd/>
              </a:ln>
            </p:spPr>
            <p:txBody>
              <a:bodyPr/>
              <a:lstStyle/>
              <a:p>
                <a:endParaRPr lang="hu-HU"/>
              </a:p>
            </p:txBody>
          </p:sp>
          <p:sp>
            <p:nvSpPr>
              <p:cNvPr id="74380" name="Freeform 203"/>
              <p:cNvSpPr>
                <a:spLocks/>
              </p:cNvSpPr>
              <p:nvPr/>
            </p:nvSpPr>
            <p:spPr bwMode="auto">
              <a:xfrm>
                <a:off x="1888" y="2628"/>
                <a:ext cx="73" cy="3"/>
              </a:xfrm>
              <a:custGeom>
                <a:avLst/>
                <a:gdLst>
                  <a:gd name="T0" fmla="*/ 73 w 73"/>
                  <a:gd name="T1" fmla="*/ 3 h 3"/>
                  <a:gd name="T2" fmla="*/ 0 w 73"/>
                  <a:gd name="T3" fmla="*/ 3 h 3"/>
                  <a:gd name="T4" fmla="*/ 3 w 73"/>
                  <a:gd name="T5" fmla="*/ 0 h 3"/>
                  <a:gd name="T6" fmla="*/ 72 w 73"/>
                  <a:gd name="T7" fmla="*/ 0 h 3"/>
                  <a:gd name="T8" fmla="*/ 73 w 73"/>
                  <a:gd name="T9" fmla="*/ 3 h 3"/>
                  <a:gd name="T10" fmla="*/ 0 60000 65536"/>
                  <a:gd name="T11" fmla="*/ 0 60000 65536"/>
                  <a:gd name="T12" fmla="*/ 0 60000 65536"/>
                  <a:gd name="T13" fmla="*/ 0 60000 65536"/>
                  <a:gd name="T14" fmla="*/ 0 60000 65536"/>
                  <a:gd name="T15" fmla="*/ 0 w 73"/>
                  <a:gd name="T16" fmla="*/ 0 h 3"/>
                  <a:gd name="T17" fmla="*/ 73 w 73"/>
                  <a:gd name="T18" fmla="*/ 3 h 3"/>
                </a:gdLst>
                <a:ahLst/>
                <a:cxnLst>
                  <a:cxn ang="T10">
                    <a:pos x="T0" y="T1"/>
                  </a:cxn>
                  <a:cxn ang="T11">
                    <a:pos x="T2" y="T3"/>
                  </a:cxn>
                  <a:cxn ang="T12">
                    <a:pos x="T4" y="T5"/>
                  </a:cxn>
                  <a:cxn ang="T13">
                    <a:pos x="T6" y="T7"/>
                  </a:cxn>
                  <a:cxn ang="T14">
                    <a:pos x="T8" y="T9"/>
                  </a:cxn>
                </a:cxnLst>
                <a:rect l="T15" t="T16" r="T17" b="T18"/>
                <a:pathLst>
                  <a:path w="73" h="3">
                    <a:moveTo>
                      <a:pt x="73" y="3"/>
                    </a:moveTo>
                    <a:lnTo>
                      <a:pt x="0" y="3"/>
                    </a:lnTo>
                    <a:lnTo>
                      <a:pt x="3" y="0"/>
                    </a:lnTo>
                    <a:lnTo>
                      <a:pt x="72" y="0"/>
                    </a:lnTo>
                    <a:lnTo>
                      <a:pt x="73" y="3"/>
                    </a:lnTo>
                    <a:close/>
                  </a:path>
                </a:pathLst>
              </a:custGeom>
              <a:solidFill>
                <a:srgbClr val="3E3A39"/>
              </a:solidFill>
              <a:ln w="9525">
                <a:noFill/>
                <a:round/>
                <a:headEnd/>
                <a:tailEnd/>
              </a:ln>
            </p:spPr>
            <p:txBody>
              <a:bodyPr/>
              <a:lstStyle/>
              <a:p>
                <a:endParaRPr lang="hu-HU"/>
              </a:p>
            </p:txBody>
          </p:sp>
          <p:sp>
            <p:nvSpPr>
              <p:cNvPr id="74381" name="Freeform 204"/>
              <p:cNvSpPr>
                <a:spLocks/>
              </p:cNvSpPr>
              <p:nvPr/>
            </p:nvSpPr>
            <p:spPr bwMode="auto">
              <a:xfrm>
                <a:off x="1889" y="2627"/>
                <a:ext cx="71" cy="3"/>
              </a:xfrm>
              <a:custGeom>
                <a:avLst/>
                <a:gdLst>
                  <a:gd name="T0" fmla="*/ 71 w 71"/>
                  <a:gd name="T1" fmla="*/ 3 h 3"/>
                  <a:gd name="T2" fmla="*/ 0 w 71"/>
                  <a:gd name="T3" fmla="*/ 3 h 3"/>
                  <a:gd name="T4" fmla="*/ 3 w 71"/>
                  <a:gd name="T5" fmla="*/ 0 h 3"/>
                  <a:gd name="T6" fmla="*/ 70 w 71"/>
                  <a:gd name="T7" fmla="*/ 0 h 3"/>
                  <a:gd name="T8" fmla="*/ 71 w 71"/>
                  <a:gd name="T9" fmla="*/ 3 h 3"/>
                  <a:gd name="T10" fmla="*/ 0 60000 65536"/>
                  <a:gd name="T11" fmla="*/ 0 60000 65536"/>
                  <a:gd name="T12" fmla="*/ 0 60000 65536"/>
                  <a:gd name="T13" fmla="*/ 0 60000 65536"/>
                  <a:gd name="T14" fmla="*/ 0 60000 65536"/>
                  <a:gd name="T15" fmla="*/ 0 w 71"/>
                  <a:gd name="T16" fmla="*/ 0 h 3"/>
                  <a:gd name="T17" fmla="*/ 71 w 71"/>
                  <a:gd name="T18" fmla="*/ 3 h 3"/>
                </a:gdLst>
                <a:ahLst/>
                <a:cxnLst>
                  <a:cxn ang="T10">
                    <a:pos x="T0" y="T1"/>
                  </a:cxn>
                  <a:cxn ang="T11">
                    <a:pos x="T2" y="T3"/>
                  </a:cxn>
                  <a:cxn ang="T12">
                    <a:pos x="T4" y="T5"/>
                  </a:cxn>
                  <a:cxn ang="T13">
                    <a:pos x="T6" y="T7"/>
                  </a:cxn>
                  <a:cxn ang="T14">
                    <a:pos x="T8" y="T9"/>
                  </a:cxn>
                </a:cxnLst>
                <a:rect l="T15" t="T16" r="T17" b="T18"/>
                <a:pathLst>
                  <a:path w="71" h="3">
                    <a:moveTo>
                      <a:pt x="71" y="3"/>
                    </a:moveTo>
                    <a:lnTo>
                      <a:pt x="0" y="3"/>
                    </a:lnTo>
                    <a:lnTo>
                      <a:pt x="3" y="0"/>
                    </a:lnTo>
                    <a:lnTo>
                      <a:pt x="70" y="0"/>
                    </a:lnTo>
                    <a:lnTo>
                      <a:pt x="71" y="3"/>
                    </a:lnTo>
                    <a:close/>
                  </a:path>
                </a:pathLst>
              </a:custGeom>
              <a:solidFill>
                <a:srgbClr val="3C3937"/>
              </a:solidFill>
              <a:ln w="9525">
                <a:noFill/>
                <a:round/>
                <a:headEnd/>
                <a:tailEnd/>
              </a:ln>
            </p:spPr>
            <p:txBody>
              <a:bodyPr/>
              <a:lstStyle/>
              <a:p>
                <a:endParaRPr lang="hu-HU"/>
              </a:p>
            </p:txBody>
          </p:sp>
          <p:sp>
            <p:nvSpPr>
              <p:cNvPr id="74382" name="Freeform 205"/>
              <p:cNvSpPr>
                <a:spLocks/>
              </p:cNvSpPr>
              <p:nvPr/>
            </p:nvSpPr>
            <p:spPr bwMode="auto">
              <a:xfrm>
                <a:off x="1891" y="2626"/>
                <a:ext cx="69" cy="2"/>
              </a:xfrm>
              <a:custGeom>
                <a:avLst/>
                <a:gdLst>
                  <a:gd name="T0" fmla="*/ 69 w 69"/>
                  <a:gd name="T1" fmla="*/ 2 h 2"/>
                  <a:gd name="T2" fmla="*/ 0 w 69"/>
                  <a:gd name="T3" fmla="*/ 2 h 2"/>
                  <a:gd name="T4" fmla="*/ 1 w 69"/>
                  <a:gd name="T5" fmla="*/ 0 h 2"/>
                  <a:gd name="T6" fmla="*/ 66 w 69"/>
                  <a:gd name="T7" fmla="*/ 0 h 2"/>
                  <a:gd name="T8" fmla="*/ 69 w 69"/>
                  <a:gd name="T9" fmla="*/ 2 h 2"/>
                  <a:gd name="T10" fmla="*/ 0 60000 65536"/>
                  <a:gd name="T11" fmla="*/ 0 60000 65536"/>
                  <a:gd name="T12" fmla="*/ 0 60000 65536"/>
                  <a:gd name="T13" fmla="*/ 0 60000 65536"/>
                  <a:gd name="T14" fmla="*/ 0 60000 65536"/>
                  <a:gd name="T15" fmla="*/ 0 w 69"/>
                  <a:gd name="T16" fmla="*/ 0 h 2"/>
                  <a:gd name="T17" fmla="*/ 69 w 69"/>
                  <a:gd name="T18" fmla="*/ 2 h 2"/>
                </a:gdLst>
                <a:ahLst/>
                <a:cxnLst>
                  <a:cxn ang="T10">
                    <a:pos x="T0" y="T1"/>
                  </a:cxn>
                  <a:cxn ang="T11">
                    <a:pos x="T2" y="T3"/>
                  </a:cxn>
                  <a:cxn ang="T12">
                    <a:pos x="T4" y="T5"/>
                  </a:cxn>
                  <a:cxn ang="T13">
                    <a:pos x="T6" y="T7"/>
                  </a:cxn>
                  <a:cxn ang="T14">
                    <a:pos x="T8" y="T9"/>
                  </a:cxn>
                </a:cxnLst>
                <a:rect l="T15" t="T16" r="T17" b="T18"/>
                <a:pathLst>
                  <a:path w="69" h="2">
                    <a:moveTo>
                      <a:pt x="69" y="2"/>
                    </a:moveTo>
                    <a:lnTo>
                      <a:pt x="0" y="2"/>
                    </a:lnTo>
                    <a:lnTo>
                      <a:pt x="1" y="0"/>
                    </a:lnTo>
                    <a:lnTo>
                      <a:pt x="66" y="0"/>
                    </a:lnTo>
                    <a:lnTo>
                      <a:pt x="69" y="2"/>
                    </a:lnTo>
                    <a:close/>
                  </a:path>
                </a:pathLst>
              </a:custGeom>
              <a:solidFill>
                <a:srgbClr val="3A3635"/>
              </a:solidFill>
              <a:ln w="9525">
                <a:noFill/>
                <a:round/>
                <a:headEnd/>
                <a:tailEnd/>
              </a:ln>
            </p:spPr>
            <p:txBody>
              <a:bodyPr/>
              <a:lstStyle/>
              <a:p>
                <a:endParaRPr lang="hu-HU"/>
              </a:p>
            </p:txBody>
          </p:sp>
        </p:grpSp>
        <p:grpSp>
          <p:nvGrpSpPr>
            <p:cNvPr id="4" name="Group 206"/>
            <p:cNvGrpSpPr>
              <a:grpSpLocks/>
            </p:cNvGrpSpPr>
            <p:nvPr/>
          </p:nvGrpSpPr>
          <p:grpSpPr bwMode="auto">
            <a:xfrm>
              <a:off x="1213" y="1854"/>
              <a:ext cx="769" cy="1048"/>
              <a:chOff x="1213" y="1854"/>
              <a:chExt cx="769" cy="1048"/>
            </a:xfrm>
          </p:grpSpPr>
          <p:sp>
            <p:nvSpPr>
              <p:cNvPr id="73983" name="Freeform 207"/>
              <p:cNvSpPr>
                <a:spLocks/>
              </p:cNvSpPr>
              <p:nvPr/>
            </p:nvSpPr>
            <p:spPr bwMode="auto">
              <a:xfrm>
                <a:off x="1892" y="2624"/>
                <a:ext cx="67" cy="3"/>
              </a:xfrm>
              <a:custGeom>
                <a:avLst/>
                <a:gdLst>
                  <a:gd name="T0" fmla="*/ 67 w 67"/>
                  <a:gd name="T1" fmla="*/ 3 h 3"/>
                  <a:gd name="T2" fmla="*/ 0 w 67"/>
                  <a:gd name="T3" fmla="*/ 3 h 3"/>
                  <a:gd name="T4" fmla="*/ 2 w 67"/>
                  <a:gd name="T5" fmla="*/ 0 h 3"/>
                  <a:gd name="T6" fmla="*/ 64 w 67"/>
                  <a:gd name="T7" fmla="*/ 0 h 3"/>
                  <a:gd name="T8" fmla="*/ 67 w 67"/>
                  <a:gd name="T9" fmla="*/ 3 h 3"/>
                  <a:gd name="T10" fmla="*/ 0 60000 65536"/>
                  <a:gd name="T11" fmla="*/ 0 60000 65536"/>
                  <a:gd name="T12" fmla="*/ 0 60000 65536"/>
                  <a:gd name="T13" fmla="*/ 0 60000 65536"/>
                  <a:gd name="T14" fmla="*/ 0 60000 65536"/>
                  <a:gd name="T15" fmla="*/ 0 w 67"/>
                  <a:gd name="T16" fmla="*/ 0 h 3"/>
                  <a:gd name="T17" fmla="*/ 67 w 67"/>
                  <a:gd name="T18" fmla="*/ 3 h 3"/>
                </a:gdLst>
                <a:ahLst/>
                <a:cxnLst>
                  <a:cxn ang="T10">
                    <a:pos x="T0" y="T1"/>
                  </a:cxn>
                  <a:cxn ang="T11">
                    <a:pos x="T2" y="T3"/>
                  </a:cxn>
                  <a:cxn ang="T12">
                    <a:pos x="T4" y="T5"/>
                  </a:cxn>
                  <a:cxn ang="T13">
                    <a:pos x="T6" y="T7"/>
                  </a:cxn>
                  <a:cxn ang="T14">
                    <a:pos x="T8" y="T9"/>
                  </a:cxn>
                </a:cxnLst>
                <a:rect l="T15" t="T16" r="T17" b="T18"/>
                <a:pathLst>
                  <a:path w="67" h="3">
                    <a:moveTo>
                      <a:pt x="67" y="3"/>
                    </a:moveTo>
                    <a:lnTo>
                      <a:pt x="0" y="3"/>
                    </a:lnTo>
                    <a:lnTo>
                      <a:pt x="2" y="0"/>
                    </a:lnTo>
                    <a:lnTo>
                      <a:pt x="64" y="0"/>
                    </a:lnTo>
                    <a:lnTo>
                      <a:pt x="67" y="3"/>
                    </a:lnTo>
                    <a:close/>
                  </a:path>
                </a:pathLst>
              </a:custGeom>
              <a:solidFill>
                <a:srgbClr val="363230"/>
              </a:solidFill>
              <a:ln w="9525">
                <a:noFill/>
                <a:round/>
                <a:headEnd/>
                <a:tailEnd/>
              </a:ln>
            </p:spPr>
            <p:txBody>
              <a:bodyPr/>
              <a:lstStyle/>
              <a:p>
                <a:endParaRPr lang="hu-HU"/>
              </a:p>
            </p:txBody>
          </p:sp>
          <p:sp>
            <p:nvSpPr>
              <p:cNvPr id="73984" name="Freeform 208"/>
              <p:cNvSpPr>
                <a:spLocks/>
              </p:cNvSpPr>
              <p:nvPr/>
            </p:nvSpPr>
            <p:spPr bwMode="auto">
              <a:xfrm>
                <a:off x="1892" y="2623"/>
                <a:ext cx="65" cy="3"/>
              </a:xfrm>
              <a:custGeom>
                <a:avLst/>
                <a:gdLst>
                  <a:gd name="T0" fmla="*/ 65 w 65"/>
                  <a:gd name="T1" fmla="*/ 3 h 3"/>
                  <a:gd name="T2" fmla="*/ 0 w 65"/>
                  <a:gd name="T3" fmla="*/ 3 h 3"/>
                  <a:gd name="T4" fmla="*/ 3 w 65"/>
                  <a:gd name="T5" fmla="*/ 0 h 3"/>
                  <a:gd name="T6" fmla="*/ 62 w 65"/>
                  <a:gd name="T7" fmla="*/ 0 h 3"/>
                  <a:gd name="T8" fmla="*/ 65 w 65"/>
                  <a:gd name="T9" fmla="*/ 3 h 3"/>
                  <a:gd name="T10" fmla="*/ 0 60000 65536"/>
                  <a:gd name="T11" fmla="*/ 0 60000 65536"/>
                  <a:gd name="T12" fmla="*/ 0 60000 65536"/>
                  <a:gd name="T13" fmla="*/ 0 60000 65536"/>
                  <a:gd name="T14" fmla="*/ 0 60000 65536"/>
                  <a:gd name="T15" fmla="*/ 0 w 65"/>
                  <a:gd name="T16" fmla="*/ 0 h 3"/>
                  <a:gd name="T17" fmla="*/ 65 w 65"/>
                  <a:gd name="T18" fmla="*/ 3 h 3"/>
                </a:gdLst>
                <a:ahLst/>
                <a:cxnLst>
                  <a:cxn ang="T10">
                    <a:pos x="T0" y="T1"/>
                  </a:cxn>
                  <a:cxn ang="T11">
                    <a:pos x="T2" y="T3"/>
                  </a:cxn>
                  <a:cxn ang="T12">
                    <a:pos x="T4" y="T5"/>
                  </a:cxn>
                  <a:cxn ang="T13">
                    <a:pos x="T6" y="T7"/>
                  </a:cxn>
                  <a:cxn ang="T14">
                    <a:pos x="T8" y="T9"/>
                  </a:cxn>
                </a:cxnLst>
                <a:rect l="T15" t="T16" r="T17" b="T18"/>
                <a:pathLst>
                  <a:path w="65" h="3">
                    <a:moveTo>
                      <a:pt x="65" y="3"/>
                    </a:moveTo>
                    <a:lnTo>
                      <a:pt x="0" y="3"/>
                    </a:lnTo>
                    <a:lnTo>
                      <a:pt x="3" y="0"/>
                    </a:lnTo>
                    <a:lnTo>
                      <a:pt x="62" y="0"/>
                    </a:lnTo>
                    <a:lnTo>
                      <a:pt x="65" y="3"/>
                    </a:lnTo>
                    <a:close/>
                  </a:path>
                </a:pathLst>
              </a:custGeom>
              <a:solidFill>
                <a:srgbClr val="33302E"/>
              </a:solidFill>
              <a:ln w="9525">
                <a:noFill/>
                <a:round/>
                <a:headEnd/>
                <a:tailEnd/>
              </a:ln>
            </p:spPr>
            <p:txBody>
              <a:bodyPr/>
              <a:lstStyle/>
              <a:p>
                <a:endParaRPr lang="hu-HU"/>
              </a:p>
            </p:txBody>
          </p:sp>
          <p:sp>
            <p:nvSpPr>
              <p:cNvPr id="73985" name="Freeform 209"/>
              <p:cNvSpPr>
                <a:spLocks/>
              </p:cNvSpPr>
              <p:nvPr/>
            </p:nvSpPr>
            <p:spPr bwMode="auto">
              <a:xfrm>
                <a:off x="1894" y="2621"/>
                <a:ext cx="62" cy="3"/>
              </a:xfrm>
              <a:custGeom>
                <a:avLst/>
                <a:gdLst>
                  <a:gd name="T0" fmla="*/ 62 w 62"/>
                  <a:gd name="T1" fmla="*/ 3 h 3"/>
                  <a:gd name="T2" fmla="*/ 0 w 62"/>
                  <a:gd name="T3" fmla="*/ 3 h 3"/>
                  <a:gd name="T4" fmla="*/ 3 w 62"/>
                  <a:gd name="T5" fmla="*/ 0 h 3"/>
                  <a:gd name="T6" fmla="*/ 60 w 62"/>
                  <a:gd name="T7" fmla="*/ 0 h 3"/>
                  <a:gd name="T8" fmla="*/ 62 w 62"/>
                  <a:gd name="T9" fmla="*/ 3 h 3"/>
                  <a:gd name="T10" fmla="*/ 0 60000 65536"/>
                  <a:gd name="T11" fmla="*/ 0 60000 65536"/>
                  <a:gd name="T12" fmla="*/ 0 60000 65536"/>
                  <a:gd name="T13" fmla="*/ 0 60000 65536"/>
                  <a:gd name="T14" fmla="*/ 0 60000 65536"/>
                  <a:gd name="T15" fmla="*/ 0 w 62"/>
                  <a:gd name="T16" fmla="*/ 0 h 3"/>
                  <a:gd name="T17" fmla="*/ 62 w 62"/>
                  <a:gd name="T18" fmla="*/ 3 h 3"/>
                </a:gdLst>
                <a:ahLst/>
                <a:cxnLst>
                  <a:cxn ang="T10">
                    <a:pos x="T0" y="T1"/>
                  </a:cxn>
                  <a:cxn ang="T11">
                    <a:pos x="T2" y="T3"/>
                  </a:cxn>
                  <a:cxn ang="T12">
                    <a:pos x="T4" y="T5"/>
                  </a:cxn>
                  <a:cxn ang="T13">
                    <a:pos x="T6" y="T7"/>
                  </a:cxn>
                  <a:cxn ang="T14">
                    <a:pos x="T8" y="T9"/>
                  </a:cxn>
                </a:cxnLst>
                <a:rect l="T15" t="T16" r="T17" b="T18"/>
                <a:pathLst>
                  <a:path w="62" h="3">
                    <a:moveTo>
                      <a:pt x="62" y="3"/>
                    </a:moveTo>
                    <a:lnTo>
                      <a:pt x="0" y="3"/>
                    </a:lnTo>
                    <a:lnTo>
                      <a:pt x="3" y="0"/>
                    </a:lnTo>
                    <a:lnTo>
                      <a:pt x="60" y="0"/>
                    </a:lnTo>
                    <a:lnTo>
                      <a:pt x="62" y="3"/>
                    </a:lnTo>
                    <a:close/>
                  </a:path>
                </a:pathLst>
              </a:custGeom>
              <a:solidFill>
                <a:srgbClr val="322E2C"/>
              </a:solidFill>
              <a:ln w="9525">
                <a:noFill/>
                <a:round/>
                <a:headEnd/>
                <a:tailEnd/>
              </a:ln>
            </p:spPr>
            <p:txBody>
              <a:bodyPr/>
              <a:lstStyle/>
              <a:p>
                <a:endParaRPr lang="hu-HU"/>
              </a:p>
            </p:txBody>
          </p:sp>
          <p:sp>
            <p:nvSpPr>
              <p:cNvPr id="73986" name="Freeform 210"/>
              <p:cNvSpPr>
                <a:spLocks/>
              </p:cNvSpPr>
              <p:nvPr/>
            </p:nvSpPr>
            <p:spPr bwMode="auto">
              <a:xfrm>
                <a:off x="1895" y="2620"/>
                <a:ext cx="59" cy="3"/>
              </a:xfrm>
              <a:custGeom>
                <a:avLst/>
                <a:gdLst>
                  <a:gd name="T0" fmla="*/ 59 w 59"/>
                  <a:gd name="T1" fmla="*/ 3 h 3"/>
                  <a:gd name="T2" fmla="*/ 0 w 59"/>
                  <a:gd name="T3" fmla="*/ 3 h 3"/>
                  <a:gd name="T4" fmla="*/ 3 w 59"/>
                  <a:gd name="T5" fmla="*/ 0 h 3"/>
                  <a:gd name="T6" fmla="*/ 58 w 59"/>
                  <a:gd name="T7" fmla="*/ 0 h 3"/>
                  <a:gd name="T8" fmla="*/ 59 w 59"/>
                  <a:gd name="T9" fmla="*/ 3 h 3"/>
                  <a:gd name="T10" fmla="*/ 0 60000 65536"/>
                  <a:gd name="T11" fmla="*/ 0 60000 65536"/>
                  <a:gd name="T12" fmla="*/ 0 60000 65536"/>
                  <a:gd name="T13" fmla="*/ 0 60000 65536"/>
                  <a:gd name="T14" fmla="*/ 0 60000 65536"/>
                  <a:gd name="T15" fmla="*/ 0 w 59"/>
                  <a:gd name="T16" fmla="*/ 0 h 3"/>
                  <a:gd name="T17" fmla="*/ 59 w 59"/>
                  <a:gd name="T18" fmla="*/ 3 h 3"/>
                </a:gdLst>
                <a:ahLst/>
                <a:cxnLst>
                  <a:cxn ang="T10">
                    <a:pos x="T0" y="T1"/>
                  </a:cxn>
                  <a:cxn ang="T11">
                    <a:pos x="T2" y="T3"/>
                  </a:cxn>
                  <a:cxn ang="T12">
                    <a:pos x="T4" y="T5"/>
                  </a:cxn>
                  <a:cxn ang="T13">
                    <a:pos x="T6" y="T7"/>
                  </a:cxn>
                  <a:cxn ang="T14">
                    <a:pos x="T8" y="T9"/>
                  </a:cxn>
                </a:cxnLst>
                <a:rect l="T15" t="T16" r="T17" b="T18"/>
                <a:pathLst>
                  <a:path w="59" h="3">
                    <a:moveTo>
                      <a:pt x="59" y="3"/>
                    </a:moveTo>
                    <a:lnTo>
                      <a:pt x="0" y="3"/>
                    </a:lnTo>
                    <a:lnTo>
                      <a:pt x="3" y="0"/>
                    </a:lnTo>
                    <a:lnTo>
                      <a:pt x="58" y="0"/>
                    </a:lnTo>
                    <a:lnTo>
                      <a:pt x="59" y="3"/>
                    </a:lnTo>
                    <a:close/>
                  </a:path>
                </a:pathLst>
              </a:custGeom>
              <a:solidFill>
                <a:srgbClr val="2E2B29"/>
              </a:solidFill>
              <a:ln w="9525">
                <a:noFill/>
                <a:round/>
                <a:headEnd/>
                <a:tailEnd/>
              </a:ln>
            </p:spPr>
            <p:txBody>
              <a:bodyPr/>
              <a:lstStyle/>
              <a:p>
                <a:endParaRPr lang="hu-HU"/>
              </a:p>
            </p:txBody>
          </p:sp>
          <p:sp>
            <p:nvSpPr>
              <p:cNvPr id="73987" name="Freeform 211"/>
              <p:cNvSpPr>
                <a:spLocks/>
              </p:cNvSpPr>
              <p:nvPr/>
            </p:nvSpPr>
            <p:spPr bwMode="auto">
              <a:xfrm>
                <a:off x="1897" y="2619"/>
                <a:ext cx="57" cy="2"/>
              </a:xfrm>
              <a:custGeom>
                <a:avLst/>
                <a:gdLst>
                  <a:gd name="T0" fmla="*/ 57 w 57"/>
                  <a:gd name="T1" fmla="*/ 2 h 2"/>
                  <a:gd name="T2" fmla="*/ 0 w 57"/>
                  <a:gd name="T3" fmla="*/ 2 h 2"/>
                  <a:gd name="T4" fmla="*/ 2 w 57"/>
                  <a:gd name="T5" fmla="*/ 0 h 2"/>
                  <a:gd name="T6" fmla="*/ 54 w 57"/>
                  <a:gd name="T7" fmla="*/ 0 h 2"/>
                  <a:gd name="T8" fmla="*/ 57 w 57"/>
                  <a:gd name="T9" fmla="*/ 2 h 2"/>
                  <a:gd name="T10" fmla="*/ 0 60000 65536"/>
                  <a:gd name="T11" fmla="*/ 0 60000 65536"/>
                  <a:gd name="T12" fmla="*/ 0 60000 65536"/>
                  <a:gd name="T13" fmla="*/ 0 60000 65536"/>
                  <a:gd name="T14" fmla="*/ 0 60000 65536"/>
                  <a:gd name="T15" fmla="*/ 0 w 57"/>
                  <a:gd name="T16" fmla="*/ 0 h 2"/>
                  <a:gd name="T17" fmla="*/ 57 w 57"/>
                  <a:gd name="T18" fmla="*/ 2 h 2"/>
                </a:gdLst>
                <a:ahLst/>
                <a:cxnLst>
                  <a:cxn ang="T10">
                    <a:pos x="T0" y="T1"/>
                  </a:cxn>
                  <a:cxn ang="T11">
                    <a:pos x="T2" y="T3"/>
                  </a:cxn>
                  <a:cxn ang="T12">
                    <a:pos x="T4" y="T5"/>
                  </a:cxn>
                  <a:cxn ang="T13">
                    <a:pos x="T6" y="T7"/>
                  </a:cxn>
                  <a:cxn ang="T14">
                    <a:pos x="T8" y="T9"/>
                  </a:cxn>
                </a:cxnLst>
                <a:rect l="T15" t="T16" r="T17" b="T18"/>
                <a:pathLst>
                  <a:path w="57" h="2">
                    <a:moveTo>
                      <a:pt x="57" y="2"/>
                    </a:moveTo>
                    <a:lnTo>
                      <a:pt x="0" y="2"/>
                    </a:lnTo>
                    <a:lnTo>
                      <a:pt x="2" y="0"/>
                    </a:lnTo>
                    <a:lnTo>
                      <a:pt x="54" y="0"/>
                    </a:lnTo>
                    <a:lnTo>
                      <a:pt x="57" y="2"/>
                    </a:lnTo>
                    <a:close/>
                  </a:path>
                </a:pathLst>
              </a:custGeom>
              <a:solidFill>
                <a:srgbClr val="2C2926"/>
              </a:solidFill>
              <a:ln w="9525">
                <a:noFill/>
                <a:round/>
                <a:headEnd/>
                <a:tailEnd/>
              </a:ln>
            </p:spPr>
            <p:txBody>
              <a:bodyPr/>
              <a:lstStyle/>
              <a:p>
                <a:endParaRPr lang="hu-HU"/>
              </a:p>
            </p:txBody>
          </p:sp>
          <p:sp>
            <p:nvSpPr>
              <p:cNvPr id="73988" name="Freeform 212"/>
              <p:cNvSpPr>
                <a:spLocks/>
              </p:cNvSpPr>
              <p:nvPr/>
            </p:nvSpPr>
            <p:spPr bwMode="auto">
              <a:xfrm>
                <a:off x="1898" y="2617"/>
                <a:ext cx="55" cy="3"/>
              </a:xfrm>
              <a:custGeom>
                <a:avLst/>
                <a:gdLst>
                  <a:gd name="T0" fmla="*/ 55 w 55"/>
                  <a:gd name="T1" fmla="*/ 3 h 3"/>
                  <a:gd name="T2" fmla="*/ 0 w 55"/>
                  <a:gd name="T3" fmla="*/ 3 h 3"/>
                  <a:gd name="T4" fmla="*/ 1 w 55"/>
                  <a:gd name="T5" fmla="*/ 0 h 3"/>
                  <a:gd name="T6" fmla="*/ 52 w 55"/>
                  <a:gd name="T7" fmla="*/ 0 h 3"/>
                  <a:gd name="T8" fmla="*/ 55 w 55"/>
                  <a:gd name="T9" fmla="*/ 3 h 3"/>
                  <a:gd name="T10" fmla="*/ 0 60000 65536"/>
                  <a:gd name="T11" fmla="*/ 0 60000 65536"/>
                  <a:gd name="T12" fmla="*/ 0 60000 65536"/>
                  <a:gd name="T13" fmla="*/ 0 60000 65536"/>
                  <a:gd name="T14" fmla="*/ 0 60000 65536"/>
                  <a:gd name="T15" fmla="*/ 0 w 55"/>
                  <a:gd name="T16" fmla="*/ 0 h 3"/>
                  <a:gd name="T17" fmla="*/ 55 w 55"/>
                  <a:gd name="T18" fmla="*/ 3 h 3"/>
                </a:gdLst>
                <a:ahLst/>
                <a:cxnLst>
                  <a:cxn ang="T10">
                    <a:pos x="T0" y="T1"/>
                  </a:cxn>
                  <a:cxn ang="T11">
                    <a:pos x="T2" y="T3"/>
                  </a:cxn>
                  <a:cxn ang="T12">
                    <a:pos x="T4" y="T5"/>
                  </a:cxn>
                  <a:cxn ang="T13">
                    <a:pos x="T6" y="T7"/>
                  </a:cxn>
                  <a:cxn ang="T14">
                    <a:pos x="T8" y="T9"/>
                  </a:cxn>
                </a:cxnLst>
                <a:rect l="T15" t="T16" r="T17" b="T18"/>
                <a:pathLst>
                  <a:path w="55" h="3">
                    <a:moveTo>
                      <a:pt x="55" y="3"/>
                    </a:moveTo>
                    <a:lnTo>
                      <a:pt x="0" y="3"/>
                    </a:lnTo>
                    <a:lnTo>
                      <a:pt x="1" y="0"/>
                    </a:lnTo>
                    <a:lnTo>
                      <a:pt x="52" y="0"/>
                    </a:lnTo>
                    <a:lnTo>
                      <a:pt x="55" y="3"/>
                    </a:lnTo>
                    <a:close/>
                  </a:path>
                </a:pathLst>
              </a:custGeom>
              <a:solidFill>
                <a:srgbClr val="2A2523"/>
              </a:solidFill>
              <a:ln w="9525">
                <a:noFill/>
                <a:round/>
                <a:headEnd/>
                <a:tailEnd/>
              </a:ln>
            </p:spPr>
            <p:txBody>
              <a:bodyPr/>
              <a:lstStyle/>
              <a:p>
                <a:endParaRPr lang="hu-HU"/>
              </a:p>
            </p:txBody>
          </p:sp>
          <p:sp>
            <p:nvSpPr>
              <p:cNvPr id="73989" name="Freeform 213"/>
              <p:cNvSpPr>
                <a:spLocks/>
              </p:cNvSpPr>
              <p:nvPr/>
            </p:nvSpPr>
            <p:spPr bwMode="auto">
              <a:xfrm>
                <a:off x="1899" y="2616"/>
                <a:ext cx="52" cy="3"/>
              </a:xfrm>
              <a:custGeom>
                <a:avLst/>
                <a:gdLst>
                  <a:gd name="T0" fmla="*/ 52 w 52"/>
                  <a:gd name="T1" fmla="*/ 3 h 3"/>
                  <a:gd name="T2" fmla="*/ 0 w 52"/>
                  <a:gd name="T3" fmla="*/ 3 h 3"/>
                  <a:gd name="T4" fmla="*/ 2 w 52"/>
                  <a:gd name="T5" fmla="*/ 0 h 3"/>
                  <a:gd name="T6" fmla="*/ 51 w 52"/>
                  <a:gd name="T7" fmla="*/ 0 h 3"/>
                  <a:gd name="T8" fmla="*/ 52 w 52"/>
                  <a:gd name="T9" fmla="*/ 3 h 3"/>
                  <a:gd name="T10" fmla="*/ 0 60000 65536"/>
                  <a:gd name="T11" fmla="*/ 0 60000 65536"/>
                  <a:gd name="T12" fmla="*/ 0 60000 65536"/>
                  <a:gd name="T13" fmla="*/ 0 60000 65536"/>
                  <a:gd name="T14" fmla="*/ 0 60000 65536"/>
                  <a:gd name="T15" fmla="*/ 0 w 52"/>
                  <a:gd name="T16" fmla="*/ 0 h 3"/>
                  <a:gd name="T17" fmla="*/ 52 w 52"/>
                  <a:gd name="T18" fmla="*/ 3 h 3"/>
                </a:gdLst>
                <a:ahLst/>
                <a:cxnLst>
                  <a:cxn ang="T10">
                    <a:pos x="T0" y="T1"/>
                  </a:cxn>
                  <a:cxn ang="T11">
                    <a:pos x="T2" y="T3"/>
                  </a:cxn>
                  <a:cxn ang="T12">
                    <a:pos x="T4" y="T5"/>
                  </a:cxn>
                  <a:cxn ang="T13">
                    <a:pos x="T6" y="T7"/>
                  </a:cxn>
                  <a:cxn ang="T14">
                    <a:pos x="T8" y="T9"/>
                  </a:cxn>
                </a:cxnLst>
                <a:rect l="T15" t="T16" r="T17" b="T18"/>
                <a:pathLst>
                  <a:path w="52" h="3">
                    <a:moveTo>
                      <a:pt x="52" y="3"/>
                    </a:moveTo>
                    <a:lnTo>
                      <a:pt x="0" y="3"/>
                    </a:lnTo>
                    <a:lnTo>
                      <a:pt x="2" y="0"/>
                    </a:lnTo>
                    <a:lnTo>
                      <a:pt x="51" y="0"/>
                    </a:lnTo>
                    <a:lnTo>
                      <a:pt x="52" y="3"/>
                    </a:lnTo>
                    <a:close/>
                  </a:path>
                </a:pathLst>
              </a:custGeom>
              <a:solidFill>
                <a:srgbClr val="1F1A17"/>
              </a:solidFill>
              <a:ln w="9525">
                <a:noFill/>
                <a:round/>
                <a:headEnd/>
                <a:tailEnd/>
              </a:ln>
            </p:spPr>
            <p:txBody>
              <a:bodyPr/>
              <a:lstStyle/>
              <a:p>
                <a:endParaRPr lang="hu-HU"/>
              </a:p>
            </p:txBody>
          </p:sp>
          <p:sp>
            <p:nvSpPr>
              <p:cNvPr id="73990" name="Freeform 214"/>
              <p:cNvSpPr>
                <a:spLocks/>
              </p:cNvSpPr>
              <p:nvPr/>
            </p:nvSpPr>
            <p:spPr bwMode="auto">
              <a:xfrm>
                <a:off x="1899" y="2586"/>
                <a:ext cx="51" cy="31"/>
              </a:xfrm>
              <a:custGeom>
                <a:avLst/>
                <a:gdLst>
                  <a:gd name="T0" fmla="*/ 51 w 51"/>
                  <a:gd name="T1" fmla="*/ 31 h 31"/>
                  <a:gd name="T2" fmla="*/ 0 w 51"/>
                  <a:gd name="T3" fmla="*/ 31 h 31"/>
                  <a:gd name="T4" fmla="*/ 27 w 51"/>
                  <a:gd name="T5" fmla="*/ 0 h 31"/>
                  <a:gd name="T6" fmla="*/ 51 w 51"/>
                  <a:gd name="T7" fmla="*/ 31 h 31"/>
                  <a:gd name="T8" fmla="*/ 0 60000 65536"/>
                  <a:gd name="T9" fmla="*/ 0 60000 65536"/>
                  <a:gd name="T10" fmla="*/ 0 60000 65536"/>
                  <a:gd name="T11" fmla="*/ 0 60000 65536"/>
                  <a:gd name="T12" fmla="*/ 0 w 51"/>
                  <a:gd name="T13" fmla="*/ 0 h 31"/>
                  <a:gd name="T14" fmla="*/ 51 w 51"/>
                  <a:gd name="T15" fmla="*/ 31 h 31"/>
                </a:gdLst>
                <a:ahLst/>
                <a:cxnLst>
                  <a:cxn ang="T8">
                    <a:pos x="T0" y="T1"/>
                  </a:cxn>
                  <a:cxn ang="T9">
                    <a:pos x="T2" y="T3"/>
                  </a:cxn>
                  <a:cxn ang="T10">
                    <a:pos x="T4" y="T5"/>
                  </a:cxn>
                  <a:cxn ang="T11">
                    <a:pos x="T6" y="T7"/>
                  </a:cxn>
                </a:cxnLst>
                <a:rect l="T12" t="T13" r="T14" b="T15"/>
                <a:pathLst>
                  <a:path w="51" h="31">
                    <a:moveTo>
                      <a:pt x="51" y="31"/>
                    </a:moveTo>
                    <a:lnTo>
                      <a:pt x="0" y="31"/>
                    </a:lnTo>
                    <a:lnTo>
                      <a:pt x="27" y="0"/>
                    </a:lnTo>
                    <a:lnTo>
                      <a:pt x="51" y="31"/>
                    </a:lnTo>
                    <a:close/>
                  </a:path>
                </a:pathLst>
              </a:custGeom>
              <a:solidFill>
                <a:srgbClr val="1F1A17"/>
              </a:solidFill>
              <a:ln w="9525">
                <a:noFill/>
                <a:round/>
                <a:headEnd/>
                <a:tailEnd/>
              </a:ln>
            </p:spPr>
            <p:txBody>
              <a:bodyPr/>
              <a:lstStyle/>
              <a:p>
                <a:endParaRPr lang="hu-HU"/>
              </a:p>
            </p:txBody>
          </p:sp>
          <p:sp>
            <p:nvSpPr>
              <p:cNvPr id="73991" name="Freeform 215"/>
              <p:cNvSpPr>
                <a:spLocks/>
              </p:cNvSpPr>
              <p:nvPr/>
            </p:nvSpPr>
            <p:spPr bwMode="auto">
              <a:xfrm>
                <a:off x="1923" y="2830"/>
                <a:ext cx="55" cy="72"/>
              </a:xfrm>
              <a:custGeom>
                <a:avLst/>
                <a:gdLst>
                  <a:gd name="T0" fmla="*/ 2 w 55"/>
                  <a:gd name="T1" fmla="*/ 69 h 72"/>
                  <a:gd name="T2" fmla="*/ 6 w 55"/>
                  <a:gd name="T3" fmla="*/ 67 h 72"/>
                  <a:gd name="T4" fmla="*/ 55 w 55"/>
                  <a:gd name="T5" fmla="*/ 4 h 72"/>
                  <a:gd name="T6" fmla="*/ 51 w 55"/>
                  <a:gd name="T7" fmla="*/ 0 h 72"/>
                  <a:gd name="T8" fmla="*/ 0 w 55"/>
                  <a:gd name="T9" fmla="*/ 65 h 72"/>
                  <a:gd name="T10" fmla="*/ 2 w 55"/>
                  <a:gd name="T11" fmla="*/ 69 h 72"/>
                  <a:gd name="T12" fmla="*/ 2 w 55"/>
                  <a:gd name="T13" fmla="*/ 69 h 72"/>
                  <a:gd name="T14" fmla="*/ 3 w 55"/>
                  <a:gd name="T15" fmla="*/ 72 h 72"/>
                  <a:gd name="T16" fmla="*/ 6 w 55"/>
                  <a:gd name="T17" fmla="*/ 67 h 72"/>
                  <a:gd name="T18" fmla="*/ 2 w 55"/>
                  <a:gd name="T19" fmla="*/ 69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72"/>
                  <a:gd name="T32" fmla="*/ 55 w 55"/>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72">
                    <a:moveTo>
                      <a:pt x="2" y="69"/>
                    </a:moveTo>
                    <a:lnTo>
                      <a:pt x="6" y="67"/>
                    </a:lnTo>
                    <a:lnTo>
                      <a:pt x="55" y="4"/>
                    </a:lnTo>
                    <a:lnTo>
                      <a:pt x="51" y="0"/>
                    </a:lnTo>
                    <a:lnTo>
                      <a:pt x="0" y="65"/>
                    </a:lnTo>
                    <a:lnTo>
                      <a:pt x="2" y="69"/>
                    </a:lnTo>
                    <a:lnTo>
                      <a:pt x="3" y="72"/>
                    </a:lnTo>
                    <a:lnTo>
                      <a:pt x="6" y="67"/>
                    </a:lnTo>
                    <a:lnTo>
                      <a:pt x="2" y="69"/>
                    </a:lnTo>
                    <a:close/>
                  </a:path>
                </a:pathLst>
              </a:custGeom>
              <a:solidFill>
                <a:srgbClr val="1F1A17"/>
              </a:solidFill>
              <a:ln w="9525">
                <a:noFill/>
                <a:round/>
                <a:headEnd/>
                <a:tailEnd/>
              </a:ln>
            </p:spPr>
            <p:txBody>
              <a:bodyPr/>
              <a:lstStyle/>
              <a:p>
                <a:endParaRPr lang="hu-HU"/>
              </a:p>
            </p:txBody>
          </p:sp>
          <p:sp>
            <p:nvSpPr>
              <p:cNvPr id="73992" name="Freeform 216"/>
              <p:cNvSpPr>
                <a:spLocks/>
              </p:cNvSpPr>
              <p:nvPr/>
            </p:nvSpPr>
            <p:spPr bwMode="auto">
              <a:xfrm>
                <a:off x="1866" y="2828"/>
                <a:ext cx="63" cy="71"/>
              </a:xfrm>
              <a:custGeom>
                <a:avLst/>
                <a:gdLst>
                  <a:gd name="T0" fmla="*/ 5 w 63"/>
                  <a:gd name="T1" fmla="*/ 0 h 71"/>
                  <a:gd name="T2" fmla="*/ 4 w 63"/>
                  <a:gd name="T3" fmla="*/ 6 h 71"/>
                  <a:gd name="T4" fmla="*/ 59 w 63"/>
                  <a:gd name="T5" fmla="*/ 71 h 71"/>
                  <a:gd name="T6" fmla="*/ 63 w 63"/>
                  <a:gd name="T7" fmla="*/ 67 h 71"/>
                  <a:gd name="T8" fmla="*/ 8 w 63"/>
                  <a:gd name="T9" fmla="*/ 2 h 71"/>
                  <a:gd name="T10" fmla="*/ 5 w 63"/>
                  <a:gd name="T11" fmla="*/ 0 h 71"/>
                  <a:gd name="T12" fmla="*/ 5 w 63"/>
                  <a:gd name="T13" fmla="*/ 0 h 71"/>
                  <a:gd name="T14" fmla="*/ 0 w 63"/>
                  <a:gd name="T15" fmla="*/ 0 h 71"/>
                  <a:gd name="T16" fmla="*/ 4 w 63"/>
                  <a:gd name="T17" fmla="*/ 6 h 71"/>
                  <a:gd name="T18" fmla="*/ 5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5" y="0"/>
                    </a:moveTo>
                    <a:lnTo>
                      <a:pt x="4" y="6"/>
                    </a:lnTo>
                    <a:lnTo>
                      <a:pt x="59" y="71"/>
                    </a:lnTo>
                    <a:lnTo>
                      <a:pt x="63" y="67"/>
                    </a:lnTo>
                    <a:lnTo>
                      <a:pt x="8" y="2"/>
                    </a:lnTo>
                    <a:lnTo>
                      <a:pt x="5" y="0"/>
                    </a:lnTo>
                    <a:lnTo>
                      <a:pt x="0" y="0"/>
                    </a:lnTo>
                    <a:lnTo>
                      <a:pt x="4" y="6"/>
                    </a:lnTo>
                    <a:lnTo>
                      <a:pt x="5" y="0"/>
                    </a:lnTo>
                    <a:close/>
                  </a:path>
                </a:pathLst>
              </a:custGeom>
              <a:solidFill>
                <a:srgbClr val="1F1A17"/>
              </a:solidFill>
              <a:ln w="9525">
                <a:noFill/>
                <a:round/>
                <a:headEnd/>
                <a:tailEnd/>
              </a:ln>
            </p:spPr>
            <p:txBody>
              <a:bodyPr/>
              <a:lstStyle/>
              <a:p>
                <a:endParaRPr lang="hu-HU"/>
              </a:p>
            </p:txBody>
          </p:sp>
          <p:sp>
            <p:nvSpPr>
              <p:cNvPr id="73993" name="Freeform 217"/>
              <p:cNvSpPr>
                <a:spLocks/>
              </p:cNvSpPr>
              <p:nvPr/>
            </p:nvSpPr>
            <p:spPr bwMode="auto">
              <a:xfrm>
                <a:off x="1871" y="2828"/>
                <a:ext cx="31" cy="7"/>
              </a:xfrm>
              <a:custGeom>
                <a:avLst/>
                <a:gdLst>
                  <a:gd name="T0" fmla="*/ 31 w 31"/>
                  <a:gd name="T1" fmla="*/ 5 h 7"/>
                  <a:gd name="T2" fmla="*/ 27 w 31"/>
                  <a:gd name="T3" fmla="*/ 0 h 7"/>
                  <a:gd name="T4" fmla="*/ 0 w 31"/>
                  <a:gd name="T5" fmla="*/ 0 h 7"/>
                  <a:gd name="T6" fmla="*/ 0 w 31"/>
                  <a:gd name="T7" fmla="*/ 7 h 7"/>
                  <a:gd name="T8" fmla="*/ 27 w 31"/>
                  <a:gd name="T9" fmla="*/ 7 h 7"/>
                  <a:gd name="T10" fmla="*/ 31 w 31"/>
                  <a:gd name="T11" fmla="*/ 5 h 7"/>
                  <a:gd name="T12" fmla="*/ 27 w 31"/>
                  <a:gd name="T13" fmla="*/ 7 h 7"/>
                  <a:gd name="T14" fmla="*/ 31 w 31"/>
                  <a:gd name="T15" fmla="*/ 7 h 7"/>
                  <a:gd name="T16" fmla="*/ 31 w 31"/>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7"/>
                  <a:gd name="T29" fmla="*/ 31 w 31"/>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7">
                    <a:moveTo>
                      <a:pt x="31" y="5"/>
                    </a:moveTo>
                    <a:lnTo>
                      <a:pt x="27" y="0"/>
                    </a:lnTo>
                    <a:lnTo>
                      <a:pt x="0" y="0"/>
                    </a:lnTo>
                    <a:lnTo>
                      <a:pt x="0" y="7"/>
                    </a:lnTo>
                    <a:lnTo>
                      <a:pt x="27" y="7"/>
                    </a:lnTo>
                    <a:lnTo>
                      <a:pt x="31" y="5"/>
                    </a:lnTo>
                    <a:lnTo>
                      <a:pt x="27" y="7"/>
                    </a:lnTo>
                    <a:lnTo>
                      <a:pt x="31" y="7"/>
                    </a:lnTo>
                    <a:lnTo>
                      <a:pt x="31" y="5"/>
                    </a:lnTo>
                    <a:close/>
                  </a:path>
                </a:pathLst>
              </a:custGeom>
              <a:solidFill>
                <a:srgbClr val="1F1A17"/>
              </a:solidFill>
              <a:ln w="9525">
                <a:noFill/>
                <a:round/>
                <a:headEnd/>
                <a:tailEnd/>
              </a:ln>
            </p:spPr>
            <p:txBody>
              <a:bodyPr/>
              <a:lstStyle/>
              <a:p>
                <a:endParaRPr lang="hu-HU"/>
              </a:p>
            </p:txBody>
          </p:sp>
          <p:sp>
            <p:nvSpPr>
              <p:cNvPr id="73994" name="Freeform 218"/>
              <p:cNvSpPr>
                <a:spLocks/>
              </p:cNvSpPr>
              <p:nvPr/>
            </p:nvSpPr>
            <p:spPr bwMode="auto">
              <a:xfrm>
                <a:off x="1895" y="2647"/>
                <a:ext cx="7" cy="186"/>
              </a:xfrm>
              <a:custGeom>
                <a:avLst/>
                <a:gdLst>
                  <a:gd name="T0" fmla="*/ 3 w 7"/>
                  <a:gd name="T1" fmla="*/ 0 h 186"/>
                  <a:gd name="T2" fmla="*/ 0 w 7"/>
                  <a:gd name="T3" fmla="*/ 4 h 186"/>
                  <a:gd name="T4" fmla="*/ 0 w 7"/>
                  <a:gd name="T5" fmla="*/ 186 h 186"/>
                  <a:gd name="T6" fmla="*/ 7 w 7"/>
                  <a:gd name="T7" fmla="*/ 186 h 186"/>
                  <a:gd name="T8" fmla="*/ 7 w 7"/>
                  <a:gd name="T9" fmla="*/ 4 h 186"/>
                  <a:gd name="T10" fmla="*/ 3 w 7"/>
                  <a:gd name="T11" fmla="*/ 0 h 186"/>
                  <a:gd name="T12" fmla="*/ 7 w 7"/>
                  <a:gd name="T13" fmla="*/ 4 h 186"/>
                  <a:gd name="T14" fmla="*/ 7 w 7"/>
                  <a:gd name="T15" fmla="*/ 0 h 186"/>
                  <a:gd name="T16" fmla="*/ 3 w 7"/>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86"/>
                  <a:gd name="T29" fmla="*/ 7 w 7"/>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86">
                    <a:moveTo>
                      <a:pt x="3" y="0"/>
                    </a:moveTo>
                    <a:lnTo>
                      <a:pt x="0" y="4"/>
                    </a:lnTo>
                    <a:lnTo>
                      <a:pt x="0" y="186"/>
                    </a:lnTo>
                    <a:lnTo>
                      <a:pt x="7" y="186"/>
                    </a:lnTo>
                    <a:lnTo>
                      <a:pt x="7" y="4"/>
                    </a:lnTo>
                    <a:lnTo>
                      <a:pt x="3" y="0"/>
                    </a:lnTo>
                    <a:lnTo>
                      <a:pt x="7" y="4"/>
                    </a:lnTo>
                    <a:lnTo>
                      <a:pt x="7" y="0"/>
                    </a:lnTo>
                    <a:lnTo>
                      <a:pt x="3" y="0"/>
                    </a:lnTo>
                    <a:close/>
                  </a:path>
                </a:pathLst>
              </a:custGeom>
              <a:solidFill>
                <a:srgbClr val="1F1A17"/>
              </a:solidFill>
              <a:ln w="9525">
                <a:noFill/>
                <a:round/>
                <a:headEnd/>
                <a:tailEnd/>
              </a:ln>
            </p:spPr>
            <p:txBody>
              <a:bodyPr/>
              <a:lstStyle/>
              <a:p>
                <a:endParaRPr lang="hu-HU"/>
              </a:p>
            </p:txBody>
          </p:sp>
          <p:sp>
            <p:nvSpPr>
              <p:cNvPr id="73995" name="Freeform 219"/>
              <p:cNvSpPr>
                <a:spLocks/>
              </p:cNvSpPr>
              <p:nvPr/>
            </p:nvSpPr>
            <p:spPr bwMode="auto">
              <a:xfrm>
                <a:off x="1866" y="2647"/>
                <a:ext cx="32" cy="7"/>
              </a:xfrm>
              <a:custGeom>
                <a:avLst/>
                <a:gdLst>
                  <a:gd name="T0" fmla="*/ 4 w 32"/>
                  <a:gd name="T1" fmla="*/ 1 h 7"/>
                  <a:gd name="T2" fmla="*/ 5 w 32"/>
                  <a:gd name="T3" fmla="*/ 7 h 7"/>
                  <a:gd name="T4" fmla="*/ 32 w 32"/>
                  <a:gd name="T5" fmla="*/ 7 h 7"/>
                  <a:gd name="T6" fmla="*/ 32 w 32"/>
                  <a:gd name="T7" fmla="*/ 0 h 7"/>
                  <a:gd name="T8" fmla="*/ 5 w 32"/>
                  <a:gd name="T9" fmla="*/ 0 h 7"/>
                  <a:gd name="T10" fmla="*/ 4 w 32"/>
                  <a:gd name="T11" fmla="*/ 1 h 7"/>
                  <a:gd name="T12" fmla="*/ 4 w 32"/>
                  <a:gd name="T13" fmla="*/ 1 h 7"/>
                  <a:gd name="T14" fmla="*/ 0 w 32"/>
                  <a:gd name="T15" fmla="*/ 7 h 7"/>
                  <a:gd name="T16" fmla="*/ 5 w 32"/>
                  <a:gd name="T17" fmla="*/ 7 h 7"/>
                  <a:gd name="T18" fmla="*/ 4 w 32"/>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7"/>
                  <a:gd name="T32" fmla="*/ 32 w 32"/>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7">
                    <a:moveTo>
                      <a:pt x="4" y="1"/>
                    </a:moveTo>
                    <a:lnTo>
                      <a:pt x="5" y="7"/>
                    </a:lnTo>
                    <a:lnTo>
                      <a:pt x="32" y="7"/>
                    </a:lnTo>
                    <a:lnTo>
                      <a:pt x="32" y="0"/>
                    </a:lnTo>
                    <a:lnTo>
                      <a:pt x="5" y="0"/>
                    </a:lnTo>
                    <a:lnTo>
                      <a:pt x="4" y="1"/>
                    </a:lnTo>
                    <a:lnTo>
                      <a:pt x="0" y="7"/>
                    </a:lnTo>
                    <a:lnTo>
                      <a:pt x="5" y="7"/>
                    </a:lnTo>
                    <a:lnTo>
                      <a:pt x="4" y="1"/>
                    </a:lnTo>
                    <a:close/>
                  </a:path>
                </a:pathLst>
              </a:custGeom>
              <a:solidFill>
                <a:srgbClr val="1F1A17"/>
              </a:solidFill>
              <a:ln w="9525">
                <a:noFill/>
                <a:round/>
                <a:headEnd/>
                <a:tailEnd/>
              </a:ln>
            </p:spPr>
            <p:txBody>
              <a:bodyPr/>
              <a:lstStyle/>
              <a:p>
                <a:endParaRPr lang="hu-HU"/>
              </a:p>
            </p:txBody>
          </p:sp>
          <p:sp>
            <p:nvSpPr>
              <p:cNvPr id="73996" name="Freeform 220"/>
              <p:cNvSpPr>
                <a:spLocks/>
              </p:cNvSpPr>
              <p:nvPr/>
            </p:nvSpPr>
            <p:spPr bwMode="auto">
              <a:xfrm>
                <a:off x="1870" y="2582"/>
                <a:ext cx="59" cy="70"/>
              </a:xfrm>
              <a:custGeom>
                <a:avLst/>
                <a:gdLst>
                  <a:gd name="T0" fmla="*/ 59 w 59"/>
                  <a:gd name="T1" fmla="*/ 3 h 70"/>
                  <a:gd name="T2" fmla="*/ 55 w 59"/>
                  <a:gd name="T3" fmla="*/ 3 h 70"/>
                  <a:gd name="T4" fmla="*/ 0 w 59"/>
                  <a:gd name="T5" fmla="*/ 66 h 70"/>
                  <a:gd name="T6" fmla="*/ 4 w 59"/>
                  <a:gd name="T7" fmla="*/ 70 h 70"/>
                  <a:gd name="T8" fmla="*/ 59 w 59"/>
                  <a:gd name="T9" fmla="*/ 7 h 70"/>
                  <a:gd name="T10" fmla="*/ 59 w 59"/>
                  <a:gd name="T11" fmla="*/ 3 h 70"/>
                  <a:gd name="T12" fmla="*/ 59 w 59"/>
                  <a:gd name="T13" fmla="*/ 3 h 70"/>
                  <a:gd name="T14" fmla="*/ 56 w 59"/>
                  <a:gd name="T15" fmla="*/ 0 h 70"/>
                  <a:gd name="T16" fmla="*/ 55 w 59"/>
                  <a:gd name="T17" fmla="*/ 3 h 70"/>
                  <a:gd name="T18" fmla="*/ 59 w 59"/>
                  <a:gd name="T19" fmla="*/ 3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70"/>
                  <a:gd name="T32" fmla="*/ 59 w 59"/>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70">
                    <a:moveTo>
                      <a:pt x="59" y="3"/>
                    </a:moveTo>
                    <a:lnTo>
                      <a:pt x="55" y="3"/>
                    </a:lnTo>
                    <a:lnTo>
                      <a:pt x="0" y="66"/>
                    </a:lnTo>
                    <a:lnTo>
                      <a:pt x="4" y="70"/>
                    </a:lnTo>
                    <a:lnTo>
                      <a:pt x="59" y="7"/>
                    </a:lnTo>
                    <a:lnTo>
                      <a:pt x="59" y="3"/>
                    </a:lnTo>
                    <a:lnTo>
                      <a:pt x="56" y="0"/>
                    </a:lnTo>
                    <a:lnTo>
                      <a:pt x="55" y="3"/>
                    </a:lnTo>
                    <a:lnTo>
                      <a:pt x="59" y="3"/>
                    </a:lnTo>
                    <a:close/>
                  </a:path>
                </a:pathLst>
              </a:custGeom>
              <a:solidFill>
                <a:srgbClr val="1F1A17"/>
              </a:solidFill>
              <a:ln w="9525">
                <a:noFill/>
                <a:round/>
                <a:headEnd/>
                <a:tailEnd/>
              </a:ln>
            </p:spPr>
            <p:txBody>
              <a:bodyPr/>
              <a:lstStyle/>
              <a:p>
                <a:endParaRPr lang="hu-HU"/>
              </a:p>
            </p:txBody>
          </p:sp>
          <p:sp>
            <p:nvSpPr>
              <p:cNvPr id="73997" name="Freeform 221"/>
              <p:cNvSpPr>
                <a:spLocks/>
              </p:cNvSpPr>
              <p:nvPr/>
            </p:nvSpPr>
            <p:spPr bwMode="auto">
              <a:xfrm>
                <a:off x="1923" y="2585"/>
                <a:ext cx="59" cy="69"/>
              </a:xfrm>
              <a:custGeom>
                <a:avLst/>
                <a:gdLst>
                  <a:gd name="T0" fmla="*/ 54 w 59"/>
                  <a:gd name="T1" fmla="*/ 69 h 69"/>
                  <a:gd name="T2" fmla="*/ 55 w 59"/>
                  <a:gd name="T3" fmla="*/ 63 h 69"/>
                  <a:gd name="T4" fmla="*/ 6 w 59"/>
                  <a:gd name="T5" fmla="*/ 0 h 69"/>
                  <a:gd name="T6" fmla="*/ 0 w 59"/>
                  <a:gd name="T7" fmla="*/ 3 h 69"/>
                  <a:gd name="T8" fmla="*/ 51 w 59"/>
                  <a:gd name="T9" fmla="*/ 67 h 69"/>
                  <a:gd name="T10" fmla="*/ 54 w 59"/>
                  <a:gd name="T11" fmla="*/ 69 h 69"/>
                  <a:gd name="T12" fmla="*/ 54 w 59"/>
                  <a:gd name="T13" fmla="*/ 69 h 69"/>
                  <a:gd name="T14" fmla="*/ 59 w 59"/>
                  <a:gd name="T15" fmla="*/ 69 h 69"/>
                  <a:gd name="T16" fmla="*/ 55 w 59"/>
                  <a:gd name="T17" fmla="*/ 63 h 69"/>
                  <a:gd name="T18" fmla="*/ 54 w 59"/>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69"/>
                  <a:gd name="T32" fmla="*/ 59 w 59"/>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69">
                    <a:moveTo>
                      <a:pt x="54" y="69"/>
                    </a:moveTo>
                    <a:lnTo>
                      <a:pt x="55" y="63"/>
                    </a:lnTo>
                    <a:lnTo>
                      <a:pt x="6" y="0"/>
                    </a:lnTo>
                    <a:lnTo>
                      <a:pt x="0" y="3"/>
                    </a:lnTo>
                    <a:lnTo>
                      <a:pt x="51" y="67"/>
                    </a:lnTo>
                    <a:lnTo>
                      <a:pt x="54" y="69"/>
                    </a:lnTo>
                    <a:lnTo>
                      <a:pt x="59" y="69"/>
                    </a:lnTo>
                    <a:lnTo>
                      <a:pt x="55" y="63"/>
                    </a:lnTo>
                    <a:lnTo>
                      <a:pt x="54" y="69"/>
                    </a:lnTo>
                    <a:close/>
                  </a:path>
                </a:pathLst>
              </a:custGeom>
              <a:solidFill>
                <a:srgbClr val="1F1A17"/>
              </a:solidFill>
              <a:ln w="9525">
                <a:noFill/>
                <a:round/>
                <a:headEnd/>
                <a:tailEnd/>
              </a:ln>
            </p:spPr>
            <p:txBody>
              <a:bodyPr/>
              <a:lstStyle/>
              <a:p>
                <a:endParaRPr lang="hu-HU"/>
              </a:p>
            </p:txBody>
          </p:sp>
          <p:sp>
            <p:nvSpPr>
              <p:cNvPr id="73998" name="Freeform 222"/>
              <p:cNvSpPr>
                <a:spLocks/>
              </p:cNvSpPr>
              <p:nvPr/>
            </p:nvSpPr>
            <p:spPr bwMode="auto">
              <a:xfrm>
                <a:off x="1951" y="2647"/>
                <a:ext cx="26" cy="7"/>
              </a:xfrm>
              <a:custGeom>
                <a:avLst/>
                <a:gdLst>
                  <a:gd name="T0" fmla="*/ 0 w 26"/>
                  <a:gd name="T1" fmla="*/ 4 h 7"/>
                  <a:gd name="T2" fmla="*/ 3 w 26"/>
                  <a:gd name="T3" fmla="*/ 7 h 7"/>
                  <a:gd name="T4" fmla="*/ 26 w 26"/>
                  <a:gd name="T5" fmla="*/ 7 h 7"/>
                  <a:gd name="T6" fmla="*/ 26 w 26"/>
                  <a:gd name="T7" fmla="*/ 0 h 7"/>
                  <a:gd name="T8" fmla="*/ 3 w 26"/>
                  <a:gd name="T9" fmla="*/ 0 h 7"/>
                  <a:gd name="T10" fmla="*/ 0 w 26"/>
                  <a:gd name="T11" fmla="*/ 4 h 7"/>
                  <a:gd name="T12" fmla="*/ 3 w 26"/>
                  <a:gd name="T13" fmla="*/ 0 h 7"/>
                  <a:gd name="T14" fmla="*/ 0 w 26"/>
                  <a:gd name="T15" fmla="*/ 0 h 7"/>
                  <a:gd name="T16" fmla="*/ 0 w 26"/>
                  <a:gd name="T17" fmla="*/ 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7"/>
                  <a:gd name="T29" fmla="*/ 26 w 2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7">
                    <a:moveTo>
                      <a:pt x="0" y="4"/>
                    </a:moveTo>
                    <a:lnTo>
                      <a:pt x="3" y="7"/>
                    </a:lnTo>
                    <a:lnTo>
                      <a:pt x="26" y="7"/>
                    </a:lnTo>
                    <a:lnTo>
                      <a:pt x="26" y="0"/>
                    </a:lnTo>
                    <a:lnTo>
                      <a:pt x="3" y="0"/>
                    </a:lnTo>
                    <a:lnTo>
                      <a:pt x="0" y="4"/>
                    </a:lnTo>
                    <a:lnTo>
                      <a:pt x="3" y="0"/>
                    </a:lnTo>
                    <a:lnTo>
                      <a:pt x="0" y="0"/>
                    </a:lnTo>
                    <a:lnTo>
                      <a:pt x="0" y="4"/>
                    </a:lnTo>
                    <a:close/>
                  </a:path>
                </a:pathLst>
              </a:custGeom>
              <a:solidFill>
                <a:srgbClr val="1F1A17"/>
              </a:solidFill>
              <a:ln w="9525">
                <a:noFill/>
                <a:round/>
                <a:headEnd/>
                <a:tailEnd/>
              </a:ln>
            </p:spPr>
            <p:txBody>
              <a:bodyPr/>
              <a:lstStyle/>
              <a:p>
                <a:endParaRPr lang="hu-HU"/>
              </a:p>
            </p:txBody>
          </p:sp>
          <p:sp>
            <p:nvSpPr>
              <p:cNvPr id="73999" name="Freeform 223"/>
              <p:cNvSpPr>
                <a:spLocks/>
              </p:cNvSpPr>
              <p:nvPr/>
            </p:nvSpPr>
            <p:spPr bwMode="auto">
              <a:xfrm>
                <a:off x="1951" y="2651"/>
                <a:ext cx="6" cy="184"/>
              </a:xfrm>
              <a:custGeom>
                <a:avLst/>
                <a:gdLst>
                  <a:gd name="T0" fmla="*/ 3 w 6"/>
                  <a:gd name="T1" fmla="*/ 184 h 184"/>
                  <a:gd name="T2" fmla="*/ 6 w 6"/>
                  <a:gd name="T3" fmla="*/ 182 h 184"/>
                  <a:gd name="T4" fmla="*/ 6 w 6"/>
                  <a:gd name="T5" fmla="*/ 0 h 184"/>
                  <a:gd name="T6" fmla="*/ 0 w 6"/>
                  <a:gd name="T7" fmla="*/ 0 h 184"/>
                  <a:gd name="T8" fmla="*/ 0 w 6"/>
                  <a:gd name="T9" fmla="*/ 182 h 184"/>
                  <a:gd name="T10" fmla="*/ 3 w 6"/>
                  <a:gd name="T11" fmla="*/ 184 h 184"/>
                  <a:gd name="T12" fmla="*/ 0 w 6"/>
                  <a:gd name="T13" fmla="*/ 182 h 184"/>
                  <a:gd name="T14" fmla="*/ 0 w 6"/>
                  <a:gd name="T15" fmla="*/ 184 h 184"/>
                  <a:gd name="T16" fmla="*/ 3 w 6"/>
                  <a:gd name="T17" fmla="*/ 184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4"/>
                  <a:gd name="T29" fmla="*/ 6 w 6"/>
                  <a:gd name="T30" fmla="*/ 184 h 1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4">
                    <a:moveTo>
                      <a:pt x="3" y="184"/>
                    </a:moveTo>
                    <a:lnTo>
                      <a:pt x="6" y="182"/>
                    </a:lnTo>
                    <a:lnTo>
                      <a:pt x="6" y="0"/>
                    </a:lnTo>
                    <a:lnTo>
                      <a:pt x="0" y="0"/>
                    </a:lnTo>
                    <a:lnTo>
                      <a:pt x="0" y="182"/>
                    </a:lnTo>
                    <a:lnTo>
                      <a:pt x="3" y="184"/>
                    </a:lnTo>
                    <a:lnTo>
                      <a:pt x="0" y="182"/>
                    </a:lnTo>
                    <a:lnTo>
                      <a:pt x="0" y="184"/>
                    </a:lnTo>
                    <a:lnTo>
                      <a:pt x="3" y="184"/>
                    </a:lnTo>
                    <a:close/>
                  </a:path>
                </a:pathLst>
              </a:custGeom>
              <a:solidFill>
                <a:srgbClr val="1F1A17"/>
              </a:solidFill>
              <a:ln w="9525">
                <a:noFill/>
                <a:round/>
                <a:headEnd/>
                <a:tailEnd/>
              </a:ln>
            </p:spPr>
            <p:txBody>
              <a:bodyPr/>
              <a:lstStyle/>
              <a:p>
                <a:endParaRPr lang="hu-HU"/>
              </a:p>
            </p:txBody>
          </p:sp>
          <p:sp>
            <p:nvSpPr>
              <p:cNvPr id="74000" name="Freeform 224"/>
              <p:cNvSpPr>
                <a:spLocks/>
              </p:cNvSpPr>
              <p:nvPr/>
            </p:nvSpPr>
            <p:spPr bwMode="auto">
              <a:xfrm>
                <a:off x="1954" y="2828"/>
                <a:ext cx="28" cy="7"/>
              </a:xfrm>
              <a:custGeom>
                <a:avLst/>
                <a:gdLst>
                  <a:gd name="T0" fmla="*/ 24 w 28"/>
                  <a:gd name="T1" fmla="*/ 6 h 7"/>
                  <a:gd name="T2" fmla="*/ 23 w 28"/>
                  <a:gd name="T3" fmla="*/ 0 h 7"/>
                  <a:gd name="T4" fmla="*/ 0 w 28"/>
                  <a:gd name="T5" fmla="*/ 0 h 7"/>
                  <a:gd name="T6" fmla="*/ 0 w 28"/>
                  <a:gd name="T7" fmla="*/ 7 h 7"/>
                  <a:gd name="T8" fmla="*/ 23 w 28"/>
                  <a:gd name="T9" fmla="*/ 7 h 7"/>
                  <a:gd name="T10" fmla="*/ 24 w 28"/>
                  <a:gd name="T11" fmla="*/ 6 h 7"/>
                  <a:gd name="T12" fmla="*/ 24 w 28"/>
                  <a:gd name="T13" fmla="*/ 6 h 7"/>
                  <a:gd name="T14" fmla="*/ 28 w 28"/>
                  <a:gd name="T15" fmla="*/ 0 h 7"/>
                  <a:gd name="T16" fmla="*/ 23 w 28"/>
                  <a:gd name="T17" fmla="*/ 0 h 7"/>
                  <a:gd name="T18" fmla="*/ 24 w 28"/>
                  <a:gd name="T19" fmla="*/ 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7"/>
                  <a:gd name="T32" fmla="*/ 28 w 28"/>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7">
                    <a:moveTo>
                      <a:pt x="24" y="6"/>
                    </a:moveTo>
                    <a:lnTo>
                      <a:pt x="23" y="0"/>
                    </a:lnTo>
                    <a:lnTo>
                      <a:pt x="0" y="0"/>
                    </a:lnTo>
                    <a:lnTo>
                      <a:pt x="0" y="7"/>
                    </a:lnTo>
                    <a:lnTo>
                      <a:pt x="23" y="7"/>
                    </a:lnTo>
                    <a:lnTo>
                      <a:pt x="24" y="6"/>
                    </a:lnTo>
                    <a:lnTo>
                      <a:pt x="28" y="0"/>
                    </a:lnTo>
                    <a:lnTo>
                      <a:pt x="23" y="0"/>
                    </a:lnTo>
                    <a:lnTo>
                      <a:pt x="24" y="6"/>
                    </a:lnTo>
                    <a:close/>
                  </a:path>
                </a:pathLst>
              </a:custGeom>
              <a:solidFill>
                <a:srgbClr val="1F1A17"/>
              </a:solidFill>
              <a:ln w="9525">
                <a:noFill/>
                <a:round/>
                <a:headEnd/>
                <a:tailEnd/>
              </a:ln>
            </p:spPr>
            <p:txBody>
              <a:bodyPr/>
              <a:lstStyle/>
              <a:p>
                <a:endParaRPr lang="hu-HU"/>
              </a:p>
            </p:txBody>
          </p:sp>
          <p:sp>
            <p:nvSpPr>
              <p:cNvPr id="74001" name="Freeform 225"/>
              <p:cNvSpPr>
                <a:spLocks/>
              </p:cNvSpPr>
              <p:nvPr/>
            </p:nvSpPr>
            <p:spPr bwMode="auto">
              <a:xfrm>
                <a:off x="1430" y="1996"/>
                <a:ext cx="35" cy="37"/>
              </a:xfrm>
              <a:custGeom>
                <a:avLst/>
                <a:gdLst>
                  <a:gd name="T0" fmla="*/ 0 w 35"/>
                  <a:gd name="T1" fmla="*/ 37 h 37"/>
                  <a:gd name="T2" fmla="*/ 24 w 35"/>
                  <a:gd name="T3" fmla="*/ 0 h 37"/>
                  <a:gd name="T4" fmla="*/ 35 w 35"/>
                  <a:gd name="T5" fmla="*/ 33 h 37"/>
                  <a:gd name="T6" fmla="*/ 0 w 35"/>
                  <a:gd name="T7" fmla="*/ 37 h 37"/>
                  <a:gd name="T8" fmla="*/ 0 60000 65536"/>
                  <a:gd name="T9" fmla="*/ 0 60000 65536"/>
                  <a:gd name="T10" fmla="*/ 0 60000 65536"/>
                  <a:gd name="T11" fmla="*/ 0 60000 65536"/>
                  <a:gd name="T12" fmla="*/ 0 w 35"/>
                  <a:gd name="T13" fmla="*/ 0 h 37"/>
                  <a:gd name="T14" fmla="*/ 35 w 35"/>
                  <a:gd name="T15" fmla="*/ 37 h 37"/>
                </a:gdLst>
                <a:ahLst/>
                <a:cxnLst>
                  <a:cxn ang="T8">
                    <a:pos x="T0" y="T1"/>
                  </a:cxn>
                  <a:cxn ang="T9">
                    <a:pos x="T2" y="T3"/>
                  </a:cxn>
                  <a:cxn ang="T10">
                    <a:pos x="T4" y="T5"/>
                  </a:cxn>
                  <a:cxn ang="T11">
                    <a:pos x="T6" y="T7"/>
                  </a:cxn>
                </a:cxnLst>
                <a:rect l="T12" t="T13" r="T14" b="T15"/>
                <a:pathLst>
                  <a:path w="35" h="37">
                    <a:moveTo>
                      <a:pt x="0" y="37"/>
                    </a:moveTo>
                    <a:lnTo>
                      <a:pt x="24" y="0"/>
                    </a:lnTo>
                    <a:lnTo>
                      <a:pt x="35" y="33"/>
                    </a:lnTo>
                    <a:lnTo>
                      <a:pt x="0" y="37"/>
                    </a:lnTo>
                    <a:close/>
                  </a:path>
                </a:pathLst>
              </a:custGeom>
              <a:solidFill>
                <a:srgbClr val="1F1A17"/>
              </a:solidFill>
              <a:ln w="9525">
                <a:noFill/>
                <a:round/>
                <a:headEnd/>
                <a:tailEnd/>
              </a:ln>
            </p:spPr>
            <p:txBody>
              <a:bodyPr/>
              <a:lstStyle/>
              <a:p>
                <a:endParaRPr lang="hu-HU"/>
              </a:p>
            </p:txBody>
          </p:sp>
          <p:sp>
            <p:nvSpPr>
              <p:cNvPr id="74002" name="Freeform 226"/>
              <p:cNvSpPr>
                <a:spLocks/>
              </p:cNvSpPr>
              <p:nvPr/>
            </p:nvSpPr>
            <p:spPr bwMode="auto">
              <a:xfrm>
                <a:off x="1429" y="1993"/>
                <a:ext cx="25" cy="40"/>
              </a:xfrm>
              <a:custGeom>
                <a:avLst/>
                <a:gdLst>
                  <a:gd name="T0" fmla="*/ 25 w 25"/>
                  <a:gd name="T1" fmla="*/ 5 h 40"/>
                  <a:gd name="T2" fmla="*/ 3 w 25"/>
                  <a:gd name="T3" fmla="*/ 40 h 40"/>
                  <a:gd name="T4" fmla="*/ 0 w 25"/>
                  <a:gd name="T5" fmla="*/ 40 h 40"/>
                  <a:gd name="T6" fmla="*/ 24 w 25"/>
                  <a:gd name="T7" fmla="*/ 0 h 40"/>
                  <a:gd name="T8" fmla="*/ 25 w 25"/>
                  <a:gd name="T9" fmla="*/ 5 h 40"/>
                  <a:gd name="T10" fmla="*/ 0 60000 65536"/>
                  <a:gd name="T11" fmla="*/ 0 60000 65536"/>
                  <a:gd name="T12" fmla="*/ 0 60000 65536"/>
                  <a:gd name="T13" fmla="*/ 0 60000 65536"/>
                  <a:gd name="T14" fmla="*/ 0 60000 65536"/>
                  <a:gd name="T15" fmla="*/ 0 w 25"/>
                  <a:gd name="T16" fmla="*/ 0 h 40"/>
                  <a:gd name="T17" fmla="*/ 25 w 25"/>
                  <a:gd name="T18" fmla="*/ 40 h 40"/>
                </a:gdLst>
                <a:ahLst/>
                <a:cxnLst>
                  <a:cxn ang="T10">
                    <a:pos x="T0" y="T1"/>
                  </a:cxn>
                  <a:cxn ang="T11">
                    <a:pos x="T2" y="T3"/>
                  </a:cxn>
                  <a:cxn ang="T12">
                    <a:pos x="T4" y="T5"/>
                  </a:cxn>
                  <a:cxn ang="T13">
                    <a:pos x="T6" y="T7"/>
                  </a:cxn>
                  <a:cxn ang="T14">
                    <a:pos x="T8" y="T9"/>
                  </a:cxn>
                </a:cxnLst>
                <a:rect l="T15" t="T16" r="T17" b="T18"/>
                <a:pathLst>
                  <a:path w="25" h="40">
                    <a:moveTo>
                      <a:pt x="25" y="5"/>
                    </a:moveTo>
                    <a:lnTo>
                      <a:pt x="3" y="40"/>
                    </a:lnTo>
                    <a:lnTo>
                      <a:pt x="0" y="40"/>
                    </a:lnTo>
                    <a:lnTo>
                      <a:pt x="24" y="0"/>
                    </a:lnTo>
                    <a:lnTo>
                      <a:pt x="25" y="5"/>
                    </a:lnTo>
                    <a:close/>
                  </a:path>
                </a:pathLst>
              </a:custGeom>
              <a:solidFill>
                <a:srgbClr val="1F1A17"/>
              </a:solidFill>
              <a:ln w="9525">
                <a:noFill/>
                <a:round/>
                <a:headEnd/>
                <a:tailEnd/>
              </a:ln>
            </p:spPr>
            <p:txBody>
              <a:bodyPr/>
              <a:lstStyle/>
              <a:p>
                <a:endParaRPr lang="hu-HU"/>
              </a:p>
            </p:txBody>
          </p:sp>
          <p:sp>
            <p:nvSpPr>
              <p:cNvPr id="74003" name="Freeform 227"/>
              <p:cNvSpPr>
                <a:spLocks/>
              </p:cNvSpPr>
              <p:nvPr/>
            </p:nvSpPr>
            <p:spPr bwMode="auto">
              <a:xfrm>
                <a:off x="1426" y="1992"/>
                <a:ext cx="28" cy="41"/>
              </a:xfrm>
              <a:custGeom>
                <a:avLst/>
                <a:gdLst>
                  <a:gd name="T0" fmla="*/ 28 w 28"/>
                  <a:gd name="T1" fmla="*/ 4 h 41"/>
                  <a:gd name="T2" fmla="*/ 4 w 28"/>
                  <a:gd name="T3" fmla="*/ 41 h 41"/>
                  <a:gd name="T4" fmla="*/ 0 w 28"/>
                  <a:gd name="T5" fmla="*/ 41 h 41"/>
                  <a:gd name="T6" fmla="*/ 27 w 28"/>
                  <a:gd name="T7" fmla="*/ 0 h 41"/>
                  <a:gd name="T8" fmla="*/ 28 w 28"/>
                  <a:gd name="T9" fmla="*/ 4 h 41"/>
                  <a:gd name="T10" fmla="*/ 0 60000 65536"/>
                  <a:gd name="T11" fmla="*/ 0 60000 65536"/>
                  <a:gd name="T12" fmla="*/ 0 60000 65536"/>
                  <a:gd name="T13" fmla="*/ 0 60000 65536"/>
                  <a:gd name="T14" fmla="*/ 0 60000 65536"/>
                  <a:gd name="T15" fmla="*/ 0 w 28"/>
                  <a:gd name="T16" fmla="*/ 0 h 41"/>
                  <a:gd name="T17" fmla="*/ 28 w 28"/>
                  <a:gd name="T18" fmla="*/ 41 h 41"/>
                </a:gdLst>
                <a:ahLst/>
                <a:cxnLst>
                  <a:cxn ang="T10">
                    <a:pos x="T0" y="T1"/>
                  </a:cxn>
                  <a:cxn ang="T11">
                    <a:pos x="T2" y="T3"/>
                  </a:cxn>
                  <a:cxn ang="T12">
                    <a:pos x="T4" y="T5"/>
                  </a:cxn>
                  <a:cxn ang="T13">
                    <a:pos x="T6" y="T7"/>
                  </a:cxn>
                  <a:cxn ang="T14">
                    <a:pos x="T8" y="T9"/>
                  </a:cxn>
                </a:cxnLst>
                <a:rect l="T15" t="T16" r="T17" b="T18"/>
                <a:pathLst>
                  <a:path w="28" h="41">
                    <a:moveTo>
                      <a:pt x="28" y="4"/>
                    </a:moveTo>
                    <a:lnTo>
                      <a:pt x="4" y="41"/>
                    </a:lnTo>
                    <a:lnTo>
                      <a:pt x="0" y="41"/>
                    </a:lnTo>
                    <a:lnTo>
                      <a:pt x="27" y="0"/>
                    </a:lnTo>
                    <a:lnTo>
                      <a:pt x="28" y="4"/>
                    </a:lnTo>
                    <a:close/>
                  </a:path>
                </a:pathLst>
              </a:custGeom>
              <a:solidFill>
                <a:srgbClr val="221D1B"/>
              </a:solidFill>
              <a:ln w="9525">
                <a:noFill/>
                <a:round/>
                <a:headEnd/>
                <a:tailEnd/>
              </a:ln>
            </p:spPr>
            <p:txBody>
              <a:bodyPr/>
              <a:lstStyle/>
              <a:p>
                <a:endParaRPr lang="hu-HU"/>
              </a:p>
            </p:txBody>
          </p:sp>
          <p:sp>
            <p:nvSpPr>
              <p:cNvPr id="74004" name="Freeform 228"/>
              <p:cNvSpPr>
                <a:spLocks/>
              </p:cNvSpPr>
              <p:nvPr/>
            </p:nvSpPr>
            <p:spPr bwMode="auto">
              <a:xfrm>
                <a:off x="1425" y="1991"/>
                <a:ext cx="28" cy="43"/>
              </a:xfrm>
              <a:custGeom>
                <a:avLst/>
                <a:gdLst>
                  <a:gd name="T0" fmla="*/ 28 w 28"/>
                  <a:gd name="T1" fmla="*/ 2 h 43"/>
                  <a:gd name="T2" fmla="*/ 4 w 28"/>
                  <a:gd name="T3" fmla="*/ 42 h 43"/>
                  <a:gd name="T4" fmla="*/ 0 w 28"/>
                  <a:gd name="T5" fmla="*/ 43 h 43"/>
                  <a:gd name="T6" fmla="*/ 26 w 28"/>
                  <a:gd name="T7" fmla="*/ 0 h 43"/>
                  <a:gd name="T8" fmla="*/ 28 w 28"/>
                  <a:gd name="T9" fmla="*/ 2 h 43"/>
                  <a:gd name="T10" fmla="*/ 0 60000 65536"/>
                  <a:gd name="T11" fmla="*/ 0 60000 65536"/>
                  <a:gd name="T12" fmla="*/ 0 60000 65536"/>
                  <a:gd name="T13" fmla="*/ 0 60000 65536"/>
                  <a:gd name="T14" fmla="*/ 0 60000 65536"/>
                  <a:gd name="T15" fmla="*/ 0 w 28"/>
                  <a:gd name="T16" fmla="*/ 0 h 43"/>
                  <a:gd name="T17" fmla="*/ 28 w 28"/>
                  <a:gd name="T18" fmla="*/ 43 h 43"/>
                </a:gdLst>
                <a:ahLst/>
                <a:cxnLst>
                  <a:cxn ang="T10">
                    <a:pos x="T0" y="T1"/>
                  </a:cxn>
                  <a:cxn ang="T11">
                    <a:pos x="T2" y="T3"/>
                  </a:cxn>
                  <a:cxn ang="T12">
                    <a:pos x="T4" y="T5"/>
                  </a:cxn>
                  <a:cxn ang="T13">
                    <a:pos x="T6" y="T7"/>
                  </a:cxn>
                  <a:cxn ang="T14">
                    <a:pos x="T8" y="T9"/>
                  </a:cxn>
                </a:cxnLst>
                <a:rect l="T15" t="T16" r="T17" b="T18"/>
                <a:pathLst>
                  <a:path w="28" h="43">
                    <a:moveTo>
                      <a:pt x="28" y="2"/>
                    </a:moveTo>
                    <a:lnTo>
                      <a:pt x="4" y="42"/>
                    </a:lnTo>
                    <a:lnTo>
                      <a:pt x="0" y="43"/>
                    </a:lnTo>
                    <a:lnTo>
                      <a:pt x="26" y="0"/>
                    </a:lnTo>
                    <a:lnTo>
                      <a:pt x="28" y="2"/>
                    </a:lnTo>
                    <a:close/>
                  </a:path>
                </a:pathLst>
              </a:custGeom>
              <a:solidFill>
                <a:srgbClr val="26211F"/>
              </a:solidFill>
              <a:ln w="9525">
                <a:noFill/>
                <a:round/>
                <a:headEnd/>
                <a:tailEnd/>
              </a:ln>
            </p:spPr>
            <p:txBody>
              <a:bodyPr/>
              <a:lstStyle/>
              <a:p>
                <a:endParaRPr lang="hu-HU"/>
              </a:p>
            </p:txBody>
          </p:sp>
          <p:sp>
            <p:nvSpPr>
              <p:cNvPr id="74005" name="Freeform 229"/>
              <p:cNvSpPr>
                <a:spLocks/>
              </p:cNvSpPr>
              <p:nvPr/>
            </p:nvSpPr>
            <p:spPr bwMode="auto">
              <a:xfrm>
                <a:off x="1423" y="1989"/>
                <a:ext cx="30" cy="45"/>
              </a:xfrm>
              <a:custGeom>
                <a:avLst/>
                <a:gdLst>
                  <a:gd name="T0" fmla="*/ 30 w 30"/>
                  <a:gd name="T1" fmla="*/ 3 h 45"/>
                  <a:gd name="T2" fmla="*/ 3 w 30"/>
                  <a:gd name="T3" fmla="*/ 44 h 45"/>
                  <a:gd name="T4" fmla="*/ 0 w 30"/>
                  <a:gd name="T5" fmla="*/ 45 h 45"/>
                  <a:gd name="T6" fmla="*/ 28 w 30"/>
                  <a:gd name="T7" fmla="*/ 0 h 45"/>
                  <a:gd name="T8" fmla="*/ 30 w 30"/>
                  <a:gd name="T9" fmla="*/ 3 h 45"/>
                  <a:gd name="T10" fmla="*/ 0 60000 65536"/>
                  <a:gd name="T11" fmla="*/ 0 60000 65536"/>
                  <a:gd name="T12" fmla="*/ 0 60000 65536"/>
                  <a:gd name="T13" fmla="*/ 0 60000 65536"/>
                  <a:gd name="T14" fmla="*/ 0 60000 65536"/>
                  <a:gd name="T15" fmla="*/ 0 w 30"/>
                  <a:gd name="T16" fmla="*/ 0 h 45"/>
                  <a:gd name="T17" fmla="*/ 30 w 30"/>
                  <a:gd name="T18" fmla="*/ 45 h 45"/>
                </a:gdLst>
                <a:ahLst/>
                <a:cxnLst>
                  <a:cxn ang="T10">
                    <a:pos x="T0" y="T1"/>
                  </a:cxn>
                  <a:cxn ang="T11">
                    <a:pos x="T2" y="T3"/>
                  </a:cxn>
                  <a:cxn ang="T12">
                    <a:pos x="T4" y="T5"/>
                  </a:cxn>
                  <a:cxn ang="T13">
                    <a:pos x="T6" y="T7"/>
                  </a:cxn>
                  <a:cxn ang="T14">
                    <a:pos x="T8" y="T9"/>
                  </a:cxn>
                </a:cxnLst>
                <a:rect l="T15" t="T16" r="T17" b="T18"/>
                <a:pathLst>
                  <a:path w="30" h="45">
                    <a:moveTo>
                      <a:pt x="30" y="3"/>
                    </a:moveTo>
                    <a:lnTo>
                      <a:pt x="3" y="44"/>
                    </a:lnTo>
                    <a:lnTo>
                      <a:pt x="0" y="45"/>
                    </a:lnTo>
                    <a:lnTo>
                      <a:pt x="28" y="0"/>
                    </a:lnTo>
                    <a:lnTo>
                      <a:pt x="30" y="3"/>
                    </a:lnTo>
                    <a:close/>
                  </a:path>
                </a:pathLst>
              </a:custGeom>
              <a:solidFill>
                <a:srgbClr val="282422"/>
              </a:solidFill>
              <a:ln w="9525">
                <a:noFill/>
                <a:round/>
                <a:headEnd/>
                <a:tailEnd/>
              </a:ln>
            </p:spPr>
            <p:txBody>
              <a:bodyPr/>
              <a:lstStyle/>
              <a:p>
                <a:endParaRPr lang="hu-HU"/>
              </a:p>
            </p:txBody>
          </p:sp>
          <p:sp>
            <p:nvSpPr>
              <p:cNvPr id="74006" name="Freeform 230"/>
              <p:cNvSpPr>
                <a:spLocks/>
              </p:cNvSpPr>
              <p:nvPr/>
            </p:nvSpPr>
            <p:spPr bwMode="auto">
              <a:xfrm>
                <a:off x="1420" y="1988"/>
                <a:ext cx="31" cy="46"/>
              </a:xfrm>
              <a:custGeom>
                <a:avLst/>
                <a:gdLst>
                  <a:gd name="T0" fmla="*/ 31 w 31"/>
                  <a:gd name="T1" fmla="*/ 3 h 46"/>
                  <a:gd name="T2" fmla="*/ 5 w 31"/>
                  <a:gd name="T3" fmla="*/ 46 h 46"/>
                  <a:gd name="T4" fmla="*/ 0 w 31"/>
                  <a:gd name="T5" fmla="*/ 46 h 46"/>
                  <a:gd name="T6" fmla="*/ 30 w 31"/>
                  <a:gd name="T7" fmla="*/ 0 h 46"/>
                  <a:gd name="T8" fmla="*/ 31 w 31"/>
                  <a:gd name="T9" fmla="*/ 3 h 46"/>
                  <a:gd name="T10" fmla="*/ 0 60000 65536"/>
                  <a:gd name="T11" fmla="*/ 0 60000 65536"/>
                  <a:gd name="T12" fmla="*/ 0 60000 65536"/>
                  <a:gd name="T13" fmla="*/ 0 60000 65536"/>
                  <a:gd name="T14" fmla="*/ 0 60000 65536"/>
                  <a:gd name="T15" fmla="*/ 0 w 31"/>
                  <a:gd name="T16" fmla="*/ 0 h 46"/>
                  <a:gd name="T17" fmla="*/ 31 w 31"/>
                  <a:gd name="T18" fmla="*/ 46 h 46"/>
                </a:gdLst>
                <a:ahLst/>
                <a:cxnLst>
                  <a:cxn ang="T10">
                    <a:pos x="T0" y="T1"/>
                  </a:cxn>
                  <a:cxn ang="T11">
                    <a:pos x="T2" y="T3"/>
                  </a:cxn>
                  <a:cxn ang="T12">
                    <a:pos x="T4" y="T5"/>
                  </a:cxn>
                  <a:cxn ang="T13">
                    <a:pos x="T6" y="T7"/>
                  </a:cxn>
                  <a:cxn ang="T14">
                    <a:pos x="T8" y="T9"/>
                  </a:cxn>
                </a:cxnLst>
                <a:rect l="T15" t="T16" r="T17" b="T18"/>
                <a:pathLst>
                  <a:path w="31" h="46">
                    <a:moveTo>
                      <a:pt x="31" y="3"/>
                    </a:moveTo>
                    <a:lnTo>
                      <a:pt x="5" y="46"/>
                    </a:lnTo>
                    <a:lnTo>
                      <a:pt x="0" y="46"/>
                    </a:lnTo>
                    <a:lnTo>
                      <a:pt x="30" y="0"/>
                    </a:lnTo>
                    <a:lnTo>
                      <a:pt x="31" y="3"/>
                    </a:lnTo>
                    <a:close/>
                  </a:path>
                </a:pathLst>
              </a:custGeom>
              <a:solidFill>
                <a:srgbClr val="2C2726"/>
              </a:solidFill>
              <a:ln w="9525">
                <a:noFill/>
                <a:round/>
                <a:headEnd/>
                <a:tailEnd/>
              </a:ln>
            </p:spPr>
            <p:txBody>
              <a:bodyPr/>
              <a:lstStyle/>
              <a:p>
                <a:endParaRPr lang="hu-HU"/>
              </a:p>
            </p:txBody>
          </p:sp>
          <p:sp>
            <p:nvSpPr>
              <p:cNvPr id="74007" name="Freeform 231"/>
              <p:cNvSpPr>
                <a:spLocks/>
              </p:cNvSpPr>
              <p:nvPr/>
            </p:nvSpPr>
            <p:spPr bwMode="auto">
              <a:xfrm>
                <a:off x="1419" y="1985"/>
                <a:ext cx="32" cy="49"/>
              </a:xfrm>
              <a:custGeom>
                <a:avLst/>
                <a:gdLst>
                  <a:gd name="T0" fmla="*/ 32 w 32"/>
                  <a:gd name="T1" fmla="*/ 4 h 49"/>
                  <a:gd name="T2" fmla="*/ 4 w 32"/>
                  <a:gd name="T3" fmla="*/ 49 h 49"/>
                  <a:gd name="T4" fmla="*/ 0 w 32"/>
                  <a:gd name="T5" fmla="*/ 49 h 49"/>
                  <a:gd name="T6" fmla="*/ 31 w 32"/>
                  <a:gd name="T7" fmla="*/ 0 h 49"/>
                  <a:gd name="T8" fmla="*/ 32 w 32"/>
                  <a:gd name="T9" fmla="*/ 4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4"/>
                    </a:moveTo>
                    <a:lnTo>
                      <a:pt x="4" y="49"/>
                    </a:lnTo>
                    <a:lnTo>
                      <a:pt x="0" y="49"/>
                    </a:lnTo>
                    <a:lnTo>
                      <a:pt x="31" y="0"/>
                    </a:lnTo>
                    <a:lnTo>
                      <a:pt x="32" y="4"/>
                    </a:lnTo>
                    <a:close/>
                  </a:path>
                </a:pathLst>
              </a:custGeom>
              <a:solidFill>
                <a:srgbClr val="2E2A27"/>
              </a:solidFill>
              <a:ln w="9525">
                <a:noFill/>
                <a:round/>
                <a:headEnd/>
                <a:tailEnd/>
              </a:ln>
            </p:spPr>
            <p:txBody>
              <a:bodyPr/>
              <a:lstStyle/>
              <a:p>
                <a:endParaRPr lang="hu-HU"/>
              </a:p>
            </p:txBody>
          </p:sp>
          <p:sp>
            <p:nvSpPr>
              <p:cNvPr id="74008" name="Freeform 232"/>
              <p:cNvSpPr>
                <a:spLocks/>
              </p:cNvSpPr>
              <p:nvPr/>
            </p:nvSpPr>
            <p:spPr bwMode="auto">
              <a:xfrm>
                <a:off x="1418" y="1984"/>
                <a:ext cx="32" cy="50"/>
              </a:xfrm>
              <a:custGeom>
                <a:avLst/>
                <a:gdLst>
                  <a:gd name="T0" fmla="*/ 32 w 32"/>
                  <a:gd name="T1" fmla="*/ 4 h 50"/>
                  <a:gd name="T2" fmla="*/ 2 w 32"/>
                  <a:gd name="T3" fmla="*/ 50 h 50"/>
                  <a:gd name="T4" fmla="*/ 0 w 32"/>
                  <a:gd name="T5" fmla="*/ 50 h 50"/>
                  <a:gd name="T6" fmla="*/ 32 w 32"/>
                  <a:gd name="T7" fmla="*/ 0 h 50"/>
                  <a:gd name="T8" fmla="*/ 32 w 32"/>
                  <a:gd name="T9" fmla="*/ 4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2" y="4"/>
                    </a:moveTo>
                    <a:lnTo>
                      <a:pt x="2" y="50"/>
                    </a:lnTo>
                    <a:lnTo>
                      <a:pt x="0" y="50"/>
                    </a:lnTo>
                    <a:lnTo>
                      <a:pt x="32" y="0"/>
                    </a:lnTo>
                    <a:lnTo>
                      <a:pt x="32" y="4"/>
                    </a:lnTo>
                    <a:close/>
                  </a:path>
                </a:pathLst>
              </a:custGeom>
              <a:solidFill>
                <a:srgbClr val="302C2B"/>
              </a:solidFill>
              <a:ln w="9525">
                <a:noFill/>
                <a:round/>
                <a:headEnd/>
                <a:tailEnd/>
              </a:ln>
            </p:spPr>
            <p:txBody>
              <a:bodyPr/>
              <a:lstStyle/>
              <a:p>
                <a:endParaRPr lang="hu-HU"/>
              </a:p>
            </p:txBody>
          </p:sp>
          <p:sp>
            <p:nvSpPr>
              <p:cNvPr id="74009" name="Freeform 233"/>
              <p:cNvSpPr>
                <a:spLocks/>
              </p:cNvSpPr>
              <p:nvPr/>
            </p:nvSpPr>
            <p:spPr bwMode="auto">
              <a:xfrm>
                <a:off x="1415" y="1982"/>
                <a:ext cx="35" cy="54"/>
              </a:xfrm>
              <a:custGeom>
                <a:avLst/>
                <a:gdLst>
                  <a:gd name="T0" fmla="*/ 35 w 35"/>
                  <a:gd name="T1" fmla="*/ 3 h 54"/>
                  <a:gd name="T2" fmla="*/ 4 w 35"/>
                  <a:gd name="T3" fmla="*/ 52 h 54"/>
                  <a:gd name="T4" fmla="*/ 0 w 35"/>
                  <a:gd name="T5" fmla="*/ 54 h 54"/>
                  <a:gd name="T6" fmla="*/ 34 w 35"/>
                  <a:gd name="T7" fmla="*/ 0 h 54"/>
                  <a:gd name="T8" fmla="*/ 35 w 35"/>
                  <a:gd name="T9" fmla="*/ 3 h 54"/>
                  <a:gd name="T10" fmla="*/ 0 60000 65536"/>
                  <a:gd name="T11" fmla="*/ 0 60000 65536"/>
                  <a:gd name="T12" fmla="*/ 0 60000 65536"/>
                  <a:gd name="T13" fmla="*/ 0 60000 65536"/>
                  <a:gd name="T14" fmla="*/ 0 60000 65536"/>
                  <a:gd name="T15" fmla="*/ 0 w 35"/>
                  <a:gd name="T16" fmla="*/ 0 h 54"/>
                  <a:gd name="T17" fmla="*/ 35 w 35"/>
                  <a:gd name="T18" fmla="*/ 54 h 54"/>
                </a:gdLst>
                <a:ahLst/>
                <a:cxnLst>
                  <a:cxn ang="T10">
                    <a:pos x="T0" y="T1"/>
                  </a:cxn>
                  <a:cxn ang="T11">
                    <a:pos x="T2" y="T3"/>
                  </a:cxn>
                  <a:cxn ang="T12">
                    <a:pos x="T4" y="T5"/>
                  </a:cxn>
                  <a:cxn ang="T13">
                    <a:pos x="T6" y="T7"/>
                  </a:cxn>
                  <a:cxn ang="T14">
                    <a:pos x="T8" y="T9"/>
                  </a:cxn>
                </a:cxnLst>
                <a:rect l="T15" t="T16" r="T17" b="T18"/>
                <a:pathLst>
                  <a:path w="35" h="54">
                    <a:moveTo>
                      <a:pt x="35" y="3"/>
                    </a:moveTo>
                    <a:lnTo>
                      <a:pt x="4" y="52"/>
                    </a:lnTo>
                    <a:lnTo>
                      <a:pt x="0" y="54"/>
                    </a:lnTo>
                    <a:lnTo>
                      <a:pt x="34" y="0"/>
                    </a:lnTo>
                    <a:lnTo>
                      <a:pt x="35" y="3"/>
                    </a:lnTo>
                    <a:close/>
                  </a:path>
                </a:pathLst>
              </a:custGeom>
              <a:solidFill>
                <a:srgbClr val="322E2C"/>
              </a:solidFill>
              <a:ln w="9525">
                <a:noFill/>
                <a:round/>
                <a:headEnd/>
                <a:tailEnd/>
              </a:ln>
            </p:spPr>
            <p:txBody>
              <a:bodyPr/>
              <a:lstStyle/>
              <a:p>
                <a:endParaRPr lang="hu-HU"/>
              </a:p>
            </p:txBody>
          </p:sp>
          <p:sp>
            <p:nvSpPr>
              <p:cNvPr id="74010" name="Freeform 234"/>
              <p:cNvSpPr>
                <a:spLocks/>
              </p:cNvSpPr>
              <p:nvPr/>
            </p:nvSpPr>
            <p:spPr bwMode="auto">
              <a:xfrm>
                <a:off x="1413" y="1981"/>
                <a:ext cx="37" cy="55"/>
              </a:xfrm>
              <a:custGeom>
                <a:avLst/>
                <a:gdLst>
                  <a:gd name="T0" fmla="*/ 37 w 37"/>
                  <a:gd name="T1" fmla="*/ 3 h 55"/>
                  <a:gd name="T2" fmla="*/ 5 w 37"/>
                  <a:gd name="T3" fmla="*/ 53 h 55"/>
                  <a:gd name="T4" fmla="*/ 0 w 37"/>
                  <a:gd name="T5" fmla="*/ 55 h 55"/>
                  <a:gd name="T6" fmla="*/ 36 w 37"/>
                  <a:gd name="T7" fmla="*/ 0 h 55"/>
                  <a:gd name="T8" fmla="*/ 37 w 37"/>
                  <a:gd name="T9" fmla="*/ 3 h 55"/>
                  <a:gd name="T10" fmla="*/ 0 60000 65536"/>
                  <a:gd name="T11" fmla="*/ 0 60000 65536"/>
                  <a:gd name="T12" fmla="*/ 0 60000 65536"/>
                  <a:gd name="T13" fmla="*/ 0 60000 65536"/>
                  <a:gd name="T14" fmla="*/ 0 60000 65536"/>
                  <a:gd name="T15" fmla="*/ 0 w 37"/>
                  <a:gd name="T16" fmla="*/ 0 h 55"/>
                  <a:gd name="T17" fmla="*/ 37 w 37"/>
                  <a:gd name="T18" fmla="*/ 55 h 55"/>
                </a:gdLst>
                <a:ahLst/>
                <a:cxnLst>
                  <a:cxn ang="T10">
                    <a:pos x="T0" y="T1"/>
                  </a:cxn>
                  <a:cxn ang="T11">
                    <a:pos x="T2" y="T3"/>
                  </a:cxn>
                  <a:cxn ang="T12">
                    <a:pos x="T4" y="T5"/>
                  </a:cxn>
                  <a:cxn ang="T13">
                    <a:pos x="T6" y="T7"/>
                  </a:cxn>
                  <a:cxn ang="T14">
                    <a:pos x="T8" y="T9"/>
                  </a:cxn>
                </a:cxnLst>
                <a:rect l="T15" t="T16" r="T17" b="T18"/>
                <a:pathLst>
                  <a:path w="37" h="55">
                    <a:moveTo>
                      <a:pt x="37" y="3"/>
                    </a:moveTo>
                    <a:lnTo>
                      <a:pt x="5" y="53"/>
                    </a:lnTo>
                    <a:lnTo>
                      <a:pt x="0" y="55"/>
                    </a:lnTo>
                    <a:lnTo>
                      <a:pt x="36" y="0"/>
                    </a:lnTo>
                    <a:lnTo>
                      <a:pt x="37" y="3"/>
                    </a:lnTo>
                    <a:close/>
                  </a:path>
                </a:pathLst>
              </a:custGeom>
              <a:solidFill>
                <a:srgbClr val="35322F"/>
              </a:solidFill>
              <a:ln w="9525">
                <a:noFill/>
                <a:round/>
                <a:headEnd/>
                <a:tailEnd/>
              </a:ln>
            </p:spPr>
            <p:txBody>
              <a:bodyPr/>
              <a:lstStyle/>
              <a:p>
                <a:endParaRPr lang="hu-HU"/>
              </a:p>
            </p:txBody>
          </p:sp>
          <p:sp>
            <p:nvSpPr>
              <p:cNvPr id="74011" name="Freeform 235"/>
              <p:cNvSpPr>
                <a:spLocks/>
              </p:cNvSpPr>
              <p:nvPr/>
            </p:nvSpPr>
            <p:spPr bwMode="auto">
              <a:xfrm>
                <a:off x="1412" y="1979"/>
                <a:ext cx="37" cy="57"/>
              </a:xfrm>
              <a:custGeom>
                <a:avLst/>
                <a:gdLst>
                  <a:gd name="T0" fmla="*/ 37 w 37"/>
                  <a:gd name="T1" fmla="*/ 3 h 57"/>
                  <a:gd name="T2" fmla="*/ 3 w 37"/>
                  <a:gd name="T3" fmla="*/ 57 h 57"/>
                  <a:gd name="T4" fmla="*/ 0 w 37"/>
                  <a:gd name="T5" fmla="*/ 57 h 57"/>
                  <a:gd name="T6" fmla="*/ 35 w 37"/>
                  <a:gd name="T7" fmla="*/ 0 h 57"/>
                  <a:gd name="T8" fmla="*/ 37 w 37"/>
                  <a:gd name="T9" fmla="*/ 3 h 57"/>
                  <a:gd name="T10" fmla="*/ 0 60000 65536"/>
                  <a:gd name="T11" fmla="*/ 0 60000 65536"/>
                  <a:gd name="T12" fmla="*/ 0 60000 65536"/>
                  <a:gd name="T13" fmla="*/ 0 60000 65536"/>
                  <a:gd name="T14" fmla="*/ 0 60000 65536"/>
                  <a:gd name="T15" fmla="*/ 0 w 37"/>
                  <a:gd name="T16" fmla="*/ 0 h 57"/>
                  <a:gd name="T17" fmla="*/ 37 w 37"/>
                  <a:gd name="T18" fmla="*/ 57 h 57"/>
                </a:gdLst>
                <a:ahLst/>
                <a:cxnLst>
                  <a:cxn ang="T10">
                    <a:pos x="T0" y="T1"/>
                  </a:cxn>
                  <a:cxn ang="T11">
                    <a:pos x="T2" y="T3"/>
                  </a:cxn>
                  <a:cxn ang="T12">
                    <a:pos x="T4" y="T5"/>
                  </a:cxn>
                  <a:cxn ang="T13">
                    <a:pos x="T6" y="T7"/>
                  </a:cxn>
                  <a:cxn ang="T14">
                    <a:pos x="T8" y="T9"/>
                  </a:cxn>
                </a:cxnLst>
                <a:rect l="T15" t="T16" r="T17" b="T18"/>
                <a:pathLst>
                  <a:path w="37" h="57">
                    <a:moveTo>
                      <a:pt x="37" y="3"/>
                    </a:moveTo>
                    <a:lnTo>
                      <a:pt x="3" y="57"/>
                    </a:lnTo>
                    <a:lnTo>
                      <a:pt x="0" y="57"/>
                    </a:lnTo>
                    <a:lnTo>
                      <a:pt x="35" y="0"/>
                    </a:lnTo>
                    <a:lnTo>
                      <a:pt x="37" y="3"/>
                    </a:lnTo>
                    <a:close/>
                  </a:path>
                </a:pathLst>
              </a:custGeom>
              <a:solidFill>
                <a:srgbClr val="373331"/>
              </a:solidFill>
              <a:ln w="9525">
                <a:noFill/>
                <a:round/>
                <a:headEnd/>
                <a:tailEnd/>
              </a:ln>
            </p:spPr>
            <p:txBody>
              <a:bodyPr/>
              <a:lstStyle/>
              <a:p>
                <a:endParaRPr lang="hu-HU"/>
              </a:p>
            </p:txBody>
          </p:sp>
          <p:sp>
            <p:nvSpPr>
              <p:cNvPr id="74012" name="Freeform 236"/>
              <p:cNvSpPr>
                <a:spLocks/>
              </p:cNvSpPr>
              <p:nvPr/>
            </p:nvSpPr>
            <p:spPr bwMode="auto">
              <a:xfrm>
                <a:off x="1409" y="1977"/>
                <a:ext cx="40" cy="59"/>
              </a:xfrm>
              <a:custGeom>
                <a:avLst/>
                <a:gdLst>
                  <a:gd name="T0" fmla="*/ 40 w 40"/>
                  <a:gd name="T1" fmla="*/ 4 h 59"/>
                  <a:gd name="T2" fmla="*/ 4 w 40"/>
                  <a:gd name="T3" fmla="*/ 59 h 59"/>
                  <a:gd name="T4" fmla="*/ 0 w 40"/>
                  <a:gd name="T5" fmla="*/ 59 h 59"/>
                  <a:gd name="T6" fmla="*/ 38 w 40"/>
                  <a:gd name="T7" fmla="*/ 0 h 59"/>
                  <a:gd name="T8" fmla="*/ 40 w 40"/>
                  <a:gd name="T9" fmla="*/ 4 h 59"/>
                  <a:gd name="T10" fmla="*/ 0 60000 65536"/>
                  <a:gd name="T11" fmla="*/ 0 60000 65536"/>
                  <a:gd name="T12" fmla="*/ 0 60000 65536"/>
                  <a:gd name="T13" fmla="*/ 0 60000 65536"/>
                  <a:gd name="T14" fmla="*/ 0 60000 65536"/>
                  <a:gd name="T15" fmla="*/ 0 w 40"/>
                  <a:gd name="T16" fmla="*/ 0 h 59"/>
                  <a:gd name="T17" fmla="*/ 40 w 40"/>
                  <a:gd name="T18" fmla="*/ 59 h 59"/>
                </a:gdLst>
                <a:ahLst/>
                <a:cxnLst>
                  <a:cxn ang="T10">
                    <a:pos x="T0" y="T1"/>
                  </a:cxn>
                  <a:cxn ang="T11">
                    <a:pos x="T2" y="T3"/>
                  </a:cxn>
                  <a:cxn ang="T12">
                    <a:pos x="T4" y="T5"/>
                  </a:cxn>
                  <a:cxn ang="T13">
                    <a:pos x="T6" y="T7"/>
                  </a:cxn>
                  <a:cxn ang="T14">
                    <a:pos x="T8" y="T9"/>
                  </a:cxn>
                </a:cxnLst>
                <a:rect l="T15" t="T16" r="T17" b="T18"/>
                <a:pathLst>
                  <a:path w="40" h="59">
                    <a:moveTo>
                      <a:pt x="40" y="4"/>
                    </a:moveTo>
                    <a:lnTo>
                      <a:pt x="4" y="59"/>
                    </a:lnTo>
                    <a:lnTo>
                      <a:pt x="0" y="59"/>
                    </a:lnTo>
                    <a:lnTo>
                      <a:pt x="38" y="0"/>
                    </a:lnTo>
                    <a:lnTo>
                      <a:pt x="40" y="4"/>
                    </a:lnTo>
                    <a:close/>
                  </a:path>
                </a:pathLst>
              </a:custGeom>
              <a:solidFill>
                <a:srgbClr val="3C3836"/>
              </a:solidFill>
              <a:ln w="9525">
                <a:noFill/>
                <a:round/>
                <a:headEnd/>
                <a:tailEnd/>
              </a:ln>
            </p:spPr>
            <p:txBody>
              <a:bodyPr/>
              <a:lstStyle/>
              <a:p>
                <a:endParaRPr lang="hu-HU"/>
              </a:p>
            </p:txBody>
          </p:sp>
          <p:sp>
            <p:nvSpPr>
              <p:cNvPr id="74013" name="Freeform 237"/>
              <p:cNvSpPr>
                <a:spLocks/>
              </p:cNvSpPr>
              <p:nvPr/>
            </p:nvSpPr>
            <p:spPr bwMode="auto">
              <a:xfrm>
                <a:off x="1408" y="1975"/>
                <a:ext cx="39" cy="61"/>
              </a:xfrm>
              <a:custGeom>
                <a:avLst/>
                <a:gdLst>
                  <a:gd name="T0" fmla="*/ 39 w 39"/>
                  <a:gd name="T1" fmla="*/ 4 h 61"/>
                  <a:gd name="T2" fmla="*/ 4 w 39"/>
                  <a:gd name="T3" fmla="*/ 61 h 61"/>
                  <a:gd name="T4" fmla="*/ 0 w 39"/>
                  <a:gd name="T5" fmla="*/ 61 h 61"/>
                  <a:gd name="T6" fmla="*/ 38 w 39"/>
                  <a:gd name="T7" fmla="*/ 0 h 61"/>
                  <a:gd name="T8" fmla="*/ 39 w 39"/>
                  <a:gd name="T9" fmla="*/ 4 h 61"/>
                  <a:gd name="T10" fmla="*/ 0 60000 65536"/>
                  <a:gd name="T11" fmla="*/ 0 60000 65536"/>
                  <a:gd name="T12" fmla="*/ 0 60000 65536"/>
                  <a:gd name="T13" fmla="*/ 0 60000 65536"/>
                  <a:gd name="T14" fmla="*/ 0 60000 65536"/>
                  <a:gd name="T15" fmla="*/ 0 w 39"/>
                  <a:gd name="T16" fmla="*/ 0 h 61"/>
                  <a:gd name="T17" fmla="*/ 39 w 39"/>
                  <a:gd name="T18" fmla="*/ 61 h 61"/>
                </a:gdLst>
                <a:ahLst/>
                <a:cxnLst>
                  <a:cxn ang="T10">
                    <a:pos x="T0" y="T1"/>
                  </a:cxn>
                  <a:cxn ang="T11">
                    <a:pos x="T2" y="T3"/>
                  </a:cxn>
                  <a:cxn ang="T12">
                    <a:pos x="T4" y="T5"/>
                  </a:cxn>
                  <a:cxn ang="T13">
                    <a:pos x="T6" y="T7"/>
                  </a:cxn>
                  <a:cxn ang="T14">
                    <a:pos x="T8" y="T9"/>
                  </a:cxn>
                </a:cxnLst>
                <a:rect l="T15" t="T16" r="T17" b="T18"/>
                <a:pathLst>
                  <a:path w="39" h="61">
                    <a:moveTo>
                      <a:pt x="39" y="4"/>
                    </a:moveTo>
                    <a:lnTo>
                      <a:pt x="4" y="61"/>
                    </a:lnTo>
                    <a:lnTo>
                      <a:pt x="0" y="61"/>
                    </a:lnTo>
                    <a:lnTo>
                      <a:pt x="38" y="0"/>
                    </a:lnTo>
                    <a:lnTo>
                      <a:pt x="39" y="4"/>
                    </a:lnTo>
                    <a:close/>
                  </a:path>
                </a:pathLst>
              </a:custGeom>
              <a:solidFill>
                <a:srgbClr val="3D3A37"/>
              </a:solidFill>
              <a:ln w="9525">
                <a:noFill/>
                <a:round/>
                <a:headEnd/>
                <a:tailEnd/>
              </a:ln>
            </p:spPr>
            <p:txBody>
              <a:bodyPr/>
              <a:lstStyle/>
              <a:p>
                <a:endParaRPr lang="hu-HU"/>
              </a:p>
            </p:txBody>
          </p:sp>
          <p:sp>
            <p:nvSpPr>
              <p:cNvPr id="74014" name="Freeform 238"/>
              <p:cNvSpPr>
                <a:spLocks/>
              </p:cNvSpPr>
              <p:nvPr/>
            </p:nvSpPr>
            <p:spPr bwMode="auto">
              <a:xfrm>
                <a:off x="1406" y="1974"/>
                <a:ext cx="41" cy="63"/>
              </a:xfrm>
              <a:custGeom>
                <a:avLst/>
                <a:gdLst>
                  <a:gd name="T0" fmla="*/ 41 w 41"/>
                  <a:gd name="T1" fmla="*/ 3 h 63"/>
                  <a:gd name="T2" fmla="*/ 3 w 41"/>
                  <a:gd name="T3" fmla="*/ 62 h 63"/>
                  <a:gd name="T4" fmla="*/ 0 w 41"/>
                  <a:gd name="T5" fmla="*/ 63 h 63"/>
                  <a:gd name="T6" fmla="*/ 40 w 41"/>
                  <a:gd name="T7" fmla="*/ 0 h 63"/>
                  <a:gd name="T8" fmla="*/ 41 w 41"/>
                  <a:gd name="T9" fmla="*/ 3 h 63"/>
                  <a:gd name="T10" fmla="*/ 0 60000 65536"/>
                  <a:gd name="T11" fmla="*/ 0 60000 65536"/>
                  <a:gd name="T12" fmla="*/ 0 60000 65536"/>
                  <a:gd name="T13" fmla="*/ 0 60000 65536"/>
                  <a:gd name="T14" fmla="*/ 0 60000 65536"/>
                  <a:gd name="T15" fmla="*/ 0 w 41"/>
                  <a:gd name="T16" fmla="*/ 0 h 63"/>
                  <a:gd name="T17" fmla="*/ 41 w 41"/>
                  <a:gd name="T18" fmla="*/ 63 h 63"/>
                </a:gdLst>
                <a:ahLst/>
                <a:cxnLst>
                  <a:cxn ang="T10">
                    <a:pos x="T0" y="T1"/>
                  </a:cxn>
                  <a:cxn ang="T11">
                    <a:pos x="T2" y="T3"/>
                  </a:cxn>
                  <a:cxn ang="T12">
                    <a:pos x="T4" y="T5"/>
                  </a:cxn>
                  <a:cxn ang="T13">
                    <a:pos x="T6" y="T7"/>
                  </a:cxn>
                  <a:cxn ang="T14">
                    <a:pos x="T8" y="T9"/>
                  </a:cxn>
                </a:cxnLst>
                <a:rect l="T15" t="T16" r="T17" b="T18"/>
                <a:pathLst>
                  <a:path w="41" h="63">
                    <a:moveTo>
                      <a:pt x="41" y="3"/>
                    </a:moveTo>
                    <a:lnTo>
                      <a:pt x="3" y="62"/>
                    </a:lnTo>
                    <a:lnTo>
                      <a:pt x="0" y="63"/>
                    </a:lnTo>
                    <a:lnTo>
                      <a:pt x="40" y="0"/>
                    </a:lnTo>
                    <a:lnTo>
                      <a:pt x="41" y="3"/>
                    </a:lnTo>
                    <a:close/>
                  </a:path>
                </a:pathLst>
              </a:custGeom>
              <a:solidFill>
                <a:srgbClr val="3F3C3A"/>
              </a:solidFill>
              <a:ln w="9525">
                <a:noFill/>
                <a:round/>
                <a:headEnd/>
                <a:tailEnd/>
              </a:ln>
            </p:spPr>
            <p:txBody>
              <a:bodyPr/>
              <a:lstStyle/>
              <a:p>
                <a:endParaRPr lang="hu-HU"/>
              </a:p>
            </p:txBody>
          </p:sp>
          <p:sp>
            <p:nvSpPr>
              <p:cNvPr id="74015" name="Freeform 239"/>
              <p:cNvSpPr>
                <a:spLocks/>
              </p:cNvSpPr>
              <p:nvPr/>
            </p:nvSpPr>
            <p:spPr bwMode="auto">
              <a:xfrm>
                <a:off x="1405" y="1972"/>
                <a:ext cx="41" cy="65"/>
              </a:xfrm>
              <a:custGeom>
                <a:avLst/>
                <a:gdLst>
                  <a:gd name="T0" fmla="*/ 41 w 41"/>
                  <a:gd name="T1" fmla="*/ 3 h 65"/>
                  <a:gd name="T2" fmla="*/ 3 w 41"/>
                  <a:gd name="T3" fmla="*/ 64 h 65"/>
                  <a:gd name="T4" fmla="*/ 0 w 41"/>
                  <a:gd name="T5" fmla="*/ 65 h 65"/>
                  <a:gd name="T6" fmla="*/ 41 w 41"/>
                  <a:gd name="T7" fmla="*/ 0 h 65"/>
                  <a:gd name="T8" fmla="*/ 41 w 41"/>
                  <a:gd name="T9" fmla="*/ 3 h 65"/>
                  <a:gd name="T10" fmla="*/ 0 60000 65536"/>
                  <a:gd name="T11" fmla="*/ 0 60000 65536"/>
                  <a:gd name="T12" fmla="*/ 0 60000 65536"/>
                  <a:gd name="T13" fmla="*/ 0 60000 65536"/>
                  <a:gd name="T14" fmla="*/ 0 60000 65536"/>
                  <a:gd name="T15" fmla="*/ 0 w 41"/>
                  <a:gd name="T16" fmla="*/ 0 h 65"/>
                  <a:gd name="T17" fmla="*/ 41 w 41"/>
                  <a:gd name="T18" fmla="*/ 65 h 65"/>
                </a:gdLst>
                <a:ahLst/>
                <a:cxnLst>
                  <a:cxn ang="T10">
                    <a:pos x="T0" y="T1"/>
                  </a:cxn>
                  <a:cxn ang="T11">
                    <a:pos x="T2" y="T3"/>
                  </a:cxn>
                  <a:cxn ang="T12">
                    <a:pos x="T4" y="T5"/>
                  </a:cxn>
                  <a:cxn ang="T13">
                    <a:pos x="T6" y="T7"/>
                  </a:cxn>
                  <a:cxn ang="T14">
                    <a:pos x="T8" y="T9"/>
                  </a:cxn>
                </a:cxnLst>
                <a:rect l="T15" t="T16" r="T17" b="T18"/>
                <a:pathLst>
                  <a:path w="41" h="65">
                    <a:moveTo>
                      <a:pt x="41" y="3"/>
                    </a:moveTo>
                    <a:lnTo>
                      <a:pt x="3" y="64"/>
                    </a:lnTo>
                    <a:lnTo>
                      <a:pt x="0" y="65"/>
                    </a:lnTo>
                    <a:lnTo>
                      <a:pt x="41" y="0"/>
                    </a:lnTo>
                    <a:lnTo>
                      <a:pt x="41" y="3"/>
                    </a:lnTo>
                    <a:close/>
                  </a:path>
                </a:pathLst>
              </a:custGeom>
              <a:solidFill>
                <a:srgbClr val="403D3B"/>
              </a:solidFill>
              <a:ln w="9525">
                <a:noFill/>
                <a:round/>
                <a:headEnd/>
                <a:tailEnd/>
              </a:ln>
            </p:spPr>
            <p:txBody>
              <a:bodyPr/>
              <a:lstStyle/>
              <a:p>
                <a:endParaRPr lang="hu-HU"/>
              </a:p>
            </p:txBody>
          </p:sp>
          <p:sp>
            <p:nvSpPr>
              <p:cNvPr id="74016" name="Freeform 240"/>
              <p:cNvSpPr>
                <a:spLocks/>
              </p:cNvSpPr>
              <p:nvPr/>
            </p:nvSpPr>
            <p:spPr bwMode="auto">
              <a:xfrm>
                <a:off x="1402" y="1971"/>
                <a:ext cx="44" cy="66"/>
              </a:xfrm>
              <a:custGeom>
                <a:avLst/>
                <a:gdLst>
                  <a:gd name="T0" fmla="*/ 44 w 44"/>
                  <a:gd name="T1" fmla="*/ 3 h 66"/>
                  <a:gd name="T2" fmla="*/ 4 w 44"/>
                  <a:gd name="T3" fmla="*/ 66 h 66"/>
                  <a:gd name="T4" fmla="*/ 0 w 44"/>
                  <a:gd name="T5" fmla="*/ 66 h 66"/>
                  <a:gd name="T6" fmla="*/ 42 w 44"/>
                  <a:gd name="T7" fmla="*/ 0 h 66"/>
                  <a:gd name="T8" fmla="*/ 44 w 44"/>
                  <a:gd name="T9" fmla="*/ 3 h 66"/>
                  <a:gd name="T10" fmla="*/ 0 60000 65536"/>
                  <a:gd name="T11" fmla="*/ 0 60000 65536"/>
                  <a:gd name="T12" fmla="*/ 0 60000 65536"/>
                  <a:gd name="T13" fmla="*/ 0 60000 65536"/>
                  <a:gd name="T14" fmla="*/ 0 60000 65536"/>
                  <a:gd name="T15" fmla="*/ 0 w 44"/>
                  <a:gd name="T16" fmla="*/ 0 h 66"/>
                  <a:gd name="T17" fmla="*/ 44 w 44"/>
                  <a:gd name="T18" fmla="*/ 66 h 66"/>
                </a:gdLst>
                <a:ahLst/>
                <a:cxnLst>
                  <a:cxn ang="T10">
                    <a:pos x="T0" y="T1"/>
                  </a:cxn>
                  <a:cxn ang="T11">
                    <a:pos x="T2" y="T3"/>
                  </a:cxn>
                  <a:cxn ang="T12">
                    <a:pos x="T4" y="T5"/>
                  </a:cxn>
                  <a:cxn ang="T13">
                    <a:pos x="T6" y="T7"/>
                  </a:cxn>
                  <a:cxn ang="T14">
                    <a:pos x="T8" y="T9"/>
                  </a:cxn>
                </a:cxnLst>
                <a:rect l="T15" t="T16" r="T17" b="T18"/>
                <a:pathLst>
                  <a:path w="44" h="66">
                    <a:moveTo>
                      <a:pt x="44" y="3"/>
                    </a:moveTo>
                    <a:lnTo>
                      <a:pt x="4" y="66"/>
                    </a:lnTo>
                    <a:lnTo>
                      <a:pt x="0" y="66"/>
                    </a:lnTo>
                    <a:lnTo>
                      <a:pt x="42" y="0"/>
                    </a:lnTo>
                    <a:lnTo>
                      <a:pt x="44" y="3"/>
                    </a:lnTo>
                    <a:close/>
                  </a:path>
                </a:pathLst>
              </a:custGeom>
              <a:solidFill>
                <a:srgbClr val="43403E"/>
              </a:solidFill>
              <a:ln w="9525">
                <a:noFill/>
                <a:round/>
                <a:headEnd/>
                <a:tailEnd/>
              </a:ln>
            </p:spPr>
            <p:txBody>
              <a:bodyPr/>
              <a:lstStyle/>
              <a:p>
                <a:endParaRPr lang="hu-HU"/>
              </a:p>
            </p:txBody>
          </p:sp>
          <p:sp>
            <p:nvSpPr>
              <p:cNvPr id="74017" name="Freeform 241"/>
              <p:cNvSpPr>
                <a:spLocks/>
              </p:cNvSpPr>
              <p:nvPr/>
            </p:nvSpPr>
            <p:spPr bwMode="auto">
              <a:xfrm>
                <a:off x="1401" y="1969"/>
                <a:ext cx="45" cy="68"/>
              </a:xfrm>
              <a:custGeom>
                <a:avLst/>
                <a:gdLst>
                  <a:gd name="T0" fmla="*/ 45 w 45"/>
                  <a:gd name="T1" fmla="*/ 3 h 68"/>
                  <a:gd name="T2" fmla="*/ 4 w 45"/>
                  <a:gd name="T3" fmla="*/ 68 h 68"/>
                  <a:gd name="T4" fmla="*/ 0 w 45"/>
                  <a:gd name="T5" fmla="*/ 68 h 68"/>
                  <a:gd name="T6" fmla="*/ 43 w 45"/>
                  <a:gd name="T7" fmla="*/ 0 h 68"/>
                  <a:gd name="T8" fmla="*/ 45 w 45"/>
                  <a:gd name="T9" fmla="*/ 3 h 68"/>
                  <a:gd name="T10" fmla="*/ 0 60000 65536"/>
                  <a:gd name="T11" fmla="*/ 0 60000 65536"/>
                  <a:gd name="T12" fmla="*/ 0 60000 65536"/>
                  <a:gd name="T13" fmla="*/ 0 60000 65536"/>
                  <a:gd name="T14" fmla="*/ 0 60000 65536"/>
                  <a:gd name="T15" fmla="*/ 0 w 45"/>
                  <a:gd name="T16" fmla="*/ 0 h 68"/>
                  <a:gd name="T17" fmla="*/ 45 w 45"/>
                  <a:gd name="T18" fmla="*/ 68 h 68"/>
                </a:gdLst>
                <a:ahLst/>
                <a:cxnLst>
                  <a:cxn ang="T10">
                    <a:pos x="T0" y="T1"/>
                  </a:cxn>
                  <a:cxn ang="T11">
                    <a:pos x="T2" y="T3"/>
                  </a:cxn>
                  <a:cxn ang="T12">
                    <a:pos x="T4" y="T5"/>
                  </a:cxn>
                  <a:cxn ang="T13">
                    <a:pos x="T6" y="T7"/>
                  </a:cxn>
                  <a:cxn ang="T14">
                    <a:pos x="T8" y="T9"/>
                  </a:cxn>
                </a:cxnLst>
                <a:rect l="T15" t="T16" r="T17" b="T18"/>
                <a:pathLst>
                  <a:path w="45" h="68">
                    <a:moveTo>
                      <a:pt x="45" y="3"/>
                    </a:moveTo>
                    <a:lnTo>
                      <a:pt x="4" y="68"/>
                    </a:lnTo>
                    <a:lnTo>
                      <a:pt x="0" y="68"/>
                    </a:lnTo>
                    <a:lnTo>
                      <a:pt x="43" y="0"/>
                    </a:lnTo>
                    <a:lnTo>
                      <a:pt x="45" y="3"/>
                    </a:lnTo>
                    <a:close/>
                  </a:path>
                </a:pathLst>
              </a:custGeom>
              <a:solidFill>
                <a:srgbClr val="454240"/>
              </a:solidFill>
              <a:ln w="9525">
                <a:noFill/>
                <a:round/>
                <a:headEnd/>
                <a:tailEnd/>
              </a:ln>
            </p:spPr>
            <p:txBody>
              <a:bodyPr/>
              <a:lstStyle/>
              <a:p>
                <a:endParaRPr lang="hu-HU"/>
              </a:p>
            </p:txBody>
          </p:sp>
          <p:sp>
            <p:nvSpPr>
              <p:cNvPr id="74018" name="Freeform 242"/>
              <p:cNvSpPr>
                <a:spLocks/>
              </p:cNvSpPr>
              <p:nvPr/>
            </p:nvSpPr>
            <p:spPr bwMode="auto">
              <a:xfrm>
                <a:off x="1399" y="1967"/>
                <a:ext cx="45" cy="70"/>
              </a:xfrm>
              <a:custGeom>
                <a:avLst/>
                <a:gdLst>
                  <a:gd name="T0" fmla="*/ 45 w 45"/>
                  <a:gd name="T1" fmla="*/ 4 h 70"/>
                  <a:gd name="T2" fmla="*/ 3 w 45"/>
                  <a:gd name="T3" fmla="*/ 70 h 70"/>
                  <a:gd name="T4" fmla="*/ 0 w 45"/>
                  <a:gd name="T5" fmla="*/ 70 h 70"/>
                  <a:gd name="T6" fmla="*/ 44 w 45"/>
                  <a:gd name="T7" fmla="*/ 0 h 70"/>
                  <a:gd name="T8" fmla="*/ 45 w 45"/>
                  <a:gd name="T9" fmla="*/ 4 h 70"/>
                  <a:gd name="T10" fmla="*/ 0 60000 65536"/>
                  <a:gd name="T11" fmla="*/ 0 60000 65536"/>
                  <a:gd name="T12" fmla="*/ 0 60000 65536"/>
                  <a:gd name="T13" fmla="*/ 0 60000 65536"/>
                  <a:gd name="T14" fmla="*/ 0 60000 65536"/>
                  <a:gd name="T15" fmla="*/ 0 w 45"/>
                  <a:gd name="T16" fmla="*/ 0 h 70"/>
                  <a:gd name="T17" fmla="*/ 45 w 45"/>
                  <a:gd name="T18" fmla="*/ 70 h 70"/>
                </a:gdLst>
                <a:ahLst/>
                <a:cxnLst>
                  <a:cxn ang="T10">
                    <a:pos x="T0" y="T1"/>
                  </a:cxn>
                  <a:cxn ang="T11">
                    <a:pos x="T2" y="T3"/>
                  </a:cxn>
                  <a:cxn ang="T12">
                    <a:pos x="T4" y="T5"/>
                  </a:cxn>
                  <a:cxn ang="T13">
                    <a:pos x="T6" y="T7"/>
                  </a:cxn>
                  <a:cxn ang="T14">
                    <a:pos x="T8" y="T9"/>
                  </a:cxn>
                </a:cxnLst>
                <a:rect l="T15" t="T16" r="T17" b="T18"/>
                <a:pathLst>
                  <a:path w="45" h="70">
                    <a:moveTo>
                      <a:pt x="45" y="4"/>
                    </a:moveTo>
                    <a:lnTo>
                      <a:pt x="3" y="70"/>
                    </a:lnTo>
                    <a:lnTo>
                      <a:pt x="0" y="70"/>
                    </a:lnTo>
                    <a:lnTo>
                      <a:pt x="44" y="0"/>
                    </a:lnTo>
                    <a:lnTo>
                      <a:pt x="45" y="4"/>
                    </a:lnTo>
                    <a:close/>
                  </a:path>
                </a:pathLst>
              </a:custGeom>
              <a:solidFill>
                <a:srgbClr val="474443"/>
              </a:solidFill>
              <a:ln w="9525">
                <a:noFill/>
                <a:round/>
                <a:headEnd/>
                <a:tailEnd/>
              </a:ln>
            </p:spPr>
            <p:txBody>
              <a:bodyPr/>
              <a:lstStyle/>
              <a:p>
                <a:endParaRPr lang="hu-HU"/>
              </a:p>
            </p:txBody>
          </p:sp>
          <p:sp>
            <p:nvSpPr>
              <p:cNvPr id="74019" name="Freeform 243"/>
              <p:cNvSpPr>
                <a:spLocks/>
              </p:cNvSpPr>
              <p:nvPr/>
            </p:nvSpPr>
            <p:spPr bwMode="auto">
              <a:xfrm>
                <a:off x="1396" y="1965"/>
                <a:ext cx="48" cy="72"/>
              </a:xfrm>
              <a:custGeom>
                <a:avLst/>
                <a:gdLst>
                  <a:gd name="T0" fmla="*/ 48 w 48"/>
                  <a:gd name="T1" fmla="*/ 4 h 72"/>
                  <a:gd name="T2" fmla="*/ 5 w 48"/>
                  <a:gd name="T3" fmla="*/ 72 h 72"/>
                  <a:gd name="T4" fmla="*/ 0 w 48"/>
                  <a:gd name="T5" fmla="*/ 72 h 72"/>
                  <a:gd name="T6" fmla="*/ 47 w 48"/>
                  <a:gd name="T7" fmla="*/ 0 h 72"/>
                  <a:gd name="T8" fmla="*/ 48 w 48"/>
                  <a:gd name="T9" fmla="*/ 4 h 72"/>
                  <a:gd name="T10" fmla="*/ 0 60000 65536"/>
                  <a:gd name="T11" fmla="*/ 0 60000 65536"/>
                  <a:gd name="T12" fmla="*/ 0 60000 65536"/>
                  <a:gd name="T13" fmla="*/ 0 60000 65536"/>
                  <a:gd name="T14" fmla="*/ 0 60000 65536"/>
                  <a:gd name="T15" fmla="*/ 0 w 48"/>
                  <a:gd name="T16" fmla="*/ 0 h 72"/>
                  <a:gd name="T17" fmla="*/ 48 w 48"/>
                  <a:gd name="T18" fmla="*/ 72 h 72"/>
                </a:gdLst>
                <a:ahLst/>
                <a:cxnLst>
                  <a:cxn ang="T10">
                    <a:pos x="T0" y="T1"/>
                  </a:cxn>
                  <a:cxn ang="T11">
                    <a:pos x="T2" y="T3"/>
                  </a:cxn>
                  <a:cxn ang="T12">
                    <a:pos x="T4" y="T5"/>
                  </a:cxn>
                  <a:cxn ang="T13">
                    <a:pos x="T6" y="T7"/>
                  </a:cxn>
                  <a:cxn ang="T14">
                    <a:pos x="T8" y="T9"/>
                  </a:cxn>
                </a:cxnLst>
                <a:rect l="T15" t="T16" r="T17" b="T18"/>
                <a:pathLst>
                  <a:path w="48" h="72">
                    <a:moveTo>
                      <a:pt x="48" y="4"/>
                    </a:moveTo>
                    <a:lnTo>
                      <a:pt x="5" y="72"/>
                    </a:lnTo>
                    <a:lnTo>
                      <a:pt x="0" y="72"/>
                    </a:lnTo>
                    <a:lnTo>
                      <a:pt x="47" y="0"/>
                    </a:lnTo>
                    <a:lnTo>
                      <a:pt x="48" y="4"/>
                    </a:lnTo>
                    <a:close/>
                  </a:path>
                </a:pathLst>
              </a:custGeom>
              <a:solidFill>
                <a:srgbClr val="494644"/>
              </a:solidFill>
              <a:ln w="9525">
                <a:noFill/>
                <a:round/>
                <a:headEnd/>
                <a:tailEnd/>
              </a:ln>
            </p:spPr>
            <p:txBody>
              <a:bodyPr/>
              <a:lstStyle/>
              <a:p>
                <a:endParaRPr lang="hu-HU"/>
              </a:p>
            </p:txBody>
          </p:sp>
          <p:sp>
            <p:nvSpPr>
              <p:cNvPr id="74020" name="Freeform 244"/>
              <p:cNvSpPr>
                <a:spLocks/>
              </p:cNvSpPr>
              <p:nvPr/>
            </p:nvSpPr>
            <p:spPr bwMode="auto">
              <a:xfrm>
                <a:off x="1395" y="1964"/>
                <a:ext cx="48" cy="74"/>
              </a:xfrm>
              <a:custGeom>
                <a:avLst/>
                <a:gdLst>
                  <a:gd name="T0" fmla="*/ 48 w 48"/>
                  <a:gd name="T1" fmla="*/ 3 h 74"/>
                  <a:gd name="T2" fmla="*/ 4 w 48"/>
                  <a:gd name="T3" fmla="*/ 73 h 74"/>
                  <a:gd name="T4" fmla="*/ 0 w 48"/>
                  <a:gd name="T5" fmla="*/ 74 h 74"/>
                  <a:gd name="T6" fmla="*/ 47 w 48"/>
                  <a:gd name="T7" fmla="*/ 0 h 74"/>
                  <a:gd name="T8" fmla="*/ 48 w 48"/>
                  <a:gd name="T9" fmla="*/ 3 h 74"/>
                  <a:gd name="T10" fmla="*/ 0 60000 65536"/>
                  <a:gd name="T11" fmla="*/ 0 60000 65536"/>
                  <a:gd name="T12" fmla="*/ 0 60000 65536"/>
                  <a:gd name="T13" fmla="*/ 0 60000 65536"/>
                  <a:gd name="T14" fmla="*/ 0 60000 65536"/>
                  <a:gd name="T15" fmla="*/ 0 w 48"/>
                  <a:gd name="T16" fmla="*/ 0 h 74"/>
                  <a:gd name="T17" fmla="*/ 48 w 48"/>
                  <a:gd name="T18" fmla="*/ 74 h 74"/>
                </a:gdLst>
                <a:ahLst/>
                <a:cxnLst>
                  <a:cxn ang="T10">
                    <a:pos x="T0" y="T1"/>
                  </a:cxn>
                  <a:cxn ang="T11">
                    <a:pos x="T2" y="T3"/>
                  </a:cxn>
                  <a:cxn ang="T12">
                    <a:pos x="T4" y="T5"/>
                  </a:cxn>
                  <a:cxn ang="T13">
                    <a:pos x="T6" y="T7"/>
                  </a:cxn>
                  <a:cxn ang="T14">
                    <a:pos x="T8" y="T9"/>
                  </a:cxn>
                </a:cxnLst>
                <a:rect l="T15" t="T16" r="T17" b="T18"/>
                <a:pathLst>
                  <a:path w="48" h="74">
                    <a:moveTo>
                      <a:pt x="48" y="3"/>
                    </a:moveTo>
                    <a:lnTo>
                      <a:pt x="4" y="73"/>
                    </a:lnTo>
                    <a:lnTo>
                      <a:pt x="0" y="74"/>
                    </a:lnTo>
                    <a:lnTo>
                      <a:pt x="47" y="0"/>
                    </a:lnTo>
                    <a:lnTo>
                      <a:pt x="48" y="3"/>
                    </a:lnTo>
                    <a:close/>
                  </a:path>
                </a:pathLst>
              </a:custGeom>
              <a:solidFill>
                <a:srgbClr val="4C4947"/>
              </a:solidFill>
              <a:ln w="9525">
                <a:noFill/>
                <a:round/>
                <a:headEnd/>
                <a:tailEnd/>
              </a:ln>
            </p:spPr>
            <p:txBody>
              <a:bodyPr/>
              <a:lstStyle/>
              <a:p>
                <a:endParaRPr lang="hu-HU"/>
              </a:p>
            </p:txBody>
          </p:sp>
          <p:sp>
            <p:nvSpPr>
              <p:cNvPr id="74021" name="Freeform 245"/>
              <p:cNvSpPr>
                <a:spLocks/>
              </p:cNvSpPr>
              <p:nvPr/>
            </p:nvSpPr>
            <p:spPr bwMode="auto">
              <a:xfrm>
                <a:off x="1394" y="1962"/>
                <a:ext cx="49" cy="76"/>
              </a:xfrm>
              <a:custGeom>
                <a:avLst/>
                <a:gdLst>
                  <a:gd name="T0" fmla="*/ 49 w 49"/>
                  <a:gd name="T1" fmla="*/ 3 h 76"/>
                  <a:gd name="T2" fmla="*/ 2 w 49"/>
                  <a:gd name="T3" fmla="*/ 75 h 76"/>
                  <a:gd name="T4" fmla="*/ 0 w 49"/>
                  <a:gd name="T5" fmla="*/ 76 h 76"/>
                  <a:gd name="T6" fmla="*/ 48 w 49"/>
                  <a:gd name="T7" fmla="*/ 0 h 76"/>
                  <a:gd name="T8" fmla="*/ 49 w 49"/>
                  <a:gd name="T9" fmla="*/ 3 h 76"/>
                  <a:gd name="T10" fmla="*/ 0 60000 65536"/>
                  <a:gd name="T11" fmla="*/ 0 60000 65536"/>
                  <a:gd name="T12" fmla="*/ 0 60000 65536"/>
                  <a:gd name="T13" fmla="*/ 0 60000 65536"/>
                  <a:gd name="T14" fmla="*/ 0 60000 65536"/>
                  <a:gd name="T15" fmla="*/ 0 w 49"/>
                  <a:gd name="T16" fmla="*/ 0 h 76"/>
                  <a:gd name="T17" fmla="*/ 49 w 49"/>
                  <a:gd name="T18" fmla="*/ 76 h 76"/>
                </a:gdLst>
                <a:ahLst/>
                <a:cxnLst>
                  <a:cxn ang="T10">
                    <a:pos x="T0" y="T1"/>
                  </a:cxn>
                  <a:cxn ang="T11">
                    <a:pos x="T2" y="T3"/>
                  </a:cxn>
                  <a:cxn ang="T12">
                    <a:pos x="T4" y="T5"/>
                  </a:cxn>
                  <a:cxn ang="T13">
                    <a:pos x="T6" y="T7"/>
                  </a:cxn>
                  <a:cxn ang="T14">
                    <a:pos x="T8" y="T9"/>
                  </a:cxn>
                </a:cxnLst>
                <a:rect l="T15" t="T16" r="T17" b="T18"/>
                <a:pathLst>
                  <a:path w="49" h="76">
                    <a:moveTo>
                      <a:pt x="49" y="3"/>
                    </a:moveTo>
                    <a:lnTo>
                      <a:pt x="2" y="75"/>
                    </a:lnTo>
                    <a:lnTo>
                      <a:pt x="0" y="76"/>
                    </a:lnTo>
                    <a:lnTo>
                      <a:pt x="48" y="0"/>
                    </a:lnTo>
                    <a:lnTo>
                      <a:pt x="49" y="3"/>
                    </a:lnTo>
                    <a:close/>
                  </a:path>
                </a:pathLst>
              </a:custGeom>
              <a:solidFill>
                <a:srgbClr val="4E4B4A"/>
              </a:solidFill>
              <a:ln w="9525">
                <a:noFill/>
                <a:round/>
                <a:headEnd/>
                <a:tailEnd/>
              </a:ln>
            </p:spPr>
            <p:txBody>
              <a:bodyPr/>
              <a:lstStyle/>
              <a:p>
                <a:endParaRPr lang="hu-HU"/>
              </a:p>
            </p:txBody>
          </p:sp>
          <p:sp>
            <p:nvSpPr>
              <p:cNvPr id="74022" name="Freeform 246"/>
              <p:cNvSpPr>
                <a:spLocks/>
              </p:cNvSpPr>
              <p:nvPr/>
            </p:nvSpPr>
            <p:spPr bwMode="auto">
              <a:xfrm>
                <a:off x="1391" y="1961"/>
                <a:ext cx="51" cy="77"/>
              </a:xfrm>
              <a:custGeom>
                <a:avLst/>
                <a:gdLst>
                  <a:gd name="T0" fmla="*/ 51 w 51"/>
                  <a:gd name="T1" fmla="*/ 3 h 77"/>
                  <a:gd name="T2" fmla="*/ 4 w 51"/>
                  <a:gd name="T3" fmla="*/ 77 h 77"/>
                  <a:gd name="T4" fmla="*/ 0 w 51"/>
                  <a:gd name="T5" fmla="*/ 77 h 77"/>
                  <a:gd name="T6" fmla="*/ 51 w 51"/>
                  <a:gd name="T7" fmla="*/ 0 h 77"/>
                  <a:gd name="T8" fmla="*/ 51 w 51"/>
                  <a:gd name="T9" fmla="*/ 3 h 77"/>
                  <a:gd name="T10" fmla="*/ 0 60000 65536"/>
                  <a:gd name="T11" fmla="*/ 0 60000 65536"/>
                  <a:gd name="T12" fmla="*/ 0 60000 65536"/>
                  <a:gd name="T13" fmla="*/ 0 60000 65536"/>
                  <a:gd name="T14" fmla="*/ 0 60000 65536"/>
                  <a:gd name="T15" fmla="*/ 0 w 51"/>
                  <a:gd name="T16" fmla="*/ 0 h 77"/>
                  <a:gd name="T17" fmla="*/ 51 w 51"/>
                  <a:gd name="T18" fmla="*/ 77 h 77"/>
                </a:gdLst>
                <a:ahLst/>
                <a:cxnLst>
                  <a:cxn ang="T10">
                    <a:pos x="T0" y="T1"/>
                  </a:cxn>
                  <a:cxn ang="T11">
                    <a:pos x="T2" y="T3"/>
                  </a:cxn>
                  <a:cxn ang="T12">
                    <a:pos x="T4" y="T5"/>
                  </a:cxn>
                  <a:cxn ang="T13">
                    <a:pos x="T6" y="T7"/>
                  </a:cxn>
                  <a:cxn ang="T14">
                    <a:pos x="T8" y="T9"/>
                  </a:cxn>
                </a:cxnLst>
                <a:rect l="T15" t="T16" r="T17" b="T18"/>
                <a:pathLst>
                  <a:path w="51" h="77">
                    <a:moveTo>
                      <a:pt x="51" y="3"/>
                    </a:moveTo>
                    <a:lnTo>
                      <a:pt x="4" y="77"/>
                    </a:lnTo>
                    <a:lnTo>
                      <a:pt x="0" y="77"/>
                    </a:lnTo>
                    <a:lnTo>
                      <a:pt x="51" y="0"/>
                    </a:lnTo>
                    <a:lnTo>
                      <a:pt x="51" y="3"/>
                    </a:lnTo>
                    <a:close/>
                  </a:path>
                </a:pathLst>
              </a:custGeom>
              <a:solidFill>
                <a:srgbClr val="524F4E"/>
              </a:solidFill>
              <a:ln w="9525">
                <a:noFill/>
                <a:round/>
                <a:headEnd/>
                <a:tailEnd/>
              </a:ln>
            </p:spPr>
            <p:txBody>
              <a:bodyPr/>
              <a:lstStyle/>
              <a:p>
                <a:endParaRPr lang="hu-HU"/>
              </a:p>
            </p:txBody>
          </p:sp>
          <p:sp>
            <p:nvSpPr>
              <p:cNvPr id="74023" name="Freeform 247"/>
              <p:cNvSpPr>
                <a:spLocks/>
              </p:cNvSpPr>
              <p:nvPr/>
            </p:nvSpPr>
            <p:spPr bwMode="auto">
              <a:xfrm>
                <a:off x="1389" y="1958"/>
                <a:ext cx="53" cy="80"/>
              </a:xfrm>
              <a:custGeom>
                <a:avLst/>
                <a:gdLst>
                  <a:gd name="T0" fmla="*/ 53 w 53"/>
                  <a:gd name="T1" fmla="*/ 4 h 80"/>
                  <a:gd name="T2" fmla="*/ 5 w 53"/>
                  <a:gd name="T3" fmla="*/ 80 h 80"/>
                  <a:gd name="T4" fmla="*/ 0 w 53"/>
                  <a:gd name="T5" fmla="*/ 80 h 80"/>
                  <a:gd name="T6" fmla="*/ 51 w 53"/>
                  <a:gd name="T7" fmla="*/ 0 h 80"/>
                  <a:gd name="T8" fmla="*/ 53 w 53"/>
                  <a:gd name="T9" fmla="*/ 4 h 80"/>
                  <a:gd name="T10" fmla="*/ 0 60000 65536"/>
                  <a:gd name="T11" fmla="*/ 0 60000 65536"/>
                  <a:gd name="T12" fmla="*/ 0 60000 65536"/>
                  <a:gd name="T13" fmla="*/ 0 60000 65536"/>
                  <a:gd name="T14" fmla="*/ 0 60000 65536"/>
                  <a:gd name="T15" fmla="*/ 0 w 53"/>
                  <a:gd name="T16" fmla="*/ 0 h 80"/>
                  <a:gd name="T17" fmla="*/ 53 w 53"/>
                  <a:gd name="T18" fmla="*/ 80 h 80"/>
                </a:gdLst>
                <a:ahLst/>
                <a:cxnLst>
                  <a:cxn ang="T10">
                    <a:pos x="T0" y="T1"/>
                  </a:cxn>
                  <a:cxn ang="T11">
                    <a:pos x="T2" y="T3"/>
                  </a:cxn>
                  <a:cxn ang="T12">
                    <a:pos x="T4" y="T5"/>
                  </a:cxn>
                  <a:cxn ang="T13">
                    <a:pos x="T6" y="T7"/>
                  </a:cxn>
                  <a:cxn ang="T14">
                    <a:pos x="T8" y="T9"/>
                  </a:cxn>
                </a:cxnLst>
                <a:rect l="T15" t="T16" r="T17" b="T18"/>
                <a:pathLst>
                  <a:path w="53" h="80">
                    <a:moveTo>
                      <a:pt x="53" y="4"/>
                    </a:moveTo>
                    <a:lnTo>
                      <a:pt x="5" y="80"/>
                    </a:lnTo>
                    <a:lnTo>
                      <a:pt x="0" y="80"/>
                    </a:lnTo>
                    <a:lnTo>
                      <a:pt x="51" y="0"/>
                    </a:lnTo>
                    <a:lnTo>
                      <a:pt x="53" y="4"/>
                    </a:lnTo>
                    <a:close/>
                  </a:path>
                </a:pathLst>
              </a:custGeom>
              <a:solidFill>
                <a:srgbClr val="53514F"/>
              </a:solidFill>
              <a:ln w="9525">
                <a:noFill/>
                <a:round/>
                <a:headEnd/>
                <a:tailEnd/>
              </a:ln>
            </p:spPr>
            <p:txBody>
              <a:bodyPr/>
              <a:lstStyle/>
              <a:p>
                <a:endParaRPr lang="hu-HU"/>
              </a:p>
            </p:txBody>
          </p:sp>
          <p:sp>
            <p:nvSpPr>
              <p:cNvPr id="74024" name="Freeform 248"/>
              <p:cNvSpPr>
                <a:spLocks/>
              </p:cNvSpPr>
              <p:nvPr/>
            </p:nvSpPr>
            <p:spPr bwMode="auto">
              <a:xfrm>
                <a:off x="1388" y="1957"/>
                <a:ext cx="54" cy="81"/>
              </a:xfrm>
              <a:custGeom>
                <a:avLst/>
                <a:gdLst>
                  <a:gd name="T0" fmla="*/ 54 w 54"/>
                  <a:gd name="T1" fmla="*/ 4 h 81"/>
                  <a:gd name="T2" fmla="*/ 3 w 54"/>
                  <a:gd name="T3" fmla="*/ 81 h 81"/>
                  <a:gd name="T4" fmla="*/ 0 w 54"/>
                  <a:gd name="T5" fmla="*/ 81 h 81"/>
                  <a:gd name="T6" fmla="*/ 52 w 54"/>
                  <a:gd name="T7" fmla="*/ 0 h 81"/>
                  <a:gd name="T8" fmla="*/ 54 w 54"/>
                  <a:gd name="T9" fmla="*/ 4 h 81"/>
                  <a:gd name="T10" fmla="*/ 0 60000 65536"/>
                  <a:gd name="T11" fmla="*/ 0 60000 65536"/>
                  <a:gd name="T12" fmla="*/ 0 60000 65536"/>
                  <a:gd name="T13" fmla="*/ 0 60000 65536"/>
                  <a:gd name="T14" fmla="*/ 0 60000 65536"/>
                  <a:gd name="T15" fmla="*/ 0 w 54"/>
                  <a:gd name="T16" fmla="*/ 0 h 81"/>
                  <a:gd name="T17" fmla="*/ 54 w 54"/>
                  <a:gd name="T18" fmla="*/ 81 h 81"/>
                </a:gdLst>
                <a:ahLst/>
                <a:cxnLst>
                  <a:cxn ang="T10">
                    <a:pos x="T0" y="T1"/>
                  </a:cxn>
                  <a:cxn ang="T11">
                    <a:pos x="T2" y="T3"/>
                  </a:cxn>
                  <a:cxn ang="T12">
                    <a:pos x="T4" y="T5"/>
                  </a:cxn>
                  <a:cxn ang="T13">
                    <a:pos x="T6" y="T7"/>
                  </a:cxn>
                  <a:cxn ang="T14">
                    <a:pos x="T8" y="T9"/>
                  </a:cxn>
                </a:cxnLst>
                <a:rect l="T15" t="T16" r="T17" b="T18"/>
                <a:pathLst>
                  <a:path w="54" h="81">
                    <a:moveTo>
                      <a:pt x="54" y="4"/>
                    </a:moveTo>
                    <a:lnTo>
                      <a:pt x="3" y="81"/>
                    </a:lnTo>
                    <a:lnTo>
                      <a:pt x="0" y="81"/>
                    </a:lnTo>
                    <a:lnTo>
                      <a:pt x="52" y="0"/>
                    </a:lnTo>
                    <a:lnTo>
                      <a:pt x="54" y="4"/>
                    </a:lnTo>
                    <a:close/>
                  </a:path>
                </a:pathLst>
              </a:custGeom>
              <a:solidFill>
                <a:srgbClr val="565352"/>
              </a:solidFill>
              <a:ln w="9525">
                <a:noFill/>
                <a:round/>
                <a:headEnd/>
                <a:tailEnd/>
              </a:ln>
            </p:spPr>
            <p:txBody>
              <a:bodyPr/>
              <a:lstStyle/>
              <a:p>
                <a:endParaRPr lang="hu-HU"/>
              </a:p>
            </p:txBody>
          </p:sp>
          <p:sp>
            <p:nvSpPr>
              <p:cNvPr id="74025" name="Freeform 249"/>
              <p:cNvSpPr>
                <a:spLocks/>
              </p:cNvSpPr>
              <p:nvPr/>
            </p:nvSpPr>
            <p:spPr bwMode="auto">
              <a:xfrm>
                <a:off x="1385" y="1955"/>
                <a:ext cx="55" cy="85"/>
              </a:xfrm>
              <a:custGeom>
                <a:avLst/>
                <a:gdLst>
                  <a:gd name="T0" fmla="*/ 55 w 55"/>
                  <a:gd name="T1" fmla="*/ 3 h 85"/>
                  <a:gd name="T2" fmla="*/ 4 w 55"/>
                  <a:gd name="T3" fmla="*/ 83 h 85"/>
                  <a:gd name="T4" fmla="*/ 0 w 55"/>
                  <a:gd name="T5" fmla="*/ 85 h 85"/>
                  <a:gd name="T6" fmla="*/ 54 w 55"/>
                  <a:gd name="T7" fmla="*/ 0 h 85"/>
                  <a:gd name="T8" fmla="*/ 55 w 55"/>
                  <a:gd name="T9" fmla="*/ 3 h 85"/>
                  <a:gd name="T10" fmla="*/ 0 60000 65536"/>
                  <a:gd name="T11" fmla="*/ 0 60000 65536"/>
                  <a:gd name="T12" fmla="*/ 0 60000 65536"/>
                  <a:gd name="T13" fmla="*/ 0 60000 65536"/>
                  <a:gd name="T14" fmla="*/ 0 60000 65536"/>
                  <a:gd name="T15" fmla="*/ 0 w 55"/>
                  <a:gd name="T16" fmla="*/ 0 h 85"/>
                  <a:gd name="T17" fmla="*/ 55 w 55"/>
                  <a:gd name="T18" fmla="*/ 85 h 85"/>
                </a:gdLst>
                <a:ahLst/>
                <a:cxnLst>
                  <a:cxn ang="T10">
                    <a:pos x="T0" y="T1"/>
                  </a:cxn>
                  <a:cxn ang="T11">
                    <a:pos x="T2" y="T3"/>
                  </a:cxn>
                  <a:cxn ang="T12">
                    <a:pos x="T4" y="T5"/>
                  </a:cxn>
                  <a:cxn ang="T13">
                    <a:pos x="T6" y="T7"/>
                  </a:cxn>
                  <a:cxn ang="T14">
                    <a:pos x="T8" y="T9"/>
                  </a:cxn>
                </a:cxnLst>
                <a:rect l="T15" t="T16" r="T17" b="T18"/>
                <a:pathLst>
                  <a:path w="55" h="85">
                    <a:moveTo>
                      <a:pt x="55" y="3"/>
                    </a:moveTo>
                    <a:lnTo>
                      <a:pt x="4" y="83"/>
                    </a:lnTo>
                    <a:lnTo>
                      <a:pt x="0" y="85"/>
                    </a:lnTo>
                    <a:lnTo>
                      <a:pt x="54" y="0"/>
                    </a:lnTo>
                    <a:lnTo>
                      <a:pt x="55" y="3"/>
                    </a:lnTo>
                    <a:close/>
                  </a:path>
                </a:pathLst>
              </a:custGeom>
              <a:solidFill>
                <a:srgbClr val="575453"/>
              </a:solidFill>
              <a:ln w="9525">
                <a:noFill/>
                <a:round/>
                <a:headEnd/>
                <a:tailEnd/>
              </a:ln>
            </p:spPr>
            <p:txBody>
              <a:bodyPr/>
              <a:lstStyle/>
              <a:p>
                <a:endParaRPr lang="hu-HU"/>
              </a:p>
            </p:txBody>
          </p:sp>
          <p:sp>
            <p:nvSpPr>
              <p:cNvPr id="74026" name="Freeform 250"/>
              <p:cNvSpPr>
                <a:spLocks/>
              </p:cNvSpPr>
              <p:nvPr/>
            </p:nvSpPr>
            <p:spPr bwMode="auto">
              <a:xfrm>
                <a:off x="1384" y="1954"/>
                <a:ext cx="56" cy="86"/>
              </a:xfrm>
              <a:custGeom>
                <a:avLst/>
                <a:gdLst>
                  <a:gd name="T0" fmla="*/ 56 w 56"/>
                  <a:gd name="T1" fmla="*/ 3 h 86"/>
                  <a:gd name="T2" fmla="*/ 4 w 56"/>
                  <a:gd name="T3" fmla="*/ 84 h 86"/>
                  <a:gd name="T4" fmla="*/ 0 w 56"/>
                  <a:gd name="T5" fmla="*/ 86 h 86"/>
                  <a:gd name="T6" fmla="*/ 55 w 56"/>
                  <a:gd name="T7" fmla="*/ 0 h 86"/>
                  <a:gd name="T8" fmla="*/ 56 w 56"/>
                  <a:gd name="T9" fmla="*/ 3 h 86"/>
                  <a:gd name="T10" fmla="*/ 0 60000 65536"/>
                  <a:gd name="T11" fmla="*/ 0 60000 65536"/>
                  <a:gd name="T12" fmla="*/ 0 60000 65536"/>
                  <a:gd name="T13" fmla="*/ 0 60000 65536"/>
                  <a:gd name="T14" fmla="*/ 0 60000 65536"/>
                  <a:gd name="T15" fmla="*/ 0 w 56"/>
                  <a:gd name="T16" fmla="*/ 0 h 86"/>
                  <a:gd name="T17" fmla="*/ 56 w 56"/>
                  <a:gd name="T18" fmla="*/ 86 h 86"/>
                </a:gdLst>
                <a:ahLst/>
                <a:cxnLst>
                  <a:cxn ang="T10">
                    <a:pos x="T0" y="T1"/>
                  </a:cxn>
                  <a:cxn ang="T11">
                    <a:pos x="T2" y="T3"/>
                  </a:cxn>
                  <a:cxn ang="T12">
                    <a:pos x="T4" y="T5"/>
                  </a:cxn>
                  <a:cxn ang="T13">
                    <a:pos x="T6" y="T7"/>
                  </a:cxn>
                  <a:cxn ang="T14">
                    <a:pos x="T8" y="T9"/>
                  </a:cxn>
                </a:cxnLst>
                <a:rect l="T15" t="T16" r="T17" b="T18"/>
                <a:pathLst>
                  <a:path w="56" h="86">
                    <a:moveTo>
                      <a:pt x="56" y="3"/>
                    </a:moveTo>
                    <a:lnTo>
                      <a:pt x="4" y="84"/>
                    </a:lnTo>
                    <a:lnTo>
                      <a:pt x="0" y="86"/>
                    </a:lnTo>
                    <a:lnTo>
                      <a:pt x="55" y="0"/>
                    </a:lnTo>
                    <a:lnTo>
                      <a:pt x="56" y="3"/>
                    </a:lnTo>
                    <a:close/>
                  </a:path>
                </a:pathLst>
              </a:custGeom>
              <a:solidFill>
                <a:srgbClr val="595755"/>
              </a:solidFill>
              <a:ln w="9525">
                <a:noFill/>
                <a:round/>
                <a:headEnd/>
                <a:tailEnd/>
              </a:ln>
            </p:spPr>
            <p:txBody>
              <a:bodyPr/>
              <a:lstStyle/>
              <a:p>
                <a:endParaRPr lang="hu-HU"/>
              </a:p>
            </p:txBody>
          </p:sp>
          <p:sp>
            <p:nvSpPr>
              <p:cNvPr id="74027" name="Freeform 251"/>
              <p:cNvSpPr>
                <a:spLocks/>
              </p:cNvSpPr>
              <p:nvPr/>
            </p:nvSpPr>
            <p:spPr bwMode="auto">
              <a:xfrm>
                <a:off x="1382" y="1953"/>
                <a:ext cx="57" cy="87"/>
              </a:xfrm>
              <a:custGeom>
                <a:avLst/>
                <a:gdLst>
                  <a:gd name="T0" fmla="*/ 57 w 57"/>
                  <a:gd name="T1" fmla="*/ 2 h 87"/>
                  <a:gd name="T2" fmla="*/ 3 w 57"/>
                  <a:gd name="T3" fmla="*/ 87 h 87"/>
                  <a:gd name="T4" fmla="*/ 0 w 57"/>
                  <a:gd name="T5" fmla="*/ 87 h 87"/>
                  <a:gd name="T6" fmla="*/ 55 w 57"/>
                  <a:gd name="T7" fmla="*/ 0 h 87"/>
                  <a:gd name="T8" fmla="*/ 57 w 57"/>
                  <a:gd name="T9" fmla="*/ 2 h 87"/>
                  <a:gd name="T10" fmla="*/ 0 60000 65536"/>
                  <a:gd name="T11" fmla="*/ 0 60000 65536"/>
                  <a:gd name="T12" fmla="*/ 0 60000 65536"/>
                  <a:gd name="T13" fmla="*/ 0 60000 65536"/>
                  <a:gd name="T14" fmla="*/ 0 60000 65536"/>
                  <a:gd name="T15" fmla="*/ 0 w 57"/>
                  <a:gd name="T16" fmla="*/ 0 h 87"/>
                  <a:gd name="T17" fmla="*/ 57 w 57"/>
                  <a:gd name="T18" fmla="*/ 87 h 87"/>
                </a:gdLst>
                <a:ahLst/>
                <a:cxnLst>
                  <a:cxn ang="T10">
                    <a:pos x="T0" y="T1"/>
                  </a:cxn>
                  <a:cxn ang="T11">
                    <a:pos x="T2" y="T3"/>
                  </a:cxn>
                  <a:cxn ang="T12">
                    <a:pos x="T4" y="T5"/>
                  </a:cxn>
                  <a:cxn ang="T13">
                    <a:pos x="T6" y="T7"/>
                  </a:cxn>
                  <a:cxn ang="T14">
                    <a:pos x="T8" y="T9"/>
                  </a:cxn>
                </a:cxnLst>
                <a:rect l="T15" t="T16" r="T17" b="T18"/>
                <a:pathLst>
                  <a:path w="57" h="87">
                    <a:moveTo>
                      <a:pt x="57" y="2"/>
                    </a:moveTo>
                    <a:lnTo>
                      <a:pt x="3" y="87"/>
                    </a:lnTo>
                    <a:lnTo>
                      <a:pt x="0" y="87"/>
                    </a:lnTo>
                    <a:lnTo>
                      <a:pt x="55" y="0"/>
                    </a:lnTo>
                    <a:lnTo>
                      <a:pt x="57" y="2"/>
                    </a:lnTo>
                    <a:close/>
                  </a:path>
                </a:pathLst>
              </a:custGeom>
              <a:solidFill>
                <a:srgbClr val="5A5857"/>
              </a:solidFill>
              <a:ln w="9525">
                <a:noFill/>
                <a:round/>
                <a:headEnd/>
                <a:tailEnd/>
              </a:ln>
            </p:spPr>
            <p:txBody>
              <a:bodyPr/>
              <a:lstStyle/>
              <a:p>
                <a:endParaRPr lang="hu-HU"/>
              </a:p>
            </p:txBody>
          </p:sp>
          <p:sp>
            <p:nvSpPr>
              <p:cNvPr id="74028" name="Freeform 252"/>
              <p:cNvSpPr>
                <a:spLocks/>
              </p:cNvSpPr>
              <p:nvPr/>
            </p:nvSpPr>
            <p:spPr bwMode="auto">
              <a:xfrm>
                <a:off x="1382" y="1951"/>
                <a:ext cx="57" cy="89"/>
              </a:xfrm>
              <a:custGeom>
                <a:avLst/>
                <a:gdLst>
                  <a:gd name="T0" fmla="*/ 57 w 57"/>
                  <a:gd name="T1" fmla="*/ 3 h 89"/>
                  <a:gd name="T2" fmla="*/ 2 w 57"/>
                  <a:gd name="T3" fmla="*/ 89 h 89"/>
                  <a:gd name="T4" fmla="*/ 0 w 57"/>
                  <a:gd name="T5" fmla="*/ 89 h 89"/>
                  <a:gd name="T6" fmla="*/ 14 w 57"/>
                  <a:gd name="T7" fmla="*/ 66 h 89"/>
                  <a:gd name="T8" fmla="*/ 13 w 57"/>
                  <a:gd name="T9" fmla="*/ 66 h 89"/>
                  <a:gd name="T10" fmla="*/ 43 w 57"/>
                  <a:gd name="T11" fmla="*/ 18 h 89"/>
                  <a:gd name="T12" fmla="*/ 44 w 57"/>
                  <a:gd name="T13" fmla="*/ 20 h 89"/>
                  <a:gd name="T14" fmla="*/ 55 w 57"/>
                  <a:gd name="T15" fmla="*/ 0 h 89"/>
                  <a:gd name="T16" fmla="*/ 57 w 57"/>
                  <a:gd name="T17" fmla="*/ 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89"/>
                  <a:gd name="T29" fmla="*/ 57 w 5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89">
                    <a:moveTo>
                      <a:pt x="57" y="3"/>
                    </a:moveTo>
                    <a:lnTo>
                      <a:pt x="2" y="89"/>
                    </a:lnTo>
                    <a:lnTo>
                      <a:pt x="0" y="89"/>
                    </a:lnTo>
                    <a:lnTo>
                      <a:pt x="14" y="66"/>
                    </a:lnTo>
                    <a:lnTo>
                      <a:pt x="13" y="66"/>
                    </a:lnTo>
                    <a:lnTo>
                      <a:pt x="43" y="18"/>
                    </a:lnTo>
                    <a:lnTo>
                      <a:pt x="44" y="20"/>
                    </a:lnTo>
                    <a:lnTo>
                      <a:pt x="55" y="0"/>
                    </a:lnTo>
                    <a:lnTo>
                      <a:pt x="57" y="3"/>
                    </a:lnTo>
                    <a:close/>
                  </a:path>
                </a:pathLst>
              </a:custGeom>
              <a:solidFill>
                <a:srgbClr val="5C5A59"/>
              </a:solidFill>
              <a:ln w="9525">
                <a:noFill/>
                <a:round/>
                <a:headEnd/>
                <a:tailEnd/>
              </a:ln>
            </p:spPr>
            <p:txBody>
              <a:bodyPr/>
              <a:lstStyle/>
              <a:p>
                <a:endParaRPr lang="hu-HU"/>
              </a:p>
            </p:txBody>
          </p:sp>
          <p:sp>
            <p:nvSpPr>
              <p:cNvPr id="74029" name="Freeform 253"/>
              <p:cNvSpPr>
                <a:spLocks/>
              </p:cNvSpPr>
              <p:nvPr/>
            </p:nvSpPr>
            <p:spPr bwMode="auto">
              <a:xfrm>
                <a:off x="1382" y="1951"/>
                <a:ext cx="55" cy="89"/>
              </a:xfrm>
              <a:custGeom>
                <a:avLst/>
                <a:gdLst>
                  <a:gd name="T0" fmla="*/ 55 w 55"/>
                  <a:gd name="T1" fmla="*/ 2 h 89"/>
                  <a:gd name="T2" fmla="*/ 0 w 55"/>
                  <a:gd name="T3" fmla="*/ 89 h 89"/>
                  <a:gd name="T4" fmla="*/ 0 w 55"/>
                  <a:gd name="T5" fmla="*/ 89 h 89"/>
                  <a:gd name="T6" fmla="*/ 0 w 55"/>
                  <a:gd name="T7" fmla="*/ 89 h 89"/>
                  <a:gd name="T8" fmla="*/ 14 w 55"/>
                  <a:gd name="T9" fmla="*/ 66 h 89"/>
                  <a:gd name="T10" fmla="*/ 12 w 55"/>
                  <a:gd name="T11" fmla="*/ 65 h 89"/>
                  <a:gd name="T12" fmla="*/ 41 w 55"/>
                  <a:gd name="T13" fmla="*/ 18 h 89"/>
                  <a:gd name="T14" fmla="*/ 44 w 55"/>
                  <a:gd name="T15" fmla="*/ 20 h 89"/>
                  <a:gd name="T16" fmla="*/ 55 w 55"/>
                  <a:gd name="T17" fmla="*/ 0 h 89"/>
                  <a:gd name="T18" fmla="*/ 55 w 55"/>
                  <a:gd name="T19" fmla="*/ 2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89"/>
                  <a:gd name="T32" fmla="*/ 55 w 5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89">
                    <a:moveTo>
                      <a:pt x="55" y="2"/>
                    </a:moveTo>
                    <a:lnTo>
                      <a:pt x="0" y="89"/>
                    </a:lnTo>
                    <a:lnTo>
                      <a:pt x="14" y="66"/>
                    </a:lnTo>
                    <a:lnTo>
                      <a:pt x="12" y="65"/>
                    </a:lnTo>
                    <a:lnTo>
                      <a:pt x="41" y="18"/>
                    </a:lnTo>
                    <a:lnTo>
                      <a:pt x="44" y="20"/>
                    </a:lnTo>
                    <a:lnTo>
                      <a:pt x="55" y="0"/>
                    </a:lnTo>
                    <a:lnTo>
                      <a:pt x="55" y="2"/>
                    </a:lnTo>
                    <a:close/>
                  </a:path>
                </a:pathLst>
              </a:custGeom>
              <a:solidFill>
                <a:srgbClr val="5D5B5A"/>
              </a:solidFill>
              <a:ln w="9525">
                <a:noFill/>
                <a:round/>
                <a:headEnd/>
                <a:tailEnd/>
              </a:ln>
            </p:spPr>
            <p:txBody>
              <a:bodyPr/>
              <a:lstStyle/>
              <a:p>
                <a:endParaRPr lang="hu-HU"/>
              </a:p>
            </p:txBody>
          </p:sp>
          <p:sp>
            <p:nvSpPr>
              <p:cNvPr id="74030" name="Freeform 254"/>
              <p:cNvSpPr>
                <a:spLocks/>
              </p:cNvSpPr>
              <p:nvPr/>
            </p:nvSpPr>
            <p:spPr bwMode="auto">
              <a:xfrm>
                <a:off x="1392" y="1968"/>
                <a:ext cx="33" cy="49"/>
              </a:xfrm>
              <a:custGeom>
                <a:avLst/>
                <a:gdLst>
                  <a:gd name="T0" fmla="*/ 33 w 33"/>
                  <a:gd name="T1" fmla="*/ 1 h 49"/>
                  <a:gd name="T2" fmla="*/ 3 w 33"/>
                  <a:gd name="T3" fmla="*/ 49 h 49"/>
                  <a:gd name="T4" fmla="*/ 0 w 33"/>
                  <a:gd name="T5" fmla="*/ 48 h 49"/>
                  <a:gd name="T6" fmla="*/ 31 w 33"/>
                  <a:gd name="T7" fmla="*/ 0 h 49"/>
                  <a:gd name="T8" fmla="*/ 33 w 33"/>
                  <a:gd name="T9" fmla="*/ 1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1"/>
                    </a:moveTo>
                    <a:lnTo>
                      <a:pt x="3" y="49"/>
                    </a:lnTo>
                    <a:lnTo>
                      <a:pt x="0" y="48"/>
                    </a:lnTo>
                    <a:lnTo>
                      <a:pt x="31" y="0"/>
                    </a:lnTo>
                    <a:lnTo>
                      <a:pt x="33" y="1"/>
                    </a:lnTo>
                    <a:close/>
                  </a:path>
                </a:pathLst>
              </a:custGeom>
              <a:solidFill>
                <a:srgbClr val="605E5D"/>
              </a:solidFill>
              <a:ln w="9525">
                <a:noFill/>
                <a:round/>
                <a:headEnd/>
                <a:tailEnd/>
              </a:ln>
            </p:spPr>
            <p:txBody>
              <a:bodyPr/>
              <a:lstStyle/>
              <a:p>
                <a:endParaRPr lang="hu-HU"/>
              </a:p>
            </p:txBody>
          </p:sp>
          <p:sp>
            <p:nvSpPr>
              <p:cNvPr id="74031" name="Freeform 255"/>
              <p:cNvSpPr>
                <a:spLocks/>
              </p:cNvSpPr>
              <p:nvPr/>
            </p:nvSpPr>
            <p:spPr bwMode="auto">
              <a:xfrm>
                <a:off x="1391" y="1968"/>
                <a:ext cx="32" cy="48"/>
              </a:xfrm>
              <a:custGeom>
                <a:avLst/>
                <a:gdLst>
                  <a:gd name="T0" fmla="*/ 32 w 32"/>
                  <a:gd name="T1" fmla="*/ 1 h 48"/>
                  <a:gd name="T2" fmla="*/ 3 w 32"/>
                  <a:gd name="T3" fmla="*/ 48 h 48"/>
                  <a:gd name="T4" fmla="*/ 0 w 32"/>
                  <a:gd name="T5" fmla="*/ 47 h 48"/>
                  <a:gd name="T6" fmla="*/ 31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3" y="48"/>
                    </a:lnTo>
                    <a:lnTo>
                      <a:pt x="0" y="47"/>
                    </a:lnTo>
                    <a:lnTo>
                      <a:pt x="31" y="0"/>
                    </a:lnTo>
                    <a:lnTo>
                      <a:pt x="32" y="1"/>
                    </a:lnTo>
                    <a:close/>
                  </a:path>
                </a:pathLst>
              </a:custGeom>
              <a:solidFill>
                <a:srgbClr val="646260"/>
              </a:solidFill>
              <a:ln w="9525">
                <a:noFill/>
                <a:round/>
                <a:headEnd/>
                <a:tailEnd/>
              </a:ln>
            </p:spPr>
            <p:txBody>
              <a:bodyPr/>
              <a:lstStyle/>
              <a:p>
                <a:endParaRPr lang="hu-HU"/>
              </a:p>
            </p:txBody>
          </p:sp>
          <p:sp>
            <p:nvSpPr>
              <p:cNvPr id="74032" name="Freeform 256"/>
              <p:cNvSpPr>
                <a:spLocks/>
              </p:cNvSpPr>
              <p:nvPr/>
            </p:nvSpPr>
            <p:spPr bwMode="auto">
              <a:xfrm>
                <a:off x="1391" y="1967"/>
                <a:ext cx="32" cy="49"/>
              </a:xfrm>
              <a:custGeom>
                <a:avLst/>
                <a:gdLst>
                  <a:gd name="T0" fmla="*/ 32 w 32"/>
                  <a:gd name="T1" fmla="*/ 1 h 49"/>
                  <a:gd name="T2" fmla="*/ 1 w 32"/>
                  <a:gd name="T3" fmla="*/ 49 h 49"/>
                  <a:gd name="T4" fmla="*/ 0 w 32"/>
                  <a:gd name="T5" fmla="*/ 46 h 49"/>
                  <a:gd name="T6" fmla="*/ 29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1" y="49"/>
                    </a:lnTo>
                    <a:lnTo>
                      <a:pt x="0" y="46"/>
                    </a:lnTo>
                    <a:lnTo>
                      <a:pt x="29" y="0"/>
                    </a:lnTo>
                    <a:lnTo>
                      <a:pt x="32" y="1"/>
                    </a:lnTo>
                    <a:close/>
                  </a:path>
                </a:pathLst>
              </a:custGeom>
              <a:solidFill>
                <a:srgbClr val="666463"/>
              </a:solidFill>
              <a:ln w="9525">
                <a:noFill/>
                <a:round/>
                <a:headEnd/>
                <a:tailEnd/>
              </a:ln>
            </p:spPr>
            <p:txBody>
              <a:bodyPr/>
              <a:lstStyle/>
              <a:p>
                <a:endParaRPr lang="hu-HU"/>
              </a:p>
            </p:txBody>
          </p:sp>
          <p:sp>
            <p:nvSpPr>
              <p:cNvPr id="74033" name="Freeform 257"/>
              <p:cNvSpPr>
                <a:spLocks/>
              </p:cNvSpPr>
              <p:nvPr/>
            </p:nvSpPr>
            <p:spPr bwMode="auto">
              <a:xfrm>
                <a:off x="1389" y="1965"/>
                <a:ext cx="33" cy="50"/>
              </a:xfrm>
              <a:custGeom>
                <a:avLst/>
                <a:gdLst>
                  <a:gd name="T0" fmla="*/ 33 w 33"/>
                  <a:gd name="T1" fmla="*/ 3 h 50"/>
                  <a:gd name="T2" fmla="*/ 2 w 33"/>
                  <a:gd name="T3" fmla="*/ 50 h 50"/>
                  <a:gd name="T4" fmla="*/ 0 w 33"/>
                  <a:gd name="T5" fmla="*/ 48 h 50"/>
                  <a:gd name="T6" fmla="*/ 30 w 33"/>
                  <a:gd name="T7" fmla="*/ 0 h 50"/>
                  <a:gd name="T8" fmla="*/ 33 w 33"/>
                  <a:gd name="T9" fmla="*/ 3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3" y="3"/>
                    </a:moveTo>
                    <a:lnTo>
                      <a:pt x="2" y="50"/>
                    </a:lnTo>
                    <a:lnTo>
                      <a:pt x="0" y="48"/>
                    </a:lnTo>
                    <a:lnTo>
                      <a:pt x="30" y="0"/>
                    </a:lnTo>
                    <a:lnTo>
                      <a:pt x="33" y="3"/>
                    </a:lnTo>
                    <a:close/>
                  </a:path>
                </a:pathLst>
              </a:custGeom>
              <a:solidFill>
                <a:srgbClr val="686564"/>
              </a:solidFill>
              <a:ln w="9525">
                <a:noFill/>
                <a:round/>
                <a:headEnd/>
                <a:tailEnd/>
              </a:ln>
            </p:spPr>
            <p:txBody>
              <a:bodyPr/>
              <a:lstStyle/>
              <a:p>
                <a:endParaRPr lang="hu-HU"/>
              </a:p>
            </p:txBody>
          </p:sp>
          <p:sp>
            <p:nvSpPr>
              <p:cNvPr id="74034" name="Freeform 258"/>
              <p:cNvSpPr>
                <a:spLocks/>
              </p:cNvSpPr>
              <p:nvPr/>
            </p:nvSpPr>
            <p:spPr bwMode="auto">
              <a:xfrm>
                <a:off x="1388" y="1965"/>
                <a:ext cx="32" cy="48"/>
              </a:xfrm>
              <a:custGeom>
                <a:avLst/>
                <a:gdLst>
                  <a:gd name="T0" fmla="*/ 32 w 32"/>
                  <a:gd name="T1" fmla="*/ 2 h 48"/>
                  <a:gd name="T2" fmla="*/ 3 w 32"/>
                  <a:gd name="T3" fmla="*/ 48 h 48"/>
                  <a:gd name="T4" fmla="*/ 0 w 32"/>
                  <a:gd name="T5" fmla="*/ 47 h 48"/>
                  <a:gd name="T6" fmla="*/ 30 w 32"/>
                  <a:gd name="T7" fmla="*/ 0 h 48"/>
                  <a:gd name="T8" fmla="*/ 32 w 32"/>
                  <a:gd name="T9" fmla="*/ 2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2"/>
                    </a:moveTo>
                    <a:lnTo>
                      <a:pt x="3" y="48"/>
                    </a:lnTo>
                    <a:lnTo>
                      <a:pt x="0" y="47"/>
                    </a:lnTo>
                    <a:lnTo>
                      <a:pt x="30" y="0"/>
                    </a:lnTo>
                    <a:lnTo>
                      <a:pt x="32" y="2"/>
                    </a:lnTo>
                    <a:close/>
                  </a:path>
                </a:pathLst>
              </a:custGeom>
              <a:solidFill>
                <a:srgbClr val="6A6866"/>
              </a:solidFill>
              <a:ln w="9525">
                <a:noFill/>
                <a:round/>
                <a:headEnd/>
                <a:tailEnd/>
              </a:ln>
            </p:spPr>
            <p:txBody>
              <a:bodyPr/>
              <a:lstStyle/>
              <a:p>
                <a:endParaRPr lang="hu-HU"/>
              </a:p>
            </p:txBody>
          </p:sp>
          <p:sp>
            <p:nvSpPr>
              <p:cNvPr id="74035" name="Freeform 259"/>
              <p:cNvSpPr>
                <a:spLocks/>
              </p:cNvSpPr>
              <p:nvPr/>
            </p:nvSpPr>
            <p:spPr bwMode="auto">
              <a:xfrm>
                <a:off x="1387" y="1964"/>
                <a:ext cx="32" cy="49"/>
              </a:xfrm>
              <a:custGeom>
                <a:avLst/>
                <a:gdLst>
                  <a:gd name="T0" fmla="*/ 32 w 32"/>
                  <a:gd name="T1" fmla="*/ 1 h 49"/>
                  <a:gd name="T2" fmla="*/ 2 w 32"/>
                  <a:gd name="T3" fmla="*/ 49 h 49"/>
                  <a:gd name="T4" fmla="*/ 0 w 32"/>
                  <a:gd name="T5" fmla="*/ 48 h 49"/>
                  <a:gd name="T6" fmla="*/ 29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2" y="49"/>
                    </a:lnTo>
                    <a:lnTo>
                      <a:pt x="0" y="48"/>
                    </a:lnTo>
                    <a:lnTo>
                      <a:pt x="29" y="0"/>
                    </a:lnTo>
                    <a:lnTo>
                      <a:pt x="32" y="1"/>
                    </a:lnTo>
                    <a:close/>
                  </a:path>
                </a:pathLst>
              </a:custGeom>
              <a:solidFill>
                <a:srgbClr val="6B6968"/>
              </a:solidFill>
              <a:ln w="9525">
                <a:noFill/>
                <a:round/>
                <a:headEnd/>
                <a:tailEnd/>
              </a:ln>
            </p:spPr>
            <p:txBody>
              <a:bodyPr/>
              <a:lstStyle/>
              <a:p>
                <a:endParaRPr lang="hu-HU"/>
              </a:p>
            </p:txBody>
          </p:sp>
          <p:sp>
            <p:nvSpPr>
              <p:cNvPr id="74036" name="Freeform 260"/>
              <p:cNvSpPr>
                <a:spLocks/>
              </p:cNvSpPr>
              <p:nvPr/>
            </p:nvSpPr>
            <p:spPr bwMode="auto">
              <a:xfrm>
                <a:off x="1385" y="1964"/>
                <a:ext cx="33" cy="48"/>
              </a:xfrm>
              <a:custGeom>
                <a:avLst/>
                <a:gdLst>
                  <a:gd name="T0" fmla="*/ 33 w 33"/>
                  <a:gd name="T1" fmla="*/ 1 h 48"/>
                  <a:gd name="T2" fmla="*/ 3 w 33"/>
                  <a:gd name="T3" fmla="*/ 48 h 48"/>
                  <a:gd name="T4" fmla="*/ 0 w 33"/>
                  <a:gd name="T5" fmla="*/ 46 h 48"/>
                  <a:gd name="T6" fmla="*/ 30 w 33"/>
                  <a:gd name="T7" fmla="*/ 0 h 48"/>
                  <a:gd name="T8" fmla="*/ 33 w 33"/>
                  <a:gd name="T9" fmla="*/ 1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1"/>
                    </a:moveTo>
                    <a:lnTo>
                      <a:pt x="3" y="48"/>
                    </a:lnTo>
                    <a:lnTo>
                      <a:pt x="0" y="46"/>
                    </a:lnTo>
                    <a:lnTo>
                      <a:pt x="30" y="0"/>
                    </a:lnTo>
                    <a:lnTo>
                      <a:pt x="33" y="1"/>
                    </a:lnTo>
                    <a:close/>
                  </a:path>
                </a:pathLst>
              </a:custGeom>
              <a:solidFill>
                <a:srgbClr val="6D6B6A"/>
              </a:solidFill>
              <a:ln w="9525">
                <a:noFill/>
                <a:round/>
                <a:headEnd/>
                <a:tailEnd/>
              </a:ln>
            </p:spPr>
            <p:txBody>
              <a:bodyPr/>
              <a:lstStyle/>
              <a:p>
                <a:endParaRPr lang="hu-HU"/>
              </a:p>
            </p:txBody>
          </p:sp>
          <p:sp>
            <p:nvSpPr>
              <p:cNvPr id="74037" name="Freeform 261"/>
              <p:cNvSpPr>
                <a:spLocks/>
              </p:cNvSpPr>
              <p:nvPr/>
            </p:nvSpPr>
            <p:spPr bwMode="auto">
              <a:xfrm>
                <a:off x="1384" y="1962"/>
                <a:ext cx="32" cy="50"/>
              </a:xfrm>
              <a:custGeom>
                <a:avLst/>
                <a:gdLst>
                  <a:gd name="T0" fmla="*/ 32 w 32"/>
                  <a:gd name="T1" fmla="*/ 2 h 50"/>
                  <a:gd name="T2" fmla="*/ 3 w 32"/>
                  <a:gd name="T3" fmla="*/ 50 h 50"/>
                  <a:gd name="T4" fmla="*/ 0 w 32"/>
                  <a:gd name="T5" fmla="*/ 48 h 50"/>
                  <a:gd name="T6" fmla="*/ 31 w 32"/>
                  <a:gd name="T7" fmla="*/ 0 h 50"/>
                  <a:gd name="T8" fmla="*/ 32 w 32"/>
                  <a:gd name="T9" fmla="*/ 2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2" y="2"/>
                    </a:moveTo>
                    <a:lnTo>
                      <a:pt x="3" y="50"/>
                    </a:lnTo>
                    <a:lnTo>
                      <a:pt x="0" y="48"/>
                    </a:lnTo>
                    <a:lnTo>
                      <a:pt x="31" y="0"/>
                    </a:lnTo>
                    <a:lnTo>
                      <a:pt x="32" y="2"/>
                    </a:lnTo>
                    <a:close/>
                  </a:path>
                </a:pathLst>
              </a:custGeom>
              <a:solidFill>
                <a:srgbClr val="6E6D6C"/>
              </a:solidFill>
              <a:ln w="9525">
                <a:noFill/>
                <a:round/>
                <a:headEnd/>
                <a:tailEnd/>
              </a:ln>
            </p:spPr>
            <p:txBody>
              <a:bodyPr/>
              <a:lstStyle/>
              <a:p>
                <a:endParaRPr lang="hu-HU"/>
              </a:p>
            </p:txBody>
          </p:sp>
          <p:sp>
            <p:nvSpPr>
              <p:cNvPr id="74038" name="Freeform 262"/>
              <p:cNvSpPr>
                <a:spLocks/>
              </p:cNvSpPr>
              <p:nvPr/>
            </p:nvSpPr>
            <p:spPr bwMode="auto">
              <a:xfrm>
                <a:off x="1384" y="1962"/>
                <a:ext cx="31" cy="48"/>
              </a:xfrm>
              <a:custGeom>
                <a:avLst/>
                <a:gdLst>
                  <a:gd name="T0" fmla="*/ 31 w 31"/>
                  <a:gd name="T1" fmla="*/ 2 h 48"/>
                  <a:gd name="T2" fmla="*/ 1 w 31"/>
                  <a:gd name="T3" fmla="*/ 48 h 48"/>
                  <a:gd name="T4" fmla="*/ 0 w 31"/>
                  <a:gd name="T5" fmla="*/ 47 h 48"/>
                  <a:gd name="T6" fmla="*/ 29 w 31"/>
                  <a:gd name="T7" fmla="*/ 0 h 48"/>
                  <a:gd name="T8" fmla="*/ 31 w 31"/>
                  <a:gd name="T9" fmla="*/ 2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31" y="2"/>
                    </a:moveTo>
                    <a:lnTo>
                      <a:pt x="1" y="48"/>
                    </a:lnTo>
                    <a:lnTo>
                      <a:pt x="0" y="47"/>
                    </a:lnTo>
                    <a:lnTo>
                      <a:pt x="29" y="0"/>
                    </a:lnTo>
                    <a:lnTo>
                      <a:pt x="31" y="2"/>
                    </a:lnTo>
                    <a:close/>
                  </a:path>
                </a:pathLst>
              </a:custGeom>
              <a:solidFill>
                <a:srgbClr val="706F6E"/>
              </a:solidFill>
              <a:ln w="9525">
                <a:noFill/>
                <a:round/>
                <a:headEnd/>
                <a:tailEnd/>
              </a:ln>
            </p:spPr>
            <p:txBody>
              <a:bodyPr/>
              <a:lstStyle/>
              <a:p>
                <a:endParaRPr lang="hu-HU"/>
              </a:p>
            </p:txBody>
          </p:sp>
          <p:sp>
            <p:nvSpPr>
              <p:cNvPr id="74039" name="Freeform 263"/>
              <p:cNvSpPr>
                <a:spLocks/>
              </p:cNvSpPr>
              <p:nvPr/>
            </p:nvSpPr>
            <p:spPr bwMode="auto">
              <a:xfrm>
                <a:off x="1382" y="1961"/>
                <a:ext cx="33" cy="49"/>
              </a:xfrm>
              <a:custGeom>
                <a:avLst/>
                <a:gdLst>
                  <a:gd name="T0" fmla="*/ 33 w 33"/>
                  <a:gd name="T1" fmla="*/ 1 h 49"/>
                  <a:gd name="T2" fmla="*/ 2 w 33"/>
                  <a:gd name="T3" fmla="*/ 49 h 49"/>
                  <a:gd name="T4" fmla="*/ 0 w 33"/>
                  <a:gd name="T5" fmla="*/ 48 h 49"/>
                  <a:gd name="T6" fmla="*/ 30 w 33"/>
                  <a:gd name="T7" fmla="*/ 0 h 49"/>
                  <a:gd name="T8" fmla="*/ 33 w 33"/>
                  <a:gd name="T9" fmla="*/ 1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1"/>
                    </a:moveTo>
                    <a:lnTo>
                      <a:pt x="2" y="49"/>
                    </a:lnTo>
                    <a:lnTo>
                      <a:pt x="0" y="48"/>
                    </a:lnTo>
                    <a:lnTo>
                      <a:pt x="30" y="0"/>
                    </a:lnTo>
                    <a:lnTo>
                      <a:pt x="33" y="1"/>
                    </a:lnTo>
                    <a:close/>
                  </a:path>
                </a:pathLst>
              </a:custGeom>
              <a:solidFill>
                <a:srgbClr val="727070"/>
              </a:solidFill>
              <a:ln w="9525">
                <a:noFill/>
                <a:round/>
                <a:headEnd/>
                <a:tailEnd/>
              </a:ln>
            </p:spPr>
            <p:txBody>
              <a:bodyPr/>
              <a:lstStyle/>
              <a:p>
                <a:endParaRPr lang="hu-HU"/>
              </a:p>
            </p:txBody>
          </p:sp>
          <p:sp>
            <p:nvSpPr>
              <p:cNvPr id="74040" name="Freeform 264"/>
              <p:cNvSpPr>
                <a:spLocks/>
              </p:cNvSpPr>
              <p:nvPr/>
            </p:nvSpPr>
            <p:spPr bwMode="auto">
              <a:xfrm>
                <a:off x="1381" y="1961"/>
                <a:ext cx="32" cy="48"/>
              </a:xfrm>
              <a:custGeom>
                <a:avLst/>
                <a:gdLst>
                  <a:gd name="T0" fmla="*/ 32 w 32"/>
                  <a:gd name="T1" fmla="*/ 1 h 48"/>
                  <a:gd name="T2" fmla="*/ 3 w 32"/>
                  <a:gd name="T3" fmla="*/ 48 h 48"/>
                  <a:gd name="T4" fmla="*/ 0 w 32"/>
                  <a:gd name="T5" fmla="*/ 47 h 48"/>
                  <a:gd name="T6" fmla="*/ 30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3" y="48"/>
                    </a:lnTo>
                    <a:lnTo>
                      <a:pt x="0" y="47"/>
                    </a:lnTo>
                    <a:lnTo>
                      <a:pt x="30" y="0"/>
                    </a:lnTo>
                    <a:lnTo>
                      <a:pt x="32" y="1"/>
                    </a:lnTo>
                    <a:close/>
                  </a:path>
                </a:pathLst>
              </a:custGeom>
              <a:solidFill>
                <a:srgbClr val="737271"/>
              </a:solidFill>
              <a:ln w="9525">
                <a:noFill/>
                <a:round/>
                <a:headEnd/>
                <a:tailEnd/>
              </a:ln>
            </p:spPr>
            <p:txBody>
              <a:bodyPr/>
              <a:lstStyle/>
              <a:p>
                <a:endParaRPr lang="hu-HU"/>
              </a:p>
            </p:txBody>
          </p:sp>
          <p:sp>
            <p:nvSpPr>
              <p:cNvPr id="74041" name="Freeform 265"/>
              <p:cNvSpPr>
                <a:spLocks/>
              </p:cNvSpPr>
              <p:nvPr/>
            </p:nvSpPr>
            <p:spPr bwMode="auto">
              <a:xfrm>
                <a:off x="1380" y="1960"/>
                <a:ext cx="32" cy="49"/>
              </a:xfrm>
              <a:custGeom>
                <a:avLst/>
                <a:gdLst>
                  <a:gd name="T0" fmla="*/ 32 w 32"/>
                  <a:gd name="T1" fmla="*/ 1 h 49"/>
                  <a:gd name="T2" fmla="*/ 2 w 32"/>
                  <a:gd name="T3" fmla="*/ 49 h 49"/>
                  <a:gd name="T4" fmla="*/ 0 w 32"/>
                  <a:gd name="T5" fmla="*/ 48 h 49"/>
                  <a:gd name="T6" fmla="*/ 29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2" y="49"/>
                    </a:lnTo>
                    <a:lnTo>
                      <a:pt x="0" y="48"/>
                    </a:lnTo>
                    <a:lnTo>
                      <a:pt x="29" y="0"/>
                    </a:lnTo>
                    <a:lnTo>
                      <a:pt x="32" y="1"/>
                    </a:lnTo>
                    <a:close/>
                  </a:path>
                </a:pathLst>
              </a:custGeom>
              <a:solidFill>
                <a:srgbClr val="767574"/>
              </a:solidFill>
              <a:ln w="9525">
                <a:noFill/>
                <a:round/>
                <a:headEnd/>
                <a:tailEnd/>
              </a:ln>
            </p:spPr>
            <p:txBody>
              <a:bodyPr/>
              <a:lstStyle/>
              <a:p>
                <a:endParaRPr lang="hu-HU"/>
              </a:p>
            </p:txBody>
          </p:sp>
          <p:sp>
            <p:nvSpPr>
              <p:cNvPr id="74042" name="Freeform 266"/>
              <p:cNvSpPr>
                <a:spLocks/>
              </p:cNvSpPr>
              <p:nvPr/>
            </p:nvSpPr>
            <p:spPr bwMode="auto">
              <a:xfrm>
                <a:off x="1378" y="1960"/>
                <a:ext cx="33" cy="48"/>
              </a:xfrm>
              <a:custGeom>
                <a:avLst/>
                <a:gdLst>
                  <a:gd name="T0" fmla="*/ 33 w 33"/>
                  <a:gd name="T1" fmla="*/ 1 h 48"/>
                  <a:gd name="T2" fmla="*/ 3 w 33"/>
                  <a:gd name="T3" fmla="*/ 48 h 48"/>
                  <a:gd name="T4" fmla="*/ 0 w 33"/>
                  <a:gd name="T5" fmla="*/ 46 h 48"/>
                  <a:gd name="T6" fmla="*/ 30 w 33"/>
                  <a:gd name="T7" fmla="*/ 0 h 48"/>
                  <a:gd name="T8" fmla="*/ 33 w 33"/>
                  <a:gd name="T9" fmla="*/ 1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1"/>
                    </a:moveTo>
                    <a:lnTo>
                      <a:pt x="3" y="48"/>
                    </a:lnTo>
                    <a:lnTo>
                      <a:pt x="0" y="46"/>
                    </a:lnTo>
                    <a:lnTo>
                      <a:pt x="30" y="0"/>
                    </a:lnTo>
                    <a:lnTo>
                      <a:pt x="33" y="1"/>
                    </a:lnTo>
                    <a:close/>
                  </a:path>
                </a:pathLst>
              </a:custGeom>
              <a:solidFill>
                <a:srgbClr val="797776"/>
              </a:solidFill>
              <a:ln w="9525">
                <a:noFill/>
                <a:round/>
                <a:headEnd/>
                <a:tailEnd/>
              </a:ln>
            </p:spPr>
            <p:txBody>
              <a:bodyPr/>
              <a:lstStyle/>
              <a:p>
                <a:endParaRPr lang="hu-HU"/>
              </a:p>
            </p:txBody>
          </p:sp>
          <p:sp>
            <p:nvSpPr>
              <p:cNvPr id="74043" name="Freeform 267"/>
              <p:cNvSpPr>
                <a:spLocks/>
              </p:cNvSpPr>
              <p:nvPr/>
            </p:nvSpPr>
            <p:spPr bwMode="auto">
              <a:xfrm>
                <a:off x="1377" y="1958"/>
                <a:ext cx="32" cy="50"/>
              </a:xfrm>
              <a:custGeom>
                <a:avLst/>
                <a:gdLst>
                  <a:gd name="T0" fmla="*/ 32 w 32"/>
                  <a:gd name="T1" fmla="*/ 2 h 50"/>
                  <a:gd name="T2" fmla="*/ 3 w 32"/>
                  <a:gd name="T3" fmla="*/ 50 h 50"/>
                  <a:gd name="T4" fmla="*/ 0 w 32"/>
                  <a:gd name="T5" fmla="*/ 48 h 50"/>
                  <a:gd name="T6" fmla="*/ 29 w 32"/>
                  <a:gd name="T7" fmla="*/ 0 h 50"/>
                  <a:gd name="T8" fmla="*/ 32 w 32"/>
                  <a:gd name="T9" fmla="*/ 2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2" y="2"/>
                    </a:moveTo>
                    <a:lnTo>
                      <a:pt x="3" y="50"/>
                    </a:lnTo>
                    <a:lnTo>
                      <a:pt x="0" y="48"/>
                    </a:lnTo>
                    <a:lnTo>
                      <a:pt x="29" y="0"/>
                    </a:lnTo>
                    <a:lnTo>
                      <a:pt x="32" y="2"/>
                    </a:lnTo>
                    <a:close/>
                  </a:path>
                </a:pathLst>
              </a:custGeom>
              <a:solidFill>
                <a:srgbClr val="7A7978"/>
              </a:solidFill>
              <a:ln w="9525">
                <a:noFill/>
                <a:round/>
                <a:headEnd/>
                <a:tailEnd/>
              </a:ln>
            </p:spPr>
            <p:txBody>
              <a:bodyPr/>
              <a:lstStyle/>
              <a:p>
                <a:endParaRPr lang="hu-HU"/>
              </a:p>
            </p:txBody>
          </p:sp>
          <p:sp>
            <p:nvSpPr>
              <p:cNvPr id="74044" name="Freeform 268"/>
              <p:cNvSpPr>
                <a:spLocks/>
              </p:cNvSpPr>
              <p:nvPr/>
            </p:nvSpPr>
            <p:spPr bwMode="auto">
              <a:xfrm>
                <a:off x="1375" y="1958"/>
                <a:ext cx="33" cy="48"/>
              </a:xfrm>
              <a:custGeom>
                <a:avLst/>
                <a:gdLst>
                  <a:gd name="T0" fmla="*/ 33 w 33"/>
                  <a:gd name="T1" fmla="*/ 2 h 48"/>
                  <a:gd name="T2" fmla="*/ 3 w 33"/>
                  <a:gd name="T3" fmla="*/ 48 h 48"/>
                  <a:gd name="T4" fmla="*/ 0 w 33"/>
                  <a:gd name="T5" fmla="*/ 47 h 48"/>
                  <a:gd name="T6" fmla="*/ 31 w 33"/>
                  <a:gd name="T7" fmla="*/ 0 h 48"/>
                  <a:gd name="T8" fmla="*/ 33 w 33"/>
                  <a:gd name="T9" fmla="*/ 2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2"/>
                    </a:moveTo>
                    <a:lnTo>
                      <a:pt x="3" y="48"/>
                    </a:lnTo>
                    <a:lnTo>
                      <a:pt x="0" y="47"/>
                    </a:lnTo>
                    <a:lnTo>
                      <a:pt x="31" y="0"/>
                    </a:lnTo>
                    <a:lnTo>
                      <a:pt x="33" y="2"/>
                    </a:lnTo>
                    <a:close/>
                  </a:path>
                </a:pathLst>
              </a:custGeom>
              <a:solidFill>
                <a:srgbClr val="7D7B7A"/>
              </a:solidFill>
              <a:ln w="9525">
                <a:noFill/>
                <a:round/>
                <a:headEnd/>
                <a:tailEnd/>
              </a:ln>
            </p:spPr>
            <p:txBody>
              <a:bodyPr/>
              <a:lstStyle/>
              <a:p>
                <a:endParaRPr lang="hu-HU"/>
              </a:p>
            </p:txBody>
          </p:sp>
          <p:sp>
            <p:nvSpPr>
              <p:cNvPr id="74045" name="Freeform 269"/>
              <p:cNvSpPr>
                <a:spLocks/>
              </p:cNvSpPr>
              <p:nvPr/>
            </p:nvSpPr>
            <p:spPr bwMode="auto">
              <a:xfrm>
                <a:off x="1375" y="1957"/>
                <a:ext cx="31" cy="49"/>
              </a:xfrm>
              <a:custGeom>
                <a:avLst/>
                <a:gdLst>
                  <a:gd name="T0" fmla="*/ 31 w 31"/>
                  <a:gd name="T1" fmla="*/ 1 h 49"/>
                  <a:gd name="T2" fmla="*/ 2 w 31"/>
                  <a:gd name="T3" fmla="*/ 49 h 49"/>
                  <a:gd name="T4" fmla="*/ 0 w 31"/>
                  <a:gd name="T5" fmla="*/ 46 h 49"/>
                  <a:gd name="T6" fmla="*/ 30 w 31"/>
                  <a:gd name="T7" fmla="*/ 0 h 49"/>
                  <a:gd name="T8" fmla="*/ 31 w 31"/>
                  <a:gd name="T9" fmla="*/ 1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31" y="1"/>
                    </a:moveTo>
                    <a:lnTo>
                      <a:pt x="2" y="49"/>
                    </a:lnTo>
                    <a:lnTo>
                      <a:pt x="0" y="46"/>
                    </a:lnTo>
                    <a:lnTo>
                      <a:pt x="30" y="0"/>
                    </a:lnTo>
                    <a:lnTo>
                      <a:pt x="31" y="1"/>
                    </a:lnTo>
                    <a:close/>
                  </a:path>
                </a:pathLst>
              </a:custGeom>
              <a:solidFill>
                <a:srgbClr val="7E7D7C"/>
              </a:solidFill>
              <a:ln w="9525">
                <a:noFill/>
                <a:round/>
                <a:headEnd/>
                <a:tailEnd/>
              </a:ln>
            </p:spPr>
            <p:txBody>
              <a:bodyPr/>
              <a:lstStyle/>
              <a:p>
                <a:endParaRPr lang="hu-HU"/>
              </a:p>
            </p:txBody>
          </p:sp>
          <p:sp>
            <p:nvSpPr>
              <p:cNvPr id="74046" name="Freeform 270"/>
              <p:cNvSpPr>
                <a:spLocks/>
              </p:cNvSpPr>
              <p:nvPr/>
            </p:nvSpPr>
            <p:spPr bwMode="auto">
              <a:xfrm>
                <a:off x="1374" y="1955"/>
                <a:ext cx="32" cy="50"/>
              </a:xfrm>
              <a:custGeom>
                <a:avLst/>
                <a:gdLst>
                  <a:gd name="T0" fmla="*/ 32 w 32"/>
                  <a:gd name="T1" fmla="*/ 3 h 50"/>
                  <a:gd name="T2" fmla="*/ 1 w 32"/>
                  <a:gd name="T3" fmla="*/ 50 h 50"/>
                  <a:gd name="T4" fmla="*/ 0 w 32"/>
                  <a:gd name="T5" fmla="*/ 48 h 50"/>
                  <a:gd name="T6" fmla="*/ 29 w 32"/>
                  <a:gd name="T7" fmla="*/ 0 h 50"/>
                  <a:gd name="T8" fmla="*/ 32 w 32"/>
                  <a:gd name="T9" fmla="*/ 3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2" y="3"/>
                    </a:moveTo>
                    <a:lnTo>
                      <a:pt x="1" y="50"/>
                    </a:lnTo>
                    <a:lnTo>
                      <a:pt x="0" y="48"/>
                    </a:lnTo>
                    <a:lnTo>
                      <a:pt x="29" y="0"/>
                    </a:lnTo>
                    <a:lnTo>
                      <a:pt x="32" y="3"/>
                    </a:lnTo>
                    <a:close/>
                  </a:path>
                </a:pathLst>
              </a:custGeom>
              <a:solidFill>
                <a:srgbClr val="807F7E"/>
              </a:solidFill>
              <a:ln w="9525">
                <a:noFill/>
                <a:round/>
                <a:headEnd/>
                <a:tailEnd/>
              </a:ln>
            </p:spPr>
            <p:txBody>
              <a:bodyPr/>
              <a:lstStyle/>
              <a:p>
                <a:endParaRPr lang="hu-HU"/>
              </a:p>
            </p:txBody>
          </p:sp>
          <p:sp>
            <p:nvSpPr>
              <p:cNvPr id="74047" name="Freeform 271"/>
              <p:cNvSpPr>
                <a:spLocks/>
              </p:cNvSpPr>
              <p:nvPr/>
            </p:nvSpPr>
            <p:spPr bwMode="auto">
              <a:xfrm>
                <a:off x="1372" y="1955"/>
                <a:ext cx="33" cy="48"/>
              </a:xfrm>
              <a:custGeom>
                <a:avLst/>
                <a:gdLst>
                  <a:gd name="T0" fmla="*/ 33 w 33"/>
                  <a:gd name="T1" fmla="*/ 2 h 48"/>
                  <a:gd name="T2" fmla="*/ 3 w 33"/>
                  <a:gd name="T3" fmla="*/ 48 h 48"/>
                  <a:gd name="T4" fmla="*/ 0 w 33"/>
                  <a:gd name="T5" fmla="*/ 47 h 48"/>
                  <a:gd name="T6" fmla="*/ 30 w 33"/>
                  <a:gd name="T7" fmla="*/ 0 h 48"/>
                  <a:gd name="T8" fmla="*/ 33 w 33"/>
                  <a:gd name="T9" fmla="*/ 2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2"/>
                    </a:moveTo>
                    <a:lnTo>
                      <a:pt x="3" y="48"/>
                    </a:lnTo>
                    <a:lnTo>
                      <a:pt x="0" y="47"/>
                    </a:lnTo>
                    <a:lnTo>
                      <a:pt x="30" y="0"/>
                    </a:lnTo>
                    <a:lnTo>
                      <a:pt x="33" y="2"/>
                    </a:lnTo>
                    <a:close/>
                  </a:path>
                </a:pathLst>
              </a:custGeom>
              <a:solidFill>
                <a:srgbClr val="82807F"/>
              </a:solidFill>
              <a:ln w="9525">
                <a:noFill/>
                <a:round/>
                <a:headEnd/>
                <a:tailEnd/>
              </a:ln>
            </p:spPr>
            <p:txBody>
              <a:bodyPr/>
              <a:lstStyle/>
              <a:p>
                <a:endParaRPr lang="hu-HU"/>
              </a:p>
            </p:txBody>
          </p:sp>
          <p:sp>
            <p:nvSpPr>
              <p:cNvPr id="74048" name="Freeform 272"/>
              <p:cNvSpPr>
                <a:spLocks/>
              </p:cNvSpPr>
              <p:nvPr/>
            </p:nvSpPr>
            <p:spPr bwMode="auto">
              <a:xfrm>
                <a:off x="1371" y="1954"/>
                <a:ext cx="32" cy="49"/>
              </a:xfrm>
              <a:custGeom>
                <a:avLst/>
                <a:gdLst>
                  <a:gd name="T0" fmla="*/ 32 w 32"/>
                  <a:gd name="T1" fmla="*/ 1 h 49"/>
                  <a:gd name="T2" fmla="*/ 3 w 32"/>
                  <a:gd name="T3" fmla="*/ 49 h 49"/>
                  <a:gd name="T4" fmla="*/ 0 w 32"/>
                  <a:gd name="T5" fmla="*/ 48 h 49"/>
                  <a:gd name="T6" fmla="*/ 30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3" y="49"/>
                    </a:lnTo>
                    <a:lnTo>
                      <a:pt x="0" y="48"/>
                    </a:lnTo>
                    <a:lnTo>
                      <a:pt x="30" y="0"/>
                    </a:lnTo>
                    <a:lnTo>
                      <a:pt x="32" y="1"/>
                    </a:lnTo>
                    <a:close/>
                  </a:path>
                </a:pathLst>
              </a:custGeom>
              <a:solidFill>
                <a:srgbClr val="848282"/>
              </a:solidFill>
              <a:ln w="9525">
                <a:noFill/>
                <a:round/>
                <a:headEnd/>
                <a:tailEnd/>
              </a:ln>
            </p:spPr>
            <p:txBody>
              <a:bodyPr/>
              <a:lstStyle/>
              <a:p>
                <a:endParaRPr lang="hu-HU"/>
              </a:p>
            </p:txBody>
          </p:sp>
          <p:sp>
            <p:nvSpPr>
              <p:cNvPr id="74049" name="Freeform 273"/>
              <p:cNvSpPr>
                <a:spLocks/>
              </p:cNvSpPr>
              <p:nvPr/>
            </p:nvSpPr>
            <p:spPr bwMode="auto">
              <a:xfrm>
                <a:off x="1370" y="1954"/>
                <a:ext cx="32" cy="48"/>
              </a:xfrm>
              <a:custGeom>
                <a:avLst/>
                <a:gdLst>
                  <a:gd name="T0" fmla="*/ 32 w 32"/>
                  <a:gd name="T1" fmla="*/ 1 h 48"/>
                  <a:gd name="T2" fmla="*/ 2 w 32"/>
                  <a:gd name="T3" fmla="*/ 48 h 48"/>
                  <a:gd name="T4" fmla="*/ 0 w 32"/>
                  <a:gd name="T5" fmla="*/ 46 h 48"/>
                  <a:gd name="T6" fmla="*/ 29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2" y="48"/>
                    </a:lnTo>
                    <a:lnTo>
                      <a:pt x="0" y="46"/>
                    </a:lnTo>
                    <a:lnTo>
                      <a:pt x="29" y="0"/>
                    </a:lnTo>
                    <a:lnTo>
                      <a:pt x="32" y="1"/>
                    </a:lnTo>
                    <a:close/>
                  </a:path>
                </a:pathLst>
              </a:custGeom>
              <a:solidFill>
                <a:srgbClr val="868584"/>
              </a:solidFill>
              <a:ln w="9525">
                <a:noFill/>
                <a:round/>
                <a:headEnd/>
                <a:tailEnd/>
              </a:ln>
            </p:spPr>
            <p:txBody>
              <a:bodyPr/>
              <a:lstStyle/>
              <a:p>
                <a:endParaRPr lang="hu-HU"/>
              </a:p>
            </p:txBody>
          </p:sp>
          <p:sp>
            <p:nvSpPr>
              <p:cNvPr id="74050" name="Freeform 274"/>
              <p:cNvSpPr>
                <a:spLocks/>
              </p:cNvSpPr>
              <p:nvPr/>
            </p:nvSpPr>
            <p:spPr bwMode="auto">
              <a:xfrm>
                <a:off x="1368" y="1953"/>
                <a:ext cx="33" cy="49"/>
              </a:xfrm>
              <a:custGeom>
                <a:avLst/>
                <a:gdLst>
                  <a:gd name="T0" fmla="*/ 33 w 33"/>
                  <a:gd name="T1" fmla="*/ 1 h 49"/>
                  <a:gd name="T2" fmla="*/ 3 w 33"/>
                  <a:gd name="T3" fmla="*/ 49 h 49"/>
                  <a:gd name="T4" fmla="*/ 0 w 33"/>
                  <a:gd name="T5" fmla="*/ 47 h 49"/>
                  <a:gd name="T6" fmla="*/ 31 w 33"/>
                  <a:gd name="T7" fmla="*/ 0 h 49"/>
                  <a:gd name="T8" fmla="*/ 33 w 33"/>
                  <a:gd name="T9" fmla="*/ 1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1"/>
                    </a:moveTo>
                    <a:lnTo>
                      <a:pt x="3" y="49"/>
                    </a:lnTo>
                    <a:lnTo>
                      <a:pt x="0" y="47"/>
                    </a:lnTo>
                    <a:lnTo>
                      <a:pt x="31" y="0"/>
                    </a:lnTo>
                    <a:lnTo>
                      <a:pt x="33" y="1"/>
                    </a:lnTo>
                    <a:close/>
                  </a:path>
                </a:pathLst>
              </a:custGeom>
              <a:solidFill>
                <a:srgbClr val="898887"/>
              </a:solidFill>
              <a:ln w="9525">
                <a:noFill/>
                <a:round/>
                <a:headEnd/>
                <a:tailEnd/>
              </a:ln>
            </p:spPr>
            <p:txBody>
              <a:bodyPr/>
              <a:lstStyle/>
              <a:p>
                <a:endParaRPr lang="hu-HU"/>
              </a:p>
            </p:txBody>
          </p:sp>
          <p:sp>
            <p:nvSpPr>
              <p:cNvPr id="74051" name="Freeform 275"/>
              <p:cNvSpPr>
                <a:spLocks/>
              </p:cNvSpPr>
              <p:nvPr/>
            </p:nvSpPr>
            <p:spPr bwMode="auto">
              <a:xfrm>
                <a:off x="1367" y="1953"/>
                <a:ext cx="32" cy="47"/>
              </a:xfrm>
              <a:custGeom>
                <a:avLst/>
                <a:gdLst>
                  <a:gd name="T0" fmla="*/ 32 w 32"/>
                  <a:gd name="T1" fmla="*/ 1 h 47"/>
                  <a:gd name="T2" fmla="*/ 3 w 32"/>
                  <a:gd name="T3" fmla="*/ 47 h 47"/>
                  <a:gd name="T4" fmla="*/ 0 w 32"/>
                  <a:gd name="T5" fmla="*/ 46 h 47"/>
                  <a:gd name="T6" fmla="*/ 31 w 32"/>
                  <a:gd name="T7" fmla="*/ 0 h 47"/>
                  <a:gd name="T8" fmla="*/ 32 w 32"/>
                  <a:gd name="T9" fmla="*/ 1 h 47"/>
                  <a:gd name="T10" fmla="*/ 0 60000 65536"/>
                  <a:gd name="T11" fmla="*/ 0 60000 65536"/>
                  <a:gd name="T12" fmla="*/ 0 60000 65536"/>
                  <a:gd name="T13" fmla="*/ 0 60000 65536"/>
                  <a:gd name="T14" fmla="*/ 0 60000 65536"/>
                  <a:gd name="T15" fmla="*/ 0 w 32"/>
                  <a:gd name="T16" fmla="*/ 0 h 47"/>
                  <a:gd name="T17" fmla="*/ 32 w 32"/>
                  <a:gd name="T18" fmla="*/ 47 h 47"/>
                </a:gdLst>
                <a:ahLst/>
                <a:cxnLst>
                  <a:cxn ang="T10">
                    <a:pos x="T0" y="T1"/>
                  </a:cxn>
                  <a:cxn ang="T11">
                    <a:pos x="T2" y="T3"/>
                  </a:cxn>
                  <a:cxn ang="T12">
                    <a:pos x="T4" y="T5"/>
                  </a:cxn>
                  <a:cxn ang="T13">
                    <a:pos x="T6" y="T7"/>
                  </a:cxn>
                  <a:cxn ang="T14">
                    <a:pos x="T8" y="T9"/>
                  </a:cxn>
                </a:cxnLst>
                <a:rect l="T15" t="T16" r="T17" b="T18"/>
                <a:pathLst>
                  <a:path w="32" h="47">
                    <a:moveTo>
                      <a:pt x="32" y="1"/>
                    </a:moveTo>
                    <a:lnTo>
                      <a:pt x="3" y="47"/>
                    </a:lnTo>
                    <a:lnTo>
                      <a:pt x="0" y="46"/>
                    </a:lnTo>
                    <a:lnTo>
                      <a:pt x="31" y="0"/>
                    </a:lnTo>
                    <a:lnTo>
                      <a:pt x="32" y="1"/>
                    </a:lnTo>
                    <a:close/>
                  </a:path>
                </a:pathLst>
              </a:custGeom>
              <a:solidFill>
                <a:srgbClr val="8B8989"/>
              </a:solidFill>
              <a:ln w="9525">
                <a:noFill/>
                <a:round/>
                <a:headEnd/>
                <a:tailEnd/>
              </a:ln>
            </p:spPr>
            <p:txBody>
              <a:bodyPr/>
              <a:lstStyle/>
              <a:p>
                <a:endParaRPr lang="hu-HU"/>
              </a:p>
            </p:txBody>
          </p:sp>
          <p:sp>
            <p:nvSpPr>
              <p:cNvPr id="74052" name="Freeform 276"/>
              <p:cNvSpPr>
                <a:spLocks/>
              </p:cNvSpPr>
              <p:nvPr/>
            </p:nvSpPr>
            <p:spPr bwMode="auto">
              <a:xfrm>
                <a:off x="1367" y="1951"/>
                <a:ext cx="32" cy="49"/>
              </a:xfrm>
              <a:custGeom>
                <a:avLst/>
                <a:gdLst>
                  <a:gd name="T0" fmla="*/ 32 w 32"/>
                  <a:gd name="T1" fmla="*/ 2 h 49"/>
                  <a:gd name="T2" fmla="*/ 1 w 32"/>
                  <a:gd name="T3" fmla="*/ 49 h 49"/>
                  <a:gd name="T4" fmla="*/ 0 w 32"/>
                  <a:gd name="T5" fmla="*/ 48 h 49"/>
                  <a:gd name="T6" fmla="*/ 29 w 32"/>
                  <a:gd name="T7" fmla="*/ 0 h 49"/>
                  <a:gd name="T8" fmla="*/ 32 w 32"/>
                  <a:gd name="T9" fmla="*/ 2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2"/>
                    </a:moveTo>
                    <a:lnTo>
                      <a:pt x="1" y="49"/>
                    </a:lnTo>
                    <a:lnTo>
                      <a:pt x="0" y="48"/>
                    </a:lnTo>
                    <a:lnTo>
                      <a:pt x="29" y="0"/>
                    </a:lnTo>
                    <a:lnTo>
                      <a:pt x="32" y="2"/>
                    </a:lnTo>
                    <a:close/>
                  </a:path>
                </a:pathLst>
              </a:custGeom>
              <a:solidFill>
                <a:srgbClr val="8C8B8B"/>
              </a:solidFill>
              <a:ln w="9525">
                <a:noFill/>
                <a:round/>
                <a:headEnd/>
                <a:tailEnd/>
              </a:ln>
            </p:spPr>
            <p:txBody>
              <a:bodyPr/>
              <a:lstStyle/>
              <a:p>
                <a:endParaRPr lang="hu-HU"/>
              </a:p>
            </p:txBody>
          </p:sp>
          <p:sp>
            <p:nvSpPr>
              <p:cNvPr id="74053" name="Freeform 277"/>
              <p:cNvSpPr>
                <a:spLocks/>
              </p:cNvSpPr>
              <p:nvPr/>
            </p:nvSpPr>
            <p:spPr bwMode="auto">
              <a:xfrm>
                <a:off x="1365" y="1951"/>
                <a:ext cx="33" cy="48"/>
              </a:xfrm>
              <a:custGeom>
                <a:avLst/>
                <a:gdLst>
                  <a:gd name="T0" fmla="*/ 33 w 33"/>
                  <a:gd name="T1" fmla="*/ 2 h 48"/>
                  <a:gd name="T2" fmla="*/ 2 w 33"/>
                  <a:gd name="T3" fmla="*/ 48 h 48"/>
                  <a:gd name="T4" fmla="*/ 0 w 33"/>
                  <a:gd name="T5" fmla="*/ 47 h 48"/>
                  <a:gd name="T6" fmla="*/ 30 w 33"/>
                  <a:gd name="T7" fmla="*/ 0 h 48"/>
                  <a:gd name="T8" fmla="*/ 33 w 33"/>
                  <a:gd name="T9" fmla="*/ 2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2"/>
                    </a:moveTo>
                    <a:lnTo>
                      <a:pt x="2" y="48"/>
                    </a:lnTo>
                    <a:lnTo>
                      <a:pt x="0" y="47"/>
                    </a:lnTo>
                    <a:lnTo>
                      <a:pt x="30" y="0"/>
                    </a:lnTo>
                    <a:lnTo>
                      <a:pt x="33" y="2"/>
                    </a:lnTo>
                    <a:close/>
                  </a:path>
                </a:pathLst>
              </a:custGeom>
              <a:solidFill>
                <a:srgbClr val="8E8D8C"/>
              </a:solidFill>
              <a:ln w="9525">
                <a:noFill/>
                <a:round/>
                <a:headEnd/>
                <a:tailEnd/>
              </a:ln>
            </p:spPr>
            <p:txBody>
              <a:bodyPr/>
              <a:lstStyle/>
              <a:p>
                <a:endParaRPr lang="hu-HU"/>
              </a:p>
            </p:txBody>
          </p:sp>
          <p:sp>
            <p:nvSpPr>
              <p:cNvPr id="74054" name="Freeform 278"/>
              <p:cNvSpPr>
                <a:spLocks/>
              </p:cNvSpPr>
              <p:nvPr/>
            </p:nvSpPr>
            <p:spPr bwMode="auto">
              <a:xfrm>
                <a:off x="1364" y="1950"/>
                <a:ext cx="32" cy="49"/>
              </a:xfrm>
              <a:custGeom>
                <a:avLst/>
                <a:gdLst>
                  <a:gd name="T0" fmla="*/ 32 w 32"/>
                  <a:gd name="T1" fmla="*/ 1 h 49"/>
                  <a:gd name="T2" fmla="*/ 3 w 32"/>
                  <a:gd name="T3" fmla="*/ 49 h 49"/>
                  <a:gd name="T4" fmla="*/ 0 w 32"/>
                  <a:gd name="T5" fmla="*/ 48 h 49"/>
                  <a:gd name="T6" fmla="*/ 30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3" y="49"/>
                    </a:lnTo>
                    <a:lnTo>
                      <a:pt x="0" y="48"/>
                    </a:lnTo>
                    <a:lnTo>
                      <a:pt x="30" y="0"/>
                    </a:lnTo>
                    <a:lnTo>
                      <a:pt x="32" y="1"/>
                    </a:lnTo>
                    <a:close/>
                  </a:path>
                </a:pathLst>
              </a:custGeom>
              <a:solidFill>
                <a:srgbClr val="908F8E"/>
              </a:solidFill>
              <a:ln w="9525">
                <a:noFill/>
                <a:round/>
                <a:headEnd/>
                <a:tailEnd/>
              </a:ln>
            </p:spPr>
            <p:txBody>
              <a:bodyPr/>
              <a:lstStyle/>
              <a:p>
                <a:endParaRPr lang="hu-HU"/>
              </a:p>
            </p:txBody>
          </p:sp>
          <p:sp>
            <p:nvSpPr>
              <p:cNvPr id="74055" name="Freeform 279"/>
              <p:cNvSpPr>
                <a:spLocks/>
              </p:cNvSpPr>
              <p:nvPr/>
            </p:nvSpPr>
            <p:spPr bwMode="auto">
              <a:xfrm>
                <a:off x="1363" y="1950"/>
                <a:ext cx="32" cy="48"/>
              </a:xfrm>
              <a:custGeom>
                <a:avLst/>
                <a:gdLst>
                  <a:gd name="T0" fmla="*/ 32 w 32"/>
                  <a:gd name="T1" fmla="*/ 1 h 48"/>
                  <a:gd name="T2" fmla="*/ 2 w 32"/>
                  <a:gd name="T3" fmla="*/ 48 h 48"/>
                  <a:gd name="T4" fmla="*/ 0 w 32"/>
                  <a:gd name="T5" fmla="*/ 46 h 48"/>
                  <a:gd name="T6" fmla="*/ 29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2" y="48"/>
                    </a:lnTo>
                    <a:lnTo>
                      <a:pt x="0" y="46"/>
                    </a:lnTo>
                    <a:lnTo>
                      <a:pt x="29" y="0"/>
                    </a:lnTo>
                    <a:lnTo>
                      <a:pt x="32" y="1"/>
                    </a:lnTo>
                    <a:close/>
                  </a:path>
                </a:pathLst>
              </a:custGeom>
              <a:solidFill>
                <a:srgbClr val="919090"/>
              </a:solidFill>
              <a:ln w="9525">
                <a:noFill/>
                <a:round/>
                <a:headEnd/>
                <a:tailEnd/>
              </a:ln>
            </p:spPr>
            <p:txBody>
              <a:bodyPr/>
              <a:lstStyle/>
              <a:p>
                <a:endParaRPr lang="hu-HU"/>
              </a:p>
            </p:txBody>
          </p:sp>
          <p:sp>
            <p:nvSpPr>
              <p:cNvPr id="74056" name="Freeform 280"/>
              <p:cNvSpPr>
                <a:spLocks/>
              </p:cNvSpPr>
              <p:nvPr/>
            </p:nvSpPr>
            <p:spPr bwMode="auto">
              <a:xfrm>
                <a:off x="1361" y="1948"/>
                <a:ext cx="33" cy="50"/>
              </a:xfrm>
              <a:custGeom>
                <a:avLst/>
                <a:gdLst>
                  <a:gd name="T0" fmla="*/ 33 w 33"/>
                  <a:gd name="T1" fmla="*/ 2 h 50"/>
                  <a:gd name="T2" fmla="*/ 3 w 33"/>
                  <a:gd name="T3" fmla="*/ 50 h 50"/>
                  <a:gd name="T4" fmla="*/ 0 w 33"/>
                  <a:gd name="T5" fmla="*/ 48 h 50"/>
                  <a:gd name="T6" fmla="*/ 30 w 33"/>
                  <a:gd name="T7" fmla="*/ 0 h 50"/>
                  <a:gd name="T8" fmla="*/ 33 w 33"/>
                  <a:gd name="T9" fmla="*/ 2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3" y="2"/>
                    </a:moveTo>
                    <a:lnTo>
                      <a:pt x="3" y="50"/>
                    </a:lnTo>
                    <a:lnTo>
                      <a:pt x="0" y="48"/>
                    </a:lnTo>
                    <a:lnTo>
                      <a:pt x="30" y="0"/>
                    </a:lnTo>
                    <a:lnTo>
                      <a:pt x="33" y="2"/>
                    </a:lnTo>
                    <a:close/>
                  </a:path>
                </a:pathLst>
              </a:custGeom>
              <a:solidFill>
                <a:srgbClr val="949392"/>
              </a:solidFill>
              <a:ln w="9525">
                <a:noFill/>
                <a:round/>
                <a:headEnd/>
                <a:tailEnd/>
              </a:ln>
            </p:spPr>
            <p:txBody>
              <a:bodyPr/>
              <a:lstStyle/>
              <a:p>
                <a:endParaRPr lang="hu-HU"/>
              </a:p>
            </p:txBody>
          </p:sp>
          <p:sp>
            <p:nvSpPr>
              <p:cNvPr id="74057" name="Freeform 281"/>
              <p:cNvSpPr>
                <a:spLocks/>
              </p:cNvSpPr>
              <p:nvPr/>
            </p:nvSpPr>
            <p:spPr bwMode="auto">
              <a:xfrm>
                <a:off x="1360" y="1948"/>
                <a:ext cx="32" cy="48"/>
              </a:xfrm>
              <a:custGeom>
                <a:avLst/>
                <a:gdLst>
                  <a:gd name="T0" fmla="*/ 32 w 32"/>
                  <a:gd name="T1" fmla="*/ 2 h 48"/>
                  <a:gd name="T2" fmla="*/ 3 w 32"/>
                  <a:gd name="T3" fmla="*/ 48 h 48"/>
                  <a:gd name="T4" fmla="*/ 0 w 32"/>
                  <a:gd name="T5" fmla="*/ 47 h 48"/>
                  <a:gd name="T6" fmla="*/ 31 w 32"/>
                  <a:gd name="T7" fmla="*/ 0 h 48"/>
                  <a:gd name="T8" fmla="*/ 32 w 32"/>
                  <a:gd name="T9" fmla="*/ 2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2"/>
                    </a:moveTo>
                    <a:lnTo>
                      <a:pt x="3" y="48"/>
                    </a:lnTo>
                    <a:lnTo>
                      <a:pt x="0" y="47"/>
                    </a:lnTo>
                    <a:lnTo>
                      <a:pt x="31" y="0"/>
                    </a:lnTo>
                    <a:lnTo>
                      <a:pt x="32" y="2"/>
                    </a:lnTo>
                    <a:close/>
                  </a:path>
                </a:pathLst>
              </a:custGeom>
              <a:solidFill>
                <a:srgbClr val="969595"/>
              </a:solidFill>
              <a:ln w="9525">
                <a:noFill/>
                <a:round/>
                <a:headEnd/>
                <a:tailEnd/>
              </a:ln>
            </p:spPr>
            <p:txBody>
              <a:bodyPr/>
              <a:lstStyle/>
              <a:p>
                <a:endParaRPr lang="hu-HU"/>
              </a:p>
            </p:txBody>
          </p:sp>
          <p:sp>
            <p:nvSpPr>
              <p:cNvPr id="74058" name="Freeform 282"/>
              <p:cNvSpPr>
                <a:spLocks/>
              </p:cNvSpPr>
              <p:nvPr/>
            </p:nvSpPr>
            <p:spPr bwMode="auto">
              <a:xfrm>
                <a:off x="1360" y="1947"/>
                <a:ext cx="31" cy="49"/>
              </a:xfrm>
              <a:custGeom>
                <a:avLst/>
                <a:gdLst>
                  <a:gd name="T0" fmla="*/ 31 w 31"/>
                  <a:gd name="T1" fmla="*/ 1 h 49"/>
                  <a:gd name="T2" fmla="*/ 1 w 31"/>
                  <a:gd name="T3" fmla="*/ 49 h 49"/>
                  <a:gd name="T4" fmla="*/ 0 w 31"/>
                  <a:gd name="T5" fmla="*/ 48 h 49"/>
                  <a:gd name="T6" fmla="*/ 29 w 31"/>
                  <a:gd name="T7" fmla="*/ 0 h 49"/>
                  <a:gd name="T8" fmla="*/ 31 w 31"/>
                  <a:gd name="T9" fmla="*/ 1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31" y="1"/>
                    </a:moveTo>
                    <a:lnTo>
                      <a:pt x="1" y="49"/>
                    </a:lnTo>
                    <a:lnTo>
                      <a:pt x="0" y="48"/>
                    </a:lnTo>
                    <a:lnTo>
                      <a:pt x="29" y="0"/>
                    </a:lnTo>
                    <a:lnTo>
                      <a:pt x="31" y="1"/>
                    </a:lnTo>
                    <a:close/>
                  </a:path>
                </a:pathLst>
              </a:custGeom>
              <a:solidFill>
                <a:srgbClr val="989796"/>
              </a:solidFill>
              <a:ln w="9525">
                <a:noFill/>
                <a:round/>
                <a:headEnd/>
                <a:tailEnd/>
              </a:ln>
            </p:spPr>
            <p:txBody>
              <a:bodyPr/>
              <a:lstStyle/>
              <a:p>
                <a:endParaRPr lang="hu-HU"/>
              </a:p>
            </p:txBody>
          </p:sp>
          <p:sp>
            <p:nvSpPr>
              <p:cNvPr id="74059" name="Freeform 283"/>
              <p:cNvSpPr>
                <a:spLocks/>
              </p:cNvSpPr>
              <p:nvPr/>
            </p:nvSpPr>
            <p:spPr bwMode="auto">
              <a:xfrm>
                <a:off x="1358" y="1946"/>
                <a:ext cx="33" cy="49"/>
              </a:xfrm>
              <a:custGeom>
                <a:avLst/>
                <a:gdLst>
                  <a:gd name="T0" fmla="*/ 33 w 33"/>
                  <a:gd name="T1" fmla="*/ 2 h 49"/>
                  <a:gd name="T2" fmla="*/ 2 w 33"/>
                  <a:gd name="T3" fmla="*/ 49 h 49"/>
                  <a:gd name="T4" fmla="*/ 0 w 33"/>
                  <a:gd name="T5" fmla="*/ 47 h 49"/>
                  <a:gd name="T6" fmla="*/ 30 w 33"/>
                  <a:gd name="T7" fmla="*/ 0 h 49"/>
                  <a:gd name="T8" fmla="*/ 33 w 33"/>
                  <a:gd name="T9" fmla="*/ 2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2"/>
                    </a:moveTo>
                    <a:lnTo>
                      <a:pt x="2" y="49"/>
                    </a:lnTo>
                    <a:lnTo>
                      <a:pt x="0" y="47"/>
                    </a:lnTo>
                    <a:lnTo>
                      <a:pt x="30" y="0"/>
                    </a:lnTo>
                    <a:lnTo>
                      <a:pt x="33" y="2"/>
                    </a:lnTo>
                    <a:close/>
                  </a:path>
                </a:pathLst>
              </a:custGeom>
              <a:solidFill>
                <a:srgbClr val="9A9A99"/>
              </a:solidFill>
              <a:ln w="9525">
                <a:noFill/>
                <a:round/>
                <a:headEnd/>
                <a:tailEnd/>
              </a:ln>
            </p:spPr>
            <p:txBody>
              <a:bodyPr/>
              <a:lstStyle/>
              <a:p>
                <a:endParaRPr lang="hu-HU"/>
              </a:p>
            </p:txBody>
          </p:sp>
          <p:sp>
            <p:nvSpPr>
              <p:cNvPr id="74060" name="Freeform 284"/>
              <p:cNvSpPr>
                <a:spLocks/>
              </p:cNvSpPr>
              <p:nvPr/>
            </p:nvSpPr>
            <p:spPr bwMode="auto">
              <a:xfrm>
                <a:off x="1357" y="1946"/>
                <a:ext cx="32" cy="49"/>
              </a:xfrm>
              <a:custGeom>
                <a:avLst/>
                <a:gdLst>
                  <a:gd name="T0" fmla="*/ 32 w 32"/>
                  <a:gd name="T1" fmla="*/ 1 h 49"/>
                  <a:gd name="T2" fmla="*/ 3 w 32"/>
                  <a:gd name="T3" fmla="*/ 49 h 49"/>
                  <a:gd name="T4" fmla="*/ 0 w 32"/>
                  <a:gd name="T5" fmla="*/ 46 h 49"/>
                  <a:gd name="T6" fmla="*/ 30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3" y="49"/>
                    </a:lnTo>
                    <a:lnTo>
                      <a:pt x="0" y="46"/>
                    </a:lnTo>
                    <a:lnTo>
                      <a:pt x="30" y="0"/>
                    </a:lnTo>
                    <a:lnTo>
                      <a:pt x="32" y="1"/>
                    </a:lnTo>
                    <a:close/>
                  </a:path>
                </a:pathLst>
              </a:custGeom>
              <a:solidFill>
                <a:srgbClr val="9F9E9D"/>
              </a:solidFill>
              <a:ln w="9525">
                <a:noFill/>
                <a:round/>
                <a:headEnd/>
                <a:tailEnd/>
              </a:ln>
            </p:spPr>
            <p:txBody>
              <a:bodyPr/>
              <a:lstStyle/>
              <a:p>
                <a:endParaRPr lang="hu-HU"/>
              </a:p>
            </p:txBody>
          </p:sp>
          <p:sp>
            <p:nvSpPr>
              <p:cNvPr id="74061" name="Freeform 285"/>
              <p:cNvSpPr>
                <a:spLocks/>
              </p:cNvSpPr>
              <p:nvPr/>
            </p:nvSpPr>
            <p:spPr bwMode="auto">
              <a:xfrm>
                <a:off x="1356" y="1944"/>
                <a:ext cx="32" cy="49"/>
              </a:xfrm>
              <a:custGeom>
                <a:avLst/>
                <a:gdLst>
                  <a:gd name="T0" fmla="*/ 32 w 32"/>
                  <a:gd name="T1" fmla="*/ 2 h 49"/>
                  <a:gd name="T2" fmla="*/ 2 w 32"/>
                  <a:gd name="T3" fmla="*/ 49 h 49"/>
                  <a:gd name="T4" fmla="*/ 0 w 32"/>
                  <a:gd name="T5" fmla="*/ 48 h 49"/>
                  <a:gd name="T6" fmla="*/ 29 w 32"/>
                  <a:gd name="T7" fmla="*/ 0 h 49"/>
                  <a:gd name="T8" fmla="*/ 32 w 32"/>
                  <a:gd name="T9" fmla="*/ 2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2"/>
                    </a:moveTo>
                    <a:lnTo>
                      <a:pt x="2" y="49"/>
                    </a:lnTo>
                    <a:lnTo>
                      <a:pt x="0" y="48"/>
                    </a:lnTo>
                    <a:lnTo>
                      <a:pt x="29" y="0"/>
                    </a:lnTo>
                    <a:lnTo>
                      <a:pt x="32" y="2"/>
                    </a:lnTo>
                    <a:close/>
                  </a:path>
                </a:pathLst>
              </a:custGeom>
              <a:solidFill>
                <a:srgbClr val="A09F9F"/>
              </a:solidFill>
              <a:ln w="9525">
                <a:noFill/>
                <a:round/>
                <a:headEnd/>
                <a:tailEnd/>
              </a:ln>
            </p:spPr>
            <p:txBody>
              <a:bodyPr/>
              <a:lstStyle/>
              <a:p>
                <a:endParaRPr lang="hu-HU"/>
              </a:p>
            </p:txBody>
          </p:sp>
          <p:sp>
            <p:nvSpPr>
              <p:cNvPr id="74062" name="Freeform 286"/>
              <p:cNvSpPr>
                <a:spLocks/>
              </p:cNvSpPr>
              <p:nvPr/>
            </p:nvSpPr>
            <p:spPr bwMode="auto">
              <a:xfrm>
                <a:off x="1354" y="1944"/>
                <a:ext cx="33" cy="48"/>
              </a:xfrm>
              <a:custGeom>
                <a:avLst/>
                <a:gdLst>
                  <a:gd name="T0" fmla="*/ 33 w 33"/>
                  <a:gd name="T1" fmla="*/ 2 h 48"/>
                  <a:gd name="T2" fmla="*/ 3 w 33"/>
                  <a:gd name="T3" fmla="*/ 48 h 48"/>
                  <a:gd name="T4" fmla="*/ 0 w 33"/>
                  <a:gd name="T5" fmla="*/ 47 h 48"/>
                  <a:gd name="T6" fmla="*/ 30 w 33"/>
                  <a:gd name="T7" fmla="*/ 0 h 48"/>
                  <a:gd name="T8" fmla="*/ 33 w 33"/>
                  <a:gd name="T9" fmla="*/ 2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2"/>
                    </a:moveTo>
                    <a:lnTo>
                      <a:pt x="3" y="48"/>
                    </a:lnTo>
                    <a:lnTo>
                      <a:pt x="0" y="47"/>
                    </a:lnTo>
                    <a:lnTo>
                      <a:pt x="30" y="0"/>
                    </a:lnTo>
                    <a:lnTo>
                      <a:pt x="33" y="2"/>
                    </a:lnTo>
                    <a:close/>
                  </a:path>
                </a:pathLst>
              </a:custGeom>
              <a:solidFill>
                <a:srgbClr val="A2A2A1"/>
              </a:solidFill>
              <a:ln w="9525">
                <a:noFill/>
                <a:round/>
                <a:headEnd/>
                <a:tailEnd/>
              </a:ln>
            </p:spPr>
            <p:txBody>
              <a:bodyPr/>
              <a:lstStyle/>
              <a:p>
                <a:endParaRPr lang="hu-HU"/>
              </a:p>
            </p:txBody>
          </p:sp>
          <p:sp>
            <p:nvSpPr>
              <p:cNvPr id="74063" name="Freeform 287"/>
              <p:cNvSpPr>
                <a:spLocks/>
              </p:cNvSpPr>
              <p:nvPr/>
            </p:nvSpPr>
            <p:spPr bwMode="auto">
              <a:xfrm>
                <a:off x="1353" y="1943"/>
                <a:ext cx="32" cy="49"/>
              </a:xfrm>
              <a:custGeom>
                <a:avLst/>
                <a:gdLst>
                  <a:gd name="T0" fmla="*/ 32 w 32"/>
                  <a:gd name="T1" fmla="*/ 1 h 49"/>
                  <a:gd name="T2" fmla="*/ 3 w 32"/>
                  <a:gd name="T3" fmla="*/ 49 h 49"/>
                  <a:gd name="T4" fmla="*/ 0 w 32"/>
                  <a:gd name="T5" fmla="*/ 48 h 49"/>
                  <a:gd name="T6" fmla="*/ 29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3" y="49"/>
                    </a:lnTo>
                    <a:lnTo>
                      <a:pt x="0" y="48"/>
                    </a:lnTo>
                    <a:lnTo>
                      <a:pt x="29" y="0"/>
                    </a:lnTo>
                    <a:lnTo>
                      <a:pt x="32" y="1"/>
                    </a:lnTo>
                    <a:close/>
                  </a:path>
                </a:pathLst>
              </a:custGeom>
              <a:solidFill>
                <a:srgbClr val="A4A3A3"/>
              </a:solidFill>
              <a:ln w="9525">
                <a:noFill/>
                <a:round/>
                <a:headEnd/>
                <a:tailEnd/>
              </a:ln>
            </p:spPr>
            <p:txBody>
              <a:bodyPr/>
              <a:lstStyle/>
              <a:p>
                <a:endParaRPr lang="hu-HU"/>
              </a:p>
            </p:txBody>
          </p:sp>
          <p:sp>
            <p:nvSpPr>
              <p:cNvPr id="74064" name="Freeform 288"/>
              <p:cNvSpPr>
                <a:spLocks/>
              </p:cNvSpPr>
              <p:nvPr/>
            </p:nvSpPr>
            <p:spPr bwMode="auto">
              <a:xfrm>
                <a:off x="1351" y="1943"/>
                <a:ext cx="33" cy="48"/>
              </a:xfrm>
              <a:custGeom>
                <a:avLst/>
                <a:gdLst>
                  <a:gd name="T0" fmla="*/ 33 w 33"/>
                  <a:gd name="T1" fmla="*/ 1 h 48"/>
                  <a:gd name="T2" fmla="*/ 3 w 33"/>
                  <a:gd name="T3" fmla="*/ 48 h 48"/>
                  <a:gd name="T4" fmla="*/ 0 w 33"/>
                  <a:gd name="T5" fmla="*/ 46 h 48"/>
                  <a:gd name="T6" fmla="*/ 31 w 33"/>
                  <a:gd name="T7" fmla="*/ 0 h 48"/>
                  <a:gd name="T8" fmla="*/ 33 w 33"/>
                  <a:gd name="T9" fmla="*/ 1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1"/>
                    </a:moveTo>
                    <a:lnTo>
                      <a:pt x="3" y="48"/>
                    </a:lnTo>
                    <a:lnTo>
                      <a:pt x="0" y="46"/>
                    </a:lnTo>
                    <a:lnTo>
                      <a:pt x="31" y="0"/>
                    </a:lnTo>
                    <a:lnTo>
                      <a:pt x="33" y="1"/>
                    </a:lnTo>
                    <a:close/>
                  </a:path>
                </a:pathLst>
              </a:custGeom>
              <a:solidFill>
                <a:srgbClr val="A6A5A5"/>
              </a:solidFill>
              <a:ln w="9525">
                <a:noFill/>
                <a:round/>
                <a:headEnd/>
                <a:tailEnd/>
              </a:ln>
            </p:spPr>
            <p:txBody>
              <a:bodyPr/>
              <a:lstStyle/>
              <a:p>
                <a:endParaRPr lang="hu-HU"/>
              </a:p>
            </p:txBody>
          </p:sp>
          <p:sp>
            <p:nvSpPr>
              <p:cNvPr id="74065" name="Freeform 289"/>
              <p:cNvSpPr>
                <a:spLocks/>
              </p:cNvSpPr>
              <p:nvPr/>
            </p:nvSpPr>
            <p:spPr bwMode="auto">
              <a:xfrm>
                <a:off x="1351" y="1941"/>
                <a:ext cx="31" cy="50"/>
              </a:xfrm>
              <a:custGeom>
                <a:avLst/>
                <a:gdLst>
                  <a:gd name="T0" fmla="*/ 31 w 31"/>
                  <a:gd name="T1" fmla="*/ 2 h 50"/>
                  <a:gd name="T2" fmla="*/ 2 w 31"/>
                  <a:gd name="T3" fmla="*/ 50 h 50"/>
                  <a:gd name="T4" fmla="*/ 0 w 31"/>
                  <a:gd name="T5" fmla="*/ 48 h 50"/>
                  <a:gd name="T6" fmla="*/ 30 w 31"/>
                  <a:gd name="T7" fmla="*/ 0 h 50"/>
                  <a:gd name="T8" fmla="*/ 31 w 31"/>
                  <a:gd name="T9" fmla="*/ 2 h 50"/>
                  <a:gd name="T10" fmla="*/ 0 60000 65536"/>
                  <a:gd name="T11" fmla="*/ 0 60000 65536"/>
                  <a:gd name="T12" fmla="*/ 0 60000 65536"/>
                  <a:gd name="T13" fmla="*/ 0 60000 65536"/>
                  <a:gd name="T14" fmla="*/ 0 60000 65536"/>
                  <a:gd name="T15" fmla="*/ 0 w 31"/>
                  <a:gd name="T16" fmla="*/ 0 h 50"/>
                  <a:gd name="T17" fmla="*/ 31 w 31"/>
                  <a:gd name="T18" fmla="*/ 50 h 50"/>
                </a:gdLst>
                <a:ahLst/>
                <a:cxnLst>
                  <a:cxn ang="T10">
                    <a:pos x="T0" y="T1"/>
                  </a:cxn>
                  <a:cxn ang="T11">
                    <a:pos x="T2" y="T3"/>
                  </a:cxn>
                  <a:cxn ang="T12">
                    <a:pos x="T4" y="T5"/>
                  </a:cxn>
                  <a:cxn ang="T13">
                    <a:pos x="T6" y="T7"/>
                  </a:cxn>
                  <a:cxn ang="T14">
                    <a:pos x="T8" y="T9"/>
                  </a:cxn>
                </a:cxnLst>
                <a:rect l="T15" t="T16" r="T17" b="T18"/>
                <a:pathLst>
                  <a:path w="31" h="50">
                    <a:moveTo>
                      <a:pt x="31" y="2"/>
                    </a:moveTo>
                    <a:lnTo>
                      <a:pt x="2" y="50"/>
                    </a:lnTo>
                    <a:lnTo>
                      <a:pt x="0" y="48"/>
                    </a:lnTo>
                    <a:lnTo>
                      <a:pt x="30" y="0"/>
                    </a:lnTo>
                    <a:lnTo>
                      <a:pt x="31" y="2"/>
                    </a:lnTo>
                    <a:close/>
                  </a:path>
                </a:pathLst>
              </a:custGeom>
              <a:solidFill>
                <a:srgbClr val="A8A7A6"/>
              </a:solidFill>
              <a:ln w="9525">
                <a:noFill/>
                <a:round/>
                <a:headEnd/>
                <a:tailEnd/>
              </a:ln>
            </p:spPr>
            <p:txBody>
              <a:bodyPr/>
              <a:lstStyle/>
              <a:p>
                <a:endParaRPr lang="hu-HU"/>
              </a:p>
            </p:txBody>
          </p:sp>
          <p:sp>
            <p:nvSpPr>
              <p:cNvPr id="74066" name="Freeform 290"/>
              <p:cNvSpPr>
                <a:spLocks/>
              </p:cNvSpPr>
              <p:nvPr/>
            </p:nvSpPr>
            <p:spPr bwMode="auto">
              <a:xfrm>
                <a:off x="1350" y="1941"/>
                <a:ext cx="32" cy="48"/>
              </a:xfrm>
              <a:custGeom>
                <a:avLst/>
                <a:gdLst>
                  <a:gd name="T0" fmla="*/ 32 w 32"/>
                  <a:gd name="T1" fmla="*/ 2 h 48"/>
                  <a:gd name="T2" fmla="*/ 1 w 32"/>
                  <a:gd name="T3" fmla="*/ 48 h 48"/>
                  <a:gd name="T4" fmla="*/ 0 w 32"/>
                  <a:gd name="T5" fmla="*/ 47 h 48"/>
                  <a:gd name="T6" fmla="*/ 30 w 32"/>
                  <a:gd name="T7" fmla="*/ 0 h 48"/>
                  <a:gd name="T8" fmla="*/ 32 w 32"/>
                  <a:gd name="T9" fmla="*/ 2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2"/>
                    </a:moveTo>
                    <a:lnTo>
                      <a:pt x="1" y="48"/>
                    </a:lnTo>
                    <a:lnTo>
                      <a:pt x="0" y="47"/>
                    </a:lnTo>
                    <a:lnTo>
                      <a:pt x="30" y="0"/>
                    </a:lnTo>
                    <a:lnTo>
                      <a:pt x="32" y="2"/>
                    </a:lnTo>
                    <a:close/>
                  </a:path>
                </a:pathLst>
              </a:custGeom>
              <a:solidFill>
                <a:srgbClr val="AAA9A9"/>
              </a:solidFill>
              <a:ln w="9525">
                <a:noFill/>
                <a:round/>
                <a:headEnd/>
                <a:tailEnd/>
              </a:ln>
            </p:spPr>
            <p:txBody>
              <a:bodyPr/>
              <a:lstStyle/>
              <a:p>
                <a:endParaRPr lang="hu-HU"/>
              </a:p>
            </p:txBody>
          </p:sp>
          <p:sp>
            <p:nvSpPr>
              <p:cNvPr id="74067" name="Freeform 291"/>
              <p:cNvSpPr>
                <a:spLocks/>
              </p:cNvSpPr>
              <p:nvPr/>
            </p:nvSpPr>
            <p:spPr bwMode="auto">
              <a:xfrm>
                <a:off x="1349" y="1940"/>
                <a:ext cx="32" cy="49"/>
              </a:xfrm>
              <a:custGeom>
                <a:avLst/>
                <a:gdLst>
                  <a:gd name="T0" fmla="*/ 32 w 32"/>
                  <a:gd name="T1" fmla="*/ 1 h 49"/>
                  <a:gd name="T2" fmla="*/ 2 w 32"/>
                  <a:gd name="T3" fmla="*/ 49 h 49"/>
                  <a:gd name="T4" fmla="*/ 0 w 32"/>
                  <a:gd name="T5" fmla="*/ 48 h 49"/>
                  <a:gd name="T6" fmla="*/ 29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2" y="49"/>
                    </a:lnTo>
                    <a:lnTo>
                      <a:pt x="0" y="48"/>
                    </a:lnTo>
                    <a:lnTo>
                      <a:pt x="29" y="0"/>
                    </a:lnTo>
                    <a:lnTo>
                      <a:pt x="32" y="1"/>
                    </a:lnTo>
                    <a:close/>
                  </a:path>
                </a:pathLst>
              </a:custGeom>
              <a:solidFill>
                <a:srgbClr val="ACABAB"/>
              </a:solidFill>
              <a:ln w="9525">
                <a:noFill/>
                <a:round/>
                <a:headEnd/>
                <a:tailEnd/>
              </a:ln>
            </p:spPr>
            <p:txBody>
              <a:bodyPr/>
              <a:lstStyle/>
              <a:p>
                <a:endParaRPr lang="hu-HU"/>
              </a:p>
            </p:txBody>
          </p:sp>
          <p:sp>
            <p:nvSpPr>
              <p:cNvPr id="74068" name="Freeform 292"/>
              <p:cNvSpPr>
                <a:spLocks/>
              </p:cNvSpPr>
              <p:nvPr/>
            </p:nvSpPr>
            <p:spPr bwMode="auto">
              <a:xfrm>
                <a:off x="1347" y="1940"/>
                <a:ext cx="33" cy="48"/>
              </a:xfrm>
              <a:custGeom>
                <a:avLst/>
                <a:gdLst>
                  <a:gd name="T0" fmla="*/ 33 w 33"/>
                  <a:gd name="T1" fmla="*/ 1 h 48"/>
                  <a:gd name="T2" fmla="*/ 3 w 33"/>
                  <a:gd name="T3" fmla="*/ 48 h 48"/>
                  <a:gd name="T4" fmla="*/ 0 w 33"/>
                  <a:gd name="T5" fmla="*/ 46 h 48"/>
                  <a:gd name="T6" fmla="*/ 30 w 33"/>
                  <a:gd name="T7" fmla="*/ 0 h 48"/>
                  <a:gd name="T8" fmla="*/ 33 w 33"/>
                  <a:gd name="T9" fmla="*/ 1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1"/>
                    </a:moveTo>
                    <a:lnTo>
                      <a:pt x="3" y="48"/>
                    </a:lnTo>
                    <a:lnTo>
                      <a:pt x="0" y="46"/>
                    </a:lnTo>
                    <a:lnTo>
                      <a:pt x="30" y="0"/>
                    </a:lnTo>
                    <a:lnTo>
                      <a:pt x="33" y="1"/>
                    </a:lnTo>
                    <a:close/>
                  </a:path>
                </a:pathLst>
              </a:custGeom>
              <a:solidFill>
                <a:srgbClr val="AEADAD"/>
              </a:solidFill>
              <a:ln w="9525">
                <a:noFill/>
                <a:round/>
                <a:headEnd/>
                <a:tailEnd/>
              </a:ln>
            </p:spPr>
            <p:txBody>
              <a:bodyPr/>
              <a:lstStyle/>
              <a:p>
                <a:endParaRPr lang="hu-HU"/>
              </a:p>
            </p:txBody>
          </p:sp>
          <p:sp>
            <p:nvSpPr>
              <p:cNvPr id="74069" name="Freeform 293"/>
              <p:cNvSpPr>
                <a:spLocks/>
              </p:cNvSpPr>
              <p:nvPr/>
            </p:nvSpPr>
            <p:spPr bwMode="auto">
              <a:xfrm>
                <a:off x="1346" y="1939"/>
                <a:ext cx="32" cy="49"/>
              </a:xfrm>
              <a:custGeom>
                <a:avLst/>
                <a:gdLst>
                  <a:gd name="T0" fmla="*/ 32 w 32"/>
                  <a:gd name="T1" fmla="*/ 1 h 49"/>
                  <a:gd name="T2" fmla="*/ 3 w 32"/>
                  <a:gd name="T3" fmla="*/ 49 h 49"/>
                  <a:gd name="T4" fmla="*/ 0 w 32"/>
                  <a:gd name="T5" fmla="*/ 47 h 49"/>
                  <a:gd name="T6" fmla="*/ 29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3" y="49"/>
                    </a:lnTo>
                    <a:lnTo>
                      <a:pt x="0" y="47"/>
                    </a:lnTo>
                    <a:lnTo>
                      <a:pt x="29" y="0"/>
                    </a:lnTo>
                    <a:lnTo>
                      <a:pt x="32" y="1"/>
                    </a:lnTo>
                    <a:close/>
                  </a:path>
                </a:pathLst>
              </a:custGeom>
              <a:solidFill>
                <a:srgbClr val="B3B2B2"/>
              </a:solidFill>
              <a:ln w="9525">
                <a:noFill/>
                <a:round/>
                <a:headEnd/>
                <a:tailEnd/>
              </a:ln>
            </p:spPr>
            <p:txBody>
              <a:bodyPr/>
              <a:lstStyle/>
              <a:p>
                <a:endParaRPr lang="hu-HU"/>
              </a:p>
            </p:txBody>
          </p:sp>
          <p:sp>
            <p:nvSpPr>
              <p:cNvPr id="74070" name="Freeform 294"/>
              <p:cNvSpPr>
                <a:spLocks/>
              </p:cNvSpPr>
              <p:nvPr/>
            </p:nvSpPr>
            <p:spPr bwMode="auto">
              <a:xfrm>
                <a:off x="1344" y="1939"/>
                <a:ext cx="33" cy="47"/>
              </a:xfrm>
              <a:custGeom>
                <a:avLst/>
                <a:gdLst>
                  <a:gd name="T0" fmla="*/ 33 w 33"/>
                  <a:gd name="T1" fmla="*/ 1 h 47"/>
                  <a:gd name="T2" fmla="*/ 3 w 33"/>
                  <a:gd name="T3" fmla="*/ 47 h 47"/>
                  <a:gd name="T4" fmla="*/ 0 w 33"/>
                  <a:gd name="T5" fmla="*/ 46 h 47"/>
                  <a:gd name="T6" fmla="*/ 31 w 33"/>
                  <a:gd name="T7" fmla="*/ 0 h 47"/>
                  <a:gd name="T8" fmla="*/ 33 w 33"/>
                  <a:gd name="T9" fmla="*/ 1 h 47"/>
                  <a:gd name="T10" fmla="*/ 0 60000 65536"/>
                  <a:gd name="T11" fmla="*/ 0 60000 65536"/>
                  <a:gd name="T12" fmla="*/ 0 60000 65536"/>
                  <a:gd name="T13" fmla="*/ 0 60000 65536"/>
                  <a:gd name="T14" fmla="*/ 0 60000 65536"/>
                  <a:gd name="T15" fmla="*/ 0 w 33"/>
                  <a:gd name="T16" fmla="*/ 0 h 47"/>
                  <a:gd name="T17" fmla="*/ 33 w 33"/>
                  <a:gd name="T18" fmla="*/ 47 h 47"/>
                </a:gdLst>
                <a:ahLst/>
                <a:cxnLst>
                  <a:cxn ang="T10">
                    <a:pos x="T0" y="T1"/>
                  </a:cxn>
                  <a:cxn ang="T11">
                    <a:pos x="T2" y="T3"/>
                  </a:cxn>
                  <a:cxn ang="T12">
                    <a:pos x="T4" y="T5"/>
                  </a:cxn>
                  <a:cxn ang="T13">
                    <a:pos x="T6" y="T7"/>
                  </a:cxn>
                  <a:cxn ang="T14">
                    <a:pos x="T8" y="T9"/>
                  </a:cxn>
                </a:cxnLst>
                <a:rect l="T15" t="T16" r="T17" b="T18"/>
                <a:pathLst>
                  <a:path w="33" h="47">
                    <a:moveTo>
                      <a:pt x="33" y="1"/>
                    </a:moveTo>
                    <a:lnTo>
                      <a:pt x="3" y="47"/>
                    </a:lnTo>
                    <a:lnTo>
                      <a:pt x="0" y="46"/>
                    </a:lnTo>
                    <a:lnTo>
                      <a:pt x="31" y="0"/>
                    </a:lnTo>
                    <a:lnTo>
                      <a:pt x="33" y="1"/>
                    </a:lnTo>
                    <a:close/>
                  </a:path>
                </a:pathLst>
              </a:custGeom>
              <a:solidFill>
                <a:srgbClr val="B6B6B5"/>
              </a:solidFill>
              <a:ln w="9525">
                <a:noFill/>
                <a:round/>
                <a:headEnd/>
                <a:tailEnd/>
              </a:ln>
            </p:spPr>
            <p:txBody>
              <a:bodyPr/>
              <a:lstStyle/>
              <a:p>
                <a:endParaRPr lang="hu-HU"/>
              </a:p>
            </p:txBody>
          </p:sp>
          <p:sp>
            <p:nvSpPr>
              <p:cNvPr id="74071" name="Freeform 295"/>
              <p:cNvSpPr>
                <a:spLocks/>
              </p:cNvSpPr>
              <p:nvPr/>
            </p:nvSpPr>
            <p:spPr bwMode="auto">
              <a:xfrm>
                <a:off x="1343" y="1937"/>
                <a:ext cx="32" cy="49"/>
              </a:xfrm>
              <a:custGeom>
                <a:avLst/>
                <a:gdLst>
                  <a:gd name="T0" fmla="*/ 32 w 32"/>
                  <a:gd name="T1" fmla="*/ 2 h 49"/>
                  <a:gd name="T2" fmla="*/ 3 w 32"/>
                  <a:gd name="T3" fmla="*/ 49 h 49"/>
                  <a:gd name="T4" fmla="*/ 0 w 32"/>
                  <a:gd name="T5" fmla="*/ 48 h 49"/>
                  <a:gd name="T6" fmla="*/ 31 w 32"/>
                  <a:gd name="T7" fmla="*/ 0 h 49"/>
                  <a:gd name="T8" fmla="*/ 32 w 32"/>
                  <a:gd name="T9" fmla="*/ 2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2"/>
                    </a:moveTo>
                    <a:lnTo>
                      <a:pt x="3" y="49"/>
                    </a:lnTo>
                    <a:lnTo>
                      <a:pt x="0" y="48"/>
                    </a:lnTo>
                    <a:lnTo>
                      <a:pt x="31" y="0"/>
                    </a:lnTo>
                    <a:lnTo>
                      <a:pt x="32" y="2"/>
                    </a:lnTo>
                    <a:close/>
                  </a:path>
                </a:pathLst>
              </a:custGeom>
              <a:solidFill>
                <a:srgbClr val="B8B8B7"/>
              </a:solidFill>
              <a:ln w="9525">
                <a:noFill/>
                <a:round/>
                <a:headEnd/>
                <a:tailEnd/>
              </a:ln>
            </p:spPr>
            <p:txBody>
              <a:bodyPr/>
              <a:lstStyle/>
              <a:p>
                <a:endParaRPr lang="hu-HU"/>
              </a:p>
            </p:txBody>
          </p:sp>
          <p:sp>
            <p:nvSpPr>
              <p:cNvPr id="74072" name="Freeform 296"/>
              <p:cNvSpPr>
                <a:spLocks/>
              </p:cNvSpPr>
              <p:nvPr/>
            </p:nvSpPr>
            <p:spPr bwMode="auto">
              <a:xfrm>
                <a:off x="1343" y="1936"/>
                <a:ext cx="32" cy="49"/>
              </a:xfrm>
              <a:custGeom>
                <a:avLst/>
                <a:gdLst>
                  <a:gd name="T0" fmla="*/ 32 w 32"/>
                  <a:gd name="T1" fmla="*/ 3 h 49"/>
                  <a:gd name="T2" fmla="*/ 1 w 32"/>
                  <a:gd name="T3" fmla="*/ 49 h 49"/>
                  <a:gd name="T4" fmla="*/ 0 w 32"/>
                  <a:gd name="T5" fmla="*/ 48 h 49"/>
                  <a:gd name="T6" fmla="*/ 29 w 32"/>
                  <a:gd name="T7" fmla="*/ 0 h 49"/>
                  <a:gd name="T8" fmla="*/ 32 w 32"/>
                  <a:gd name="T9" fmla="*/ 3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3"/>
                    </a:moveTo>
                    <a:lnTo>
                      <a:pt x="1" y="49"/>
                    </a:lnTo>
                    <a:lnTo>
                      <a:pt x="0" y="48"/>
                    </a:lnTo>
                    <a:lnTo>
                      <a:pt x="29" y="0"/>
                    </a:lnTo>
                    <a:lnTo>
                      <a:pt x="32" y="3"/>
                    </a:lnTo>
                    <a:close/>
                  </a:path>
                </a:pathLst>
              </a:custGeom>
              <a:solidFill>
                <a:srgbClr val="BBBBBA"/>
              </a:solidFill>
              <a:ln w="9525">
                <a:noFill/>
                <a:round/>
                <a:headEnd/>
                <a:tailEnd/>
              </a:ln>
            </p:spPr>
            <p:txBody>
              <a:bodyPr/>
              <a:lstStyle/>
              <a:p>
                <a:endParaRPr lang="hu-HU"/>
              </a:p>
            </p:txBody>
          </p:sp>
          <p:sp>
            <p:nvSpPr>
              <p:cNvPr id="74073" name="Freeform 297"/>
              <p:cNvSpPr>
                <a:spLocks/>
              </p:cNvSpPr>
              <p:nvPr/>
            </p:nvSpPr>
            <p:spPr bwMode="auto">
              <a:xfrm>
                <a:off x="1342" y="1936"/>
                <a:ext cx="32" cy="49"/>
              </a:xfrm>
              <a:custGeom>
                <a:avLst/>
                <a:gdLst>
                  <a:gd name="T0" fmla="*/ 32 w 32"/>
                  <a:gd name="T1" fmla="*/ 1 h 49"/>
                  <a:gd name="T2" fmla="*/ 1 w 32"/>
                  <a:gd name="T3" fmla="*/ 49 h 49"/>
                  <a:gd name="T4" fmla="*/ 0 w 32"/>
                  <a:gd name="T5" fmla="*/ 46 h 49"/>
                  <a:gd name="T6" fmla="*/ 29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1" y="49"/>
                    </a:lnTo>
                    <a:lnTo>
                      <a:pt x="0" y="46"/>
                    </a:lnTo>
                    <a:lnTo>
                      <a:pt x="29" y="0"/>
                    </a:lnTo>
                    <a:lnTo>
                      <a:pt x="32" y="1"/>
                    </a:lnTo>
                    <a:close/>
                  </a:path>
                </a:pathLst>
              </a:custGeom>
              <a:solidFill>
                <a:srgbClr val="BDBDBC"/>
              </a:solidFill>
              <a:ln w="9525">
                <a:noFill/>
                <a:round/>
                <a:headEnd/>
                <a:tailEnd/>
              </a:ln>
            </p:spPr>
            <p:txBody>
              <a:bodyPr/>
              <a:lstStyle/>
              <a:p>
                <a:endParaRPr lang="hu-HU"/>
              </a:p>
            </p:txBody>
          </p:sp>
          <p:sp>
            <p:nvSpPr>
              <p:cNvPr id="74074" name="Freeform 298"/>
              <p:cNvSpPr>
                <a:spLocks/>
              </p:cNvSpPr>
              <p:nvPr/>
            </p:nvSpPr>
            <p:spPr bwMode="auto">
              <a:xfrm>
                <a:off x="1340" y="1934"/>
                <a:ext cx="32" cy="50"/>
              </a:xfrm>
              <a:custGeom>
                <a:avLst/>
                <a:gdLst>
                  <a:gd name="T0" fmla="*/ 32 w 32"/>
                  <a:gd name="T1" fmla="*/ 2 h 50"/>
                  <a:gd name="T2" fmla="*/ 3 w 32"/>
                  <a:gd name="T3" fmla="*/ 50 h 50"/>
                  <a:gd name="T4" fmla="*/ 0 w 32"/>
                  <a:gd name="T5" fmla="*/ 48 h 50"/>
                  <a:gd name="T6" fmla="*/ 30 w 32"/>
                  <a:gd name="T7" fmla="*/ 0 h 50"/>
                  <a:gd name="T8" fmla="*/ 32 w 32"/>
                  <a:gd name="T9" fmla="*/ 2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2" y="2"/>
                    </a:moveTo>
                    <a:lnTo>
                      <a:pt x="3" y="50"/>
                    </a:lnTo>
                    <a:lnTo>
                      <a:pt x="0" y="48"/>
                    </a:lnTo>
                    <a:lnTo>
                      <a:pt x="30" y="0"/>
                    </a:lnTo>
                    <a:lnTo>
                      <a:pt x="32" y="2"/>
                    </a:lnTo>
                    <a:close/>
                  </a:path>
                </a:pathLst>
              </a:custGeom>
              <a:solidFill>
                <a:srgbClr val="C0C0BF"/>
              </a:solidFill>
              <a:ln w="9525">
                <a:noFill/>
                <a:round/>
                <a:headEnd/>
                <a:tailEnd/>
              </a:ln>
            </p:spPr>
            <p:txBody>
              <a:bodyPr/>
              <a:lstStyle/>
              <a:p>
                <a:endParaRPr lang="hu-HU"/>
              </a:p>
            </p:txBody>
          </p:sp>
          <p:sp>
            <p:nvSpPr>
              <p:cNvPr id="74075" name="Freeform 299"/>
              <p:cNvSpPr>
                <a:spLocks/>
              </p:cNvSpPr>
              <p:nvPr/>
            </p:nvSpPr>
            <p:spPr bwMode="auto">
              <a:xfrm>
                <a:off x="1339" y="1934"/>
                <a:ext cx="32" cy="48"/>
              </a:xfrm>
              <a:custGeom>
                <a:avLst/>
                <a:gdLst>
                  <a:gd name="T0" fmla="*/ 32 w 32"/>
                  <a:gd name="T1" fmla="*/ 2 h 48"/>
                  <a:gd name="T2" fmla="*/ 3 w 32"/>
                  <a:gd name="T3" fmla="*/ 48 h 48"/>
                  <a:gd name="T4" fmla="*/ 0 w 32"/>
                  <a:gd name="T5" fmla="*/ 47 h 48"/>
                  <a:gd name="T6" fmla="*/ 29 w 32"/>
                  <a:gd name="T7" fmla="*/ 0 h 48"/>
                  <a:gd name="T8" fmla="*/ 32 w 32"/>
                  <a:gd name="T9" fmla="*/ 2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2"/>
                    </a:moveTo>
                    <a:lnTo>
                      <a:pt x="3" y="48"/>
                    </a:lnTo>
                    <a:lnTo>
                      <a:pt x="0" y="47"/>
                    </a:lnTo>
                    <a:lnTo>
                      <a:pt x="29" y="0"/>
                    </a:lnTo>
                    <a:lnTo>
                      <a:pt x="32" y="2"/>
                    </a:lnTo>
                    <a:close/>
                  </a:path>
                </a:pathLst>
              </a:custGeom>
              <a:solidFill>
                <a:srgbClr val="C3C3C2"/>
              </a:solidFill>
              <a:ln w="9525">
                <a:noFill/>
                <a:round/>
                <a:headEnd/>
                <a:tailEnd/>
              </a:ln>
            </p:spPr>
            <p:txBody>
              <a:bodyPr/>
              <a:lstStyle/>
              <a:p>
                <a:endParaRPr lang="hu-HU"/>
              </a:p>
            </p:txBody>
          </p:sp>
          <p:sp>
            <p:nvSpPr>
              <p:cNvPr id="74076" name="Freeform 300"/>
              <p:cNvSpPr>
                <a:spLocks/>
              </p:cNvSpPr>
              <p:nvPr/>
            </p:nvSpPr>
            <p:spPr bwMode="auto">
              <a:xfrm>
                <a:off x="1337" y="1933"/>
                <a:ext cx="33" cy="49"/>
              </a:xfrm>
              <a:custGeom>
                <a:avLst/>
                <a:gdLst>
                  <a:gd name="T0" fmla="*/ 33 w 33"/>
                  <a:gd name="T1" fmla="*/ 1 h 49"/>
                  <a:gd name="T2" fmla="*/ 3 w 33"/>
                  <a:gd name="T3" fmla="*/ 49 h 49"/>
                  <a:gd name="T4" fmla="*/ 0 w 33"/>
                  <a:gd name="T5" fmla="*/ 48 h 49"/>
                  <a:gd name="T6" fmla="*/ 30 w 33"/>
                  <a:gd name="T7" fmla="*/ 0 h 49"/>
                  <a:gd name="T8" fmla="*/ 33 w 33"/>
                  <a:gd name="T9" fmla="*/ 1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1"/>
                    </a:moveTo>
                    <a:lnTo>
                      <a:pt x="3" y="49"/>
                    </a:lnTo>
                    <a:lnTo>
                      <a:pt x="0" y="48"/>
                    </a:lnTo>
                    <a:lnTo>
                      <a:pt x="30" y="0"/>
                    </a:lnTo>
                    <a:lnTo>
                      <a:pt x="33" y="1"/>
                    </a:lnTo>
                    <a:close/>
                  </a:path>
                </a:pathLst>
              </a:custGeom>
              <a:solidFill>
                <a:srgbClr val="C5C4C4"/>
              </a:solidFill>
              <a:ln w="9525">
                <a:noFill/>
                <a:round/>
                <a:headEnd/>
                <a:tailEnd/>
              </a:ln>
            </p:spPr>
            <p:txBody>
              <a:bodyPr/>
              <a:lstStyle/>
              <a:p>
                <a:endParaRPr lang="hu-HU"/>
              </a:p>
            </p:txBody>
          </p:sp>
          <p:sp>
            <p:nvSpPr>
              <p:cNvPr id="74077" name="Freeform 301"/>
              <p:cNvSpPr>
                <a:spLocks/>
              </p:cNvSpPr>
              <p:nvPr/>
            </p:nvSpPr>
            <p:spPr bwMode="auto">
              <a:xfrm>
                <a:off x="1336" y="1933"/>
                <a:ext cx="32" cy="48"/>
              </a:xfrm>
              <a:custGeom>
                <a:avLst/>
                <a:gdLst>
                  <a:gd name="T0" fmla="*/ 32 w 32"/>
                  <a:gd name="T1" fmla="*/ 1 h 48"/>
                  <a:gd name="T2" fmla="*/ 3 w 32"/>
                  <a:gd name="T3" fmla="*/ 48 h 48"/>
                  <a:gd name="T4" fmla="*/ 0 w 32"/>
                  <a:gd name="T5" fmla="*/ 46 h 48"/>
                  <a:gd name="T6" fmla="*/ 31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3" y="48"/>
                    </a:lnTo>
                    <a:lnTo>
                      <a:pt x="0" y="46"/>
                    </a:lnTo>
                    <a:lnTo>
                      <a:pt x="31" y="0"/>
                    </a:lnTo>
                    <a:lnTo>
                      <a:pt x="32" y="1"/>
                    </a:lnTo>
                    <a:close/>
                  </a:path>
                </a:pathLst>
              </a:custGeom>
              <a:solidFill>
                <a:srgbClr val="C8C7C7"/>
              </a:solidFill>
              <a:ln w="9525">
                <a:noFill/>
                <a:round/>
                <a:headEnd/>
                <a:tailEnd/>
              </a:ln>
            </p:spPr>
            <p:txBody>
              <a:bodyPr/>
              <a:lstStyle/>
              <a:p>
                <a:endParaRPr lang="hu-HU"/>
              </a:p>
            </p:txBody>
          </p:sp>
          <p:sp>
            <p:nvSpPr>
              <p:cNvPr id="74078" name="Freeform 302"/>
              <p:cNvSpPr>
                <a:spLocks/>
              </p:cNvSpPr>
              <p:nvPr/>
            </p:nvSpPr>
            <p:spPr bwMode="auto">
              <a:xfrm>
                <a:off x="1336" y="1931"/>
                <a:ext cx="31" cy="50"/>
              </a:xfrm>
              <a:custGeom>
                <a:avLst/>
                <a:gdLst>
                  <a:gd name="T0" fmla="*/ 31 w 31"/>
                  <a:gd name="T1" fmla="*/ 2 h 50"/>
                  <a:gd name="T2" fmla="*/ 1 w 31"/>
                  <a:gd name="T3" fmla="*/ 50 h 50"/>
                  <a:gd name="T4" fmla="*/ 0 w 31"/>
                  <a:gd name="T5" fmla="*/ 48 h 50"/>
                  <a:gd name="T6" fmla="*/ 29 w 31"/>
                  <a:gd name="T7" fmla="*/ 0 h 50"/>
                  <a:gd name="T8" fmla="*/ 31 w 31"/>
                  <a:gd name="T9" fmla="*/ 2 h 50"/>
                  <a:gd name="T10" fmla="*/ 0 60000 65536"/>
                  <a:gd name="T11" fmla="*/ 0 60000 65536"/>
                  <a:gd name="T12" fmla="*/ 0 60000 65536"/>
                  <a:gd name="T13" fmla="*/ 0 60000 65536"/>
                  <a:gd name="T14" fmla="*/ 0 60000 65536"/>
                  <a:gd name="T15" fmla="*/ 0 w 31"/>
                  <a:gd name="T16" fmla="*/ 0 h 50"/>
                  <a:gd name="T17" fmla="*/ 31 w 31"/>
                  <a:gd name="T18" fmla="*/ 50 h 50"/>
                </a:gdLst>
                <a:ahLst/>
                <a:cxnLst>
                  <a:cxn ang="T10">
                    <a:pos x="T0" y="T1"/>
                  </a:cxn>
                  <a:cxn ang="T11">
                    <a:pos x="T2" y="T3"/>
                  </a:cxn>
                  <a:cxn ang="T12">
                    <a:pos x="T4" y="T5"/>
                  </a:cxn>
                  <a:cxn ang="T13">
                    <a:pos x="T6" y="T7"/>
                  </a:cxn>
                  <a:cxn ang="T14">
                    <a:pos x="T8" y="T9"/>
                  </a:cxn>
                </a:cxnLst>
                <a:rect l="T15" t="T16" r="T17" b="T18"/>
                <a:pathLst>
                  <a:path w="31" h="50">
                    <a:moveTo>
                      <a:pt x="31" y="2"/>
                    </a:moveTo>
                    <a:lnTo>
                      <a:pt x="1" y="50"/>
                    </a:lnTo>
                    <a:lnTo>
                      <a:pt x="0" y="48"/>
                    </a:lnTo>
                    <a:lnTo>
                      <a:pt x="29" y="0"/>
                    </a:lnTo>
                    <a:lnTo>
                      <a:pt x="31" y="2"/>
                    </a:lnTo>
                    <a:close/>
                  </a:path>
                </a:pathLst>
              </a:custGeom>
              <a:solidFill>
                <a:srgbClr val="CAC9C9"/>
              </a:solidFill>
              <a:ln w="9525">
                <a:noFill/>
                <a:round/>
                <a:headEnd/>
                <a:tailEnd/>
              </a:ln>
            </p:spPr>
            <p:txBody>
              <a:bodyPr/>
              <a:lstStyle/>
              <a:p>
                <a:endParaRPr lang="hu-HU"/>
              </a:p>
            </p:txBody>
          </p:sp>
          <p:sp>
            <p:nvSpPr>
              <p:cNvPr id="74079" name="Freeform 303"/>
              <p:cNvSpPr>
                <a:spLocks/>
              </p:cNvSpPr>
              <p:nvPr/>
            </p:nvSpPr>
            <p:spPr bwMode="auto">
              <a:xfrm>
                <a:off x="1334" y="1931"/>
                <a:ext cx="33" cy="48"/>
              </a:xfrm>
              <a:custGeom>
                <a:avLst/>
                <a:gdLst>
                  <a:gd name="T0" fmla="*/ 33 w 33"/>
                  <a:gd name="T1" fmla="*/ 2 h 48"/>
                  <a:gd name="T2" fmla="*/ 2 w 33"/>
                  <a:gd name="T3" fmla="*/ 48 h 48"/>
                  <a:gd name="T4" fmla="*/ 0 w 33"/>
                  <a:gd name="T5" fmla="*/ 47 h 48"/>
                  <a:gd name="T6" fmla="*/ 30 w 33"/>
                  <a:gd name="T7" fmla="*/ 0 h 48"/>
                  <a:gd name="T8" fmla="*/ 33 w 33"/>
                  <a:gd name="T9" fmla="*/ 2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2"/>
                    </a:moveTo>
                    <a:lnTo>
                      <a:pt x="2" y="48"/>
                    </a:lnTo>
                    <a:lnTo>
                      <a:pt x="0" y="47"/>
                    </a:lnTo>
                    <a:lnTo>
                      <a:pt x="30" y="0"/>
                    </a:lnTo>
                    <a:lnTo>
                      <a:pt x="33" y="2"/>
                    </a:lnTo>
                    <a:close/>
                  </a:path>
                </a:pathLst>
              </a:custGeom>
              <a:solidFill>
                <a:srgbClr val="CECECD"/>
              </a:solidFill>
              <a:ln w="9525">
                <a:noFill/>
                <a:round/>
                <a:headEnd/>
                <a:tailEnd/>
              </a:ln>
            </p:spPr>
            <p:txBody>
              <a:bodyPr/>
              <a:lstStyle/>
              <a:p>
                <a:endParaRPr lang="hu-HU"/>
              </a:p>
            </p:txBody>
          </p:sp>
          <p:sp>
            <p:nvSpPr>
              <p:cNvPr id="74080" name="Freeform 304"/>
              <p:cNvSpPr>
                <a:spLocks/>
              </p:cNvSpPr>
              <p:nvPr/>
            </p:nvSpPr>
            <p:spPr bwMode="auto">
              <a:xfrm>
                <a:off x="1333" y="1930"/>
                <a:ext cx="32" cy="49"/>
              </a:xfrm>
              <a:custGeom>
                <a:avLst/>
                <a:gdLst>
                  <a:gd name="T0" fmla="*/ 32 w 32"/>
                  <a:gd name="T1" fmla="*/ 1 h 49"/>
                  <a:gd name="T2" fmla="*/ 3 w 32"/>
                  <a:gd name="T3" fmla="*/ 49 h 49"/>
                  <a:gd name="T4" fmla="*/ 0 w 32"/>
                  <a:gd name="T5" fmla="*/ 48 h 49"/>
                  <a:gd name="T6" fmla="*/ 30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3" y="49"/>
                    </a:lnTo>
                    <a:lnTo>
                      <a:pt x="0" y="48"/>
                    </a:lnTo>
                    <a:lnTo>
                      <a:pt x="30" y="0"/>
                    </a:lnTo>
                    <a:lnTo>
                      <a:pt x="32" y="1"/>
                    </a:lnTo>
                    <a:close/>
                  </a:path>
                </a:pathLst>
              </a:custGeom>
              <a:solidFill>
                <a:srgbClr val="D1D0D0"/>
              </a:solidFill>
              <a:ln w="9525">
                <a:noFill/>
                <a:round/>
                <a:headEnd/>
                <a:tailEnd/>
              </a:ln>
            </p:spPr>
            <p:txBody>
              <a:bodyPr/>
              <a:lstStyle/>
              <a:p>
                <a:endParaRPr lang="hu-HU"/>
              </a:p>
            </p:txBody>
          </p:sp>
          <p:sp>
            <p:nvSpPr>
              <p:cNvPr id="74081" name="Freeform 305"/>
              <p:cNvSpPr>
                <a:spLocks/>
              </p:cNvSpPr>
              <p:nvPr/>
            </p:nvSpPr>
            <p:spPr bwMode="auto">
              <a:xfrm>
                <a:off x="1332" y="1930"/>
                <a:ext cx="32" cy="48"/>
              </a:xfrm>
              <a:custGeom>
                <a:avLst/>
                <a:gdLst>
                  <a:gd name="T0" fmla="*/ 32 w 32"/>
                  <a:gd name="T1" fmla="*/ 1 h 48"/>
                  <a:gd name="T2" fmla="*/ 2 w 32"/>
                  <a:gd name="T3" fmla="*/ 48 h 48"/>
                  <a:gd name="T4" fmla="*/ 0 w 32"/>
                  <a:gd name="T5" fmla="*/ 47 h 48"/>
                  <a:gd name="T6" fmla="*/ 29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2" y="48"/>
                    </a:lnTo>
                    <a:lnTo>
                      <a:pt x="0" y="47"/>
                    </a:lnTo>
                    <a:lnTo>
                      <a:pt x="29" y="0"/>
                    </a:lnTo>
                    <a:lnTo>
                      <a:pt x="32" y="1"/>
                    </a:lnTo>
                    <a:close/>
                  </a:path>
                </a:pathLst>
              </a:custGeom>
              <a:solidFill>
                <a:srgbClr val="D4D3D3"/>
              </a:solidFill>
              <a:ln w="9525">
                <a:noFill/>
                <a:round/>
                <a:headEnd/>
                <a:tailEnd/>
              </a:ln>
            </p:spPr>
            <p:txBody>
              <a:bodyPr/>
              <a:lstStyle/>
              <a:p>
                <a:endParaRPr lang="hu-HU"/>
              </a:p>
            </p:txBody>
          </p:sp>
          <p:sp>
            <p:nvSpPr>
              <p:cNvPr id="74082" name="Freeform 306"/>
              <p:cNvSpPr>
                <a:spLocks/>
              </p:cNvSpPr>
              <p:nvPr/>
            </p:nvSpPr>
            <p:spPr bwMode="auto">
              <a:xfrm>
                <a:off x="1330" y="1929"/>
                <a:ext cx="33" cy="49"/>
              </a:xfrm>
              <a:custGeom>
                <a:avLst/>
                <a:gdLst>
                  <a:gd name="T0" fmla="*/ 33 w 33"/>
                  <a:gd name="T1" fmla="*/ 1 h 49"/>
                  <a:gd name="T2" fmla="*/ 3 w 33"/>
                  <a:gd name="T3" fmla="*/ 49 h 49"/>
                  <a:gd name="T4" fmla="*/ 0 w 33"/>
                  <a:gd name="T5" fmla="*/ 48 h 49"/>
                  <a:gd name="T6" fmla="*/ 30 w 33"/>
                  <a:gd name="T7" fmla="*/ 0 h 49"/>
                  <a:gd name="T8" fmla="*/ 33 w 33"/>
                  <a:gd name="T9" fmla="*/ 1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1"/>
                    </a:moveTo>
                    <a:lnTo>
                      <a:pt x="3" y="49"/>
                    </a:lnTo>
                    <a:lnTo>
                      <a:pt x="0" y="48"/>
                    </a:lnTo>
                    <a:lnTo>
                      <a:pt x="30" y="0"/>
                    </a:lnTo>
                    <a:lnTo>
                      <a:pt x="33" y="1"/>
                    </a:lnTo>
                    <a:close/>
                  </a:path>
                </a:pathLst>
              </a:custGeom>
              <a:solidFill>
                <a:srgbClr val="D8D8D7"/>
              </a:solidFill>
              <a:ln w="9525">
                <a:noFill/>
                <a:round/>
                <a:headEnd/>
                <a:tailEnd/>
              </a:ln>
            </p:spPr>
            <p:txBody>
              <a:bodyPr/>
              <a:lstStyle/>
              <a:p>
                <a:endParaRPr lang="hu-HU"/>
              </a:p>
            </p:txBody>
          </p:sp>
          <p:sp>
            <p:nvSpPr>
              <p:cNvPr id="74083" name="Freeform 307"/>
              <p:cNvSpPr>
                <a:spLocks/>
              </p:cNvSpPr>
              <p:nvPr/>
            </p:nvSpPr>
            <p:spPr bwMode="auto">
              <a:xfrm>
                <a:off x="1329" y="1929"/>
                <a:ext cx="32" cy="48"/>
              </a:xfrm>
              <a:custGeom>
                <a:avLst/>
                <a:gdLst>
                  <a:gd name="T0" fmla="*/ 32 w 32"/>
                  <a:gd name="T1" fmla="*/ 1 h 48"/>
                  <a:gd name="T2" fmla="*/ 3 w 32"/>
                  <a:gd name="T3" fmla="*/ 48 h 48"/>
                  <a:gd name="T4" fmla="*/ 0 w 32"/>
                  <a:gd name="T5" fmla="*/ 46 h 48"/>
                  <a:gd name="T6" fmla="*/ 29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3" y="48"/>
                    </a:lnTo>
                    <a:lnTo>
                      <a:pt x="0" y="46"/>
                    </a:lnTo>
                    <a:lnTo>
                      <a:pt x="29" y="0"/>
                    </a:lnTo>
                    <a:lnTo>
                      <a:pt x="32" y="1"/>
                    </a:lnTo>
                    <a:close/>
                  </a:path>
                </a:pathLst>
              </a:custGeom>
              <a:solidFill>
                <a:srgbClr val="DBDBDA"/>
              </a:solidFill>
              <a:ln w="9525">
                <a:noFill/>
                <a:round/>
                <a:headEnd/>
                <a:tailEnd/>
              </a:ln>
            </p:spPr>
            <p:txBody>
              <a:bodyPr/>
              <a:lstStyle/>
              <a:p>
                <a:endParaRPr lang="hu-HU"/>
              </a:p>
            </p:txBody>
          </p:sp>
          <p:sp>
            <p:nvSpPr>
              <p:cNvPr id="74084" name="Freeform 308"/>
              <p:cNvSpPr>
                <a:spLocks/>
              </p:cNvSpPr>
              <p:nvPr/>
            </p:nvSpPr>
            <p:spPr bwMode="auto">
              <a:xfrm>
                <a:off x="1327" y="1927"/>
                <a:ext cx="33" cy="50"/>
              </a:xfrm>
              <a:custGeom>
                <a:avLst/>
                <a:gdLst>
                  <a:gd name="T0" fmla="*/ 33 w 33"/>
                  <a:gd name="T1" fmla="*/ 2 h 50"/>
                  <a:gd name="T2" fmla="*/ 3 w 33"/>
                  <a:gd name="T3" fmla="*/ 50 h 50"/>
                  <a:gd name="T4" fmla="*/ 0 w 33"/>
                  <a:gd name="T5" fmla="*/ 48 h 50"/>
                  <a:gd name="T6" fmla="*/ 31 w 33"/>
                  <a:gd name="T7" fmla="*/ 0 h 50"/>
                  <a:gd name="T8" fmla="*/ 33 w 33"/>
                  <a:gd name="T9" fmla="*/ 2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3" y="2"/>
                    </a:moveTo>
                    <a:lnTo>
                      <a:pt x="3" y="50"/>
                    </a:lnTo>
                    <a:lnTo>
                      <a:pt x="0" y="48"/>
                    </a:lnTo>
                    <a:lnTo>
                      <a:pt x="31" y="0"/>
                    </a:lnTo>
                    <a:lnTo>
                      <a:pt x="33" y="2"/>
                    </a:lnTo>
                    <a:close/>
                  </a:path>
                </a:pathLst>
              </a:custGeom>
              <a:solidFill>
                <a:srgbClr val="DFDFDE"/>
              </a:solidFill>
              <a:ln w="9525">
                <a:noFill/>
                <a:round/>
                <a:headEnd/>
                <a:tailEnd/>
              </a:ln>
            </p:spPr>
            <p:txBody>
              <a:bodyPr/>
              <a:lstStyle/>
              <a:p>
                <a:endParaRPr lang="hu-HU"/>
              </a:p>
            </p:txBody>
          </p:sp>
          <p:sp>
            <p:nvSpPr>
              <p:cNvPr id="74085" name="Freeform 309"/>
              <p:cNvSpPr>
                <a:spLocks/>
              </p:cNvSpPr>
              <p:nvPr/>
            </p:nvSpPr>
            <p:spPr bwMode="auto">
              <a:xfrm>
                <a:off x="1327" y="1926"/>
                <a:ext cx="31" cy="49"/>
              </a:xfrm>
              <a:custGeom>
                <a:avLst/>
                <a:gdLst>
                  <a:gd name="T0" fmla="*/ 31 w 31"/>
                  <a:gd name="T1" fmla="*/ 3 h 49"/>
                  <a:gd name="T2" fmla="*/ 2 w 31"/>
                  <a:gd name="T3" fmla="*/ 49 h 49"/>
                  <a:gd name="T4" fmla="*/ 0 w 31"/>
                  <a:gd name="T5" fmla="*/ 48 h 49"/>
                  <a:gd name="T6" fmla="*/ 30 w 31"/>
                  <a:gd name="T7" fmla="*/ 0 h 49"/>
                  <a:gd name="T8" fmla="*/ 31 w 31"/>
                  <a:gd name="T9" fmla="*/ 3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31" y="3"/>
                    </a:moveTo>
                    <a:lnTo>
                      <a:pt x="2" y="49"/>
                    </a:lnTo>
                    <a:lnTo>
                      <a:pt x="0" y="48"/>
                    </a:lnTo>
                    <a:lnTo>
                      <a:pt x="30" y="0"/>
                    </a:lnTo>
                    <a:lnTo>
                      <a:pt x="31" y="3"/>
                    </a:lnTo>
                    <a:close/>
                  </a:path>
                </a:pathLst>
              </a:custGeom>
              <a:solidFill>
                <a:srgbClr val="E3E3E3"/>
              </a:solidFill>
              <a:ln w="9525">
                <a:noFill/>
                <a:round/>
                <a:headEnd/>
                <a:tailEnd/>
              </a:ln>
            </p:spPr>
            <p:txBody>
              <a:bodyPr/>
              <a:lstStyle/>
              <a:p>
                <a:endParaRPr lang="hu-HU"/>
              </a:p>
            </p:txBody>
          </p:sp>
          <p:sp>
            <p:nvSpPr>
              <p:cNvPr id="74086" name="Freeform 310"/>
              <p:cNvSpPr>
                <a:spLocks/>
              </p:cNvSpPr>
              <p:nvPr/>
            </p:nvSpPr>
            <p:spPr bwMode="auto">
              <a:xfrm>
                <a:off x="1326" y="1926"/>
                <a:ext cx="32" cy="49"/>
              </a:xfrm>
              <a:custGeom>
                <a:avLst/>
                <a:gdLst>
                  <a:gd name="T0" fmla="*/ 32 w 32"/>
                  <a:gd name="T1" fmla="*/ 1 h 49"/>
                  <a:gd name="T2" fmla="*/ 1 w 32"/>
                  <a:gd name="T3" fmla="*/ 49 h 49"/>
                  <a:gd name="T4" fmla="*/ 0 w 32"/>
                  <a:gd name="T5" fmla="*/ 46 h 49"/>
                  <a:gd name="T6" fmla="*/ 30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1" y="49"/>
                    </a:lnTo>
                    <a:lnTo>
                      <a:pt x="0" y="46"/>
                    </a:lnTo>
                    <a:lnTo>
                      <a:pt x="30" y="0"/>
                    </a:lnTo>
                    <a:lnTo>
                      <a:pt x="32" y="1"/>
                    </a:lnTo>
                    <a:close/>
                  </a:path>
                </a:pathLst>
              </a:custGeom>
              <a:solidFill>
                <a:srgbClr val="E6E5E5"/>
              </a:solidFill>
              <a:ln w="9525">
                <a:noFill/>
                <a:round/>
                <a:headEnd/>
                <a:tailEnd/>
              </a:ln>
            </p:spPr>
            <p:txBody>
              <a:bodyPr/>
              <a:lstStyle/>
              <a:p>
                <a:endParaRPr lang="hu-HU"/>
              </a:p>
            </p:txBody>
          </p:sp>
          <p:sp>
            <p:nvSpPr>
              <p:cNvPr id="74087" name="Freeform 311"/>
              <p:cNvSpPr>
                <a:spLocks/>
              </p:cNvSpPr>
              <p:nvPr/>
            </p:nvSpPr>
            <p:spPr bwMode="auto">
              <a:xfrm>
                <a:off x="1325" y="1924"/>
                <a:ext cx="32" cy="50"/>
              </a:xfrm>
              <a:custGeom>
                <a:avLst/>
                <a:gdLst>
                  <a:gd name="T0" fmla="*/ 32 w 32"/>
                  <a:gd name="T1" fmla="*/ 2 h 50"/>
                  <a:gd name="T2" fmla="*/ 2 w 32"/>
                  <a:gd name="T3" fmla="*/ 50 h 50"/>
                  <a:gd name="T4" fmla="*/ 0 w 32"/>
                  <a:gd name="T5" fmla="*/ 48 h 50"/>
                  <a:gd name="T6" fmla="*/ 29 w 32"/>
                  <a:gd name="T7" fmla="*/ 0 h 50"/>
                  <a:gd name="T8" fmla="*/ 32 w 32"/>
                  <a:gd name="T9" fmla="*/ 2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2" y="2"/>
                    </a:moveTo>
                    <a:lnTo>
                      <a:pt x="2" y="50"/>
                    </a:lnTo>
                    <a:lnTo>
                      <a:pt x="0" y="48"/>
                    </a:lnTo>
                    <a:lnTo>
                      <a:pt x="29" y="0"/>
                    </a:lnTo>
                    <a:lnTo>
                      <a:pt x="32" y="2"/>
                    </a:lnTo>
                    <a:close/>
                  </a:path>
                </a:pathLst>
              </a:custGeom>
              <a:solidFill>
                <a:srgbClr val="E9E9E9"/>
              </a:solidFill>
              <a:ln w="9525">
                <a:noFill/>
                <a:round/>
                <a:headEnd/>
                <a:tailEnd/>
              </a:ln>
            </p:spPr>
            <p:txBody>
              <a:bodyPr/>
              <a:lstStyle/>
              <a:p>
                <a:endParaRPr lang="hu-HU"/>
              </a:p>
            </p:txBody>
          </p:sp>
          <p:sp>
            <p:nvSpPr>
              <p:cNvPr id="74088" name="Freeform 312"/>
              <p:cNvSpPr>
                <a:spLocks/>
              </p:cNvSpPr>
              <p:nvPr/>
            </p:nvSpPr>
            <p:spPr bwMode="auto">
              <a:xfrm>
                <a:off x="1323" y="1924"/>
                <a:ext cx="33" cy="48"/>
              </a:xfrm>
              <a:custGeom>
                <a:avLst/>
                <a:gdLst>
                  <a:gd name="T0" fmla="*/ 33 w 33"/>
                  <a:gd name="T1" fmla="*/ 2 h 48"/>
                  <a:gd name="T2" fmla="*/ 3 w 33"/>
                  <a:gd name="T3" fmla="*/ 48 h 48"/>
                  <a:gd name="T4" fmla="*/ 0 w 33"/>
                  <a:gd name="T5" fmla="*/ 47 h 48"/>
                  <a:gd name="T6" fmla="*/ 30 w 33"/>
                  <a:gd name="T7" fmla="*/ 0 h 48"/>
                  <a:gd name="T8" fmla="*/ 33 w 33"/>
                  <a:gd name="T9" fmla="*/ 2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2"/>
                    </a:moveTo>
                    <a:lnTo>
                      <a:pt x="3" y="48"/>
                    </a:lnTo>
                    <a:lnTo>
                      <a:pt x="0" y="47"/>
                    </a:lnTo>
                    <a:lnTo>
                      <a:pt x="30" y="0"/>
                    </a:lnTo>
                    <a:lnTo>
                      <a:pt x="33" y="2"/>
                    </a:lnTo>
                    <a:close/>
                  </a:path>
                </a:pathLst>
              </a:custGeom>
              <a:solidFill>
                <a:srgbClr val="F0F0EF"/>
              </a:solidFill>
              <a:ln w="9525">
                <a:noFill/>
                <a:round/>
                <a:headEnd/>
                <a:tailEnd/>
              </a:ln>
            </p:spPr>
            <p:txBody>
              <a:bodyPr/>
              <a:lstStyle/>
              <a:p>
                <a:endParaRPr lang="hu-HU"/>
              </a:p>
            </p:txBody>
          </p:sp>
          <p:sp>
            <p:nvSpPr>
              <p:cNvPr id="74089" name="Freeform 313"/>
              <p:cNvSpPr>
                <a:spLocks/>
              </p:cNvSpPr>
              <p:nvPr/>
            </p:nvSpPr>
            <p:spPr bwMode="auto">
              <a:xfrm>
                <a:off x="1322" y="1923"/>
                <a:ext cx="32" cy="49"/>
              </a:xfrm>
              <a:custGeom>
                <a:avLst/>
                <a:gdLst>
                  <a:gd name="T0" fmla="*/ 32 w 32"/>
                  <a:gd name="T1" fmla="*/ 1 h 49"/>
                  <a:gd name="T2" fmla="*/ 3 w 32"/>
                  <a:gd name="T3" fmla="*/ 49 h 49"/>
                  <a:gd name="T4" fmla="*/ 0 w 32"/>
                  <a:gd name="T5" fmla="*/ 48 h 49"/>
                  <a:gd name="T6" fmla="*/ 29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3" y="49"/>
                    </a:lnTo>
                    <a:lnTo>
                      <a:pt x="0" y="48"/>
                    </a:lnTo>
                    <a:lnTo>
                      <a:pt x="29" y="0"/>
                    </a:lnTo>
                    <a:lnTo>
                      <a:pt x="32" y="1"/>
                    </a:lnTo>
                    <a:close/>
                  </a:path>
                </a:pathLst>
              </a:custGeom>
              <a:solidFill>
                <a:srgbClr val="F2F2F2"/>
              </a:solidFill>
              <a:ln w="9525">
                <a:noFill/>
                <a:round/>
                <a:headEnd/>
                <a:tailEnd/>
              </a:ln>
            </p:spPr>
            <p:txBody>
              <a:bodyPr/>
              <a:lstStyle/>
              <a:p>
                <a:endParaRPr lang="hu-HU"/>
              </a:p>
            </p:txBody>
          </p:sp>
          <p:sp>
            <p:nvSpPr>
              <p:cNvPr id="74090" name="Freeform 314"/>
              <p:cNvSpPr>
                <a:spLocks/>
              </p:cNvSpPr>
              <p:nvPr/>
            </p:nvSpPr>
            <p:spPr bwMode="auto">
              <a:xfrm>
                <a:off x="1320" y="1923"/>
                <a:ext cx="33" cy="48"/>
              </a:xfrm>
              <a:custGeom>
                <a:avLst/>
                <a:gdLst>
                  <a:gd name="T0" fmla="*/ 33 w 33"/>
                  <a:gd name="T1" fmla="*/ 1 h 48"/>
                  <a:gd name="T2" fmla="*/ 3 w 33"/>
                  <a:gd name="T3" fmla="*/ 48 h 48"/>
                  <a:gd name="T4" fmla="*/ 0 w 33"/>
                  <a:gd name="T5" fmla="*/ 46 h 48"/>
                  <a:gd name="T6" fmla="*/ 31 w 33"/>
                  <a:gd name="T7" fmla="*/ 0 h 48"/>
                  <a:gd name="T8" fmla="*/ 33 w 33"/>
                  <a:gd name="T9" fmla="*/ 1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1"/>
                    </a:moveTo>
                    <a:lnTo>
                      <a:pt x="3" y="48"/>
                    </a:lnTo>
                    <a:lnTo>
                      <a:pt x="0" y="46"/>
                    </a:lnTo>
                    <a:lnTo>
                      <a:pt x="31" y="0"/>
                    </a:lnTo>
                    <a:lnTo>
                      <a:pt x="33" y="1"/>
                    </a:lnTo>
                    <a:close/>
                  </a:path>
                </a:pathLst>
              </a:custGeom>
              <a:solidFill>
                <a:srgbClr val="F6F6F6"/>
              </a:solidFill>
              <a:ln w="9525">
                <a:noFill/>
                <a:round/>
                <a:headEnd/>
                <a:tailEnd/>
              </a:ln>
            </p:spPr>
            <p:txBody>
              <a:bodyPr/>
              <a:lstStyle/>
              <a:p>
                <a:endParaRPr lang="hu-HU"/>
              </a:p>
            </p:txBody>
          </p:sp>
          <p:sp>
            <p:nvSpPr>
              <p:cNvPr id="74091" name="Freeform 315"/>
              <p:cNvSpPr>
                <a:spLocks/>
              </p:cNvSpPr>
              <p:nvPr/>
            </p:nvSpPr>
            <p:spPr bwMode="auto">
              <a:xfrm>
                <a:off x="1320" y="1922"/>
                <a:ext cx="31" cy="49"/>
              </a:xfrm>
              <a:custGeom>
                <a:avLst/>
                <a:gdLst>
                  <a:gd name="T0" fmla="*/ 31 w 31"/>
                  <a:gd name="T1" fmla="*/ 1 h 49"/>
                  <a:gd name="T2" fmla="*/ 2 w 31"/>
                  <a:gd name="T3" fmla="*/ 49 h 49"/>
                  <a:gd name="T4" fmla="*/ 0 w 31"/>
                  <a:gd name="T5" fmla="*/ 47 h 49"/>
                  <a:gd name="T6" fmla="*/ 30 w 31"/>
                  <a:gd name="T7" fmla="*/ 0 h 49"/>
                  <a:gd name="T8" fmla="*/ 31 w 31"/>
                  <a:gd name="T9" fmla="*/ 1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31" y="1"/>
                    </a:moveTo>
                    <a:lnTo>
                      <a:pt x="2" y="49"/>
                    </a:lnTo>
                    <a:lnTo>
                      <a:pt x="0" y="47"/>
                    </a:lnTo>
                    <a:lnTo>
                      <a:pt x="30" y="0"/>
                    </a:lnTo>
                    <a:lnTo>
                      <a:pt x="31" y="1"/>
                    </a:lnTo>
                    <a:close/>
                  </a:path>
                </a:pathLst>
              </a:custGeom>
              <a:solidFill>
                <a:srgbClr val="F8F8F8"/>
              </a:solidFill>
              <a:ln w="9525">
                <a:noFill/>
                <a:round/>
                <a:headEnd/>
                <a:tailEnd/>
              </a:ln>
            </p:spPr>
            <p:txBody>
              <a:bodyPr/>
              <a:lstStyle/>
              <a:p>
                <a:endParaRPr lang="hu-HU"/>
              </a:p>
            </p:txBody>
          </p:sp>
          <p:sp>
            <p:nvSpPr>
              <p:cNvPr id="74092" name="Freeform 316"/>
              <p:cNvSpPr>
                <a:spLocks/>
              </p:cNvSpPr>
              <p:nvPr/>
            </p:nvSpPr>
            <p:spPr bwMode="auto">
              <a:xfrm>
                <a:off x="1319" y="1922"/>
                <a:ext cx="32" cy="47"/>
              </a:xfrm>
              <a:custGeom>
                <a:avLst/>
                <a:gdLst>
                  <a:gd name="T0" fmla="*/ 32 w 32"/>
                  <a:gd name="T1" fmla="*/ 1 h 47"/>
                  <a:gd name="T2" fmla="*/ 1 w 32"/>
                  <a:gd name="T3" fmla="*/ 47 h 47"/>
                  <a:gd name="T4" fmla="*/ 0 w 32"/>
                  <a:gd name="T5" fmla="*/ 46 h 47"/>
                  <a:gd name="T6" fmla="*/ 30 w 32"/>
                  <a:gd name="T7" fmla="*/ 0 h 47"/>
                  <a:gd name="T8" fmla="*/ 32 w 32"/>
                  <a:gd name="T9" fmla="*/ 1 h 47"/>
                  <a:gd name="T10" fmla="*/ 0 60000 65536"/>
                  <a:gd name="T11" fmla="*/ 0 60000 65536"/>
                  <a:gd name="T12" fmla="*/ 0 60000 65536"/>
                  <a:gd name="T13" fmla="*/ 0 60000 65536"/>
                  <a:gd name="T14" fmla="*/ 0 60000 65536"/>
                  <a:gd name="T15" fmla="*/ 0 w 32"/>
                  <a:gd name="T16" fmla="*/ 0 h 47"/>
                  <a:gd name="T17" fmla="*/ 32 w 32"/>
                  <a:gd name="T18" fmla="*/ 47 h 47"/>
                </a:gdLst>
                <a:ahLst/>
                <a:cxnLst>
                  <a:cxn ang="T10">
                    <a:pos x="T0" y="T1"/>
                  </a:cxn>
                  <a:cxn ang="T11">
                    <a:pos x="T2" y="T3"/>
                  </a:cxn>
                  <a:cxn ang="T12">
                    <a:pos x="T4" y="T5"/>
                  </a:cxn>
                  <a:cxn ang="T13">
                    <a:pos x="T6" y="T7"/>
                  </a:cxn>
                  <a:cxn ang="T14">
                    <a:pos x="T8" y="T9"/>
                  </a:cxn>
                </a:cxnLst>
                <a:rect l="T15" t="T16" r="T17" b="T18"/>
                <a:pathLst>
                  <a:path w="32" h="47">
                    <a:moveTo>
                      <a:pt x="32" y="1"/>
                    </a:moveTo>
                    <a:lnTo>
                      <a:pt x="1" y="47"/>
                    </a:lnTo>
                    <a:lnTo>
                      <a:pt x="0" y="46"/>
                    </a:lnTo>
                    <a:lnTo>
                      <a:pt x="30" y="0"/>
                    </a:lnTo>
                    <a:lnTo>
                      <a:pt x="32" y="1"/>
                    </a:lnTo>
                    <a:close/>
                  </a:path>
                </a:pathLst>
              </a:custGeom>
              <a:solidFill>
                <a:srgbClr val="FCFCFC"/>
              </a:solidFill>
              <a:ln w="9525">
                <a:noFill/>
                <a:round/>
                <a:headEnd/>
                <a:tailEnd/>
              </a:ln>
            </p:spPr>
            <p:txBody>
              <a:bodyPr/>
              <a:lstStyle/>
              <a:p>
                <a:endParaRPr lang="hu-HU"/>
              </a:p>
            </p:txBody>
          </p:sp>
          <p:sp>
            <p:nvSpPr>
              <p:cNvPr id="74093" name="Freeform 317"/>
              <p:cNvSpPr>
                <a:spLocks/>
              </p:cNvSpPr>
              <p:nvPr/>
            </p:nvSpPr>
            <p:spPr bwMode="auto">
              <a:xfrm>
                <a:off x="1318" y="1920"/>
                <a:ext cx="32" cy="49"/>
              </a:xfrm>
              <a:custGeom>
                <a:avLst/>
                <a:gdLst>
                  <a:gd name="T0" fmla="*/ 32 w 32"/>
                  <a:gd name="T1" fmla="*/ 2 h 49"/>
                  <a:gd name="T2" fmla="*/ 2 w 32"/>
                  <a:gd name="T3" fmla="*/ 49 h 49"/>
                  <a:gd name="T4" fmla="*/ 0 w 32"/>
                  <a:gd name="T5" fmla="*/ 48 h 49"/>
                  <a:gd name="T6" fmla="*/ 29 w 32"/>
                  <a:gd name="T7" fmla="*/ 0 h 49"/>
                  <a:gd name="T8" fmla="*/ 32 w 32"/>
                  <a:gd name="T9" fmla="*/ 2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2"/>
                    </a:moveTo>
                    <a:lnTo>
                      <a:pt x="2" y="49"/>
                    </a:lnTo>
                    <a:lnTo>
                      <a:pt x="0" y="48"/>
                    </a:lnTo>
                    <a:lnTo>
                      <a:pt x="29" y="0"/>
                    </a:lnTo>
                    <a:lnTo>
                      <a:pt x="32" y="2"/>
                    </a:lnTo>
                    <a:close/>
                  </a:path>
                </a:pathLst>
              </a:custGeom>
              <a:solidFill>
                <a:srgbClr val="FFFFFF"/>
              </a:solidFill>
              <a:ln w="9525">
                <a:noFill/>
                <a:round/>
                <a:headEnd/>
                <a:tailEnd/>
              </a:ln>
            </p:spPr>
            <p:txBody>
              <a:bodyPr/>
              <a:lstStyle/>
              <a:p>
                <a:endParaRPr lang="hu-HU"/>
              </a:p>
            </p:txBody>
          </p:sp>
          <p:sp>
            <p:nvSpPr>
              <p:cNvPr id="74094" name="Freeform 318"/>
              <p:cNvSpPr>
                <a:spLocks/>
              </p:cNvSpPr>
              <p:nvPr/>
            </p:nvSpPr>
            <p:spPr bwMode="auto">
              <a:xfrm>
                <a:off x="1316" y="1920"/>
                <a:ext cx="33" cy="48"/>
              </a:xfrm>
              <a:custGeom>
                <a:avLst/>
                <a:gdLst>
                  <a:gd name="T0" fmla="*/ 33 w 33"/>
                  <a:gd name="T1" fmla="*/ 2 h 48"/>
                  <a:gd name="T2" fmla="*/ 3 w 33"/>
                  <a:gd name="T3" fmla="*/ 48 h 48"/>
                  <a:gd name="T4" fmla="*/ 0 w 33"/>
                  <a:gd name="T5" fmla="*/ 47 h 48"/>
                  <a:gd name="T6" fmla="*/ 30 w 33"/>
                  <a:gd name="T7" fmla="*/ 0 h 48"/>
                  <a:gd name="T8" fmla="*/ 33 w 33"/>
                  <a:gd name="T9" fmla="*/ 2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2"/>
                    </a:moveTo>
                    <a:lnTo>
                      <a:pt x="3" y="48"/>
                    </a:lnTo>
                    <a:lnTo>
                      <a:pt x="0" y="47"/>
                    </a:lnTo>
                    <a:lnTo>
                      <a:pt x="30" y="0"/>
                    </a:lnTo>
                    <a:lnTo>
                      <a:pt x="33" y="2"/>
                    </a:lnTo>
                    <a:close/>
                  </a:path>
                </a:pathLst>
              </a:custGeom>
              <a:solidFill>
                <a:srgbClr val="FDFDFD"/>
              </a:solidFill>
              <a:ln w="9525">
                <a:noFill/>
                <a:round/>
                <a:headEnd/>
                <a:tailEnd/>
              </a:ln>
            </p:spPr>
            <p:txBody>
              <a:bodyPr/>
              <a:lstStyle/>
              <a:p>
                <a:endParaRPr lang="hu-HU"/>
              </a:p>
            </p:txBody>
          </p:sp>
          <p:sp>
            <p:nvSpPr>
              <p:cNvPr id="74095" name="Freeform 319"/>
              <p:cNvSpPr>
                <a:spLocks/>
              </p:cNvSpPr>
              <p:nvPr/>
            </p:nvSpPr>
            <p:spPr bwMode="auto">
              <a:xfrm>
                <a:off x="1315" y="1919"/>
                <a:ext cx="32" cy="49"/>
              </a:xfrm>
              <a:custGeom>
                <a:avLst/>
                <a:gdLst>
                  <a:gd name="T0" fmla="*/ 32 w 32"/>
                  <a:gd name="T1" fmla="*/ 1 h 49"/>
                  <a:gd name="T2" fmla="*/ 3 w 32"/>
                  <a:gd name="T3" fmla="*/ 49 h 49"/>
                  <a:gd name="T4" fmla="*/ 0 w 32"/>
                  <a:gd name="T5" fmla="*/ 48 h 49"/>
                  <a:gd name="T6" fmla="*/ 29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3" y="49"/>
                    </a:lnTo>
                    <a:lnTo>
                      <a:pt x="0" y="48"/>
                    </a:lnTo>
                    <a:lnTo>
                      <a:pt x="29" y="0"/>
                    </a:lnTo>
                    <a:lnTo>
                      <a:pt x="32" y="1"/>
                    </a:lnTo>
                    <a:close/>
                  </a:path>
                </a:pathLst>
              </a:custGeom>
              <a:solidFill>
                <a:srgbClr val="F9F9F9"/>
              </a:solidFill>
              <a:ln w="9525">
                <a:noFill/>
                <a:round/>
                <a:headEnd/>
                <a:tailEnd/>
              </a:ln>
            </p:spPr>
            <p:txBody>
              <a:bodyPr/>
              <a:lstStyle/>
              <a:p>
                <a:endParaRPr lang="hu-HU"/>
              </a:p>
            </p:txBody>
          </p:sp>
          <p:sp>
            <p:nvSpPr>
              <p:cNvPr id="74096" name="Freeform 320"/>
              <p:cNvSpPr>
                <a:spLocks/>
              </p:cNvSpPr>
              <p:nvPr/>
            </p:nvSpPr>
            <p:spPr bwMode="auto">
              <a:xfrm>
                <a:off x="1313" y="1919"/>
                <a:ext cx="33" cy="48"/>
              </a:xfrm>
              <a:custGeom>
                <a:avLst/>
                <a:gdLst>
                  <a:gd name="T0" fmla="*/ 33 w 33"/>
                  <a:gd name="T1" fmla="*/ 1 h 48"/>
                  <a:gd name="T2" fmla="*/ 3 w 33"/>
                  <a:gd name="T3" fmla="*/ 48 h 48"/>
                  <a:gd name="T4" fmla="*/ 0 w 33"/>
                  <a:gd name="T5" fmla="*/ 46 h 48"/>
                  <a:gd name="T6" fmla="*/ 30 w 33"/>
                  <a:gd name="T7" fmla="*/ 0 h 48"/>
                  <a:gd name="T8" fmla="*/ 33 w 33"/>
                  <a:gd name="T9" fmla="*/ 1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1"/>
                    </a:moveTo>
                    <a:lnTo>
                      <a:pt x="3" y="48"/>
                    </a:lnTo>
                    <a:lnTo>
                      <a:pt x="0" y="46"/>
                    </a:lnTo>
                    <a:lnTo>
                      <a:pt x="30" y="0"/>
                    </a:lnTo>
                    <a:lnTo>
                      <a:pt x="33" y="1"/>
                    </a:lnTo>
                    <a:close/>
                  </a:path>
                </a:pathLst>
              </a:custGeom>
              <a:solidFill>
                <a:srgbClr val="F7F7F7"/>
              </a:solidFill>
              <a:ln w="9525">
                <a:noFill/>
                <a:round/>
                <a:headEnd/>
                <a:tailEnd/>
              </a:ln>
            </p:spPr>
            <p:txBody>
              <a:bodyPr/>
              <a:lstStyle/>
              <a:p>
                <a:endParaRPr lang="hu-HU"/>
              </a:p>
            </p:txBody>
          </p:sp>
          <p:sp>
            <p:nvSpPr>
              <p:cNvPr id="74097" name="Freeform 321"/>
              <p:cNvSpPr>
                <a:spLocks/>
              </p:cNvSpPr>
              <p:nvPr/>
            </p:nvSpPr>
            <p:spPr bwMode="auto">
              <a:xfrm>
                <a:off x="1312" y="1917"/>
                <a:ext cx="32" cy="50"/>
              </a:xfrm>
              <a:custGeom>
                <a:avLst/>
                <a:gdLst>
                  <a:gd name="T0" fmla="*/ 32 w 32"/>
                  <a:gd name="T1" fmla="*/ 2 h 50"/>
                  <a:gd name="T2" fmla="*/ 3 w 32"/>
                  <a:gd name="T3" fmla="*/ 50 h 50"/>
                  <a:gd name="T4" fmla="*/ 0 w 32"/>
                  <a:gd name="T5" fmla="*/ 48 h 50"/>
                  <a:gd name="T6" fmla="*/ 31 w 32"/>
                  <a:gd name="T7" fmla="*/ 0 h 50"/>
                  <a:gd name="T8" fmla="*/ 32 w 32"/>
                  <a:gd name="T9" fmla="*/ 2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2" y="2"/>
                    </a:moveTo>
                    <a:lnTo>
                      <a:pt x="3" y="50"/>
                    </a:lnTo>
                    <a:lnTo>
                      <a:pt x="0" y="48"/>
                    </a:lnTo>
                    <a:lnTo>
                      <a:pt x="31" y="0"/>
                    </a:lnTo>
                    <a:lnTo>
                      <a:pt x="32" y="2"/>
                    </a:lnTo>
                    <a:close/>
                  </a:path>
                </a:pathLst>
              </a:custGeom>
              <a:solidFill>
                <a:srgbClr val="F3F3F3"/>
              </a:solidFill>
              <a:ln w="9525">
                <a:noFill/>
                <a:round/>
                <a:headEnd/>
                <a:tailEnd/>
              </a:ln>
            </p:spPr>
            <p:txBody>
              <a:bodyPr/>
              <a:lstStyle/>
              <a:p>
                <a:endParaRPr lang="hu-HU"/>
              </a:p>
            </p:txBody>
          </p:sp>
          <p:sp>
            <p:nvSpPr>
              <p:cNvPr id="74098" name="Freeform 322"/>
              <p:cNvSpPr>
                <a:spLocks/>
              </p:cNvSpPr>
              <p:nvPr/>
            </p:nvSpPr>
            <p:spPr bwMode="auto">
              <a:xfrm>
                <a:off x="1312" y="1916"/>
                <a:ext cx="31" cy="49"/>
              </a:xfrm>
              <a:custGeom>
                <a:avLst/>
                <a:gdLst>
                  <a:gd name="T0" fmla="*/ 31 w 31"/>
                  <a:gd name="T1" fmla="*/ 3 h 49"/>
                  <a:gd name="T2" fmla="*/ 1 w 31"/>
                  <a:gd name="T3" fmla="*/ 49 h 49"/>
                  <a:gd name="T4" fmla="*/ 0 w 31"/>
                  <a:gd name="T5" fmla="*/ 48 h 49"/>
                  <a:gd name="T6" fmla="*/ 30 w 31"/>
                  <a:gd name="T7" fmla="*/ 0 h 49"/>
                  <a:gd name="T8" fmla="*/ 31 w 31"/>
                  <a:gd name="T9" fmla="*/ 3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31" y="3"/>
                    </a:moveTo>
                    <a:lnTo>
                      <a:pt x="1" y="49"/>
                    </a:lnTo>
                    <a:lnTo>
                      <a:pt x="0" y="48"/>
                    </a:lnTo>
                    <a:lnTo>
                      <a:pt x="30" y="0"/>
                    </a:lnTo>
                    <a:lnTo>
                      <a:pt x="31" y="3"/>
                    </a:lnTo>
                    <a:close/>
                  </a:path>
                </a:pathLst>
              </a:custGeom>
              <a:solidFill>
                <a:srgbClr val="EDEDED"/>
              </a:solidFill>
              <a:ln w="9525">
                <a:noFill/>
                <a:round/>
                <a:headEnd/>
                <a:tailEnd/>
              </a:ln>
            </p:spPr>
            <p:txBody>
              <a:bodyPr/>
              <a:lstStyle/>
              <a:p>
                <a:endParaRPr lang="hu-HU"/>
              </a:p>
            </p:txBody>
          </p:sp>
          <p:sp>
            <p:nvSpPr>
              <p:cNvPr id="74099" name="Freeform 323"/>
              <p:cNvSpPr>
                <a:spLocks/>
              </p:cNvSpPr>
              <p:nvPr/>
            </p:nvSpPr>
            <p:spPr bwMode="auto">
              <a:xfrm>
                <a:off x="1311" y="1916"/>
                <a:ext cx="32" cy="49"/>
              </a:xfrm>
              <a:custGeom>
                <a:avLst/>
                <a:gdLst>
                  <a:gd name="T0" fmla="*/ 32 w 32"/>
                  <a:gd name="T1" fmla="*/ 1 h 49"/>
                  <a:gd name="T2" fmla="*/ 1 w 32"/>
                  <a:gd name="T3" fmla="*/ 49 h 49"/>
                  <a:gd name="T4" fmla="*/ 0 w 32"/>
                  <a:gd name="T5" fmla="*/ 46 h 49"/>
                  <a:gd name="T6" fmla="*/ 29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1" y="49"/>
                    </a:lnTo>
                    <a:lnTo>
                      <a:pt x="0" y="46"/>
                    </a:lnTo>
                    <a:lnTo>
                      <a:pt x="29" y="0"/>
                    </a:lnTo>
                    <a:lnTo>
                      <a:pt x="32" y="1"/>
                    </a:lnTo>
                    <a:close/>
                  </a:path>
                </a:pathLst>
              </a:custGeom>
              <a:solidFill>
                <a:srgbClr val="EBEBEA"/>
              </a:solidFill>
              <a:ln w="9525">
                <a:noFill/>
                <a:round/>
                <a:headEnd/>
                <a:tailEnd/>
              </a:ln>
            </p:spPr>
            <p:txBody>
              <a:bodyPr/>
              <a:lstStyle/>
              <a:p>
                <a:endParaRPr lang="hu-HU"/>
              </a:p>
            </p:txBody>
          </p:sp>
          <p:sp>
            <p:nvSpPr>
              <p:cNvPr id="74100" name="Freeform 324"/>
              <p:cNvSpPr>
                <a:spLocks/>
              </p:cNvSpPr>
              <p:nvPr/>
            </p:nvSpPr>
            <p:spPr bwMode="auto">
              <a:xfrm>
                <a:off x="1309" y="1915"/>
                <a:ext cx="33" cy="49"/>
              </a:xfrm>
              <a:custGeom>
                <a:avLst/>
                <a:gdLst>
                  <a:gd name="T0" fmla="*/ 33 w 33"/>
                  <a:gd name="T1" fmla="*/ 1 h 49"/>
                  <a:gd name="T2" fmla="*/ 3 w 33"/>
                  <a:gd name="T3" fmla="*/ 49 h 49"/>
                  <a:gd name="T4" fmla="*/ 0 w 33"/>
                  <a:gd name="T5" fmla="*/ 47 h 49"/>
                  <a:gd name="T6" fmla="*/ 30 w 33"/>
                  <a:gd name="T7" fmla="*/ 0 h 49"/>
                  <a:gd name="T8" fmla="*/ 33 w 33"/>
                  <a:gd name="T9" fmla="*/ 1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1"/>
                    </a:moveTo>
                    <a:lnTo>
                      <a:pt x="3" y="49"/>
                    </a:lnTo>
                    <a:lnTo>
                      <a:pt x="0" y="47"/>
                    </a:lnTo>
                    <a:lnTo>
                      <a:pt x="30" y="0"/>
                    </a:lnTo>
                    <a:lnTo>
                      <a:pt x="33" y="1"/>
                    </a:lnTo>
                    <a:close/>
                  </a:path>
                </a:pathLst>
              </a:custGeom>
              <a:solidFill>
                <a:srgbClr val="E7E7E7"/>
              </a:solidFill>
              <a:ln w="9525">
                <a:noFill/>
                <a:round/>
                <a:headEnd/>
                <a:tailEnd/>
              </a:ln>
            </p:spPr>
            <p:txBody>
              <a:bodyPr/>
              <a:lstStyle/>
              <a:p>
                <a:endParaRPr lang="hu-HU"/>
              </a:p>
            </p:txBody>
          </p:sp>
          <p:sp>
            <p:nvSpPr>
              <p:cNvPr id="74101" name="Freeform 325"/>
              <p:cNvSpPr>
                <a:spLocks/>
              </p:cNvSpPr>
              <p:nvPr/>
            </p:nvSpPr>
            <p:spPr bwMode="auto">
              <a:xfrm>
                <a:off x="1308" y="1915"/>
                <a:ext cx="32" cy="47"/>
              </a:xfrm>
              <a:custGeom>
                <a:avLst/>
                <a:gdLst>
                  <a:gd name="T0" fmla="*/ 32 w 32"/>
                  <a:gd name="T1" fmla="*/ 1 h 47"/>
                  <a:gd name="T2" fmla="*/ 3 w 32"/>
                  <a:gd name="T3" fmla="*/ 47 h 47"/>
                  <a:gd name="T4" fmla="*/ 0 w 32"/>
                  <a:gd name="T5" fmla="*/ 46 h 47"/>
                  <a:gd name="T6" fmla="*/ 29 w 32"/>
                  <a:gd name="T7" fmla="*/ 0 h 47"/>
                  <a:gd name="T8" fmla="*/ 32 w 32"/>
                  <a:gd name="T9" fmla="*/ 1 h 47"/>
                  <a:gd name="T10" fmla="*/ 0 60000 65536"/>
                  <a:gd name="T11" fmla="*/ 0 60000 65536"/>
                  <a:gd name="T12" fmla="*/ 0 60000 65536"/>
                  <a:gd name="T13" fmla="*/ 0 60000 65536"/>
                  <a:gd name="T14" fmla="*/ 0 60000 65536"/>
                  <a:gd name="T15" fmla="*/ 0 w 32"/>
                  <a:gd name="T16" fmla="*/ 0 h 47"/>
                  <a:gd name="T17" fmla="*/ 32 w 32"/>
                  <a:gd name="T18" fmla="*/ 47 h 47"/>
                </a:gdLst>
                <a:ahLst/>
                <a:cxnLst>
                  <a:cxn ang="T10">
                    <a:pos x="T0" y="T1"/>
                  </a:cxn>
                  <a:cxn ang="T11">
                    <a:pos x="T2" y="T3"/>
                  </a:cxn>
                  <a:cxn ang="T12">
                    <a:pos x="T4" y="T5"/>
                  </a:cxn>
                  <a:cxn ang="T13">
                    <a:pos x="T6" y="T7"/>
                  </a:cxn>
                  <a:cxn ang="T14">
                    <a:pos x="T8" y="T9"/>
                  </a:cxn>
                </a:cxnLst>
                <a:rect l="T15" t="T16" r="T17" b="T18"/>
                <a:pathLst>
                  <a:path w="32" h="47">
                    <a:moveTo>
                      <a:pt x="32" y="1"/>
                    </a:moveTo>
                    <a:lnTo>
                      <a:pt x="3" y="47"/>
                    </a:lnTo>
                    <a:lnTo>
                      <a:pt x="0" y="46"/>
                    </a:lnTo>
                    <a:lnTo>
                      <a:pt x="29" y="0"/>
                    </a:lnTo>
                    <a:lnTo>
                      <a:pt x="32" y="1"/>
                    </a:lnTo>
                    <a:close/>
                  </a:path>
                </a:pathLst>
              </a:custGeom>
              <a:solidFill>
                <a:srgbClr val="E4E4E4"/>
              </a:solidFill>
              <a:ln w="9525">
                <a:noFill/>
                <a:round/>
                <a:headEnd/>
                <a:tailEnd/>
              </a:ln>
            </p:spPr>
            <p:txBody>
              <a:bodyPr/>
              <a:lstStyle/>
              <a:p>
                <a:endParaRPr lang="hu-HU"/>
              </a:p>
            </p:txBody>
          </p:sp>
          <p:sp>
            <p:nvSpPr>
              <p:cNvPr id="74102" name="Freeform 326"/>
              <p:cNvSpPr>
                <a:spLocks/>
              </p:cNvSpPr>
              <p:nvPr/>
            </p:nvSpPr>
            <p:spPr bwMode="auto">
              <a:xfrm>
                <a:off x="1306" y="1913"/>
                <a:ext cx="33" cy="49"/>
              </a:xfrm>
              <a:custGeom>
                <a:avLst/>
                <a:gdLst>
                  <a:gd name="T0" fmla="*/ 33 w 33"/>
                  <a:gd name="T1" fmla="*/ 2 h 49"/>
                  <a:gd name="T2" fmla="*/ 3 w 33"/>
                  <a:gd name="T3" fmla="*/ 49 h 49"/>
                  <a:gd name="T4" fmla="*/ 0 w 33"/>
                  <a:gd name="T5" fmla="*/ 48 h 49"/>
                  <a:gd name="T6" fmla="*/ 30 w 33"/>
                  <a:gd name="T7" fmla="*/ 0 h 49"/>
                  <a:gd name="T8" fmla="*/ 33 w 33"/>
                  <a:gd name="T9" fmla="*/ 2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2"/>
                    </a:moveTo>
                    <a:lnTo>
                      <a:pt x="3" y="49"/>
                    </a:lnTo>
                    <a:lnTo>
                      <a:pt x="0" y="48"/>
                    </a:lnTo>
                    <a:lnTo>
                      <a:pt x="30" y="0"/>
                    </a:lnTo>
                    <a:lnTo>
                      <a:pt x="33" y="2"/>
                    </a:lnTo>
                    <a:close/>
                  </a:path>
                </a:pathLst>
              </a:custGeom>
              <a:solidFill>
                <a:srgbClr val="E0E0E0"/>
              </a:solidFill>
              <a:ln w="9525">
                <a:noFill/>
                <a:round/>
                <a:headEnd/>
                <a:tailEnd/>
              </a:ln>
            </p:spPr>
            <p:txBody>
              <a:bodyPr/>
              <a:lstStyle/>
              <a:p>
                <a:endParaRPr lang="hu-HU"/>
              </a:p>
            </p:txBody>
          </p:sp>
          <p:sp>
            <p:nvSpPr>
              <p:cNvPr id="74103" name="Freeform 327"/>
              <p:cNvSpPr>
                <a:spLocks/>
              </p:cNvSpPr>
              <p:nvPr/>
            </p:nvSpPr>
            <p:spPr bwMode="auto">
              <a:xfrm>
                <a:off x="1305" y="1913"/>
                <a:ext cx="32" cy="48"/>
              </a:xfrm>
              <a:custGeom>
                <a:avLst/>
                <a:gdLst>
                  <a:gd name="T0" fmla="*/ 32 w 32"/>
                  <a:gd name="T1" fmla="*/ 2 h 48"/>
                  <a:gd name="T2" fmla="*/ 3 w 32"/>
                  <a:gd name="T3" fmla="*/ 48 h 48"/>
                  <a:gd name="T4" fmla="*/ 0 w 32"/>
                  <a:gd name="T5" fmla="*/ 47 h 48"/>
                  <a:gd name="T6" fmla="*/ 31 w 32"/>
                  <a:gd name="T7" fmla="*/ 0 h 48"/>
                  <a:gd name="T8" fmla="*/ 32 w 32"/>
                  <a:gd name="T9" fmla="*/ 2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2"/>
                    </a:moveTo>
                    <a:lnTo>
                      <a:pt x="3" y="48"/>
                    </a:lnTo>
                    <a:lnTo>
                      <a:pt x="0" y="47"/>
                    </a:lnTo>
                    <a:lnTo>
                      <a:pt x="31" y="0"/>
                    </a:lnTo>
                    <a:lnTo>
                      <a:pt x="32" y="2"/>
                    </a:lnTo>
                    <a:close/>
                  </a:path>
                </a:pathLst>
              </a:custGeom>
              <a:solidFill>
                <a:srgbClr val="DCDCDC"/>
              </a:solidFill>
              <a:ln w="9525">
                <a:noFill/>
                <a:round/>
                <a:headEnd/>
                <a:tailEnd/>
              </a:ln>
            </p:spPr>
            <p:txBody>
              <a:bodyPr/>
              <a:lstStyle/>
              <a:p>
                <a:endParaRPr lang="hu-HU"/>
              </a:p>
            </p:txBody>
          </p:sp>
          <p:sp>
            <p:nvSpPr>
              <p:cNvPr id="74104" name="Freeform 328"/>
              <p:cNvSpPr>
                <a:spLocks/>
              </p:cNvSpPr>
              <p:nvPr/>
            </p:nvSpPr>
            <p:spPr bwMode="auto">
              <a:xfrm>
                <a:off x="1303" y="1912"/>
                <a:ext cx="33" cy="49"/>
              </a:xfrm>
              <a:custGeom>
                <a:avLst/>
                <a:gdLst>
                  <a:gd name="T0" fmla="*/ 33 w 33"/>
                  <a:gd name="T1" fmla="*/ 1 h 49"/>
                  <a:gd name="T2" fmla="*/ 3 w 33"/>
                  <a:gd name="T3" fmla="*/ 49 h 49"/>
                  <a:gd name="T4" fmla="*/ 0 w 33"/>
                  <a:gd name="T5" fmla="*/ 48 h 49"/>
                  <a:gd name="T6" fmla="*/ 31 w 33"/>
                  <a:gd name="T7" fmla="*/ 0 h 49"/>
                  <a:gd name="T8" fmla="*/ 33 w 33"/>
                  <a:gd name="T9" fmla="*/ 1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1"/>
                    </a:moveTo>
                    <a:lnTo>
                      <a:pt x="3" y="49"/>
                    </a:lnTo>
                    <a:lnTo>
                      <a:pt x="0" y="48"/>
                    </a:lnTo>
                    <a:lnTo>
                      <a:pt x="31" y="0"/>
                    </a:lnTo>
                    <a:lnTo>
                      <a:pt x="33" y="1"/>
                    </a:lnTo>
                    <a:close/>
                  </a:path>
                </a:pathLst>
              </a:custGeom>
              <a:solidFill>
                <a:srgbClr val="DAD9D9"/>
              </a:solidFill>
              <a:ln w="9525">
                <a:noFill/>
                <a:round/>
                <a:headEnd/>
                <a:tailEnd/>
              </a:ln>
            </p:spPr>
            <p:txBody>
              <a:bodyPr/>
              <a:lstStyle/>
              <a:p>
                <a:endParaRPr lang="hu-HU"/>
              </a:p>
            </p:txBody>
          </p:sp>
          <p:sp>
            <p:nvSpPr>
              <p:cNvPr id="74105" name="Freeform 329"/>
              <p:cNvSpPr>
                <a:spLocks/>
              </p:cNvSpPr>
              <p:nvPr/>
            </p:nvSpPr>
            <p:spPr bwMode="auto">
              <a:xfrm>
                <a:off x="1303" y="1912"/>
                <a:ext cx="33" cy="48"/>
              </a:xfrm>
              <a:custGeom>
                <a:avLst/>
                <a:gdLst>
                  <a:gd name="T0" fmla="*/ 33 w 33"/>
                  <a:gd name="T1" fmla="*/ 1 h 48"/>
                  <a:gd name="T2" fmla="*/ 2 w 33"/>
                  <a:gd name="T3" fmla="*/ 48 h 48"/>
                  <a:gd name="T4" fmla="*/ 0 w 33"/>
                  <a:gd name="T5" fmla="*/ 46 h 48"/>
                  <a:gd name="T6" fmla="*/ 30 w 33"/>
                  <a:gd name="T7" fmla="*/ 0 h 48"/>
                  <a:gd name="T8" fmla="*/ 33 w 33"/>
                  <a:gd name="T9" fmla="*/ 1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1"/>
                    </a:moveTo>
                    <a:lnTo>
                      <a:pt x="2" y="48"/>
                    </a:lnTo>
                    <a:lnTo>
                      <a:pt x="0" y="46"/>
                    </a:lnTo>
                    <a:lnTo>
                      <a:pt x="30" y="0"/>
                    </a:lnTo>
                    <a:lnTo>
                      <a:pt x="33" y="1"/>
                    </a:lnTo>
                    <a:close/>
                  </a:path>
                </a:pathLst>
              </a:custGeom>
              <a:solidFill>
                <a:srgbClr val="D5D5D5"/>
              </a:solidFill>
              <a:ln w="9525">
                <a:noFill/>
                <a:round/>
                <a:headEnd/>
                <a:tailEnd/>
              </a:ln>
            </p:spPr>
            <p:txBody>
              <a:bodyPr/>
              <a:lstStyle/>
              <a:p>
                <a:endParaRPr lang="hu-HU"/>
              </a:p>
            </p:txBody>
          </p:sp>
          <p:sp>
            <p:nvSpPr>
              <p:cNvPr id="74106" name="Freeform 330"/>
              <p:cNvSpPr>
                <a:spLocks/>
              </p:cNvSpPr>
              <p:nvPr/>
            </p:nvSpPr>
            <p:spPr bwMode="auto">
              <a:xfrm>
                <a:off x="1302" y="1910"/>
                <a:ext cx="32" cy="50"/>
              </a:xfrm>
              <a:custGeom>
                <a:avLst/>
                <a:gdLst>
                  <a:gd name="T0" fmla="*/ 32 w 32"/>
                  <a:gd name="T1" fmla="*/ 2 h 50"/>
                  <a:gd name="T2" fmla="*/ 1 w 32"/>
                  <a:gd name="T3" fmla="*/ 50 h 50"/>
                  <a:gd name="T4" fmla="*/ 0 w 32"/>
                  <a:gd name="T5" fmla="*/ 48 h 50"/>
                  <a:gd name="T6" fmla="*/ 30 w 32"/>
                  <a:gd name="T7" fmla="*/ 0 h 50"/>
                  <a:gd name="T8" fmla="*/ 32 w 32"/>
                  <a:gd name="T9" fmla="*/ 2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2" y="2"/>
                    </a:moveTo>
                    <a:lnTo>
                      <a:pt x="1" y="50"/>
                    </a:lnTo>
                    <a:lnTo>
                      <a:pt x="0" y="48"/>
                    </a:lnTo>
                    <a:lnTo>
                      <a:pt x="30" y="0"/>
                    </a:lnTo>
                    <a:lnTo>
                      <a:pt x="32" y="2"/>
                    </a:lnTo>
                    <a:close/>
                  </a:path>
                </a:pathLst>
              </a:custGeom>
              <a:solidFill>
                <a:srgbClr val="D3D2D2"/>
              </a:solidFill>
              <a:ln w="9525">
                <a:noFill/>
                <a:round/>
                <a:headEnd/>
                <a:tailEnd/>
              </a:ln>
            </p:spPr>
            <p:txBody>
              <a:bodyPr/>
              <a:lstStyle/>
              <a:p>
                <a:endParaRPr lang="hu-HU"/>
              </a:p>
            </p:txBody>
          </p:sp>
          <p:sp>
            <p:nvSpPr>
              <p:cNvPr id="74107" name="Freeform 331"/>
              <p:cNvSpPr>
                <a:spLocks/>
              </p:cNvSpPr>
              <p:nvPr/>
            </p:nvSpPr>
            <p:spPr bwMode="auto">
              <a:xfrm>
                <a:off x="1301" y="1910"/>
                <a:ext cx="32" cy="48"/>
              </a:xfrm>
              <a:custGeom>
                <a:avLst/>
                <a:gdLst>
                  <a:gd name="T0" fmla="*/ 32 w 32"/>
                  <a:gd name="T1" fmla="*/ 2 h 48"/>
                  <a:gd name="T2" fmla="*/ 2 w 32"/>
                  <a:gd name="T3" fmla="*/ 48 h 48"/>
                  <a:gd name="T4" fmla="*/ 0 w 32"/>
                  <a:gd name="T5" fmla="*/ 47 h 48"/>
                  <a:gd name="T6" fmla="*/ 29 w 32"/>
                  <a:gd name="T7" fmla="*/ 0 h 48"/>
                  <a:gd name="T8" fmla="*/ 32 w 32"/>
                  <a:gd name="T9" fmla="*/ 2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2"/>
                    </a:moveTo>
                    <a:lnTo>
                      <a:pt x="2" y="48"/>
                    </a:lnTo>
                    <a:lnTo>
                      <a:pt x="0" y="47"/>
                    </a:lnTo>
                    <a:lnTo>
                      <a:pt x="29" y="0"/>
                    </a:lnTo>
                    <a:lnTo>
                      <a:pt x="32" y="2"/>
                    </a:lnTo>
                    <a:close/>
                  </a:path>
                </a:pathLst>
              </a:custGeom>
              <a:solidFill>
                <a:srgbClr val="CDCDCC"/>
              </a:solidFill>
              <a:ln w="9525">
                <a:noFill/>
                <a:round/>
                <a:headEnd/>
                <a:tailEnd/>
              </a:ln>
            </p:spPr>
            <p:txBody>
              <a:bodyPr/>
              <a:lstStyle/>
              <a:p>
                <a:endParaRPr lang="hu-HU"/>
              </a:p>
            </p:txBody>
          </p:sp>
          <p:sp>
            <p:nvSpPr>
              <p:cNvPr id="74108" name="Freeform 332"/>
              <p:cNvSpPr>
                <a:spLocks/>
              </p:cNvSpPr>
              <p:nvPr/>
            </p:nvSpPr>
            <p:spPr bwMode="auto">
              <a:xfrm>
                <a:off x="1299" y="1909"/>
                <a:ext cx="33" cy="49"/>
              </a:xfrm>
              <a:custGeom>
                <a:avLst/>
                <a:gdLst>
                  <a:gd name="T0" fmla="*/ 33 w 33"/>
                  <a:gd name="T1" fmla="*/ 1 h 49"/>
                  <a:gd name="T2" fmla="*/ 3 w 33"/>
                  <a:gd name="T3" fmla="*/ 49 h 49"/>
                  <a:gd name="T4" fmla="*/ 0 w 33"/>
                  <a:gd name="T5" fmla="*/ 48 h 49"/>
                  <a:gd name="T6" fmla="*/ 30 w 33"/>
                  <a:gd name="T7" fmla="*/ 0 h 49"/>
                  <a:gd name="T8" fmla="*/ 33 w 33"/>
                  <a:gd name="T9" fmla="*/ 1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1"/>
                    </a:moveTo>
                    <a:lnTo>
                      <a:pt x="3" y="49"/>
                    </a:lnTo>
                    <a:lnTo>
                      <a:pt x="0" y="48"/>
                    </a:lnTo>
                    <a:lnTo>
                      <a:pt x="30" y="0"/>
                    </a:lnTo>
                    <a:lnTo>
                      <a:pt x="33" y="1"/>
                    </a:lnTo>
                    <a:close/>
                  </a:path>
                </a:pathLst>
              </a:custGeom>
              <a:solidFill>
                <a:srgbClr val="CBCACA"/>
              </a:solidFill>
              <a:ln w="9525">
                <a:noFill/>
                <a:round/>
                <a:headEnd/>
                <a:tailEnd/>
              </a:ln>
            </p:spPr>
            <p:txBody>
              <a:bodyPr/>
              <a:lstStyle/>
              <a:p>
                <a:endParaRPr lang="hu-HU"/>
              </a:p>
            </p:txBody>
          </p:sp>
          <p:sp>
            <p:nvSpPr>
              <p:cNvPr id="74109" name="Freeform 333"/>
              <p:cNvSpPr>
                <a:spLocks/>
              </p:cNvSpPr>
              <p:nvPr/>
            </p:nvSpPr>
            <p:spPr bwMode="auto">
              <a:xfrm>
                <a:off x="1298" y="1909"/>
                <a:ext cx="32" cy="48"/>
              </a:xfrm>
              <a:custGeom>
                <a:avLst/>
                <a:gdLst>
                  <a:gd name="T0" fmla="*/ 32 w 32"/>
                  <a:gd name="T1" fmla="*/ 1 h 48"/>
                  <a:gd name="T2" fmla="*/ 3 w 32"/>
                  <a:gd name="T3" fmla="*/ 48 h 48"/>
                  <a:gd name="T4" fmla="*/ 0 w 32"/>
                  <a:gd name="T5" fmla="*/ 46 h 48"/>
                  <a:gd name="T6" fmla="*/ 29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3" y="48"/>
                    </a:lnTo>
                    <a:lnTo>
                      <a:pt x="0" y="46"/>
                    </a:lnTo>
                    <a:lnTo>
                      <a:pt x="29" y="0"/>
                    </a:lnTo>
                    <a:lnTo>
                      <a:pt x="32" y="1"/>
                    </a:lnTo>
                    <a:close/>
                  </a:path>
                </a:pathLst>
              </a:custGeom>
              <a:solidFill>
                <a:srgbClr val="C9C8C8"/>
              </a:solidFill>
              <a:ln w="9525">
                <a:noFill/>
                <a:round/>
                <a:headEnd/>
                <a:tailEnd/>
              </a:ln>
            </p:spPr>
            <p:txBody>
              <a:bodyPr/>
              <a:lstStyle/>
              <a:p>
                <a:endParaRPr lang="hu-HU"/>
              </a:p>
            </p:txBody>
          </p:sp>
          <p:sp>
            <p:nvSpPr>
              <p:cNvPr id="74110" name="Freeform 334"/>
              <p:cNvSpPr>
                <a:spLocks/>
              </p:cNvSpPr>
              <p:nvPr/>
            </p:nvSpPr>
            <p:spPr bwMode="auto">
              <a:xfrm>
                <a:off x="1296" y="1908"/>
                <a:ext cx="33" cy="49"/>
              </a:xfrm>
              <a:custGeom>
                <a:avLst/>
                <a:gdLst>
                  <a:gd name="T0" fmla="*/ 33 w 33"/>
                  <a:gd name="T1" fmla="*/ 1 h 49"/>
                  <a:gd name="T2" fmla="*/ 3 w 33"/>
                  <a:gd name="T3" fmla="*/ 49 h 49"/>
                  <a:gd name="T4" fmla="*/ 0 w 33"/>
                  <a:gd name="T5" fmla="*/ 47 h 49"/>
                  <a:gd name="T6" fmla="*/ 31 w 33"/>
                  <a:gd name="T7" fmla="*/ 0 h 49"/>
                  <a:gd name="T8" fmla="*/ 33 w 33"/>
                  <a:gd name="T9" fmla="*/ 1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1"/>
                    </a:moveTo>
                    <a:lnTo>
                      <a:pt x="3" y="49"/>
                    </a:lnTo>
                    <a:lnTo>
                      <a:pt x="0" y="47"/>
                    </a:lnTo>
                    <a:lnTo>
                      <a:pt x="31" y="0"/>
                    </a:lnTo>
                    <a:lnTo>
                      <a:pt x="33" y="1"/>
                    </a:lnTo>
                    <a:close/>
                  </a:path>
                </a:pathLst>
              </a:custGeom>
              <a:solidFill>
                <a:srgbClr val="C6C5C5"/>
              </a:solidFill>
              <a:ln w="9525">
                <a:noFill/>
                <a:round/>
                <a:headEnd/>
                <a:tailEnd/>
              </a:ln>
            </p:spPr>
            <p:txBody>
              <a:bodyPr/>
              <a:lstStyle/>
              <a:p>
                <a:endParaRPr lang="hu-HU"/>
              </a:p>
            </p:txBody>
          </p:sp>
          <p:sp>
            <p:nvSpPr>
              <p:cNvPr id="74111" name="Freeform 335"/>
              <p:cNvSpPr>
                <a:spLocks/>
              </p:cNvSpPr>
              <p:nvPr/>
            </p:nvSpPr>
            <p:spPr bwMode="auto">
              <a:xfrm>
                <a:off x="1296" y="1908"/>
                <a:ext cx="31" cy="47"/>
              </a:xfrm>
              <a:custGeom>
                <a:avLst/>
                <a:gdLst>
                  <a:gd name="T0" fmla="*/ 31 w 31"/>
                  <a:gd name="T1" fmla="*/ 1 h 47"/>
                  <a:gd name="T2" fmla="*/ 2 w 31"/>
                  <a:gd name="T3" fmla="*/ 47 h 47"/>
                  <a:gd name="T4" fmla="*/ 0 w 31"/>
                  <a:gd name="T5" fmla="*/ 46 h 47"/>
                  <a:gd name="T6" fmla="*/ 30 w 31"/>
                  <a:gd name="T7" fmla="*/ 0 h 47"/>
                  <a:gd name="T8" fmla="*/ 31 w 31"/>
                  <a:gd name="T9" fmla="*/ 1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31" y="1"/>
                    </a:moveTo>
                    <a:lnTo>
                      <a:pt x="2" y="47"/>
                    </a:lnTo>
                    <a:lnTo>
                      <a:pt x="0" y="46"/>
                    </a:lnTo>
                    <a:lnTo>
                      <a:pt x="30" y="0"/>
                    </a:lnTo>
                    <a:lnTo>
                      <a:pt x="31" y="1"/>
                    </a:lnTo>
                    <a:close/>
                  </a:path>
                </a:pathLst>
              </a:custGeom>
              <a:solidFill>
                <a:srgbClr val="C3C3C2"/>
              </a:solidFill>
              <a:ln w="9525">
                <a:noFill/>
                <a:round/>
                <a:headEnd/>
                <a:tailEnd/>
              </a:ln>
            </p:spPr>
            <p:txBody>
              <a:bodyPr/>
              <a:lstStyle/>
              <a:p>
                <a:endParaRPr lang="hu-HU"/>
              </a:p>
            </p:txBody>
          </p:sp>
          <p:sp>
            <p:nvSpPr>
              <p:cNvPr id="74112" name="Freeform 336"/>
              <p:cNvSpPr>
                <a:spLocks/>
              </p:cNvSpPr>
              <p:nvPr/>
            </p:nvSpPr>
            <p:spPr bwMode="auto">
              <a:xfrm>
                <a:off x="1295" y="1906"/>
                <a:ext cx="32" cy="49"/>
              </a:xfrm>
              <a:custGeom>
                <a:avLst/>
                <a:gdLst>
                  <a:gd name="T0" fmla="*/ 32 w 32"/>
                  <a:gd name="T1" fmla="*/ 2 h 49"/>
                  <a:gd name="T2" fmla="*/ 1 w 32"/>
                  <a:gd name="T3" fmla="*/ 49 h 49"/>
                  <a:gd name="T4" fmla="*/ 0 w 32"/>
                  <a:gd name="T5" fmla="*/ 47 h 49"/>
                  <a:gd name="T6" fmla="*/ 30 w 32"/>
                  <a:gd name="T7" fmla="*/ 0 h 49"/>
                  <a:gd name="T8" fmla="*/ 32 w 32"/>
                  <a:gd name="T9" fmla="*/ 2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2"/>
                    </a:moveTo>
                    <a:lnTo>
                      <a:pt x="1" y="49"/>
                    </a:lnTo>
                    <a:lnTo>
                      <a:pt x="0" y="47"/>
                    </a:lnTo>
                    <a:lnTo>
                      <a:pt x="30" y="0"/>
                    </a:lnTo>
                    <a:lnTo>
                      <a:pt x="32" y="2"/>
                    </a:lnTo>
                    <a:close/>
                  </a:path>
                </a:pathLst>
              </a:custGeom>
              <a:solidFill>
                <a:srgbClr val="C1C1C0"/>
              </a:solidFill>
              <a:ln w="9525">
                <a:noFill/>
                <a:round/>
                <a:headEnd/>
                <a:tailEnd/>
              </a:ln>
            </p:spPr>
            <p:txBody>
              <a:bodyPr/>
              <a:lstStyle/>
              <a:p>
                <a:endParaRPr lang="hu-HU"/>
              </a:p>
            </p:txBody>
          </p:sp>
          <p:sp>
            <p:nvSpPr>
              <p:cNvPr id="74113" name="Freeform 337"/>
              <p:cNvSpPr>
                <a:spLocks/>
              </p:cNvSpPr>
              <p:nvPr/>
            </p:nvSpPr>
            <p:spPr bwMode="auto">
              <a:xfrm>
                <a:off x="1294" y="1905"/>
                <a:ext cx="32" cy="49"/>
              </a:xfrm>
              <a:custGeom>
                <a:avLst/>
                <a:gdLst>
                  <a:gd name="T0" fmla="*/ 32 w 32"/>
                  <a:gd name="T1" fmla="*/ 3 h 49"/>
                  <a:gd name="T2" fmla="*/ 2 w 32"/>
                  <a:gd name="T3" fmla="*/ 49 h 49"/>
                  <a:gd name="T4" fmla="*/ 0 w 32"/>
                  <a:gd name="T5" fmla="*/ 48 h 49"/>
                  <a:gd name="T6" fmla="*/ 29 w 32"/>
                  <a:gd name="T7" fmla="*/ 0 h 49"/>
                  <a:gd name="T8" fmla="*/ 32 w 32"/>
                  <a:gd name="T9" fmla="*/ 3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3"/>
                    </a:moveTo>
                    <a:lnTo>
                      <a:pt x="2" y="49"/>
                    </a:lnTo>
                    <a:lnTo>
                      <a:pt x="0" y="48"/>
                    </a:lnTo>
                    <a:lnTo>
                      <a:pt x="29" y="0"/>
                    </a:lnTo>
                    <a:lnTo>
                      <a:pt x="32" y="3"/>
                    </a:lnTo>
                    <a:close/>
                  </a:path>
                </a:pathLst>
              </a:custGeom>
              <a:solidFill>
                <a:srgbClr val="BEBEBD"/>
              </a:solidFill>
              <a:ln w="9525">
                <a:noFill/>
                <a:round/>
                <a:headEnd/>
                <a:tailEnd/>
              </a:ln>
            </p:spPr>
            <p:txBody>
              <a:bodyPr/>
              <a:lstStyle/>
              <a:p>
                <a:endParaRPr lang="hu-HU"/>
              </a:p>
            </p:txBody>
          </p:sp>
          <p:sp>
            <p:nvSpPr>
              <p:cNvPr id="74114" name="Freeform 338"/>
              <p:cNvSpPr>
                <a:spLocks/>
              </p:cNvSpPr>
              <p:nvPr/>
            </p:nvSpPr>
            <p:spPr bwMode="auto">
              <a:xfrm>
                <a:off x="1292" y="1905"/>
                <a:ext cx="33" cy="48"/>
              </a:xfrm>
              <a:custGeom>
                <a:avLst/>
                <a:gdLst>
                  <a:gd name="T0" fmla="*/ 33 w 33"/>
                  <a:gd name="T1" fmla="*/ 1 h 48"/>
                  <a:gd name="T2" fmla="*/ 3 w 33"/>
                  <a:gd name="T3" fmla="*/ 48 h 48"/>
                  <a:gd name="T4" fmla="*/ 0 w 33"/>
                  <a:gd name="T5" fmla="*/ 46 h 48"/>
                  <a:gd name="T6" fmla="*/ 30 w 33"/>
                  <a:gd name="T7" fmla="*/ 0 h 48"/>
                  <a:gd name="T8" fmla="*/ 33 w 33"/>
                  <a:gd name="T9" fmla="*/ 1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1"/>
                    </a:moveTo>
                    <a:lnTo>
                      <a:pt x="3" y="48"/>
                    </a:lnTo>
                    <a:lnTo>
                      <a:pt x="0" y="46"/>
                    </a:lnTo>
                    <a:lnTo>
                      <a:pt x="30" y="0"/>
                    </a:lnTo>
                    <a:lnTo>
                      <a:pt x="33" y="1"/>
                    </a:lnTo>
                    <a:close/>
                  </a:path>
                </a:pathLst>
              </a:custGeom>
              <a:solidFill>
                <a:srgbClr val="BCBCBB"/>
              </a:solidFill>
              <a:ln w="9525">
                <a:noFill/>
                <a:round/>
                <a:headEnd/>
                <a:tailEnd/>
              </a:ln>
            </p:spPr>
            <p:txBody>
              <a:bodyPr/>
              <a:lstStyle/>
              <a:p>
                <a:endParaRPr lang="hu-HU"/>
              </a:p>
            </p:txBody>
          </p:sp>
          <p:sp>
            <p:nvSpPr>
              <p:cNvPr id="74115" name="Freeform 339"/>
              <p:cNvSpPr>
                <a:spLocks/>
              </p:cNvSpPr>
              <p:nvPr/>
            </p:nvSpPr>
            <p:spPr bwMode="auto">
              <a:xfrm>
                <a:off x="1291" y="1903"/>
                <a:ext cx="32" cy="50"/>
              </a:xfrm>
              <a:custGeom>
                <a:avLst/>
                <a:gdLst>
                  <a:gd name="T0" fmla="*/ 32 w 32"/>
                  <a:gd name="T1" fmla="*/ 2 h 50"/>
                  <a:gd name="T2" fmla="*/ 3 w 32"/>
                  <a:gd name="T3" fmla="*/ 50 h 50"/>
                  <a:gd name="T4" fmla="*/ 0 w 32"/>
                  <a:gd name="T5" fmla="*/ 48 h 50"/>
                  <a:gd name="T6" fmla="*/ 29 w 32"/>
                  <a:gd name="T7" fmla="*/ 0 h 50"/>
                  <a:gd name="T8" fmla="*/ 32 w 32"/>
                  <a:gd name="T9" fmla="*/ 2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2" y="2"/>
                    </a:moveTo>
                    <a:lnTo>
                      <a:pt x="3" y="50"/>
                    </a:lnTo>
                    <a:lnTo>
                      <a:pt x="0" y="48"/>
                    </a:lnTo>
                    <a:lnTo>
                      <a:pt x="29" y="0"/>
                    </a:lnTo>
                    <a:lnTo>
                      <a:pt x="32" y="2"/>
                    </a:lnTo>
                    <a:close/>
                  </a:path>
                </a:pathLst>
              </a:custGeom>
              <a:solidFill>
                <a:srgbClr val="B9B9B8"/>
              </a:solidFill>
              <a:ln w="9525">
                <a:noFill/>
                <a:round/>
                <a:headEnd/>
                <a:tailEnd/>
              </a:ln>
            </p:spPr>
            <p:txBody>
              <a:bodyPr/>
              <a:lstStyle/>
              <a:p>
                <a:endParaRPr lang="hu-HU"/>
              </a:p>
            </p:txBody>
          </p:sp>
          <p:sp>
            <p:nvSpPr>
              <p:cNvPr id="74116" name="Freeform 340"/>
              <p:cNvSpPr>
                <a:spLocks/>
              </p:cNvSpPr>
              <p:nvPr/>
            </p:nvSpPr>
            <p:spPr bwMode="auto">
              <a:xfrm>
                <a:off x="1289" y="1903"/>
                <a:ext cx="33" cy="48"/>
              </a:xfrm>
              <a:custGeom>
                <a:avLst/>
                <a:gdLst>
                  <a:gd name="T0" fmla="*/ 33 w 33"/>
                  <a:gd name="T1" fmla="*/ 2 h 48"/>
                  <a:gd name="T2" fmla="*/ 3 w 33"/>
                  <a:gd name="T3" fmla="*/ 48 h 48"/>
                  <a:gd name="T4" fmla="*/ 0 w 33"/>
                  <a:gd name="T5" fmla="*/ 47 h 48"/>
                  <a:gd name="T6" fmla="*/ 30 w 33"/>
                  <a:gd name="T7" fmla="*/ 0 h 48"/>
                  <a:gd name="T8" fmla="*/ 33 w 33"/>
                  <a:gd name="T9" fmla="*/ 2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2"/>
                    </a:moveTo>
                    <a:lnTo>
                      <a:pt x="3" y="48"/>
                    </a:lnTo>
                    <a:lnTo>
                      <a:pt x="0" y="47"/>
                    </a:lnTo>
                    <a:lnTo>
                      <a:pt x="30" y="0"/>
                    </a:lnTo>
                    <a:lnTo>
                      <a:pt x="33" y="2"/>
                    </a:lnTo>
                    <a:close/>
                  </a:path>
                </a:pathLst>
              </a:custGeom>
              <a:solidFill>
                <a:srgbClr val="B7B7B6"/>
              </a:solidFill>
              <a:ln w="9525">
                <a:noFill/>
                <a:round/>
                <a:headEnd/>
                <a:tailEnd/>
              </a:ln>
            </p:spPr>
            <p:txBody>
              <a:bodyPr/>
              <a:lstStyle/>
              <a:p>
                <a:endParaRPr lang="hu-HU"/>
              </a:p>
            </p:txBody>
          </p:sp>
          <p:sp>
            <p:nvSpPr>
              <p:cNvPr id="74117" name="Freeform 341"/>
              <p:cNvSpPr>
                <a:spLocks/>
              </p:cNvSpPr>
              <p:nvPr/>
            </p:nvSpPr>
            <p:spPr bwMode="auto">
              <a:xfrm>
                <a:off x="1288" y="1902"/>
                <a:ext cx="32" cy="49"/>
              </a:xfrm>
              <a:custGeom>
                <a:avLst/>
                <a:gdLst>
                  <a:gd name="T0" fmla="*/ 32 w 32"/>
                  <a:gd name="T1" fmla="*/ 1 h 49"/>
                  <a:gd name="T2" fmla="*/ 3 w 32"/>
                  <a:gd name="T3" fmla="*/ 49 h 49"/>
                  <a:gd name="T4" fmla="*/ 0 w 32"/>
                  <a:gd name="T5" fmla="*/ 48 h 49"/>
                  <a:gd name="T6" fmla="*/ 31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3" y="49"/>
                    </a:lnTo>
                    <a:lnTo>
                      <a:pt x="0" y="48"/>
                    </a:lnTo>
                    <a:lnTo>
                      <a:pt x="31" y="0"/>
                    </a:lnTo>
                    <a:lnTo>
                      <a:pt x="32" y="1"/>
                    </a:lnTo>
                    <a:close/>
                  </a:path>
                </a:pathLst>
              </a:custGeom>
              <a:solidFill>
                <a:srgbClr val="B2B1B1"/>
              </a:solidFill>
              <a:ln w="9525">
                <a:noFill/>
                <a:round/>
                <a:headEnd/>
                <a:tailEnd/>
              </a:ln>
            </p:spPr>
            <p:txBody>
              <a:bodyPr/>
              <a:lstStyle/>
              <a:p>
                <a:endParaRPr lang="hu-HU"/>
              </a:p>
            </p:txBody>
          </p:sp>
          <p:sp>
            <p:nvSpPr>
              <p:cNvPr id="74118" name="Freeform 342"/>
              <p:cNvSpPr>
                <a:spLocks/>
              </p:cNvSpPr>
              <p:nvPr/>
            </p:nvSpPr>
            <p:spPr bwMode="auto">
              <a:xfrm>
                <a:off x="1288" y="1902"/>
                <a:ext cx="31" cy="48"/>
              </a:xfrm>
              <a:custGeom>
                <a:avLst/>
                <a:gdLst>
                  <a:gd name="T0" fmla="*/ 31 w 31"/>
                  <a:gd name="T1" fmla="*/ 1 h 48"/>
                  <a:gd name="T2" fmla="*/ 1 w 31"/>
                  <a:gd name="T3" fmla="*/ 48 h 48"/>
                  <a:gd name="T4" fmla="*/ 0 w 31"/>
                  <a:gd name="T5" fmla="*/ 46 h 48"/>
                  <a:gd name="T6" fmla="*/ 30 w 31"/>
                  <a:gd name="T7" fmla="*/ 0 h 48"/>
                  <a:gd name="T8" fmla="*/ 31 w 31"/>
                  <a:gd name="T9" fmla="*/ 1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31" y="1"/>
                    </a:moveTo>
                    <a:lnTo>
                      <a:pt x="1" y="48"/>
                    </a:lnTo>
                    <a:lnTo>
                      <a:pt x="0" y="46"/>
                    </a:lnTo>
                    <a:lnTo>
                      <a:pt x="30" y="0"/>
                    </a:lnTo>
                    <a:lnTo>
                      <a:pt x="31" y="1"/>
                    </a:lnTo>
                    <a:close/>
                  </a:path>
                </a:pathLst>
              </a:custGeom>
              <a:solidFill>
                <a:srgbClr val="AFAEAE"/>
              </a:solidFill>
              <a:ln w="9525">
                <a:noFill/>
                <a:round/>
                <a:headEnd/>
                <a:tailEnd/>
              </a:ln>
            </p:spPr>
            <p:txBody>
              <a:bodyPr/>
              <a:lstStyle/>
              <a:p>
                <a:endParaRPr lang="hu-HU"/>
              </a:p>
            </p:txBody>
          </p:sp>
          <p:sp>
            <p:nvSpPr>
              <p:cNvPr id="74119" name="Freeform 343"/>
              <p:cNvSpPr>
                <a:spLocks/>
              </p:cNvSpPr>
              <p:nvPr/>
            </p:nvSpPr>
            <p:spPr bwMode="auto">
              <a:xfrm>
                <a:off x="1287" y="1900"/>
                <a:ext cx="32" cy="50"/>
              </a:xfrm>
              <a:custGeom>
                <a:avLst/>
                <a:gdLst>
                  <a:gd name="T0" fmla="*/ 32 w 32"/>
                  <a:gd name="T1" fmla="*/ 2 h 50"/>
                  <a:gd name="T2" fmla="*/ 1 w 32"/>
                  <a:gd name="T3" fmla="*/ 50 h 50"/>
                  <a:gd name="T4" fmla="*/ 0 w 32"/>
                  <a:gd name="T5" fmla="*/ 48 h 50"/>
                  <a:gd name="T6" fmla="*/ 29 w 32"/>
                  <a:gd name="T7" fmla="*/ 0 h 50"/>
                  <a:gd name="T8" fmla="*/ 32 w 32"/>
                  <a:gd name="T9" fmla="*/ 2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2" y="2"/>
                    </a:moveTo>
                    <a:lnTo>
                      <a:pt x="1" y="50"/>
                    </a:lnTo>
                    <a:lnTo>
                      <a:pt x="0" y="48"/>
                    </a:lnTo>
                    <a:lnTo>
                      <a:pt x="29" y="0"/>
                    </a:lnTo>
                    <a:lnTo>
                      <a:pt x="32" y="2"/>
                    </a:lnTo>
                    <a:close/>
                  </a:path>
                </a:pathLst>
              </a:custGeom>
              <a:solidFill>
                <a:srgbClr val="ADACAB"/>
              </a:solidFill>
              <a:ln w="9525">
                <a:noFill/>
                <a:round/>
                <a:headEnd/>
                <a:tailEnd/>
              </a:ln>
            </p:spPr>
            <p:txBody>
              <a:bodyPr/>
              <a:lstStyle/>
              <a:p>
                <a:endParaRPr lang="hu-HU"/>
              </a:p>
            </p:txBody>
          </p:sp>
          <p:sp>
            <p:nvSpPr>
              <p:cNvPr id="74120" name="Freeform 344"/>
              <p:cNvSpPr>
                <a:spLocks/>
              </p:cNvSpPr>
              <p:nvPr/>
            </p:nvSpPr>
            <p:spPr bwMode="auto">
              <a:xfrm>
                <a:off x="1285" y="1900"/>
                <a:ext cx="33" cy="48"/>
              </a:xfrm>
              <a:custGeom>
                <a:avLst/>
                <a:gdLst>
                  <a:gd name="T0" fmla="*/ 33 w 33"/>
                  <a:gd name="T1" fmla="*/ 2 h 48"/>
                  <a:gd name="T2" fmla="*/ 3 w 33"/>
                  <a:gd name="T3" fmla="*/ 48 h 48"/>
                  <a:gd name="T4" fmla="*/ 0 w 33"/>
                  <a:gd name="T5" fmla="*/ 47 h 48"/>
                  <a:gd name="T6" fmla="*/ 30 w 33"/>
                  <a:gd name="T7" fmla="*/ 0 h 48"/>
                  <a:gd name="T8" fmla="*/ 33 w 33"/>
                  <a:gd name="T9" fmla="*/ 2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2"/>
                    </a:moveTo>
                    <a:lnTo>
                      <a:pt x="3" y="48"/>
                    </a:lnTo>
                    <a:lnTo>
                      <a:pt x="0" y="47"/>
                    </a:lnTo>
                    <a:lnTo>
                      <a:pt x="30" y="0"/>
                    </a:lnTo>
                    <a:lnTo>
                      <a:pt x="33" y="2"/>
                    </a:lnTo>
                    <a:close/>
                  </a:path>
                </a:pathLst>
              </a:custGeom>
              <a:solidFill>
                <a:srgbClr val="ABAAA9"/>
              </a:solidFill>
              <a:ln w="9525">
                <a:noFill/>
                <a:round/>
                <a:headEnd/>
                <a:tailEnd/>
              </a:ln>
            </p:spPr>
            <p:txBody>
              <a:bodyPr/>
              <a:lstStyle/>
              <a:p>
                <a:endParaRPr lang="hu-HU"/>
              </a:p>
            </p:txBody>
          </p:sp>
          <p:sp>
            <p:nvSpPr>
              <p:cNvPr id="74121" name="Freeform 345"/>
              <p:cNvSpPr>
                <a:spLocks/>
              </p:cNvSpPr>
              <p:nvPr/>
            </p:nvSpPr>
            <p:spPr bwMode="auto">
              <a:xfrm>
                <a:off x="1284" y="1899"/>
                <a:ext cx="32" cy="49"/>
              </a:xfrm>
              <a:custGeom>
                <a:avLst/>
                <a:gdLst>
                  <a:gd name="T0" fmla="*/ 32 w 32"/>
                  <a:gd name="T1" fmla="*/ 1 h 49"/>
                  <a:gd name="T2" fmla="*/ 3 w 32"/>
                  <a:gd name="T3" fmla="*/ 49 h 49"/>
                  <a:gd name="T4" fmla="*/ 0 w 32"/>
                  <a:gd name="T5" fmla="*/ 48 h 49"/>
                  <a:gd name="T6" fmla="*/ 29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3" y="49"/>
                    </a:lnTo>
                    <a:lnTo>
                      <a:pt x="0" y="48"/>
                    </a:lnTo>
                    <a:lnTo>
                      <a:pt x="29" y="0"/>
                    </a:lnTo>
                    <a:lnTo>
                      <a:pt x="32" y="1"/>
                    </a:lnTo>
                    <a:close/>
                  </a:path>
                </a:pathLst>
              </a:custGeom>
              <a:solidFill>
                <a:srgbClr val="A8A8A7"/>
              </a:solidFill>
              <a:ln w="9525">
                <a:noFill/>
                <a:round/>
                <a:headEnd/>
                <a:tailEnd/>
              </a:ln>
            </p:spPr>
            <p:txBody>
              <a:bodyPr/>
              <a:lstStyle/>
              <a:p>
                <a:endParaRPr lang="hu-HU"/>
              </a:p>
            </p:txBody>
          </p:sp>
          <p:sp>
            <p:nvSpPr>
              <p:cNvPr id="74122" name="Freeform 346"/>
              <p:cNvSpPr>
                <a:spLocks/>
              </p:cNvSpPr>
              <p:nvPr/>
            </p:nvSpPr>
            <p:spPr bwMode="auto">
              <a:xfrm>
                <a:off x="1282" y="1899"/>
                <a:ext cx="33" cy="48"/>
              </a:xfrm>
              <a:custGeom>
                <a:avLst/>
                <a:gdLst>
                  <a:gd name="T0" fmla="*/ 33 w 33"/>
                  <a:gd name="T1" fmla="*/ 1 h 48"/>
                  <a:gd name="T2" fmla="*/ 3 w 33"/>
                  <a:gd name="T3" fmla="*/ 48 h 48"/>
                  <a:gd name="T4" fmla="*/ 0 w 33"/>
                  <a:gd name="T5" fmla="*/ 47 h 48"/>
                  <a:gd name="T6" fmla="*/ 30 w 33"/>
                  <a:gd name="T7" fmla="*/ 0 h 48"/>
                  <a:gd name="T8" fmla="*/ 33 w 33"/>
                  <a:gd name="T9" fmla="*/ 1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1"/>
                    </a:moveTo>
                    <a:lnTo>
                      <a:pt x="3" y="48"/>
                    </a:lnTo>
                    <a:lnTo>
                      <a:pt x="0" y="47"/>
                    </a:lnTo>
                    <a:lnTo>
                      <a:pt x="30" y="0"/>
                    </a:lnTo>
                    <a:lnTo>
                      <a:pt x="33" y="1"/>
                    </a:lnTo>
                    <a:close/>
                  </a:path>
                </a:pathLst>
              </a:custGeom>
              <a:solidFill>
                <a:srgbClr val="A7A6A6"/>
              </a:solidFill>
              <a:ln w="9525">
                <a:noFill/>
                <a:round/>
                <a:headEnd/>
                <a:tailEnd/>
              </a:ln>
            </p:spPr>
            <p:txBody>
              <a:bodyPr/>
              <a:lstStyle/>
              <a:p>
                <a:endParaRPr lang="hu-HU"/>
              </a:p>
            </p:txBody>
          </p:sp>
          <p:sp>
            <p:nvSpPr>
              <p:cNvPr id="74123" name="Freeform 347"/>
              <p:cNvSpPr>
                <a:spLocks/>
              </p:cNvSpPr>
              <p:nvPr/>
            </p:nvSpPr>
            <p:spPr bwMode="auto">
              <a:xfrm>
                <a:off x="1281" y="1898"/>
                <a:ext cx="32" cy="49"/>
              </a:xfrm>
              <a:custGeom>
                <a:avLst/>
                <a:gdLst>
                  <a:gd name="T0" fmla="*/ 32 w 32"/>
                  <a:gd name="T1" fmla="*/ 1 h 49"/>
                  <a:gd name="T2" fmla="*/ 3 w 32"/>
                  <a:gd name="T3" fmla="*/ 49 h 49"/>
                  <a:gd name="T4" fmla="*/ 0 w 32"/>
                  <a:gd name="T5" fmla="*/ 48 h 49"/>
                  <a:gd name="T6" fmla="*/ 31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3" y="49"/>
                    </a:lnTo>
                    <a:lnTo>
                      <a:pt x="0" y="48"/>
                    </a:lnTo>
                    <a:lnTo>
                      <a:pt x="31" y="0"/>
                    </a:lnTo>
                    <a:lnTo>
                      <a:pt x="32" y="1"/>
                    </a:lnTo>
                    <a:close/>
                  </a:path>
                </a:pathLst>
              </a:custGeom>
              <a:solidFill>
                <a:srgbClr val="A5A4A3"/>
              </a:solidFill>
              <a:ln w="9525">
                <a:noFill/>
                <a:round/>
                <a:headEnd/>
                <a:tailEnd/>
              </a:ln>
            </p:spPr>
            <p:txBody>
              <a:bodyPr/>
              <a:lstStyle/>
              <a:p>
                <a:endParaRPr lang="hu-HU"/>
              </a:p>
            </p:txBody>
          </p:sp>
          <p:sp>
            <p:nvSpPr>
              <p:cNvPr id="74124" name="Freeform 348"/>
              <p:cNvSpPr>
                <a:spLocks/>
              </p:cNvSpPr>
              <p:nvPr/>
            </p:nvSpPr>
            <p:spPr bwMode="auto">
              <a:xfrm>
                <a:off x="1280" y="1898"/>
                <a:ext cx="32" cy="48"/>
              </a:xfrm>
              <a:custGeom>
                <a:avLst/>
                <a:gdLst>
                  <a:gd name="T0" fmla="*/ 32 w 32"/>
                  <a:gd name="T1" fmla="*/ 1 h 48"/>
                  <a:gd name="T2" fmla="*/ 2 w 32"/>
                  <a:gd name="T3" fmla="*/ 48 h 48"/>
                  <a:gd name="T4" fmla="*/ 0 w 32"/>
                  <a:gd name="T5" fmla="*/ 46 h 48"/>
                  <a:gd name="T6" fmla="*/ 31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2" y="48"/>
                    </a:lnTo>
                    <a:lnTo>
                      <a:pt x="0" y="46"/>
                    </a:lnTo>
                    <a:lnTo>
                      <a:pt x="31" y="0"/>
                    </a:lnTo>
                    <a:lnTo>
                      <a:pt x="32" y="1"/>
                    </a:lnTo>
                    <a:close/>
                  </a:path>
                </a:pathLst>
              </a:custGeom>
              <a:solidFill>
                <a:srgbClr val="A3A2A2"/>
              </a:solidFill>
              <a:ln w="9525">
                <a:noFill/>
                <a:round/>
                <a:headEnd/>
                <a:tailEnd/>
              </a:ln>
            </p:spPr>
            <p:txBody>
              <a:bodyPr/>
              <a:lstStyle/>
              <a:p>
                <a:endParaRPr lang="hu-HU"/>
              </a:p>
            </p:txBody>
          </p:sp>
          <p:sp>
            <p:nvSpPr>
              <p:cNvPr id="74125" name="Freeform 349"/>
              <p:cNvSpPr>
                <a:spLocks/>
              </p:cNvSpPr>
              <p:nvPr/>
            </p:nvSpPr>
            <p:spPr bwMode="auto">
              <a:xfrm>
                <a:off x="1280" y="1896"/>
                <a:ext cx="32" cy="50"/>
              </a:xfrm>
              <a:custGeom>
                <a:avLst/>
                <a:gdLst>
                  <a:gd name="T0" fmla="*/ 32 w 32"/>
                  <a:gd name="T1" fmla="*/ 2 h 50"/>
                  <a:gd name="T2" fmla="*/ 1 w 32"/>
                  <a:gd name="T3" fmla="*/ 50 h 50"/>
                  <a:gd name="T4" fmla="*/ 0 w 32"/>
                  <a:gd name="T5" fmla="*/ 47 h 50"/>
                  <a:gd name="T6" fmla="*/ 29 w 32"/>
                  <a:gd name="T7" fmla="*/ 0 h 50"/>
                  <a:gd name="T8" fmla="*/ 32 w 32"/>
                  <a:gd name="T9" fmla="*/ 2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2" y="2"/>
                    </a:moveTo>
                    <a:lnTo>
                      <a:pt x="1" y="50"/>
                    </a:lnTo>
                    <a:lnTo>
                      <a:pt x="0" y="47"/>
                    </a:lnTo>
                    <a:lnTo>
                      <a:pt x="29" y="0"/>
                    </a:lnTo>
                    <a:lnTo>
                      <a:pt x="32" y="2"/>
                    </a:lnTo>
                    <a:close/>
                  </a:path>
                </a:pathLst>
              </a:custGeom>
              <a:solidFill>
                <a:srgbClr val="A1A09F"/>
              </a:solidFill>
              <a:ln w="9525">
                <a:noFill/>
                <a:round/>
                <a:headEnd/>
                <a:tailEnd/>
              </a:ln>
            </p:spPr>
            <p:txBody>
              <a:bodyPr/>
              <a:lstStyle/>
              <a:p>
                <a:endParaRPr lang="hu-HU"/>
              </a:p>
            </p:txBody>
          </p:sp>
          <p:sp>
            <p:nvSpPr>
              <p:cNvPr id="74126" name="Freeform 350"/>
              <p:cNvSpPr>
                <a:spLocks/>
              </p:cNvSpPr>
              <p:nvPr/>
            </p:nvSpPr>
            <p:spPr bwMode="auto">
              <a:xfrm>
                <a:off x="1278" y="1895"/>
                <a:ext cx="33" cy="49"/>
              </a:xfrm>
              <a:custGeom>
                <a:avLst/>
                <a:gdLst>
                  <a:gd name="T0" fmla="*/ 33 w 33"/>
                  <a:gd name="T1" fmla="*/ 3 h 49"/>
                  <a:gd name="T2" fmla="*/ 2 w 33"/>
                  <a:gd name="T3" fmla="*/ 49 h 49"/>
                  <a:gd name="T4" fmla="*/ 0 w 33"/>
                  <a:gd name="T5" fmla="*/ 48 h 49"/>
                  <a:gd name="T6" fmla="*/ 30 w 33"/>
                  <a:gd name="T7" fmla="*/ 0 h 49"/>
                  <a:gd name="T8" fmla="*/ 33 w 33"/>
                  <a:gd name="T9" fmla="*/ 3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3"/>
                    </a:moveTo>
                    <a:lnTo>
                      <a:pt x="2" y="49"/>
                    </a:lnTo>
                    <a:lnTo>
                      <a:pt x="0" y="48"/>
                    </a:lnTo>
                    <a:lnTo>
                      <a:pt x="30" y="0"/>
                    </a:lnTo>
                    <a:lnTo>
                      <a:pt x="33" y="3"/>
                    </a:lnTo>
                    <a:close/>
                  </a:path>
                </a:pathLst>
              </a:custGeom>
              <a:solidFill>
                <a:srgbClr val="9D9C9B"/>
              </a:solidFill>
              <a:ln w="9525">
                <a:noFill/>
                <a:round/>
                <a:headEnd/>
                <a:tailEnd/>
              </a:ln>
            </p:spPr>
            <p:txBody>
              <a:bodyPr/>
              <a:lstStyle/>
              <a:p>
                <a:endParaRPr lang="hu-HU"/>
              </a:p>
            </p:txBody>
          </p:sp>
          <p:sp>
            <p:nvSpPr>
              <p:cNvPr id="74127" name="Freeform 351"/>
              <p:cNvSpPr>
                <a:spLocks/>
              </p:cNvSpPr>
              <p:nvPr/>
            </p:nvSpPr>
            <p:spPr bwMode="auto">
              <a:xfrm>
                <a:off x="1277" y="1895"/>
                <a:ext cx="32" cy="48"/>
              </a:xfrm>
              <a:custGeom>
                <a:avLst/>
                <a:gdLst>
                  <a:gd name="T0" fmla="*/ 32 w 32"/>
                  <a:gd name="T1" fmla="*/ 1 h 48"/>
                  <a:gd name="T2" fmla="*/ 3 w 32"/>
                  <a:gd name="T3" fmla="*/ 48 h 48"/>
                  <a:gd name="T4" fmla="*/ 0 w 32"/>
                  <a:gd name="T5" fmla="*/ 46 h 48"/>
                  <a:gd name="T6" fmla="*/ 29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3" y="48"/>
                    </a:lnTo>
                    <a:lnTo>
                      <a:pt x="0" y="46"/>
                    </a:lnTo>
                    <a:lnTo>
                      <a:pt x="29" y="0"/>
                    </a:lnTo>
                    <a:lnTo>
                      <a:pt x="32" y="1"/>
                    </a:lnTo>
                    <a:close/>
                  </a:path>
                </a:pathLst>
              </a:custGeom>
              <a:solidFill>
                <a:srgbClr val="9B9A9A"/>
              </a:solidFill>
              <a:ln w="9525">
                <a:noFill/>
                <a:round/>
                <a:headEnd/>
                <a:tailEnd/>
              </a:ln>
            </p:spPr>
            <p:txBody>
              <a:bodyPr/>
              <a:lstStyle/>
              <a:p>
                <a:endParaRPr lang="hu-HU"/>
              </a:p>
            </p:txBody>
          </p:sp>
          <p:sp>
            <p:nvSpPr>
              <p:cNvPr id="74128" name="Freeform 352"/>
              <p:cNvSpPr>
                <a:spLocks/>
              </p:cNvSpPr>
              <p:nvPr/>
            </p:nvSpPr>
            <p:spPr bwMode="auto">
              <a:xfrm>
                <a:off x="1275" y="1893"/>
                <a:ext cx="33" cy="50"/>
              </a:xfrm>
              <a:custGeom>
                <a:avLst/>
                <a:gdLst>
                  <a:gd name="T0" fmla="*/ 33 w 33"/>
                  <a:gd name="T1" fmla="*/ 2 h 50"/>
                  <a:gd name="T2" fmla="*/ 3 w 33"/>
                  <a:gd name="T3" fmla="*/ 50 h 50"/>
                  <a:gd name="T4" fmla="*/ 0 w 33"/>
                  <a:gd name="T5" fmla="*/ 48 h 50"/>
                  <a:gd name="T6" fmla="*/ 30 w 33"/>
                  <a:gd name="T7" fmla="*/ 0 h 50"/>
                  <a:gd name="T8" fmla="*/ 33 w 33"/>
                  <a:gd name="T9" fmla="*/ 2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3" y="2"/>
                    </a:moveTo>
                    <a:lnTo>
                      <a:pt x="3" y="50"/>
                    </a:lnTo>
                    <a:lnTo>
                      <a:pt x="0" y="48"/>
                    </a:lnTo>
                    <a:lnTo>
                      <a:pt x="30" y="0"/>
                    </a:lnTo>
                    <a:lnTo>
                      <a:pt x="33" y="2"/>
                    </a:lnTo>
                    <a:close/>
                  </a:path>
                </a:pathLst>
              </a:custGeom>
              <a:solidFill>
                <a:srgbClr val="999897"/>
              </a:solidFill>
              <a:ln w="9525">
                <a:noFill/>
                <a:round/>
                <a:headEnd/>
                <a:tailEnd/>
              </a:ln>
            </p:spPr>
            <p:txBody>
              <a:bodyPr/>
              <a:lstStyle/>
              <a:p>
                <a:endParaRPr lang="hu-HU"/>
              </a:p>
            </p:txBody>
          </p:sp>
          <p:sp>
            <p:nvSpPr>
              <p:cNvPr id="74129" name="Freeform 353"/>
              <p:cNvSpPr>
                <a:spLocks/>
              </p:cNvSpPr>
              <p:nvPr/>
            </p:nvSpPr>
            <p:spPr bwMode="auto">
              <a:xfrm>
                <a:off x="1274" y="1893"/>
                <a:ext cx="32" cy="48"/>
              </a:xfrm>
              <a:custGeom>
                <a:avLst/>
                <a:gdLst>
                  <a:gd name="T0" fmla="*/ 32 w 32"/>
                  <a:gd name="T1" fmla="*/ 2 h 48"/>
                  <a:gd name="T2" fmla="*/ 3 w 32"/>
                  <a:gd name="T3" fmla="*/ 48 h 48"/>
                  <a:gd name="T4" fmla="*/ 0 w 32"/>
                  <a:gd name="T5" fmla="*/ 47 h 48"/>
                  <a:gd name="T6" fmla="*/ 29 w 32"/>
                  <a:gd name="T7" fmla="*/ 0 h 48"/>
                  <a:gd name="T8" fmla="*/ 32 w 32"/>
                  <a:gd name="T9" fmla="*/ 2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2"/>
                    </a:moveTo>
                    <a:lnTo>
                      <a:pt x="3" y="48"/>
                    </a:lnTo>
                    <a:lnTo>
                      <a:pt x="0" y="47"/>
                    </a:lnTo>
                    <a:lnTo>
                      <a:pt x="29" y="0"/>
                    </a:lnTo>
                    <a:lnTo>
                      <a:pt x="32" y="2"/>
                    </a:lnTo>
                    <a:close/>
                  </a:path>
                </a:pathLst>
              </a:custGeom>
              <a:solidFill>
                <a:srgbClr val="969595"/>
              </a:solidFill>
              <a:ln w="9525">
                <a:noFill/>
                <a:round/>
                <a:headEnd/>
                <a:tailEnd/>
              </a:ln>
            </p:spPr>
            <p:txBody>
              <a:bodyPr/>
              <a:lstStyle/>
              <a:p>
                <a:endParaRPr lang="hu-HU"/>
              </a:p>
            </p:txBody>
          </p:sp>
          <p:sp>
            <p:nvSpPr>
              <p:cNvPr id="74130" name="Freeform 354"/>
              <p:cNvSpPr>
                <a:spLocks/>
              </p:cNvSpPr>
              <p:nvPr/>
            </p:nvSpPr>
            <p:spPr bwMode="auto">
              <a:xfrm>
                <a:off x="1272" y="1892"/>
                <a:ext cx="33" cy="49"/>
              </a:xfrm>
              <a:custGeom>
                <a:avLst/>
                <a:gdLst>
                  <a:gd name="T0" fmla="*/ 33 w 33"/>
                  <a:gd name="T1" fmla="*/ 1 h 49"/>
                  <a:gd name="T2" fmla="*/ 3 w 33"/>
                  <a:gd name="T3" fmla="*/ 49 h 49"/>
                  <a:gd name="T4" fmla="*/ 0 w 33"/>
                  <a:gd name="T5" fmla="*/ 48 h 49"/>
                  <a:gd name="T6" fmla="*/ 31 w 33"/>
                  <a:gd name="T7" fmla="*/ 0 h 49"/>
                  <a:gd name="T8" fmla="*/ 33 w 33"/>
                  <a:gd name="T9" fmla="*/ 1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1"/>
                    </a:moveTo>
                    <a:lnTo>
                      <a:pt x="3" y="49"/>
                    </a:lnTo>
                    <a:lnTo>
                      <a:pt x="0" y="48"/>
                    </a:lnTo>
                    <a:lnTo>
                      <a:pt x="31" y="0"/>
                    </a:lnTo>
                    <a:lnTo>
                      <a:pt x="33" y="1"/>
                    </a:lnTo>
                    <a:close/>
                  </a:path>
                </a:pathLst>
              </a:custGeom>
              <a:solidFill>
                <a:srgbClr val="959493"/>
              </a:solidFill>
              <a:ln w="9525">
                <a:noFill/>
                <a:round/>
                <a:headEnd/>
                <a:tailEnd/>
              </a:ln>
            </p:spPr>
            <p:txBody>
              <a:bodyPr/>
              <a:lstStyle/>
              <a:p>
                <a:endParaRPr lang="hu-HU"/>
              </a:p>
            </p:txBody>
          </p:sp>
          <p:sp>
            <p:nvSpPr>
              <p:cNvPr id="74131" name="Freeform 355"/>
              <p:cNvSpPr>
                <a:spLocks/>
              </p:cNvSpPr>
              <p:nvPr/>
            </p:nvSpPr>
            <p:spPr bwMode="auto">
              <a:xfrm>
                <a:off x="1272" y="1892"/>
                <a:ext cx="31" cy="48"/>
              </a:xfrm>
              <a:custGeom>
                <a:avLst/>
                <a:gdLst>
                  <a:gd name="T0" fmla="*/ 31 w 31"/>
                  <a:gd name="T1" fmla="*/ 1 h 48"/>
                  <a:gd name="T2" fmla="*/ 2 w 31"/>
                  <a:gd name="T3" fmla="*/ 48 h 48"/>
                  <a:gd name="T4" fmla="*/ 0 w 31"/>
                  <a:gd name="T5" fmla="*/ 47 h 48"/>
                  <a:gd name="T6" fmla="*/ 30 w 31"/>
                  <a:gd name="T7" fmla="*/ 0 h 48"/>
                  <a:gd name="T8" fmla="*/ 31 w 31"/>
                  <a:gd name="T9" fmla="*/ 1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31" y="1"/>
                    </a:moveTo>
                    <a:lnTo>
                      <a:pt x="2" y="48"/>
                    </a:lnTo>
                    <a:lnTo>
                      <a:pt x="0" y="47"/>
                    </a:lnTo>
                    <a:lnTo>
                      <a:pt x="30" y="0"/>
                    </a:lnTo>
                    <a:lnTo>
                      <a:pt x="31" y="1"/>
                    </a:lnTo>
                    <a:close/>
                  </a:path>
                </a:pathLst>
              </a:custGeom>
              <a:solidFill>
                <a:srgbClr val="929190"/>
              </a:solidFill>
              <a:ln w="9525">
                <a:noFill/>
                <a:round/>
                <a:headEnd/>
                <a:tailEnd/>
              </a:ln>
            </p:spPr>
            <p:txBody>
              <a:bodyPr/>
              <a:lstStyle/>
              <a:p>
                <a:endParaRPr lang="hu-HU"/>
              </a:p>
            </p:txBody>
          </p:sp>
          <p:sp>
            <p:nvSpPr>
              <p:cNvPr id="74132" name="Freeform 356"/>
              <p:cNvSpPr>
                <a:spLocks/>
              </p:cNvSpPr>
              <p:nvPr/>
            </p:nvSpPr>
            <p:spPr bwMode="auto">
              <a:xfrm>
                <a:off x="1271" y="1891"/>
                <a:ext cx="32" cy="49"/>
              </a:xfrm>
              <a:custGeom>
                <a:avLst/>
                <a:gdLst>
                  <a:gd name="T0" fmla="*/ 32 w 32"/>
                  <a:gd name="T1" fmla="*/ 1 h 49"/>
                  <a:gd name="T2" fmla="*/ 1 w 32"/>
                  <a:gd name="T3" fmla="*/ 49 h 49"/>
                  <a:gd name="T4" fmla="*/ 0 w 32"/>
                  <a:gd name="T5" fmla="*/ 48 h 49"/>
                  <a:gd name="T6" fmla="*/ 30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1" y="49"/>
                    </a:lnTo>
                    <a:lnTo>
                      <a:pt x="0" y="48"/>
                    </a:lnTo>
                    <a:lnTo>
                      <a:pt x="30" y="0"/>
                    </a:lnTo>
                    <a:lnTo>
                      <a:pt x="32" y="1"/>
                    </a:lnTo>
                    <a:close/>
                  </a:path>
                </a:pathLst>
              </a:custGeom>
              <a:solidFill>
                <a:srgbClr val="908F8F"/>
              </a:solidFill>
              <a:ln w="9525">
                <a:noFill/>
                <a:round/>
                <a:headEnd/>
                <a:tailEnd/>
              </a:ln>
            </p:spPr>
            <p:txBody>
              <a:bodyPr/>
              <a:lstStyle/>
              <a:p>
                <a:endParaRPr lang="hu-HU"/>
              </a:p>
            </p:txBody>
          </p:sp>
          <p:sp>
            <p:nvSpPr>
              <p:cNvPr id="74133" name="Freeform 357"/>
              <p:cNvSpPr>
                <a:spLocks/>
              </p:cNvSpPr>
              <p:nvPr/>
            </p:nvSpPr>
            <p:spPr bwMode="auto">
              <a:xfrm>
                <a:off x="1270" y="1891"/>
                <a:ext cx="32" cy="48"/>
              </a:xfrm>
              <a:custGeom>
                <a:avLst/>
                <a:gdLst>
                  <a:gd name="T0" fmla="*/ 32 w 32"/>
                  <a:gd name="T1" fmla="*/ 1 h 48"/>
                  <a:gd name="T2" fmla="*/ 2 w 32"/>
                  <a:gd name="T3" fmla="*/ 48 h 48"/>
                  <a:gd name="T4" fmla="*/ 0 w 32"/>
                  <a:gd name="T5" fmla="*/ 46 h 48"/>
                  <a:gd name="T6" fmla="*/ 29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2" y="48"/>
                    </a:lnTo>
                    <a:lnTo>
                      <a:pt x="0" y="46"/>
                    </a:lnTo>
                    <a:lnTo>
                      <a:pt x="29" y="0"/>
                    </a:lnTo>
                    <a:lnTo>
                      <a:pt x="32" y="1"/>
                    </a:lnTo>
                    <a:close/>
                  </a:path>
                </a:pathLst>
              </a:custGeom>
              <a:solidFill>
                <a:srgbClr val="8E8D8D"/>
              </a:solidFill>
              <a:ln w="9525">
                <a:noFill/>
                <a:round/>
                <a:headEnd/>
                <a:tailEnd/>
              </a:ln>
            </p:spPr>
            <p:txBody>
              <a:bodyPr/>
              <a:lstStyle/>
              <a:p>
                <a:endParaRPr lang="hu-HU"/>
              </a:p>
            </p:txBody>
          </p:sp>
          <p:sp>
            <p:nvSpPr>
              <p:cNvPr id="74134" name="Freeform 358"/>
              <p:cNvSpPr>
                <a:spLocks/>
              </p:cNvSpPr>
              <p:nvPr/>
            </p:nvSpPr>
            <p:spPr bwMode="auto">
              <a:xfrm>
                <a:off x="1268" y="1889"/>
                <a:ext cx="33" cy="50"/>
              </a:xfrm>
              <a:custGeom>
                <a:avLst/>
                <a:gdLst>
                  <a:gd name="T0" fmla="*/ 33 w 33"/>
                  <a:gd name="T1" fmla="*/ 2 h 50"/>
                  <a:gd name="T2" fmla="*/ 3 w 33"/>
                  <a:gd name="T3" fmla="*/ 50 h 50"/>
                  <a:gd name="T4" fmla="*/ 0 w 33"/>
                  <a:gd name="T5" fmla="*/ 48 h 50"/>
                  <a:gd name="T6" fmla="*/ 30 w 33"/>
                  <a:gd name="T7" fmla="*/ 0 h 50"/>
                  <a:gd name="T8" fmla="*/ 33 w 33"/>
                  <a:gd name="T9" fmla="*/ 2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3" y="2"/>
                    </a:moveTo>
                    <a:lnTo>
                      <a:pt x="3" y="50"/>
                    </a:lnTo>
                    <a:lnTo>
                      <a:pt x="0" y="48"/>
                    </a:lnTo>
                    <a:lnTo>
                      <a:pt x="30" y="0"/>
                    </a:lnTo>
                    <a:lnTo>
                      <a:pt x="33" y="2"/>
                    </a:lnTo>
                    <a:close/>
                  </a:path>
                </a:pathLst>
              </a:custGeom>
              <a:solidFill>
                <a:srgbClr val="8D8C8B"/>
              </a:solidFill>
              <a:ln w="9525">
                <a:noFill/>
                <a:round/>
                <a:headEnd/>
                <a:tailEnd/>
              </a:ln>
            </p:spPr>
            <p:txBody>
              <a:bodyPr/>
              <a:lstStyle/>
              <a:p>
                <a:endParaRPr lang="hu-HU"/>
              </a:p>
            </p:txBody>
          </p:sp>
          <p:sp>
            <p:nvSpPr>
              <p:cNvPr id="74135" name="Freeform 359"/>
              <p:cNvSpPr>
                <a:spLocks/>
              </p:cNvSpPr>
              <p:nvPr/>
            </p:nvSpPr>
            <p:spPr bwMode="auto">
              <a:xfrm>
                <a:off x="1267" y="1889"/>
                <a:ext cx="32" cy="48"/>
              </a:xfrm>
              <a:custGeom>
                <a:avLst/>
                <a:gdLst>
                  <a:gd name="T0" fmla="*/ 32 w 32"/>
                  <a:gd name="T1" fmla="*/ 2 h 48"/>
                  <a:gd name="T2" fmla="*/ 3 w 32"/>
                  <a:gd name="T3" fmla="*/ 48 h 48"/>
                  <a:gd name="T4" fmla="*/ 0 w 32"/>
                  <a:gd name="T5" fmla="*/ 47 h 48"/>
                  <a:gd name="T6" fmla="*/ 29 w 32"/>
                  <a:gd name="T7" fmla="*/ 0 h 48"/>
                  <a:gd name="T8" fmla="*/ 32 w 32"/>
                  <a:gd name="T9" fmla="*/ 2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2"/>
                    </a:moveTo>
                    <a:lnTo>
                      <a:pt x="3" y="48"/>
                    </a:lnTo>
                    <a:lnTo>
                      <a:pt x="0" y="47"/>
                    </a:lnTo>
                    <a:lnTo>
                      <a:pt x="29" y="0"/>
                    </a:lnTo>
                    <a:lnTo>
                      <a:pt x="32" y="2"/>
                    </a:lnTo>
                    <a:close/>
                  </a:path>
                </a:pathLst>
              </a:custGeom>
              <a:solidFill>
                <a:srgbClr val="8B8A89"/>
              </a:solidFill>
              <a:ln w="9525">
                <a:noFill/>
                <a:round/>
                <a:headEnd/>
                <a:tailEnd/>
              </a:ln>
            </p:spPr>
            <p:txBody>
              <a:bodyPr/>
              <a:lstStyle/>
              <a:p>
                <a:endParaRPr lang="hu-HU"/>
              </a:p>
            </p:txBody>
          </p:sp>
          <p:sp>
            <p:nvSpPr>
              <p:cNvPr id="74136" name="Freeform 360"/>
              <p:cNvSpPr>
                <a:spLocks/>
              </p:cNvSpPr>
              <p:nvPr/>
            </p:nvSpPr>
            <p:spPr bwMode="auto">
              <a:xfrm>
                <a:off x="1265" y="1888"/>
                <a:ext cx="33" cy="49"/>
              </a:xfrm>
              <a:custGeom>
                <a:avLst/>
                <a:gdLst>
                  <a:gd name="T0" fmla="*/ 33 w 33"/>
                  <a:gd name="T1" fmla="*/ 1 h 49"/>
                  <a:gd name="T2" fmla="*/ 3 w 33"/>
                  <a:gd name="T3" fmla="*/ 49 h 49"/>
                  <a:gd name="T4" fmla="*/ 0 w 33"/>
                  <a:gd name="T5" fmla="*/ 48 h 49"/>
                  <a:gd name="T6" fmla="*/ 30 w 33"/>
                  <a:gd name="T7" fmla="*/ 0 h 49"/>
                  <a:gd name="T8" fmla="*/ 33 w 33"/>
                  <a:gd name="T9" fmla="*/ 1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1"/>
                    </a:moveTo>
                    <a:lnTo>
                      <a:pt x="3" y="49"/>
                    </a:lnTo>
                    <a:lnTo>
                      <a:pt x="0" y="48"/>
                    </a:lnTo>
                    <a:lnTo>
                      <a:pt x="30" y="0"/>
                    </a:lnTo>
                    <a:lnTo>
                      <a:pt x="33" y="1"/>
                    </a:lnTo>
                    <a:close/>
                  </a:path>
                </a:pathLst>
              </a:custGeom>
              <a:solidFill>
                <a:srgbClr val="888786"/>
              </a:solidFill>
              <a:ln w="9525">
                <a:noFill/>
                <a:round/>
                <a:headEnd/>
                <a:tailEnd/>
              </a:ln>
            </p:spPr>
            <p:txBody>
              <a:bodyPr/>
              <a:lstStyle/>
              <a:p>
                <a:endParaRPr lang="hu-HU"/>
              </a:p>
            </p:txBody>
          </p:sp>
          <p:sp>
            <p:nvSpPr>
              <p:cNvPr id="74137" name="Freeform 361"/>
              <p:cNvSpPr>
                <a:spLocks/>
              </p:cNvSpPr>
              <p:nvPr/>
            </p:nvSpPr>
            <p:spPr bwMode="auto">
              <a:xfrm>
                <a:off x="1264" y="1888"/>
                <a:ext cx="32" cy="48"/>
              </a:xfrm>
              <a:custGeom>
                <a:avLst/>
                <a:gdLst>
                  <a:gd name="T0" fmla="*/ 32 w 32"/>
                  <a:gd name="T1" fmla="*/ 1 h 48"/>
                  <a:gd name="T2" fmla="*/ 3 w 32"/>
                  <a:gd name="T3" fmla="*/ 48 h 48"/>
                  <a:gd name="T4" fmla="*/ 0 w 32"/>
                  <a:gd name="T5" fmla="*/ 46 h 48"/>
                  <a:gd name="T6" fmla="*/ 31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3" y="48"/>
                    </a:lnTo>
                    <a:lnTo>
                      <a:pt x="0" y="46"/>
                    </a:lnTo>
                    <a:lnTo>
                      <a:pt x="31" y="0"/>
                    </a:lnTo>
                    <a:lnTo>
                      <a:pt x="32" y="1"/>
                    </a:lnTo>
                    <a:close/>
                  </a:path>
                </a:pathLst>
              </a:custGeom>
              <a:solidFill>
                <a:srgbClr val="878585"/>
              </a:solidFill>
              <a:ln w="9525">
                <a:noFill/>
                <a:round/>
                <a:headEnd/>
                <a:tailEnd/>
              </a:ln>
            </p:spPr>
            <p:txBody>
              <a:bodyPr/>
              <a:lstStyle/>
              <a:p>
                <a:endParaRPr lang="hu-HU"/>
              </a:p>
            </p:txBody>
          </p:sp>
          <p:sp>
            <p:nvSpPr>
              <p:cNvPr id="74138" name="Freeform 362"/>
              <p:cNvSpPr>
                <a:spLocks/>
              </p:cNvSpPr>
              <p:nvPr/>
            </p:nvSpPr>
            <p:spPr bwMode="auto">
              <a:xfrm>
                <a:off x="1264" y="1886"/>
                <a:ext cx="31" cy="50"/>
              </a:xfrm>
              <a:custGeom>
                <a:avLst/>
                <a:gdLst>
                  <a:gd name="T0" fmla="*/ 31 w 31"/>
                  <a:gd name="T1" fmla="*/ 2 h 50"/>
                  <a:gd name="T2" fmla="*/ 1 w 31"/>
                  <a:gd name="T3" fmla="*/ 50 h 50"/>
                  <a:gd name="T4" fmla="*/ 0 w 31"/>
                  <a:gd name="T5" fmla="*/ 47 h 50"/>
                  <a:gd name="T6" fmla="*/ 30 w 31"/>
                  <a:gd name="T7" fmla="*/ 0 h 50"/>
                  <a:gd name="T8" fmla="*/ 31 w 31"/>
                  <a:gd name="T9" fmla="*/ 2 h 50"/>
                  <a:gd name="T10" fmla="*/ 0 60000 65536"/>
                  <a:gd name="T11" fmla="*/ 0 60000 65536"/>
                  <a:gd name="T12" fmla="*/ 0 60000 65536"/>
                  <a:gd name="T13" fmla="*/ 0 60000 65536"/>
                  <a:gd name="T14" fmla="*/ 0 60000 65536"/>
                  <a:gd name="T15" fmla="*/ 0 w 31"/>
                  <a:gd name="T16" fmla="*/ 0 h 50"/>
                  <a:gd name="T17" fmla="*/ 31 w 31"/>
                  <a:gd name="T18" fmla="*/ 50 h 50"/>
                </a:gdLst>
                <a:ahLst/>
                <a:cxnLst>
                  <a:cxn ang="T10">
                    <a:pos x="T0" y="T1"/>
                  </a:cxn>
                  <a:cxn ang="T11">
                    <a:pos x="T2" y="T3"/>
                  </a:cxn>
                  <a:cxn ang="T12">
                    <a:pos x="T4" y="T5"/>
                  </a:cxn>
                  <a:cxn ang="T13">
                    <a:pos x="T6" y="T7"/>
                  </a:cxn>
                  <a:cxn ang="T14">
                    <a:pos x="T8" y="T9"/>
                  </a:cxn>
                </a:cxnLst>
                <a:rect l="T15" t="T16" r="T17" b="T18"/>
                <a:pathLst>
                  <a:path w="31" h="50">
                    <a:moveTo>
                      <a:pt x="31" y="2"/>
                    </a:moveTo>
                    <a:lnTo>
                      <a:pt x="1" y="50"/>
                    </a:lnTo>
                    <a:lnTo>
                      <a:pt x="0" y="47"/>
                    </a:lnTo>
                    <a:lnTo>
                      <a:pt x="30" y="0"/>
                    </a:lnTo>
                    <a:lnTo>
                      <a:pt x="31" y="2"/>
                    </a:lnTo>
                    <a:close/>
                  </a:path>
                </a:pathLst>
              </a:custGeom>
              <a:solidFill>
                <a:srgbClr val="848382"/>
              </a:solidFill>
              <a:ln w="9525">
                <a:noFill/>
                <a:round/>
                <a:headEnd/>
                <a:tailEnd/>
              </a:ln>
            </p:spPr>
            <p:txBody>
              <a:bodyPr/>
              <a:lstStyle/>
              <a:p>
                <a:endParaRPr lang="hu-HU"/>
              </a:p>
            </p:txBody>
          </p:sp>
          <p:sp>
            <p:nvSpPr>
              <p:cNvPr id="74139" name="Freeform 363"/>
              <p:cNvSpPr>
                <a:spLocks/>
              </p:cNvSpPr>
              <p:nvPr/>
            </p:nvSpPr>
            <p:spPr bwMode="auto">
              <a:xfrm>
                <a:off x="1263" y="1885"/>
                <a:ext cx="32" cy="49"/>
              </a:xfrm>
              <a:custGeom>
                <a:avLst/>
                <a:gdLst>
                  <a:gd name="T0" fmla="*/ 32 w 32"/>
                  <a:gd name="T1" fmla="*/ 3 h 49"/>
                  <a:gd name="T2" fmla="*/ 1 w 32"/>
                  <a:gd name="T3" fmla="*/ 49 h 49"/>
                  <a:gd name="T4" fmla="*/ 0 w 32"/>
                  <a:gd name="T5" fmla="*/ 48 h 49"/>
                  <a:gd name="T6" fmla="*/ 29 w 32"/>
                  <a:gd name="T7" fmla="*/ 0 h 49"/>
                  <a:gd name="T8" fmla="*/ 32 w 32"/>
                  <a:gd name="T9" fmla="*/ 3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3"/>
                    </a:moveTo>
                    <a:lnTo>
                      <a:pt x="1" y="49"/>
                    </a:lnTo>
                    <a:lnTo>
                      <a:pt x="0" y="48"/>
                    </a:lnTo>
                    <a:lnTo>
                      <a:pt x="29" y="0"/>
                    </a:lnTo>
                    <a:lnTo>
                      <a:pt x="32" y="3"/>
                    </a:lnTo>
                    <a:close/>
                  </a:path>
                </a:pathLst>
              </a:custGeom>
              <a:solidFill>
                <a:srgbClr val="828180"/>
              </a:solidFill>
              <a:ln w="9525">
                <a:noFill/>
                <a:round/>
                <a:headEnd/>
                <a:tailEnd/>
              </a:ln>
            </p:spPr>
            <p:txBody>
              <a:bodyPr/>
              <a:lstStyle/>
              <a:p>
                <a:endParaRPr lang="hu-HU"/>
              </a:p>
            </p:txBody>
          </p:sp>
          <p:sp>
            <p:nvSpPr>
              <p:cNvPr id="74140" name="Freeform 364"/>
              <p:cNvSpPr>
                <a:spLocks/>
              </p:cNvSpPr>
              <p:nvPr/>
            </p:nvSpPr>
            <p:spPr bwMode="auto">
              <a:xfrm>
                <a:off x="1261" y="1885"/>
                <a:ext cx="33" cy="48"/>
              </a:xfrm>
              <a:custGeom>
                <a:avLst/>
                <a:gdLst>
                  <a:gd name="T0" fmla="*/ 33 w 33"/>
                  <a:gd name="T1" fmla="*/ 1 h 48"/>
                  <a:gd name="T2" fmla="*/ 3 w 33"/>
                  <a:gd name="T3" fmla="*/ 48 h 48"/>
                  <a:gd name="T4" fmla="*/ 0 w 33"/>
                  <a:gd name="T5" fmla="*/ 46 h 48"/>
                  <a:gd name="T6" fmla="*/ 30 w 33"/>
                  <a:gd name="T7" fmla="*/ 0 h 48"/>
                  <a:gd name="T8" fmla="*/ 33 w 33"/>
                  <a:gd name="T9" fmla="*/ 1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1"/>
                    </a:moveTo>
                    <a:lnTo>
                      <a:pt x="3" y="48"/>
                    </a:lnTo>
                    <a:lnTo>
                      <a:pt x="0" y="46"/>
                    </a:lnTo>
                    <a:lnTo>
                      <a:pt x="30" y="0"/>
                    </a:lnTo>
                    <a:lnTo>
                      <a:pt x="33" y="1"/>
                    </a:lnTo>
                    <a:close/>
                  </a:path>
                </a:pathLst>
              </a:custGeom>
              <a:solidFill>
                <a:srgbClr val="81807F"/>
              </a:solidFill>
              <a:ln w="9525">
                <a:noFill/>
                <a:round/>
                <a:headEnd/>
                <a:tailEnd/>
              </a:ln>
            </p:spPr>
            <p:txBody>
              <a:bodyPr/>
              <a:lstStyle/>
              <a:p>
                <a:endParaRPr lang="hu-HU"/>
              </a:p>
            </p:txBody>
          </p:sp>
          <p:sp>
            <p:nvSpPr>
              <p:cNvPr id="74141" name="Freeform 365"/>
              <p:cNvSpPr>
                <a:spLocks/>
              </p:cNvSpPr>
              <p:nvPr/>
            </p:nvSpPr>
            <p:spPr bwMode="auto">
              <a:xfrm>
                <a:off x="1260" y="1884"/>
                <a:ext cx="32" cy="49"/>
              </a:xfrm>
              <a:custGeom>
                <a:avLst/>
                <a:gdLst>
                  <a:gd name="T0" fmla="*/ 32 w 32"/>
                  <a:gd name="T1" fmla="*/ 1 h 49"/>
                  <a:gd name="T2" fmla="*/ 3 w 32"/>
                  <a:gd name="T3" fmla="*/ 49 h 49"/>
                  <a:gd name="T4" fmla="*/ 0 w 32"/>
                  <a:gd name="T5" fmla="*/ 47 h 49"/>
                  <a:gd name="T6" fmla="*/ 29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3" y="49"/>
                    </a:lnTo>
                    <a:lnTo>
                      <a:pt x="0" y="47"/>
                    </a:lnTo>
                    <a:lnTo>
                      <a:pt x="29" y="0"/>
                    </a:lnTo>
                    <a:lnTo>
                      <a:pt x="32" y="1"/>
                    </a:lnTo>
                    <a:close/>
                  </a:path>
                </a:pathLst>
              </a:custGeom>
              <a:solidFill>
                <a:srgbClr val="7F7D7D"/>
              </a:solidFill>
              <a:ln w="9525">
                <a:noFill/>
                <a:round/>
                <a:headEnd/>
                <a:tailEnd/>
              </a:ln>
            </p:spPr>
            <p:txBody>
              <a:bodyPr/>
              <a:lstStyle/>
              <a:p>
                <a:endParaRPr lang="hu-HU"/>
              </a:p>
            </p:txBody>
          </p:sp>
          <p:sp>
            <p:nvSpPr>
              <p:cNvPr id="74142" name="Freeform 366"/>
              <p:cNvSpPr>
                <a:spLocks/>
              </p:cNvSpPr>
              <p:nvPr/>
            </p:nvSpPr>
            <p:spPr bwMode="auto">
              <a:xfrm>
                <a:off x="1258" y="1884"/>
                <a:ext cx="33" cy="47"/>
              </a:xfrm>
              <a:custGeom>
                <a:avLst/>
                <a:gdLst>
                  <a:gd name="T0" fmla="*/ 33 w 33"/>
                  <a:gd name="T1" fmla="*/ 1 h 47"/>
                  <a:gd name="T2" fmla="*/ 3 w 33"/>
                  <a:gd name="T3" fmla="*/ 47 h 47"/>
                  <a:gd name="T4" fmla="*/ 0 w 33"/>
                  <a:gd name="T5" fmla="*/ 46 h 47"/>
                  <a:gd name="T6" fmla="*/ 30 w 33"/>
                  <a:gd name="T7" fmla="*/ 0 h 47"/>
                  <a:gd name="T8" fmla="*/ 33 w 33"/>
                  <a:gd name="T9" fmla="*/ 1 h 47"/>
                  <a:gd name="T10" fmla="*/ 0 60000 65536"/>
                  <a:gd name="T11" fmla="*/ 0 60000 65536"/>
                  <a:gd name="T12" fmla="*/ 0 60000 65536"/>
                  <a:gd name="T13" fmla="*/ 0 60000 65536"/>
                  <a:gd name="T14" fmla="*/ 0 60000 65536"/>
                  <a:gd name="T15" fmla="*/ 0 w 33"/>
                  <a:gd name="T16" fmla="*/ 0 h 47"/>
                  <a:gd name="T17" fmla="*/ 33 w 33"/>
                  <a:gd name="T18" fmla="*/ 47 h 47"/>
                </a:gdLst>
                <a:ahLst/>
                <a:cxnLst>
                  <a:cxn ang="T10">
                    <a:pos x="T0" y="T1"/>
                  </a:cxn>
                  <a:cxn ang="T11">
                    <a:pos x="T2" y="T3"/>
                  </a:cxn>
                  <a:cxn ang="T12">
                    <a:pos x="T4" y="T5"/>
                  </a:cxn>
                  <a:cxn ang="T13">
                    <a:pos x="T6" y="T7"/>
                  </a:cxn>
                  <a:cxn ang="T14">
                    <a:pos x="T8" y="T9"/>
                  </a:cxn>
                </a:cxnLst>
                <a:rect l="T15" t="T16" r="T17" b="T18"/>
                <a:pathLst>
                  <a:path w="33" h="47">
                    <a:moveTo>
                      <a:pt x="33" y="1"/>
                    </a:moveTo>
                    <a:lnTo>
                      <a:pt x="3" y="47"/>
                    </a:lnTo>
                    <a:lnTo>
                      <a:pt x="0" y="46"/>
                    </a:lnTo>
                    <a:lnTo>
                      <a:pt x="30" y="0"/>
                    </a:lnTo>
                    <a:lnTo>
                      <a:pt x="33" y="1"/>
                    </a:lnTo>
                    <a:close/>
                  </a:path>
                </a:pathLst>
              </a:custGeom>
              <a:solidFill>
                <a:srgbClr val="7D7C7B"/>
              </a:solidFill>
              <a:ln w="9525">
                <a:noFill/>
                <a:round/>
                <a:headEnd/>
                <a:tailEnd/>
              </a:ln>
            </p:spPr>
            <p:txBody>
              <a:bodyPr/>
              <a:lstStyle/>
              <a:p>
                <a:endParaRPr lang="hu-HU"/>
              </a:p>
            </p:txBody>
          </p:sp>
          <p:sp>
            <p:nvSpPr>
              <p:cNvPr id="74143" name="Freeform 367"/>
              <p:cNvSpPr>
                <a:spLocks/>
              </p:cNvSpPr>
              <p:nvPr/>
            </p:nvSpPr>
            <p:spPr bwMode="auto">
              <a:xfrm>
                <a:off x="1257" y="1882"/>
                <a:ext cx="32" cy="49"/>
              </a:xfrm>
              <a:custGeom>
                <a:avLst/>
                <a:gdLst>
                  <a:gd name="T0" fmla="*/ 32 w 32"/>
                  <a:gd name="T1" fmla="*/ 2 h 49"/>
                  <a:gd name="T2" fmla="*/ 3 w 32"/>
                  <a:gd name="T3" fmla="*/ 49 h 49"/>
                  <a:gd name="T4" fmla="*/ 0 w 32"/>
                  <a:gd name="T5" fmla="*/ 48 h 49"/>
                  <a:gd name="T6" fmla="*/ 31 w 32"/>
                  <a:gd name="T7" fmla="*/ 0 h 49"/>
                  <a:gd name="T8" fmla="*/ 32 w 32"/>
                  <a:gd name="T9" fmla="*/ 2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2"/>
                    </a:moveTo>
                    <a:lnTo>
                      <a:pt x="3" y="49"/>
                    </a:lnTo>
                    <a:lnTo>
                      <a:pt x="0" y="48"/>
                    </a:lnTo>
                    <a:lnTo>
                      <a:pt x="31" y="0"/>
                    </a:lnTo>
                    <a:lnTo>
                      <a:pt x="32" y="2"/>
                    </a:lnTo>
                    <a:close/>
                  </a:path>
                </a:pathLst>
              </a:custGeom>
              <a:solidFill>
                <a:srgbClr val="7B7A79"/>
              </a:solidFill>
              <a:ln w="9525">
                <a:noFill/>
                <a:round/>
                <a:headEnd/>
                <a:tailEnd/>
              </a:ln>
            </p:spPr>
            <p:txBody>
              <a:bodyPr/>
              <a:lstStyle/>
              <a:p>
                <a:endParaRPr lang="hu-HU"/>
              </a:p>
            </p:txBody>
          </p:sp>
          <p:sp>
            <p:nvSpPr>
              <p:cNvPr id="74144" name="Freeform 368"/>
              <p:cNvSpPr>
                <a:spLocks/>
              </p:cNvSpPr>
              <p:nvPr/>
            </p:nvSpPr>
            <p:spPr bwMode="auto">
              <a:xfrm>
                <a:off x="1256" y="1882"/>
                <a:ext cx="32" cy="48"/>
              </a:xfrm>
              <a:custGeom>
                <a:avLst/>
                <a:gdLst>
                  <a:gd name="T0" fmla="*/ 32 w 32"/>
                  <a:gd name="T1" fmla="*/ 2 h 48"/>
                  <a:gd name="T2" fmla="*/ 2 w 32"/>
                  <a:gd name="T3" fmla="*/ 48 h 48"/>
                  <a:gd name="T4" fmla="*/ 0 w 32"/>
                  <a:gd name="T5" fmla="*/ 47 h 48"/>
                  <a:gd name="T6" fmla="*/ 31 w 32"/>
                  <a:gd name="T7" fmla="*/ 0 h 48"/>
                  <a:gd name="T8" fmla="*/ 32 w 32"/>
                  <a:gd name="T9" fmla="*/ 2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2"/>
                    </a:moveTo>
                    <a:lnTo>
                      <a:pt x="2" y="48"/>
                    </a:lnTo>
                    <a:lnTo>
                      <a:pt x="0" y="47"/>
                    </a:lnTo>
                    <a:lnTo>
                      <a:pt x="31" y="0"/>
                    </a:lnTo>
                    <a:lnTo>
                      <a:pt x="32" y="2"/>
                    </a:lnTo>
                    <a:close/>
                  </a:path>
                </a:pathLst>
              </a:custGeom>
              <a:solidFill>
                <a:srgbClr val="797877"/>
              </a:solidFill>
              <a:ln w="9525">
                <a:noFill/>
                <a:round/>
                <a:headEnd/>
                <a:tailEnd/>
              </a:ln>
            </p:spPr>
            <p:txBody>
              <a:bodyPr/>
              <a:lstStyle/>
              <a:p>
                <a:endParaRPr lang="hu-HU"/>
              </a:p>
            </p:txBody>
          </p:sp>
          <p:sp>
            <p:nvSpPr>
              <p:cNvPr id="74145" name="Freeform 369"/>
              <p:cNvSpPr>
                <a:spLocks/>
              </p:cNvSpPr>
              <p:nvPr/>
            </p:nvSpPr>
            <p:spPr bwMode="auto">
              <a:xfrm>
                <a:off x="1256" y="1881"/>
                <a:ext cx="32" cy="49"/>
              </a:xfrm>
              <a:custGeom>
                <a:avLst/>
                <a:gdLst>
                  <a:gd name="T0" fmla="*/ 32 w 32"/>
                  <a:gd name="T1" fmla="*/ 1 h 49"/>
                  <a:gd name="T2" fmla="*/ 1 w 32"/>
                  <a:gd name="T3" fmla="*/ 49 h 49"/>
                  <a:gd name="T4" fmla="*/ 0 w 32"/>
                  <a:gd name="T5" fmla="*/ 48 h 49"/>
                  <a:gd name="T6" fmla="*/ 29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1" y="49"/>
                    </a:lnTo>
                    <a:lnTo>
                      <a:pt x="0" y="48"/>
                    </a:lnTo>
                    <a:lnTo>
                      <a:pt x="29" y="0"/>
                    </a:lnTo>
                    <a:lnTo>
                      <a:pt x="32" y="1"/>
                    </a:lnTo>
                    <a:close/>
                  </a:path>
                </a:pathLst>
              </a:custGeom>
              <a:solidFill>
                <a:srgbClr val="767473"/>
              </a:solidFill>
              <a:ln w="9525">
                <a:noFill/>
                <a:round/>
                <a:headEnd/>
                <a:tailEnd/>
              </a:ln>
            </p:spPr>
            <p:txBody>
              <a:bodyPr/>
              <a:lstStyle/>
              <a:p>
                <a:endParaRPr lang="hu-HU"/>
              </a:p>
            </p:txBody>
          </p:sp>
          <p:sp>
            <p:nvSpPr>
              <p:cNvPr id="74146" name="Freeform 370"/>
              <p:cNvSpPr>
                <a:spLocks/>
              </p:cNvSpPr>
              <p:nvPr/>
            </p:nvSpPr>
            <p:spPr bwMode="auto">
              <a:xfrm>
                <a:off x="1254" y="1881"/>
                <a:ext cx="33" cy="48"/>
              </a:xfrm>
              <a:custGeom>
                <a:avLst/>
                <a:gdLst>
                  <a:gd name="T0" fmla="*/ 33 w 33"/>
                  <a:gd name="T1" fmla="*/ 1 h 48"/>
                  <a:gd name="T2" fmla="*/ 2 w 33"/>
                  <a:gd name="T3" fmla="*/ 48 h 48"/>
                  <a:gd name="T4" fmla="*/ 0 w 33"/>
                  <a:gd name="T5" fmla="*/ 46 h 48"/>
                  <a:gd name="T6" fmla="*/ 30 w 33"/>
                  <a:gd name="T7" fmla="*/ 0 h 48"/>
                  <a:gd name="T8" fmla="*/ 33 w 33"/>
                  <a:gd name="T9" fmla="*/ 1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1"/>
                    </a:moveTo>
                    <a:lnTo>
                      <a:pt x="2" y="48"/>
                    </a:lnTo>
                    <a:lnTo>
                      <a:pt x="0" y="46"/>
                    </a:lnTo>
                    <a:lnTo>
                      <a:pt x="30" y="0"/>
                    </a:lnTo>
                    <a:lnTo>
                      <a:pt x="33" y="1"/>
                    </a:lnTo>
                    <a:close/>
                  </a:path>
                </a:pathLst>
              </a:custGeom>
              <a:solidFill>
                <a:srgbClr val="747271"/>
              </a:solidFill>
              <a:ln w="9525">
                <a:noFill/>
                <a:round/>
                <a:headEnd/>
                <a:tailEnd/>
              </a:ln>
            </p:spPr>
            <p:txBody>
              <a:bodyPr/>
              <a:lstStyle/>
              <a:p>
                <a:endParaRPr lang="hu-HU"/>
              </a:p>
            </p:txBody>
          </p:sp>
          <p:sp>
            <p:nvSpPr>
              <p:cNvPr id="74147" name="Freeform 371"/>
              <p:cNvSpPr>
                <a:spLocks/>
              </p:cNvSpPr>
              <p:nvPr/>
            </p:nvSpPr>
            <p:spPr bwMode="auto">
              <a:xfrm>
                <a:off x="1253" y="1879"/>
                <a:ext cx="32" cy="50"/>
              </a:xfrm>
              <a:custGeom>
                <a:avLst/>
                <a:gdLst>
                  <a:gd name="T0" fmla="*/ 32 w 32"/>
                  <a:gd name="T1" fmla="*/ 2 h 50"/>
                  <a:gd name="T2" fmla="*/ 3 w 32"/>
                  <a:gd name="T3" fmla="*/ 50 h 50"/>
                  <a:gd name="T4" fmla="*/ 0 w 32"/>
                  <a:gd name="T5" fmla="*/ 48 h 50"/>
                  <a:gd name="T6" fmla="*/ 29 w 32"/>
                  <a:gd name="T7" fmla="*/ 0 h 50"/>
                  <a:gd name="T8" fmla="*/ 32 w 32"/>
                  <a:gd name="T9" fmla="*/ 2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2" y="2"/>
                    </a:moveTo>
                    <a:lnTo>
                      <a:pt x="3" y="50"/>
                    </a:lnTo>
                    <a:lnTo>
                      <a:pt x="0" y="48"/>
                    </a:lnTo>
                    <a:lnTo>
                      <a:pt x="29" y="0"/>
                    </a:lnTo>
                    <a:lnTo>
                      <a:pt x="32" y="2"/>
                    </a:lnTo>
                    <a:close/>
                  </a:path>
                </a:pathLst>
              </a:custGeom>
              <a:solidFill>
                <a:srgbClr val="727070"/>
              </a:solidFill>
              <a:ln w="9525">
                <a:noFill/>
                <a:round/>
                <a:headEnd/>
                <a:tailEnd/>
              </a:ln>
            </p:spPr>
            <p:txBody>
              <a:bodyPr/>
              <a:lstStyle/>
              <a:p>
                <a:endParaRPr lang="hu-HU"/>
              </a:p>
            </p:txBody>
          </p:sp>
          <p:sp>
            <p:nvSpPr>
              <p:cNvPr id="74148" name="Freeform 372"/>
              <p:cNvSpPr>
                <a:spLocks/>
              </p:cNvSpPr>
              <p:nvPr/>
            </p:nvSpPr>
            <p:spPr bwMode="auto">
              <a:xfrm>
                <a:off x="1251" y="1879"/>
                <a:ext cx="33" cy="48"/>
              </a:xfrm>
              <a:custGeom>
                <a:avLst/>
                <a:gdLst>
                  <a:gd name="T0" fmla="*/ 33 w 33"/>
                  <a:gd name="T1" fmla="*/ 2 h 48"/>
                  <a:gd name="T2" fmla="*/ 3 w 33"/>
                  <a:gd name="T3" fmla="*/ 48 h 48"/>
                  <a:gd name="T4" fmla="*/ 0 w 33"/>
                  <a:gd name="T5" fmla="*/ 47 h 48"/>
                  <a:gd name="T6" fmla="*/ 30 w 33"/>
                  <a:gd name="T7" fmla="*/ 0 h 48"/>
                  <a:gd name="T8" fmla="*/ 33 w 33"/>
                  <a:gd name="T9" fmla="*/ 2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3" y="2"/>
                    </a:moveTo>
                    <a:lnTo>
                      <a:pt x="3" y="48"/>
                    </a:lnTo>
                    <a:lnTo>
                      <a:pt x="0" y="47"/>
                    </a:lnTo>
                    <a:lnTo>
                      <a:pt x="30" y="0"/>
                    </a:lnTo>
                    <a:lnTo>
                      <a:pt x="33" y="2"/>
                    </a:lnTo>
                    <a:close/>
                  </a:path>
                </a:pathLst>
              </a:custGeom>
              <a:solidFill>
                <a:srgbClr val="716F6E"/>
              </a:solidFill>
              <a:ln w="9525">
                <a:noFill/>
                <a:round/>
                <a:headEnd/>
                <a:tailEnd/>
              </a:ln>
            </p:spPr>
            <p:txBody>
              <a:bodyPr/>
              <a:lstStyle/>
              <a:p>
                <a:endParaRPr lang="hu-HU"/>
              </a:p>
            </p:txBody>
          </p:sp>
          <p:sp>
            <p:nvSpPr>
              <p:cNvPr id="74149" name="Freeform 373"/>
              <p:cNvSpPr>
                <a:spLocks/>
              </p:cNvSpPr>
              <p:nvPr/>
            </p:nvSpPr>
            <p:spPr bwMode="auto">
              <a:xfrm>
                <a:off x="1250" y="1878"/>
                <a:ext cx="32" cy="49"/>
              </a:xfrm>
              <a:custGeom>
                <a:avLst/>
                <a:gdLst>
                  <a:gd name="T0" fmla="*/ 32 w 32"/>
                  <a:gd name="T1" fmla="*/ 1 h 49"/>
                  <a:gd name="T2" fmla="*/ 3 w 32"/>
                  <a:gd name="T3" fmla="*/ 49 h 49"/>
                  <a:gd name="T4" fmla="*/ 0 w 32"/>
                  <a:gd name="T5" fmla="*/ 48 h 49"/>
                  <a:gd name="T6" fmla="*/ 30 w 32"/>
                  <a:gd name="T7" fmla="*/ 0 h 49"/>
                  <a:gd name="T8" fmla="*/ 32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2" y="1"/>
                    </a:moveTo>
                    <a:lnTo>
                      <a:pt x="3" y="49"/>
                    </a:lnTo>
                    <a:lnTo>
                      <a:pt x="0" y="48"/>
                    </a:lnTo>
                    <a:lnTo>
                      <a:pt x="30" y="0"/>
                    </a:lnTo>
                    <a:lnTo>
                      <a:pt x="32" y="1"/>
                    </a:lnTo>
                    <a:close/>
                  </a:path>
                </a:pathLst>
              </a:custGeom>
              <a:solidFill>
                <a:srgbClr val="6F6D6C"/>
              </a:solidFill>
              <a:ln w="9525">
                <a:noFill/>
                <a:round/>
                <a:headEnd/>
                <a:tailEnd/>
              </a:ln>
            </p:spPr>
            <p:txBody>
              <a:bodyPr/>
              <a:lstStyle/>
              <a:p>
                <a:endParaRPr lang="hu-HU"/>
              </a:p>
            </p:txBody>
          </p:sp>
          <p:sp>
            <p:nvSpPr>
              <p:cNvPr id="74150" name="Freeform 374"/>
              <p:cNvSpPr>
                <a:spLocks/>
              </p:cNvSpPr>
              <p:nvPr/>
            </p:nvSpPr>
            <p:spPr bwMode="auto">
              <a:xfrm>
                <a:off x="1249" y="1878"/>
                <a:ext cx="32" cy="48"/>
              </a:xfrm>
              <a:custGeom>
                <a:avLst/>
                <a:gdLst>
                  <a:gd name="T0" fmla="*/ 32 w 32"/>
                  <a:gd name="T1" fmla="*/ 1 h 48"/>
                  <a:gd name="T2" fmla="*/ 2 w 32"/>
                  <a:gd name="T3" fmla="*/ 48 h 48"/>
                  <a:gd name="T4" fmla="*/ 0 w 32"/>
                  <a:gd name="T5" fmla="*/ 46 h 48"/>
                  <a:gd name="T6" fmla="*/ 31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2" y="48"/>
                    </a:lnTo>
                    <a:lnTo>
                      <a:pt x="0" y="46"/>
                    </a:lnTo>
                    <a:lnTo>
                      <a:pt x="31" y="0"/>
                    </a:lnTo>
                    <a:lnTo>
                      <a:pt x="32" y="1"/>
                    </a:lnTo>
                    <a:close/>
                  </a:path>
                </a:pathLst>
              </a:custGeom>
              <a:solidFill>
                <a:srgbClr val="6E6C6B"/>
              </a:solidFill>
              <a:ln w="9525">
                <a:noFill/>
                <a:round/>
                <a:headEnd/>
                <a:tailEnd/>
              </a:ln>
            </p:spPr>
            <p:txBody>
              <a:bodyPr/>
              <a:lstStyle/>
              <a:p>
                <a:endParaRPr lang="hu-HU"/>
              </a:p>
            </p:txBody>
          </p:sp>
          <p:sp>
            <p:nvSpPr>
              <p:cNvPr id="74151" name="Freeform 375"/>
              <p:cNvSpPr>
                <a:spLocks/>
              </p:cNvSpPr>
              <p:nvPr/>
            </p:nvSpPr>
            <p:spPr bwMode="auto">
              <a:xfrm>
                <a:off x="1249" y="1877"/>
                <a:ext cx="31" cy="49"/>
              </a:xfrm>
              <a:custGeom>
                <a:avLst/>
                <a:gdLst>
                  <a:gd name="T0" fmla="*/ 31 w 31"/>
                  <a:gd name="T1" fmla="*/ 1 h 49"/>
                  <a:gd name="T2" fmla="*/ 1 w 31"/>
                  <a:gd name="T3" fmla="*/ 49 h 49"/>
                  <a:gd name="T4" fmla="*/ 0 w 31"/>
                  <a:gd name="T5" fmla="*/ 46 h 49"/>
                  <a:gd name="T6" fmla="*/ 29 w 31"/>
                  <a:gd name="T7" fmla="*/ 0 h 49"/>
                  <a:gd name="T8" fmla="*/ 31 w 31"/>
                  <a:gd name="T9" fmla="*/ 1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31" y="1"/>
                    </a:moveTo>
                    <a:lnTo>
                      <a:pt x="1" y="49"/>
                    </a:lnTo>
                    <a:lnTo>
                      <a:pt x="0" y="46"/>
                    </a:lnTo>
                    <a:lnTo>
                      <a:pt x="29" y="0"/>
                    </a:lnTo>
                    <a:lnTo>
                      <a:pt x="31" y="1"/>
                    </a:lnTo>
                    <a:close/>
                  </a:path>
                </a:pathLst>
              </a:custGeom>
              <a:solidFill>
                <a:srgbClr val="6C6A69"/>
              </a:solidFill>
              <a:ln w="9525">
                <a:noFill/>
                <a:round/>
                <a:headEnd/>
                <a:tailEnd/>
              </a:ln>
            </p:spPr>
            <p:txBody>
              <a:bodyPr/>
              <a:lstStyle/>
              <a:p>
                <a:endParaRPr lang="hu-HU"/>
              </a:p>
            </p:txBody>
          </p:sp>
          <p:sp>
            <p:nvSpPr>
              <p:cNvPr id="74152" name="Freeform 376"/>
              <p:cNvSpPr>
                <a:spLocks/>
              </p:cNvSpPr>
              <p:nvPr/>
            </p:nvSpPr>
            <p:spPr bwMode="auto">
              <a:xfrm>
                <a:off x="1247" y="1875"/>
                <a:ext cx="33" cy="49"/>
              </a:xfrm>
              <a:custGeom>
                <a:avLst/>
                <a:gdLst>
                  <a:gd name="T0" fmla="*/ 33 w 33"/>
                  <a:gd name="T1" fmla="*/ 3 h 49"/>
                  <a:gd name="T2" fmla="*/ 2 w 33"/>
                  <a:gd name="T3" fmla="*/ 49 h 49"/>
                  <a:gd name="T4" fmla="*/ 0 w 33"/>
                  <a:gd name="T5" fmla="*/ 48 h 49"/>
                  <a:gd name="T6" fmla="*/ 30 w 33"/>
                  <a:gd name="T7" fmla="*/ 0 h 49"/>
                  <a:gd name="T8" fmla="*/ 33 w 33"/>
                  <a:gd name="T9" fmla="*/ 3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3"/>
                    </a:moveTo>
                    <a:lnTo>
                      <a:pt x="2" y="49"/>
                    </a:lnTo>
                    <a:lnTo>
                      <a:pt x="0" y="48"/>
                    </a:lnTo>
                    <a:lnTo>
                      <a:pt x="30" y="0"/>
                    </a:lnTo>
                    <a:lnTo>
                      <a:pt x="33" y="3"/>
                    </a:lnTo>
                    <a:close/>
                  </a:path>
                </a:pathLst>
              </a:custGeom>
              <a:solidFill>
                <a:srgbClr val="6A6867"/>
              </a:solidFill>
              <a:ln w="9525">
                <a:noFill/>
                <a:round/>
                <a:headEnd/>
                <a:tailEnd/>
              </a:ln>
            </p:spPr>
            <p:txBody>
              <a:bodyPr/>
              <a:lstStyle/>
              <a:p>
                <a:endParaRPr lang="hu-HU"/>
              </a:p>
            </p:txBody>
          </p:sp>
          <p:sp>
            <p:nvSpPr>
              <p:cNvPr id="74153" name="Freeform 377"/>
              <p:cNvSpPr>
                <a:spLocks/>
              </p:cNvSpPr>
              <p:nvPr/>
            </p:nvSpPr>
            <p:spPr bwMode="auto">
              <a:xfrm>
                <a:off x="1246" y="1875"/>
                <a:ext cx="32" cy="48"/>
              </a:xfrm>
              <a:custGeom>
                <a:avLst/>
                <a:gdLst>
                  <a:gd name="T0" fmla="*/ 32 w 32"/>
                  <a:gd name="T1" fmla="*/ 2 h 48"/>
                  <a:gd name="T2" fmla="*/ 3 w 32"/>
                  <a:gd name="T3" fmla="*/ 48 h 48"/>
                  <a:gd name="T4" fmla="*/ 0 w 32"/>
                  <a:gd name="T5" fmla="*/ 47 h 48"/>
                  <a:gd name="T6" fmla="*/ 29 w 32"/>
                  <a:gd name="T7" fmla="*/ 0 h 48"/>
                  <a:gd name="T8" fmla="*/ 32 w 32"/>
                  <a:gd name="T9" fmla="*/ 2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2"/>
                    </a:moveTo>
                    <a:lnTo>
                      <a:pt x="3" y="48"/>
                    </a:lnTo>
                    <a:lnTo>
                      <a:pt x="0" y="47"/>
                    </a:lnTo>
                    <a:lnTo>
                      <a:pt x="29" y="0"/>
                    </a:lnTo>
                    <a:lnTo>
                      <a:pt x="32" y="2"/>
                    </a:lnTo>
                    <a:close/>
                  </a:path>
                </a:pathLst>
              </a:custGeom>
              <a:solidFill>
                <a:srgbClr val="686665"/>
              </a:solidFill>
              <a:ln w="9525">
                <a:noFill/>
                <a:round/>
                <a:headEnd/>
                <a:tailEnd/>
              </a:ln>
            </p:spPr>
            <p:txBody>
              <a:bodyPr/>
              <a:lstStyle/>
              <a:p>
                <a:endParaRPr lang="hu-HU"/>
              </a:p>
            </p:txBody>
          </p:sp>
          <p:sp>
            <p:nvSpPr>
              <p:cNvPr id="74154" name="Freeform 378"/>
              <p:cNvSpPr>
                <a:spLocks/>
              </p:cNvSpPr>
              <p:nvPr/>
            </p:nvSpPr>
            <p:spPr bwMode="auto">
              <a:xfrm>
                <a:off x="1244" y="1874"/>
                <a:ext cx="33" cy="49"/>
              </a:xfrm>
              <a:custGeom>
                <a:avLst/>
                <a:gdLst>
                  <a:gd name="T0" fmla="*/ 33 w 33"/>
                  <a:gd name="T1" fmla="*/ 1 h 49"/>
                  <a:gd name="T2" fmla="*/ 3 w 33"/>
                  <a:gd name="T3" fmla="*/ 49 h 49"/>
                  <a:gd name="T4" fmla="*/ 0 w 33"/>
                  <a:gd name="T5" fmla="*/ 48 h 49"/>
                  <a:gd name="T6" fmla="*/ 30 w 33"/>
                  <a:gd name="T7" fmla="*/ 0 h 49"/>
                  <a:gd name="T8" fmla="*/ 33 w 33"/>
                  <a:gd name="T9" fmla="*/ 1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3" y="1"/>
                    </a:moveTo>
                    <a:lnTo>
                      <a:pt x="3" y="49"/>
                    </a:lnTo>
                    <a:lnTo>
                      <a:pt x="0" y="48"/>
                    </a:lnTo>
                    <a:lnTo>
                      <a:pt x="30" y="0"/>
                    </a:lnTo>
                    <a:lnTo>
                      <a:pt x="33" y="1"/>
                    </a:lnTo>
                    <a:close/>
                  </a:path>
                </a:pathLst>
              </a:custGeom>
              <a:solidFill>
                <a:srgbClr val="676563"/>
              </a:solidFill>
              <a:ln w="9525">
                <a:noFill/>
                <a:round/>
                <a:headEnd/>
                <a:tailEnd/>
              </a:ln>
            </p:spPr>
            <p:txBody>
              <a:bodyPr/>
              <a:lstStyle/>
              <a:p>
                <a:endParaRPr lang="hu-HU"/>
              </a:p>
            </p:txBody>
          </p:sp>
          <p:sp>
            <p:nvSpPr>
              <p:cNvPr id="74155" name="Freeform 379"/>
              <p:cNvSpPr>
                <a:spLocks/>
              </p:cNvSpPr>
              <p:nvPr/>
            </p:nvSpPr>
            <p:spPr bwMode="auto">
              <a:xfrm>
                <a:off x="1243" y="1874"/>
                <a:ext cx="32" cy="48"/>
              </a:xfrm>
              <a:custGeom>
                <a:avLst/>
                <a:gdLst>
                  <a:gd name="T0" fmla="*/ 32 w 32"/>
                  <a:gd name="T1" fmla="*/ 1 h 48"/>
                  <a:gd name="T2" fmla="*/ 3 w 32"/>
                  <a:gd name="T3" fmla="*/ 48 h 48"/>
                  <a:gd name="T4" fmla="*/ 0 w 32"/>
                  <a:gd name="T5" fmla="*/ 46 h 48"/>
                  <a:gd name="T6" fmla="*/ 29 w 32"/>
                  <a:gd name="T7" fmla="*/ 0 h 48"/>
                  <a:gd name="T8" fmla="*/ 32 w 32"/>
                  <a:gd name="T9" fmla="*/ 1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2" y="1"/>
                    </a:moveTo>
                    <a:lnTo>
                      <a:pt x="3" y="48"/>
                    </a:lnTo>
                    <a:lnTo>
                      <a:pt x="0" y="46"/>
                    </a:lnTo>
                    <a:lnTo>
                      <a:pt x="29" y="0"/>
                    </a:lnTo>
                    <a:lnTo>
                      <a:pt x="32" y="1"/>
                    </a:lnTo>
                    <a:close/>
                  </a:path>
                </a:pathLst>
              </a:custGeom>
              <a:solidFill>
                <a:srgbClr val="636160"/>
              </a:solidFill>
              <a:ln w="9525">
                <a:noFill/>
                <a:round/>
                <a:headEnd/>
                <a:tailEnd/>
              </a:ln>
            </p:spPr>
            <p:txBody>
              <a:bodyPr/>
              <a:lstStyle/>
              <a:p>
                <a:endParaRPr lang="hu-HU"/>
              </a:p>
            </p:txBody>
          </p:sp>
          <p:sp>
            <p:nvSpPr>
              <p:cNvPr id="74156" name="Freeform 380"/>
              <p:cNvSpPr>
                <a:spLocks/>
              </p:cNvSpPr>
              <p:nvPr/>
            </p:nvSpPr>
            <p:spPr bwMode="auto">
              <a:xfrm>
                <a:off x="1227" y="1854"/>
                <a:ext cx="57" cy="89"/>
              </a:xfrm>
              <a:custGeom>
                <a:avLst/>
                <a:gdLst>
                  <a:gd name="T0" fmla="*/ 47 w 57"/>
                  <a:gd name="T1" fmla="*/ 20 h 89"/>
                  <a:gd name="T2" fmla="*/ 17 w 57"/>
                  <a:gd name="T3" fmla="*/ 68 h 89"/>
                  <a:gd name="T4" fmla="*/ 16 w 57"/>
                  <a:gd name="T5" fmla="*/ 66 h 89"/>
                  <a:gd name="T6" fmla="*/ 2 w 57"/>
                  <a:gd name="T7" fmla="*/ 89 h 89"/>
                  <a:gd name="T8" fmla="*/ 0 w 57"/>
                  <a:gd name="T9" fmla="*/ 87 h 89"/>
                  <a:gd name="T10" fmla="*/ 57 w 57"/>
                  <a:gd name="T11" fmla="*/ 0 h 89"/>
                  <a:gd name="T12" fmla="*/ 57 w 57"/>
                  <a:gd name="T13" fmla="*/ 0 h 89"/>
                  <a:gd name="T14" fmla="*/ 45 w 57"/>
                  <a:gd name="T15" fmla="*/ 20 h 89"/>
                  <a:gd name="T16" fmla="*/ 47 w 57"/>
                  <a:gd name="T17" fmla="*/ 2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89"/>
                  <a:gd name="T29" fmla="*/ 57 w 5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89">
                    <a:moveTo>
                      <a:pt x="47" y="20"/>
                    </a:moveTo>
                    <a:lnTo>
                      <a:pt x="17" y="68"/>
                    </a:lnTo>
                    <a:lnTo>
                      <a:pt x="16" y="66"/>
                    </a:lnTo>
                    <a:lnTo>
                      <a:pt x="2" y="89"/>
                    </a:lnTo>
                    <a:lnTo>
                      <a:pt x="0" y="87"/>
                    </a:lnTo>
                    <a:lnTo>
                      <a:pt x="57" y="0"/>
                    </a:lnTo>
                    <a:lnTo>
                      <a:pt x="45" y="20"/>
                    </a:lnTo>
                    <a:lnTo>
                      <a:pt x="47" y="20"/>
                    </a:lnTo>
                    <a:close/>
                  </a:path>
                </a:pathLst>
              </a:custGeom>
              <a:solidFill>
                <a:srgbClr val="615E5D"/>
              </a:solidFill>
              <a:ln w="9525">
                <a:noFill/>
                <a:round/>
                <a:headEnd/>
                <a:tailEnd/>
              </a:ln>
            </p:spPr>
            <p:txBody>
              <a:bodyPr/>
              <a:lstStyle/>
              <a:p>
                <a:endParaRPr lang="hu-HU"/>
              </a:p>
            </p:txBody>
          </p:sp>
          <p:sp>
            <p:nvSpPr>
              <p:cNvPr id="74157" name="Freeform 381"/>
              <p:cNvSpPr>
                <a:spLocks/>
              </p:cNvSpPr>
              <p:nvPr/>
            </p:nvSpPr>
            <p:spPr bwMode="auto">
              <a:xfrm>
                <a:off x="1227" y="1854"/>
                <a:ext cx="57" cy="89"/>
              </a:xfrm>
              <a:custGeom>
                <a:avLst/>
                <a:gdLst>
                  <a:gd name="T0" fmla="*/ 45 w 57"/>
                  <a:gd name="T1" fmla="*/ 20 h 89"/>
                  <a:gd name="T2" fmla="*/ 16 w 57"/>
                  <a:gd name="T3" fmla="*/ 66 h 89"/>
                  <a:gd name="T4" fmla="*/ 16 w 57"/>
                  <a:gd name="T5" fmla="*/ 66 h 89"/>
                  <a:gd name="T6" fmla="*/ 2 w 57"/>
                  <a:gd name="T7" fmla="*/ 89 h 89"/>
                  <a:gd name="T8" fmla="*/ 0 w 57"/>
                  <a:gd name="T9" fmla="*/ 86 h 89"/>
                  <a:gd name="T10" fmla="*/ 54 w 57"/>
                  <a:gd name="T11" fmla="*/ 1 h 89"/>
                  <a:gd name="T12" fmla="*/ 57 w 57"/>
                  <a:gd name="T13" fmla="*/ 0 h 89"/>
                  <a:gd name="T14" fmla="*/ 45 w 57"/>
                  <a:gd name="T15" fmla="*/ 20 h 89"/>
                  <a:gd name="T16" fmla="*/ 45 w 57"/>
                  <a:gd name="T17" fmla="*/ 2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89"/>
                  <a:gd name="T29" fmla="*/ 57 w 5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89">
                    <a:moveTo>
                      <a:pt x="45" y="20"/>
                    </a:moveTo>
                    <a:lnTo>
                      <a:pt x="16" y="66"/>
                    </a:lnTo>
                    <a:lnTo>
                      <a:pt x="2" y="89"/>
                    </a:lnTo>
                    <a:lnTo>
                      <a:pt x="0" y="86"/>
                    </a:lnTo>
                    <a:lnTo>
                      <a:pt x="54" y="1"/>
                    </a:lnTo>
                    <a:lnTo>
                      <a:pt x="57" y="0"/>
                    </a:lnTo>
                    <a:lnTo>
                      <a:pt x="45" y="20"/>
                    </a:lnTo>
                    <a:close/>
                  </a:path>
                </a:pathLst>
              </a:custGeom>
              <a:solidFill>
                <a:srgbClr val="5E5C5B"/>
              </a:solidFill>
              <a:ln w="9525">
                <a:noFill/>
                <a:round/>
                <a:headEnd/>
                <a:tailEnd/>
              </a:ln>
            </p:spPr>
            <p:txBody>
              <a:bodyPr/>
              <a:lstStyle/>
              <a:p>
                <a:endParaRPr lang="hu-HU"/>
              </a:p>
            </p:txBody>
          </p:sp>
          <p:sp>
            <p:nvSpPr>
              <p:cNvPr id="74158" name="Freeform 382"/>
              <p:cNvSpPr>
                <a:spLocks/>
              </p:cNvSpPr>
              <p:nvPr/>
            </p:nvSpPr>
            <p:spPr bwMode="auto">
              <a:xfrm>
                <a:off x="1227" y="1854"/>
                <a:ext cx="57" cy="87"/>
              </a:xfrm>
              <a:custGeom>
                <a:avLst/>
                <a:gdLst>
                  <a:gd name="T0" fmla="*/ 57 w 57"/>
                  <a:gd name="T1" fmla="*/ 0 h 87"/>
                  <a:gd name="T2" fmla="*/ 0 w 57"/>
                  <a:gd name="T3" fmla="*/ 87 h 87"/>
                  <a:gd name="T4" fmla="*/ 0 w 57"/>
                  <a:gd name="T5" fmla="*/ 85 h 87"/>
                  <a:gd name="T6" fmla="*/ 53 w 57"/>
                  <a:gd name="T7" fmla="*/ 1 h 87"/>
                  <a:gd name="T8" fmla="*/ 57 w 57"/>
                  <a:gd name="T9" fmla="*/ 0 h 87"/>
                  <a:gd name="T10" fmla="*/ 0 60000 65536"/>
                  <a:gd name="T11" fmla="*/ 0 60000 65536"/>
                  <a:gd name="T12" fmla="*/ 0 60000 65536"/>
                  <a:gd name="T13" fmla="*/ 0 60000 65536"/>
                  <a:gd name="T14" fmla="*/ 0 60000 65536"/>
                  <a:gd name="T15" fmla="*/ 0 w 57"/>
                  <a:gd name="T16" fmla="*/ 0 h 87"/>
                  <a:gd name="T17" fmla="*/ 57 w 57"/>
                  <a:gd name="T18" fmla="*/ 87 h 87"/>
                </a:gdLst>
                <a:ahLst/>
                <a:cxnLst>
                  <a:cxn ang="T10">
                    <a:pos x="T0" y="T1"/>
                  </a:cxn>
                  <a:cxn ang="T11">
                    <a:pos x="T2" y="T3"/>
                  </a:cxn>
                  <a:cxn ang="T12">
                    <a:pos x="T4" y="T5"/>
                  </a:cxn>
                  <a:cxn ang="T13">
                    <a:pos x="T6" y="T7"/>
                  </a:cxn>
                  <a:cxn ang="T14">
                    <a:pos x="T8" y="T9"/>
                  </a:cxn>
                </a:cxnLst>
                <a:rect l="T15" t="T16" r="T17" b="T18"/>
                <a:pathLst>
                  <a:path w="57" h="87">
                    <a:moveTo>
                      <a:pt x="57" y="0"/>
                    </a:moveTo>
                    <a:lnTo>
                      <a:pt x="0" y="87"/>
                    </a:lnTo>
                    <a:lnTo>
                      <a:pt x="0" y="85"/>
                    </a:lnTo>
                    <a:lnTo>
                      <a:pt x="53" y="1"/>
                    </a:lnTo>
                    <a:lnTo>
                      <a:pt x="57" y="0"/>
                    </a:lnTo>
                    <a:close/>
                  </a:path>
                </a:pathLst>
              </a:custGeom>
              <a:solidFill>
                <a:srgbClr val="5D5A59"/>
              </a:solidFill>
              <a:ln w="9525">
                <a:noFill/>
                <a:round/>
                <a:headEnd/>
                <a:tailEnd/>
              </a:ln>
            </p:spPr>
            <p:txBody>
              <a:bodyPr/>
              <a:lstStyle/>
              <a:p>
                <a:endParaRPr lang="hu-HU"/>
              </a:p>
            </p:txBody>
          </p:sp>
          <p:sp>
            <p:nvSpPr>
              <p:cNvPr id="74159" name="Freeform 383"/>
              <p:cNvSpPr>
                <a:spLocks/>
              </p:cNvSpPr>
              <p:nvPr/>
            </p:nvSpPr>
            <p:spPr bwMode="auto">
              <a:xfrm>
                <a:off x="1226" y="1855"/>
                <a:ext cx="55" cy="85"/>
              </a:xfrm>
              <a:custGeom>
                <a:avLst/>
                <a:gdLst>
                  <a:gd name="T0" fmla="*/ 55 w 55"/>
                  <a:gd name="T1" fmla="*/ 0 h 85"/>
                  <a:gd name="T2" fmla="*/ 1 w 55"/>
                  <a:gd name="T3" fmla="*/ 85 h 85"/>
                  <a:gd name="T4" fmla="*/ 0 w 55"/>
                  <a:gd name="T5" fmla="*/ 82 h 85"/>
                  <a:gd name="T6" fmla="*/ 52 w 55"/>
                  <a:gd name="T7" fmla="*/ 0 h 85"/>
                  <a:gd name="T8" fmla="*/ 55 w 55"/>
                  <a:gd name="T9" fmla="*/ 0 h 85"/>
                  <a:gd name="T10" fmla="*/ 0 60000 65536"/>
                  <a:gd name="T11" fmla="*/ 0 60000 65536"/>
                  <a:gd name="T12" fmla="*/ 0 60000 65536"/>
                  <a:gd name="T13" fmla="*/ 0 60000 65536"/>
                  <a:gd name="T14" fmla="*/ 0 60000 65536"/>
                  <a:gd name="T15" fmla="*/ 0 w 55"/>
                  <a:gd name="T16" fmla="*/ 0 h 85"/>
                  <a:gd name="T17" fmla="*/ 55 w 55"/>
                  <a:gd name="T18" fmla="*/ 85 h 85"/>
                </a:gdLst>
                <a:ahLst/>
                <a:cxnLst>
                  <a:cxn ang="T10">
                    <a:pos x="T0" y="T1"/>
                  </a:cxn>
                  <a:cxn ang="T11">
                    <a:pos x="T2" y="T3"/>
                  </a:cxn>
                  <a:cxn ang="T12">
                    <a:pos x="T4" y="T5"/>
                  </a:cxn>
                  <a:cxn ang="T13">
                    <a:pos x="T6" y="T7"/>
                  </a:cxn>
                  <a:cxn ang="T14">
                    <a:pos x="T8" y="T9"/>
                  </a:cxn>
                </a:cxnLst>
                <a:rect l="T15" t="T16" r="T17" b="T18"/>
                <a:pathLst>
                  <a:path w="55" h="85">
                    <a:moveTo>
                      <a:pt x="55" y="0"/>
                    </a:moveTo>
                    <a:lnTo>
                      <a:pt x="1" y="85"/>
                    </a:lnTo>
                    <a:lnTo>
                      <a:pt x="0" y="82"/>
                    </a:lnTo>
                    <a:lnTo>
                      <a:pt x="52" y="0"/>
                    </a:lnTo>
                    <a:lnTo>
                      <a:pt x="55" y="0"/>
                    </a:lnTo>
                    <a:close/>
                  </a:path>
                </a:pathLst>
              </a:custGeom>
              <a:solidFill>
                <a:srgbClr val="5B5957"/>
              </a:solidFill>
              <a:ln w="9525">
                <a:noFill/>
                <a:round/>
                <a:headEnd/>
                <a:tailEnd/>
              </a:ln>
            </p:spPr>
            <p:txBody>
              <a:bodyPr/>
              <a:lstStyle/>
              <a:p>
                <a:endParaRPr lang="hu-HU"/>
              </a:p>
            </p:txBody>
          </p:sp>
          <p:sp>
            <p:nvSpPr>
              <p:cNvPr id="74160" name="Freeform 384"/>
              <p:cNvSpPr>
                <a:spLocks/>
              </p:cNvSpPr>
              <p:nvPr/>
            </p:nvSpPr>
            <p:spPr bwMode="auto">
              <a:xfrm>
                <a:off x="1226" y="1855"/>
                <a:ext cx="54" cy="84"/>
              </a:xfrm>
              <a:custGeom>
                <a:avLst/>
                <a:gdLst>
                  <a:gd name="T0" fmla="*/ 54 w 54"/>
                  <a:gd name="T1" fmla="*/ 0 h 84"/>
                  <a:gd name="T2" fmla="*/ 1 w 54"/>
                  <a:gd name="T3" fmla="*/ 84 h 84"/>
                  <a:gd name="T4" fmla="*/ 0 w 54"/>
                  <a:gd name="T5" fmla="*/ 79 h 84"/>
                  <a:gd name="T6" fmla="*/ 51 w 54"/>
                  <a:gd name="T7" fmla="*/ 0 h 84"/>
                  <a:gd name="T8" fmla="*/ 54 w 54"/>
                  <a:gd name="T9" fmla="*/ 0 h 84"/>
                  <a:gd name="T10" fmla="*/ 0 60000 65536"/>
                  <a:gd name="T11" fmla="*/ 0 60000 65536"/>
                  <a:gd name="T12" fmla="*/ 0 60000 65536"/>
                  <a:gd name="T13" fmla="*/ 0 60000 65536"/>
                  <a:gd name="T14" fmla="*/ 0 60000 65536"/>
                  <a:gd name="T15" fmla="*/ 0 w 54"/>
                  <a:gd name="T16" fmla="*/ 0 h 84"/>
                  <a:gd name="T17" fmla="*/ 54 w 54"/>
                  <a:gd name="T18" fmla="*/ 84 h 84"/>
                </a:gdLst>
                <a:ahLst/>
                <a:cxnLst>
                  <a:cxn ang="T10">
                    <a:pos x="T0" y="T1"/>
                  </a:cxn>
                  <a:cxn ang="T11">
                    <a:pos x="T2" y="T3"/>
                  </a:cxn>
                  <a:cxn ang="T12">
                    <a:pos x="T4" y="T5"/>
                  </a:cxn>
                  <a:cxn ang="T13">
                    <a:pos x="T6" y="T7"/>
                  </a:cxn>
                  <a:cxn ang="T14">
                    <a:pos x="T8" y="T9"/>
                  </a:cxn>
                </a:cxnLst>
                <a:rect l="T15" t="T16" r="T17" b="T18"/>
                <a:pathLst>
                  <a:path w="54" h="84">
                    <a:moveTo>
                      <a:pt x="54" y="0"/>
                    </a:moveTo>
                    <a:lnTo>
                      <a:pt x="1" y="84"/>
                    </a:lnTo>
                    <a:lnTo>
                      <a:pt x="0" y="79"/>
                    </a:lnTo>
                    <a:lnTo>
                      <a:pt x="51" y="0"/>
                    </a:lnTo>
                    <a:lnTo>
                      <a:pt x="54" y="0"/>
                    </a:lnTo>
                    <a:close/>
                  </a:path>
                </a:pathLst>
              </a:custGeom>
              <a:solidFill>
                <a:srgbClr val="5A5756"/>
              </a:solidFill>
              <a:ln w="9525">
                <a:noFill/>
                <a:round/>
                <a:headEnd/>
                <a:tailEnd/>
              </a:ln>
            </p:spPr>
            <p:txBody>
              <a:bodyPr/>
              <a:lstStyle/>
              <a:p>
                <a:endParaRPr lang="hu-HU"/>
              </a:p>
            </p:txBody>
          </p:sp>
          <p:sp>
            <p:nvSpPr>
              <p:cNvPr id="74161" name="Freeform 385"/>
              <p:cNvSpPr>
                <a:spLocks/>
              </p:cNvSpPr>
              <p:nvPr/>
            </p:nvSpPr>
            <p:spPr bwMode="auto">
              <a:xfrm>
                <a:off x="1226" y="1855"/>
                <a:ext cx="52" cy="82"/>
              </a:xfrm>
              <a:custGeom>
                <a:avLst/>
                <a:gdLst>
                  <a:gd name="T0" fmla="*/ 52 w 52"/>
                  <a:gd name="T1" fmla="*/ 0 h 82"/>
                  <a:gd name="T2" fmla="*/ 0 w 52"/>
                  <a:gd name="T3" fmla="*/ 82 h 82"/>
                  <a:gd name="T4" fmla="*/ 0 w 52"/>
                  <a:gd name="T5" fmla="*/ 78 h 82"/>
                  <a:gd name="T6" fmla="*/ 48 w 52"/>
                  <a:gd name="T7" fmla="*/ 0 h 82"/>
                  <a:gd name="T8" fmla="*/ 52 w 52"/>
                  <a:gd name="T9" fmla="*/ 0 h 82"/>
                  <a:gd name="T10" fmla="*/ 0 60000 65536"/>
                  <a:gd name="T11" fmla="*/ 0 60000 65536"/>
                  <a:gd name="T12" fmla="*/ 0 60000 65536"/>
                  <a:gd name="T13" fmla="*/ 0 60000 65536"/>
                  <a:gd name="T14" fmla="*/ 0 60000 65536"/>
                  <a:gd name="T15" fmla="*/ 0 w 52"/>
                  <a:gd name="T16" fmla="*/ 0 h 82"/>
                  <a:gd name="T17" fmla="*/ 52 w 52"/>
                  <a:gd name="T18" fmla="*/ 82 h 82"/>
                </a:gdLst>
                <a:ahLst/>
                <a:cxnLst>
                  <a:cxn ang="T10">
                    <a:pos x="T0" y="T1"/>
                  </a:cxn>
                  <a:cxn ang="T11">
                    <a:pos x="T2" y="T3"/>
                  </a:cxn>
                  <a:cxn ang="T12">
                    <a:pos x="T4" y="T5"/>
                  </a:cxn>
                  <a:cxn ang="T13">
                    <a:pos x="T6" y="T7"/>
                  </a:cxn>
                  <a:cxn ang="T14">
                    <a:pos x="T8" y="T9"/>
                  </a:cxn>
                </a:cxnLst>
                <a:rect l="T15" t="T16" r="T17" b="T18"/>
                <a:pathLst>
                  <a:path w="52" h="82">
                    <a:moveTo>
                      <a:pt x="52" y="0"/>
                    </a:moveTo>
                    <a:lnTo>
                      <a:pt x="0" y="82"/>
                    </a:lnTo>
                    <a:lnTo>
                      <a:pt x="0" y="78"/>
                    </a:lnTo>
                    <a:lnTo>
                      <a:pt x="48" y="0"/>
                    </a:lnTo>
                    <a:lnTo>
                      <a:pt x="52" y="0"/>
                    </a:lnTo>
                    <a:close/>
                  </a:path>
                </a:pathLst>
              </a:custGeom>
              <a:solidFill>
                <a:srgbClr val="585554"/>
              </a:solidFill>
              <a:ln w="9525">
                <a:noFill/>
                <a:round/>
                <a:headEnd/>
                <a:tailEnd/>
              </a:ln>
            </p:spPr>
            <p:txBody>
              <a:bodyPr/>
              <a:lstStyle/>
              <a:p>
                <a:endParaRPr lang="hu-HU"/>
              </a:p>
            </p:txBody>
          </p:sp>
          <p:sp>
            <p:nvSpPr>
              <p:cNvPr id="74162" name="Freeform 386"/>
              <p:cNvSpPr>
                <a:spLocks/>
              </p:cNvSpPr>
              <p:nvPr/>
            </p:nvSpPr>
            <p:spPr bwMode="auto">
              <a:xfrm>
                <a:off x="1225" y="1855"/>
                <a:ext cx="52" cy="79"/>
              </a:xfrm>
              <a:custGeom>
                <a:avLst/>
                <a:gdLst>
                  <a:gd name="T0" fmla="*/ 52 w 52"/>
                  <a:gd name="T1" fmla="*/ 0 h 79"/>
                  <a:gd name="T2" fmla="*/ 1 w 52"/>
                  <a:gd name="T3" fmla="*/ 79 h 79"/>
                  <a:gd name="T4" fmla="*/ 0 w 52"/>
                  <a:gd name="T5" fmla="*/ 76 h 79"/>
                  <a:gd name="T6" fmla="*/ 47 w 52"/>
                  <a:gd name="T7" fmla="*/ 0 h 79"/>
                  <a:gd name="T8" fmla="*/ 52 w 52"/>
                  <a:gd name="T9" fmla="*/ 0 h 79"/>
                  <a:gd name="T10" fmla="*/ 0 60000 65536"/>
                  <a:gd name="T11" fmla="*/ 0 60000 65536"/>
                  <a:gd name="T12" fmla="*/ 0 60000 65536"/>
                  <a:gd name="T13" fmla="*/ 0 60000 65536"/>
                  <a:gd name="T14" fmla="*/ 0 60000 65536"/>
                  <a:gd name="T15" fmla="*/ 0 w 52"/>
                  <a:gd name="T16" fmla="*/ 0 h 79"/>
                  <a:gd name="T17" fmla="*/ 52 w 52"/>
                  <a:gd name="T18" fmla="*/ 79 h 79"/>
                </a:gdLst>
                <a:ahLst/>
                <a:cxnLst>
                  <a:cxn ang="T10">
                    <a:pos x="T0" y="T1"/>
                  </a:cxn>
                  <a:cxn ang="T11">
                    <a:pos x="T2" y="T3"/>
                  </a:cxn>
                  <a:cxn ang="T12">
                    <a:pos x="T4" y="T5"/>
                  </a:cxn>
                  <a:cxn ang="T13">
                    <a:pos x="T6" y="T7"/>
                  </a:cxn>
                  <a:cxn ang="T14">
                    <a:pos x="T8" y="T9"/>
                  </a:cxn>
                </a:cxnLst>
                <a:rect l="T15" t="T16" r="T17" b="T18"/>
                <a:pathLst>
                  <a:path w="52" h="79">
                    <a:moveTo>
                      <a:pt x="52" y="0"/>
                    </a:moveTo>
                    <a:lnTo>
                      <a:pt x="1" y="79"/>
                    </a:lnTo>
                    <a:lnTo>
                      <a:pt x="0" y="76"/>
                    </a:lnTo>
                    <a:lnTo>
                      <a:pt x="47" y="0"/>
                    </a:lnTo>
                    <a:lnTo>
                      <a:pt x="52" y="0"/>
                    </a:lnTo>
                    <a:close/>
                  </a:path>
                </a:pathLst>
              </a:custGeom>
              <a:solidFill>
                <a:srgbClr val="565452"/>
              </a:solidFill>
              <a:ln w="9525">
                <a:noFill/>
                <a:round/>
                <a:headEnd/>
                <a:tailEnd/>
              </a:ln>
            </p:spPr>
            <p:txBody>
              <a:bodyPr/>
              <a:lstStyle/>
              <a:p>
                <a:endParaRPr lang="hu-HU"/>
              </a:p>
            </p:txBody>
          </p:sp>
          <p:sp>
            <p:nvSpPr>
              <p:cNvPr id="74163" name="Freeform 387"/>
              <p:cNvSpPr>
                <a:spLocks/>
              </p:cNvSpPr>
              <p:nvPr/>
            </p:nvSpPr>
            <p:spPr bwMode="auto">
              <a:xfrm>
                <a:off x="1225" y="1855"/>
                <a:ext cx="49" cy="78"/>
              </a:xfrm>
              <a:custGeom>
                <a:avLst/>
                <a:gdLst>
                  <a:gd name="T0" fmla="*/ 49 w 49"/>
                  <a:gd name="T1" fmla="*/ 0 h 78"/>
                  <a:gd name="T2" fmla="*/ 1 w 49"/>
                  <a:gd name="T3" fmla="*/ 78 h 78"/>
                  <a:gd name="T4" fmla="*/ 0 w 49"/>
                  <a:gd name="T5" fmla="*/ 74 h 78"/>
                  <a:gd name="T6" fmla="*/ 46 w 49"/>
                  <a:gd name="T7" fmla="*/ 0 h 78"/>
                  <a:gd name="T8" fmla="*/ 49 w 49"/>
                  <a:gd name="T9" fmla="*/ 0 h 78"/>
                  <a:gd name="T10" fmla="*/ 0 60000 65536"/>
                  <a:gd name="T11" fmla="*/ 0 60000 65536"/>
                  <a:gd name="T12" fmla="*/ 0 60000 65536"/>
                  <a:gd name="T13" fmla="*/ 0 60000 65536"/>
                  <a:gd name="T14" fmla="*/ 0 60000 65536"/>
                  <a:gd name="T15" fmla="*/ 0 w 49"/>
                  <a:gd name="T16" fmla="*/ 0 h 78"/>
                  <a:gd name="T17" fmla="*/ 49 w 49"/>
                  <a:gd name="T18" fmla="*/ 78 h 78"/>
                </a:gdLst>
                <a:ahLst/>
                <a:cxnLst>
                  <a:cxn ang="T10">
                    <a:pos x="T0" y="T1"/>
                  </a:cxn>
                  <a:cxn ang="T11">
                    <a:pos x="T2" y="T3"/>
                  </a:cxn>
                  <a:cxn ang="T12">
                    <a:pos x="T4" y="T5"/>
                  </a:cxn>
                  <a:cxn ang="T13">
                    <a:pos x="T6" y="T7"/>
                  </a:cxn>
                  <a:cxn ang="T14">
                    <a:pos x="T8" y="T9"/>
                  </a:cxn>
                </a:cxnLst>
                <a:rect l="T15" t="T16" r="T17" b="T18"/>
                <a:pathLst>
                  <a:path w="49" h="78">
                    <a:moveTo>
                      <a:pt x="49" y="0"/>
                    </a:moveTo>
                    <a:lnTo>
                      <a:pt x="1" y="78"/>
                    </a:lnTo>
                    <a:lnTo>
                      <a:pt x="0" y="74"/>
                    </a:lnTo>
                    <a:lnTo>
                      <a:pt x="46" y="0"/>
                    </a:lnTo>
                    <a:lnTo>
                      <a:pt x="49" y="0"/>
                    </a:lnTo>
                    <a:close/>
                  </a:path>
                </a:pathLst>
              </a:custGeom>
              <a:solidFill>
                <a:srgbClr val="545250"/>
              </a:solidFill>
              <a:ln w="9525">
                <a:noFill/>
                <a:round/>
                <a:headEnd/>
                <a:tailEnd/>
              </a:ln>
            </p:spPr>
            <p:txBody>
              <a:bodyPr/>
              <a:lstStyle/>
              <a:p>
                <a:endParaRPr lang="hu-HU"/>
              </a:p>
            </p:txBody>
          </p:sp>
          <p:sp>
            <p:nvSpPr>
              <p:cNvPr id="74164" name="Freeform 388"/>
              <p:cNvSpPr>
                <a:spLocks/>
              </p:cNvSpPr>
              <p:nvPr/>
            </p:nvSpPr>
            <p:spPr bwMode="auto">
              <a:xfrm>
                <a:off x="1223" y="1855"/>
                <a:ext cx="49" cy="76"/>
              </a:xfrm>
              <a:custGeom>
                <a:avLst/>
                <a:gdLst>
                  <a:gd name="T0" fmla="*/ 49 w 49"/>
                  <a:gd name="T1" fmla="*/ 0 h 76"/>
                  <a:gd name="T2" fmla="*/ 2 w 49"/>
                  <a:gd name="T3" fmla="*/ 76 h 76"/>
                  <a:gd name="T4" fmla="*/ 0 w 49"/>
                  <a:gd name="T5" fmla="*/ 72 h 76"/>
                  <a:gd name="T6" fmla="*/ 47 w 49"/>
                  <a:gd name="T7" fmla="*/ 0 h 76"/>
                  <a:gd name="T8" fmla="*/ 49 w 49"/>
                  <a:gd name="T9" fmla="*/ 0 h 76"/>
                  <a:gd name="T10" fmla="*/ 0 60000 65536"/>
                  <a:gd name="T11" fmla="*/ 0 60000 65536"/>
                  <a:gd name="T12" fmla="*/ 0 60000 65536"/>
                  <a:gd name="T13" fmla="*/ 0 60000 65536"/>
                  <a:gd name="T14" fmla="*/ 0 60000 65536"/>
                  <a:gd name="T15" fmla="*/ 0 w 49"/>
                  <a:gd name="T16" fmla="*/ 0 h 76"/>
                  <a:gd name="T17" fmla="*/ 49 w 49"/>
                  <a:gd name="T18" fmla="*/ 76 h 76"/>
                </a:gdLst>
                <a:ahLst/>
                <a:cxnLst>
                  <a:cxn ang="T10">
                    <a:pos x="T0" y="T1"/>
                  </a:cxn>
                  <a:cxn ang="T11">
                    <a:pos x="T2" y="T3"/>
                  </a:cxn>
                  <a:cxn ang="T12">
                    <a:pos x="T4" y="T5"/>
                  </a:cxn>
                  <a:cxn ang="T13">
                    <a:pos x="T6" y="T7"/>
                  </a:cxn>
                  <a:cxn ang="T14">
                    <a:pos x="T8" y="T9"/>
                  </a:cxn>
                </a:cxnLst>
                <a:rect l="T15" t="T16" r="T17" b="T18"/>
                <a:pathLst>
                  <a:path w="49" h="76">
                    <a:moveTo>
                      <a:pt x="49" y="0"/>
                    </a:moveTo>
                    <a:lnTo>
                      <a:pt x="2" y="76"/>
                    </a:lnTo>
                    <a:lnTo>
                      <a:pt x="0" y="72"/>
                    </a:lnTo>
                    <a:lnTo>
                      <a:pt x="47" y="0"/>
                    </a:lnTo>
                    <a:lnTo>
                      <a:pt x="49" y="0"/>
                    </a:lnTo>
                    <a:close/>
                  </a:path>
                </a:pathLst>
              </a:custGeom>
              <a:solidFill>
                <a:srgbClr val="514E4C"/>
              </a:solidFill>
              <a:ln w="9525">
                <a:noFill/>
                <a:round/>
                <a:headEnd/>
                <a:tailEnd/>
              </a:ln>
            </p:spPr>
            <p:txBody>
              <a:bodyPr/>
              <a:lstStyle/>
              <a:p>
                <a:endParaRPr lang="hu-HU"/>
              </a:p>
            </p:txBody>
          </p:sp>
          <p:sp>
            <p:nvSpPr>
              <p:cNvPr id="74165" name="Freeform 389"/>
              <p:cNvSpPr>
                <a:spLocks/>
              </p:cNvSpPr>
              <p:nvPr/>
            </p:nvSpPr>
            <p:spPr bwMode="auto">
              <a:xfrm>
                <a:off x="1223" y="1855"/>
                <a:ext cx="48" cy="74"/>
              </a:xfrm>
              <a:custGeom>
                <a:avLst/>
                <a:gdLst>
                  <a:gd name="T0" fmla="*/ 48 w 48"/>
                  <a:gd name="T1" fmla="*/ 0 h 74"/>
                  <a:gd name="T2" fmla="*/ 2 w 48"/>
                  <a:gd name="T3" fmla="*/ 74 h 74"/>
                  <a:gd name="T4" fmla="*/ 0 w 48"/>
                  <a:gd name="T5" fmla="*/ 71 h 74"/>
                  <a:gd name="T6" fmla="*/ 44 w 48"/>
                  <a:gd name="T7" fmla="*/ 2 h 74"/>
                  <a:gd name="T8" fmla="*/ 48 w 48"/>
                  <a:gd name="T9" fmla="*/ 0 h 74"/>
                  <a:gd name="T10" fmla="*/ 0 60000 65536"/>
                  <a:gd name="T11" fmla="*/ 0 60000 65536"/>
                  <a:gd name="T12" fmla="*/ 0 60000 65536"/>
                  <a:gd name="T13" fmla="*/ 0 60000 65536"/>
                  <a:gd name="T14" fmla="*/ 0 60000 65536"/>
                  <a:gd name="T15" fmla="*/ 0 w 48"/>
                  <a:gd name="T16" fmla="*/ 0 h 74"/>
                  <a:gd name="T17" fmla="*/ 48 w 48"/>
                  <a:gd name="T18" fmla="*/ 74 h 74"/>
                </a:gdLst>
                <a:ahLst/>
                <a:cxnLst>
                  <a:cxn ang="T10">
                    <a:pos x="T0" y="T1"/>
                  </a:cxn>
                  <a:cxn ang="T11">
                    <a:pos x="T2" y="T3"/>
                  </a:cxn>
                  <a:cxn ang="T12">
                    <a:pos x="T4" y="T5"/>
                  </a:cxn>
                  <a:cxn ang="T13">
                    <a:pos x="T6" y="T7"/>
                  </a:cxn>
                  <a:cxn ang="T14">
                    <a:pos x="T8" y="T9"/>
                  </a:cxn>
                </a:cxnLst>
                <a:rect l="T15" t="T16" r="T17" b="T18"/>
                <a:pathLst>
                  <a:path w="48" h="74">
                    <a:moveTo>
                      <a:pt x="48" y="0"/>
                    </a:moveTo>
                    <a:lnTo>
                      <a:pt x="2" y="74"/>
                    </a:lnTo>
                    <a:lnTo>
                      <a:pt x="0" y="71"/>
                    </a:lnTo>
                    <a:lnTo>
                      <a:pt x="44" y="2"/>
                    </a:lnTo>
                    <a:lnTo>
                      <a:pt x="48" y="0"/>
                    </a:lnTo>
                    <a:close/>
                  </a:path>
                </a:pathLst>
              </a:custGeom>
              <a:solidFill>
                <a:srgbClr val="4E4B4A"/>
              </a:solidFill>
              <a:ln w="9525">
                <a:noFill/>
                <a:round/>
                <a:headEnd/>
                <a:tailEnd/>
              </a:ln>
            </p:spPr>
            <p:txBody>
              <a:bodyPr/>
              <a:lstStyle/>
              <a:p>
                <a:endParaRPr lang="hu-HU"/>
              </a:p>
            </p:txBody>
          </p:sp>
          <p:sp>
            <p:nvSpPr>
              <p:cNvPr id="74166" name="Freeform 390"/>
              <p:cNvSpPr>
                <a:spLocks/>
              </p:cNvSpPr>
              <p:nvPr/>
            </p:nvSpPr>
            <p:spPr bwMode="auto">
              <a:xfrm>
                <a:off x="1223" y="1855"/>
                <a:ext cx="47" cy="72"/>
              </a:xfrm>
              <a:custGeom>
                <a:avLst/>
                <a:gdLst>
                  <a:gd name="T0" fmla="*/ 47 w 47"/>
                  <a:gd name="T1" fmla="*/ 0 h 72"/>
                  <a:gd name="T2" fmla="*/ 0 w 47"/>
                  <a:gd name="T3" fmla="*/ 72 h 72"/>
                  <a:gd name="T4" fmla="*/ 0 w 47"/>
                  <a:gd name="T5" fmla="*/ 69 h 72"/>
                  <a:gd name="T6" fmla="*/ 42 w 47"/>
                  <a:gd name="T7" fmla="*/ 2 h 72"/>
                  <a:gd name="T8" fmla="*/ 47 w 47"/>
                  <a:gd name="T9" fmla="*/ 0 h 72"/>
                  <a:gd name="T10" fmla="*/ 0 60000 65536"/>
                  <a:gd name="T11" fmla="*/ 0 60000 65536"/>
                  <a:gd name="T12" fmla="*/ 0 60000 65536"/>
                  <a:gd name="T13" fmla="*/ 0 60000 65536"/>
                  <a:gd name="T14" fmla="*/ 0 60000 65536"/>
                  <a:gd name="T15" fmla="*/ 0 w 47"/>
                  <a:gd name="T16" fmla="*/ 0 h 72"/>
                  <a:gd name="T17" fmla="*/ 47 w 47"/>
                  <a:gd name="T18" fmla="*/ 72 h 72"/>
                </a:gdLst>
                <a:ahLst/>
                <a:cxnLst>
                  <a:cxn ang="T10">
                    <a:pos x="T0" y="T1"/>
                  </a:cxn>
                  <a:cxn ang="T11">
                    <a:pos x="T2" y="T3"/>
                  </a:cxn>
                  <a:cxn ang="T12">
                    <a:pos x="T4" y="T5"/>
                  </a:cxn>
                  <a:cxn ang="T13">
                    <a:pos x="T6" y="T7"/>
                  </a:cxn>
                  <a:cxn ang="T14">
                    <a:pos x="T8" y="T9"/>
                  </a:cxn>
                </a:cxnLst>
                <a:rect l="T15" t="T16" r="T17" b="T18"/>
                <a:pathLst>
                  <a:path w="47" h="72">
                    <a:moveTo>
                      <a:pt x="47" y="0"/>
                    </a:moveTo>
                    <a:lnTo>
                      <a:pt x="0" y="72"/>
                    </a:lnTo>
                    <a:lnTo>
                      <a:pt x="0" y="69"/>
                    </a:lnTo>
                    <a:lnTo>
                      <a:pt x="42" y="2"/>
                    </a:lnTo>
                    <a:lnTo>
                      <a:pt x="47" y="0"/>
                    </a:lnTo>
                    <a:close/>
                  </a:path>
                </a:pathLst>
              </a:custGeom>
              <a:solidFill>
                <a:srgbClr val="4D4A48"/>
              </a:solidFill>
              <a:ln w="9525">
                <a:noFill/>
                <a:round/>
                <a:headEnd/>
                <a:tailEnd/>
              </a:ln>
            </p:spPr>
            <p:txBody>
              <a:bodyPr/>
              <a:lstStyle/>
              <a:p>
                <a:endParaRPr lang="hu-HU"/>
              </a:p>
            </p:txBody>
          </p:sp>
          <p:sp>
            <p:nvSpPr>
              <p:cNvPr id="74167" name="Freeform 391"/>
              <p:cNvSpPr>
                <a:spLocks/>
              </p:cNvSpPr>
              <p:nvPr/>
            </p:nvSpPr>
            <p:spPr bwMode="auto">
              <a:xfrm>
                <a:off x="1222" y="1857"/>
                <a:ext cx="45" cy="69"/>
              </a:xfrm>
              <a:custGeom>
                <a:avLst/>
                <a:gdLst>
                  <a:gd name="T0" fmla="*/ 45 w 45"/>
                  <a:gd name="T1" fmla="*/ 0 h 69"/>
                  <a:gd name="T2" fmla="*/ 1 w 45"/>
                  <a:gd name="T3" fmla="*/ 69 h 69"/>
                  <a:gd name="T4" fmla="*/ 0 w 45"/>
                  <a:gd name="T5" fmla="*/ 65 h 69"/>
                  <a:gd name="T6" fmla="*/ 42 w 45"/>
                  <a:gd name="T7" fmla="*/ 0 h 69"/>
                  <a:gd name="T8" fmla="*/ 45 w 45"/>
                  <a:gd name="T9" fmla="*/ 0 h 69"/>
                  <a:gd name="T10" fmla="*/ 0 60000 65536"/>
                  <a:gd name="T11" fmla="*/ 0 60000 65536"/>
                  <a:gd name="T12" fmla="*/ 0 60000 65536"/>
                  <a:gd name="T13" fmla="*/ 0 60000 65536"/>
                  <a:gd name="T14" fmla="*/ 0 60000 65536"/>
                  <a:gd name="T15" fmla="*/ 0 w 45"/>
                  <a:gd name="T16" fmla="*/ 0 h 69"/>
                  <a:gd name="T17" fmla="*/ 45 w 45"/>
                  <a:gd name="T18" fmla="*/ 69 h 69"/>
                </a:gdLst>
                <a:ahLst/>
                <a:cxnLst>
                  <a:cxn ang="T10">
                    <a:pos x="T0" y="T1"/>
                  </a:cxn>
                  <a:cxn ang="T11">
                    <a:pos x="T2" y="T3"/>
                  </a:cxn>
                  <a:cxn ang="T12">
                    <a:pos x="T4" y="T5"/>
                  </a:cxn>
                  <a:cxn ang="T13">
                    <a:pos x="T6" y="T7"/>
                  </a:cxn>
                  <a:cxn ang="T14">
                    <a:pos x="T8" y="T9"/>
                  </a:cxn>
                </a:cxnLst>
                <a:rect l="T15" t="T16" r="T17" b="T18"/>
                <a:pathLst>
                  <a:path w="45" h="69">
                    <a:moveTo>
                      <a:pt x="45" y="0"/>
                    </a:moveTo>
                    <a:lnTo>
                      <a:pt x="1" y="69"/>
                    </a:lnTo>
                    <a:lnTo>
                      <a:pt x="0" y="65"/>
                    </a:lnTo>
                    <a:lnTo>
                      <a:pt x="42" y="0"/>
                    </a:lnTo>
                    <a:lnTo>
                      <a:pt x="45" y="0"/>
                    </a:lnTo>
                    <a:close/>
                  </a:path>
                </a:pathLst>
              </a:custGeom>
              <a:solidFill>
                <a:srgbClr val="4A4745"/>
              </a:solidFill>
              <a:ln w="9525">
                <a:noFill/>
                <a:round/>
                <a:headEnd/>
                <a:tailEnd/>
              </a:ln>
            </p:spPr>
            <p:txBody>
              <a:bodyPr/>
              <a:lstStyle/>
              <a:p>
                <a:endParaRPr lang="hu-HU"/>
              </a:p>
            </p:txBody>
          </p:sp>
          <p:sp>
            <p:nvSpPr>
              <p:cNvPr id="74168" name="Freeform 392"/>
              <p:cNvSpPr>
                <a:spLocks/>
              </p:cNvSpPr>
              <p:nvPr/>
            </p:nvSpPr>
            <p:spPr bwMode="auto">
              <a:xfrm>
                <a:off x="1222" y="1857"/>
                <a:ext cx="43" cy="67"/>
              </a:xfrm>
              <a:custGeom>
                <a:avLst/>
                <a:gdLst>
                  <a:gd name="T0" fmla="*/ 43 w 43"/>
                  <a:gd name="T1" fmla="*/ 0 h 67"/>
                  <a:gd name="T2" fmla="*/ 1 w 43"/>
                  <a:gd name="T3" fmla="*/ 67 h 67"/>
                  <a:gd name="T4" fmla="*/ 0 w 43"/>
                  <a:gd name="T5" fmla="*/ 63 h 67"/>
                  <a:gd name="T6" fmla="*/ 39 w 43"/>
                  <a:gd name="T7" fmla="*/ 0 h 67"/>
                  <a:gd name="T8" fmla="*/ 43 w 43"/>
                  <a:gd name="T9" fmla="*/ 0 h 67"/>
                  <a:gd name="T10" fmla="*/ 0 60000 65536"/>
                  <a:gd name="T11" fmla="*/ 0 60000 65536"/>
                  <a:gd name="T12" fmla="*/ 0 60000 65536"/>
                  <a:gd name="T13" fmla="*/ 0 60000 65536"/>
                  <a:gd name="T14" fmla="*/ 0 60000 65536"/>
                  <a:gd name="T15" fmla="*/ 0 w 43"/>
                  <a:gd name="T16" fmla="*/ 0 h 67"/>
                  <a:gd name="T17" fmla="*/ 43 w 43"/>
                  <a:gd name="T18" fmla="*/ 67 h 67"/>
                </a:gdLst>
                <a:ahLst/>
                <a:cxnLst>
                  <a:cxn ang="T10">
                    <a:pos x="T0" y="T1"/>
                  </a:cxn>
                  <a:cxn ang="T11">
                    <a:pos x="T2" y="T3"/>
                  </a:cxn>
                  <a:cxn ang="T12">
                    <a:pos x="T4" y="T5"/>
                  </a:cxn>
                  <a:cxn ang="T13">
                    <a:pos x="T6" y="T7"/>
                  </a:cxn>
                  <a:cxn ang="T14">
                    <a:pos x="T8" y="T9"/>
                  </a:cxn>
                </a:cxnLst>
                <a:rect l="T15" t="T16" r="T17" b="T18"/>
                <a:pathLst>
                  <a:path w="43" h="67">
                    <a:moveTo>
                      <a:pt x="43" y="0"/>
                    </a:moveTo>
                    <a:lnTo>
                      <a:pt x="1" y="67"/>
                    </a:lnTo>
                    <a:lnTo>
                      <a:pt x="0" y="63"/>
                    </a:lnTo>
                    <a:lnTo>
                      <a:pt x="39" y="0"/>
                    </a:lnTo>
                    <a:lnTo>
                      <a:pt x="43" y="0"/>
                    </a:lnTo>
                    <a:close/>
                  </a:path>
                </a:pathLst>
              </a:custGeom>
              <a:solidFill>
                <a:srgbClr val="484544"/>
              </a:solidFill>
              <a:ln w="9525">
                <a:noFill/>
                <a:round/>
                <a:headEnd/>
                <a:tailEnd/>
              </a:ln>
            </p:spPr>
            <p:txBody>
              <a:bodyPr/>
              <a:lstStyle/>
              <a:p>
                <a:endParaRPr lang="hu-HU"/>
              </a:p>
            </p:txBody>
          </p:sp>
          <p:sp>
            <p:nvSpPr>
              <p:cNvPr id="74169" name="Freeform 393"/>
              <p:cNvSpPr>
                <a:spLocks/>
              </p:cNvSpPr>
              <p:nvPr/>
            </p:nvSpPr>
            <p:spPr bwMode="auto">
              <a:xfrm>
                <a:off x="1220" y="1857"/>
                <a:ext cx="44" cy="65"/>
              </a:xfrm>
              <a:custGeom>
                <a:avLst/>
                <a:gdLst>
                  <a:gd name="T0" fmla="*/ 44 w 44"/>
                  <a:gd name="T1" fmla="*/ 0 h 65"/>
                  <a:gd name="T2" fmla="*/ 2 w 44"/>
                  <a:gd name="T3" fmla="*/ 65 h 65"/>
                  <a:gd name="T4" fmla="*/ 0 w 44"/>
                  <a:gd name="T5" fmla="*/ 62 h 65"/>
                  <a:gd name="T6" fmla="*/ 40 w 44"/>
                  <a:gd name="T7" fmla="*/ 0 h 65"/>
                  <a:gd name="T8" fmla="*/ 44 w 44"/>
                  <a:gd name="T9" fmla="*/ 0 h 65"/>
                  <a:gd name="T10" fmla="*/ 0 60000 65536"/>
                  <a:gd name="T11" fmla="*/ 0 60000 65536"/>
                  <a:gd name="T12" fmla="*/ 0 60000 65536"/>
                  <a:gd name="T13" fmla="*/ 0 60000 65536"/>
                  <a:gd name="T14" fmla="*/ 0 60000 65536"/>
                  <a:gd name="T15" fmla="*/ 0 w 44"/>
                  <a:gd name="T16" fmla="*/ 0 h 65"/>
                  <a:gd name="T17" fmla="*/ 44 w 44"/>
                  <a:gd name="T18" fmla="*/ 65 h 65"/>
                </a:gdLst>
                <a:ahLst/>
                <a:cxnLst>
                  <a:cxn ang="T10">
                    <a:pos x="T0" y="T1"/>
                  </a:cxn>
                  <a:cxn ang="T11">
                    <a:pos x="T2" y="T3"/>
                  </a:cxn>
                  <a:cxn ang="T12">
                    <a:pos x="T4" y="T5"/>
                  </a:cxn>
                  <a:cxn ang="T13">
                    <a:pos x="T6" y="T7"/>
                  </a:cxn>
                  <a:cxn ang="T14">
                    <a:pos x="T8" y="T9"/>
                  </a:cxn>
                </a:cxnLst>
                <a:rect l="T15" t="T16" r="T17" b="T18"/>
                <a:pathLst>
                  <a:path w="44" h="65">
                    <a:moveTo>
                      <a:pt x="44" y="0"/>
                    </a:moveTo>
                    <a:lnTo>
                      <a:pt x="2" y="65"/>
                    </a:lnTo>
                    <a:lnTo>
                      <a:pt x="0" y="62"/>
                    </a:lnTo>
                    <a:lnTo>
                      <a:pt x="40" y="0"/>
                    </a:lnTo>
                    <a:lnTo>
                      <a:pt x="44" y="0"/>
                    </a:lnTo>
                    <a:close/>
                  </a:path>
                </a:pathLst>
              </a:custGeom>
              <a:solidFill>
                <a:srgbClr val="464341"/>
              </a:solidFill>
              <a:ln w="9525">
                <a:noFill/>
                <a:round/>
                <a:headEnd/>
                <a:tailEnd/>
              </a:ln>
            </p:spPr>
            <p:txBody>
              <a:bodyPr/>
              <a:lstStyle/>
              <a:p>
                <a:endParaRPr lang="hu-HU"/>
              </a:p>
            </p:txBody>
          </p:sp>
          <p:sp>
            <p:nvSpPr>
              <p:cNvPr id="74170" name="Freeform 394"/>
              <p:cNvSpPr>
                <a:spLocks/>
              </p:cNvSpPr>
              <p:nvPr/>
            </p:nvSpPr>
            <p:spPr bwMode="auto">
              <a:xfrm>
                <a:off x="1220" y="1857"/>
                <a:ext cx="41" cy="63"/>
              </a:xfrm>
              <a:custGeom>
                <a:avLst/>
                <a:gdLst>
                  <a:gd name="T0" fmla="*/ 41 w 41"/>
                  <a:gd name="T1" fmla="*/ 0 h 63"/>
                  <a:gd name="T2" fmla="*/ 2 w 41"/>
                  <a:gd name="T3" fmla="*/ 63 h 63"/>
                  <a:gd name="T4" fmla="*/ 0 w 41"/>
                  <a:gd name="T5" fmla="*/ 60 h 63"/>
                  <a:gd name="T6" fmla="*/ 38 w 41"/>
                  <a:gd name="T7" fmla="*/ 0 h 63"/>
                  <a:gd name="T8" fmla="*/ 41 w 41"/>
                  <a:gd name="T9" fmla="*/ 0 h 63"/>
                  <a:gd name="T10" fmla="*/ 0 60000 65536"/>
                  <a:gd name="T11" fmla="*/ 0 60000 65536"/>
                  <a:gd name="T12" fmla="*/ 0 60000 65536"/>
                  <a:gd name="T13" fmla="*/ 0 60000 65536"/>
                  <a:gd name="T14" fmla="*/ 0 60000 65536"/>
                  <a:gd name="T15" fmla="*/ 0 w 41"/>
                  <a:gd name="T16" fmla="*/ 0 h 63"/>
                  <a:gd name="T17" fmla="*/ 41 w 41"/>
                  <a:gd name="T18" fmla="*/ 63 h 63"/>
                </a:gdLst>
                <a:ahLst/>
                <a:cxnLst>
                  <a:cxn ang="T10">
                    <a:pos x="T0" y="T1"/>
                  </a:cxn>
                  <a:cxn ang="T11">
                    <a:pos x="T2" y="T3"/>
                  </a:cxn>
                  <a:cxn ang="T12">
                    <a:pos x="T4" y="T5"/>
                  </a:cxn>
                  <a:cxn ang="T13">
                    <a:pos x="T6" y="T7"/>
                  </a:cxn>
                  <a:cxn ang="T14">
                    <a:pos x="T8" y="T9"/>
                  </a:cxn>
                </a:cxnLst>
                <a:rect l="T15" t="T16" r="T17" b="T18"/>
                <a:pathLst>
                  <a:path w="41" h="63">
                    <a:moveTo>
                      <a:pt x="41" y="0"/>
                    </a:moveTo>
                    <a:lnTo>
                      <a:pt x="2" y="63"/>
                    </a:lnTo>
                    <a:lnTo>
                      <a:pt x="0" y="60"/>
                    </a:lnTo>
                    <a:lnTo>
                      <a:pt x="38" y="0"/>
                    </a:lnTo>
                    <a:lnTo>
                      <a:pt x="41" y="0"/>
                    </a:lnTo>
                    <a:close/>
                  </a:path>
                </a:pathLst>
              </a:custGeom>
              <a:solidFill>
                <a:srgbClr val="44403F"/>
              </a:solidFill>
              <a:ln w="9525">
                <a:noFill/>
                <a:round/>
                <a:headEnd/>
                <a:tailEnd/>
              </a:ln>
            </p:spPr>
            <p:txBody>
              <a:bodyPr/>
              <a:lstStyle/>
              <a:p>
                <a:endParaRPr lang="hu-HU"/>
              </a:p>
            </p:txBody>
          </p:sp>
          <p:sp>
            <p:nvSpPr>
              <p:cNvPr id="74171" name="Freeform 395"/>
              <p:cNvSpPr>
                <a:spLocks/>
              </p:cNvSpPr>
              <p:nvPr/>
            </p:nvSpPr>
            <p:spPr bwMode="auto">
              <a:xfrm>
                <a:off x="1220" y="1857"/>
                <a:ext cx="40" cy="62"/>
              </a:xfrm>
              <a:custGeom>
                <a:avLst/>
                <a:gdLst>
                  <a:gd name="T0" fmla="*/ 40 w 40"/>
                  <a:gd name="T1" fmla="*/ 0 h 62"/>
                  <a:gd name="T2" fmla="*/ 0 w 40"/>
                  <a:gd name="T3" fmla="*/ 62 h 62"/>
                  <a:gd name="T4" fmla="*/ 0 w 40"/>
                  <a:gd name="T5" fmla="*/ 58 h 62"/>
                  <a:gd name="T6" fmla="*/ 37 w 40"/>
                  <a:gd name="T7" fmla="*/ 0 h 62"/>
                  <a:gd name="T8" fmla="*/ 40 w 40"/>
                  <a:gd name="T9" fmla="*/ 0 h 62"/>
                  <a:gd name="T10" fmla="*/ 0 60000 65536"/>
                  <a:gd name="T11" fmla="*/ 0 60000 65536"/>
                  <a:gd name="T12" fmla="*/ 0 60000 65536"/>
                  <a:gd name="T13" fmla="*/ 0 60000 65536"/>
                  <a:gd name="T14" fmla="*/ 0 60000 65536"/>
                  <a:gd name="T15" fmla="*/ 0 w 40"/>
                  <a:gd name="T16" fmla="*/ 0 h 62"/>
                  <a:gd name="T17" fmla="*/ 40 w 40"/>
                  <a:gd name="T18" fmla="*/ 62 h 62"/>
                </a:gdLst>
                <a:ahLst/>
                <a:cxnLst>
                  <a:cxn ang="T10">
                    <a:pos x="T0" y="T1"/>
                  </a:cxn>
                  <a:cxn ang="T11">
                    <a:pos x="T2" y="T3"/>
                  </a:cxn>
                  <a:cxn ang="T12">
                    <a:pos x="T4" y="T5"/>
                  </a:cxn>
                  <a:cxn ang="T13">
                    <a:pos x="T6" y="T7"/>
                  </a:cxn>
                  <a:cxn ang="T14">
                    <a:pos x="T8" y="T9"/>
                  </a:cxn>
                </a:cxnLst>
                <a:rect l="T15" t="T16" r="T17" b="T18"/>
                <a:pathLst>
                  <a:path w="40" h="62">
                    <a:moveTo>
                      <a:pt x="40" y="0"/>
                    </a:moveTo>
                    <a:lnTo>
                      <a:pt x="0" y="62"/>
                    </a:lnTo>
                    <a:lnTo>
                      <a:pt x="0" y="58"/>
                    </a:lnTo>
                    <a:lnTo>
                      <a:pt x="37" y="0"/>
                    </a:lnTo>
                    <a:lnTo>
                      <a:pt x="40" y="0"/>
                    </a:lnTo>
                    <a:close/>
                  </a:path>
                </a:pathLst>
              </a:custGeom>
              <a:solidFill>
                <a:srgbClr val="413E3C"/>
              </a:solidFill>
              <a:ln w="9525">
                <a:noFill/>
                <a:round/>
                <a:headEnd/>
                <a:tailEnd/>
              </a:ln>
            </p:spPr>
            <p:txBody>
              <a:bodyPr/>
              <a:lstStyle/>
              <a:p>
                <a:endParaRPr lang="hu-HU"/>
              </a:p>
            </p:txBody>
          </p:sp>
          <p:sp>
            <p:nvSpPr>
              <p:cNvPr id="74172" name="Freeform 396"/>
              <p:cNvSpPr>
                <a:spLocks/>
              </p:cNvSpPr>
              <p:nvPr/>
            </p:nvSpPr>
            <p:spPr bwMode="auto">
              <a:xfrm>
                <a:off x="1219" y="1857"/>
                <a:ext cx="39" cy="60"/>
              </a:xfrm>
              <a:custGeom>
                <a:avLst/>
                <a:gdLst>
                  <a:gd name="T0" fmla="*/ 39 w 39"/>
                  <a:gd name="T1" fmla="*/ 0 h 60"/>
                  <a:gd name="T2" fmla="*/ 1 w 39"/>
                  <a:gd name="T3" fmla="*/ 60 h 60"/>
                  <a:gd name="T4" fmla="*/ 0 w 39"/>
                  <a:gd name="T5" fmla="*/ 56 h 60"/>
                  <a:gd name="T6" fmla="*/ 35 w 39"/>
                  <a:gd name="T7" fmla="*/ 0 h 60"/>
                  <a:gd name="T8" fmla="*/ 39 w 39"/>
                  <a:gd name="T9" fmla="*/ 0 h 60"/>
                  <a:gd name="T10" fmla="*/ 0 60000 65536"/>
                  <a:gd name="T11" fmla="*/ 0 60000 65536"/>
                  <a:gd name="T12" fmla="*/ 0 60000 65536"/>
                  <a:gd name="T13" fmla="*/ 0 60000 65536"/>
                  <a:gd name="T14" fmla="*/ 0 60000 65536"/>
                  <a:gd name="T15" fmla="*/ 0 w 39"/>
                  <a:gd name="T16" fmla="*/ 0 h 60"/>
                  <a:gd name="T17" fmla="*/ 39 w 39"/>
                  <a:gd name="T18" fmla="*/ 60 h 60"/>
                </a:gdLst>
                <a:ahLst/>
                <a:cxnLst>
                  <a:cxn ang="T10">
                    <a:pos x="T0" y="T1"/>
                  </a:cxn>
                  <a:cxn ang="T11">
                    <a:pos x="T2" y="T3"/>
                  </a:cxn>
                  <a:cxn ang="T12">
                    <a:pos x="T4" y="T5"/>
                  </a:cxn>
                  <a:cxn ang="T13">
                    <a:pos x="T6" y="T7"/>
                  </a:cxn>
                  <a:cxn ang="T14">
                    <a:pos x="T8" y="T9"/>
                  </a:cxn>
                </a:cxnLst>
                <a:rect l="T15" t="T16" r="T17" b="T18"/>
                <a:pathLst>
                  <a:path w="39" h="60">
                    <a:moveTo>
                      <a:pt x="39" y="0"/>
                    </a:moveTo>
                    <a:lnTo>
                      <a:pt x="1" y="60"/>
                    </a:lnTo>
                    <a:lnTo>
                      <a:pt x="0" y="56"/>
                    </a:lnTo>
                    <a:lnTo>
                      <a:pt x="35" y="0"/>
                    </a:lnTo>
                    <a:lnTo>
                      <a:pt x="39" y="0"/>
                    </a:lnTo>
                    <a:close/>
                  </a:path>
                </a:pathLst>
              </a:custGeom>
              <a:solidFill>
                <a:srgbClr val="403D3B"/>
              </a:solidFill>
              <a:ln w="9525">
                <a:noFill/>
                <a:round/>
                <a:headEnd/>
                <a:tailEnd/>
              </a:ln>
            </p:spPr>
            <p:txBody>
              <a:bodyPr/>
              <a:lstStyle/>
              <a:p>
                <a:endParaRPr lang="hu-HU"/>
              </a:p>
            </p:txBody>
          </p:sp>
          <p:sp>
            <p:nvSpPr>
              <p:cNvPr id="74173" name="Freeform 397"/>
              <p:cNvSpPr>
                <a:spLocks/>
              </p:cNvSpPr>
              <p:nvPr/>
            </p:nvSpPr>
            <p:spPr bwMode="auto">
              <a:xfrm>
                <a:off x="1219" y="1857"/>
                <a:ext cx="38" cy="58"/>
              </a:xfrm>
              <a:custGeom>
                <a:avLst/>
                <a:gdLst>
                  <a:gd name="T0" fmla="*/ 38 w 38"/>
                  <a:gd name="T1" fmla="*/ 0 h 58"/>
                  <a:gd name="T2" fmla="*/ 1 w 38"/>
                  <a:gd name="T3" fmla="*/ 58 h 58"/>
                  <a:gd name="T4" fmla="*/ 0 w 38"/>
                  <a:gd name="T5" fmla="*/ 55 h 58"/>
                  <a:gd name="T6" fmla="*/ 34 w 38"/>
                  <a:gd name="T7" fmla="*/ 0 h 58"/>
                  <a:gd name="T8" fmla="*/ 38 w 38"/>
                  <a:gd name="T9" fmla="*/ 0 h 58"/>
                  <a:gd name="T10" fmla="*/ 0 60000 65536"/>
                  <a:gd name="T11" fmla="*/ 0 60000 65536"/>
                  <a:gd name="T12" fmla="*/ 0 60000 65536"/>
                  <a:gd name="T13" fmla="*/ 0 60000 65536"/>
                  <a:gd name="T14" fmla="*/ 0 60000 65536"/>
                  <a:gd name="T15" fmla="*/ 0 w 38"/>
                  <a:gd name="T16" fmla="*/ 0 h 58"/>
                  <a:gd name="T17" fmla="*/ 38 w 38"/>
                  <a:gd name="T18" fmla="*/ 58 h 58"/>
                </a:gdLst>
                <a:ahLst/>
                <a:cxnLst>
                  <a:cxn ang="T10">
                    <a:pos x="T0" y="T1"/>
                  </a:cxn>
                  <a:cxn ang="T11">
                    <a:pos x="T2" y="T3"/>
                  </a:cxn>
                  <a:cxn ang="T12">
                    <a:pos x="T4" y="T5"/>
                  </a:cxn>
                  <a:cxn ang="T13">
                    <a:pos x="T6" y="T7"/>
                  </a:cxn>
                  <a:cxn ang="T14">
                    <a:pos x="T8" y="T9"/>
                  </a:cxn>
                </a:cxnLst>
                <a:rect l="T15" t="T16" r="T17" b="T18"/>
                <a:pathLst>
                  <a:path w="38" h="58">
                    <a:moveTo>
                      <a:pt x="38" y="0"/>
                    </a:moveTo>
                    <a:lnTo>
                      <a:pt x="1" y="58"/>
                    </a:lnTo>
                    <a:lnTo>
                      <a:pt x="0" y="55"/>
                    </a:lnTo>
                    <a:lnTo>
                      <a:pt x="34" y="0"/>
                    </a:lnTo>
                    <a:lnTo>
                      <a:pt x="38" y="0"/>
                    </a:lnTo>
                    <a:close/>
                  </a:path>
                </a:pathLst>
              </a:custGeom>
              <a:solidFill>
                <a:srgbClr val="3E3A39"/>
              </a:solidFill>
              <a:ln w="9525">
                <a:noFill/>
                <a:round/>
                <a:headEnd/>
                <a:tailEnd/>
              </a:ln>
            </p:spPr>
            <p:txBody>
              <a:bodyPr/>
              <a:lstStyle/>
              <a:p>
                <a:endParaRPr lang="hu-HU"/>
              </a:p>
            </p:txBody>
          </p:sp>
          <p:sp>
            <p:nvSpPr>
              <p:cNvPr id="74174" name="Freeform 398"/>
              <p:cNvSpPr>
                <a:spLocks/>
              </p:cNvSpPr>
              <p:nvPr/>
            </p:nvSpPr>
            <p:spPr bwMode="auto">
              <a:xfrm>
                <a:off x="1218" y="1857"/>
                <a:ext cx="36" cy="56"/>
              </a:xfrm>
              <a:custGeom>
                <a:avLst/>
                <a:gdLst>
                  <a:gd name="T0" fmla="*/ 36 w 36"/>
                  <a:gd name="T1" fmla="*/ 0 h 56"/>
                  <a:gd name="T2" fmla="*/ 1 w 36"/>
                  <a:gd name="T3" fmla="*/ 56 h 56"/>
                  <a:gd name="T4" fmla="*/ 0 w 36"/>
                  <a:gd name="T5" fmla="*/ 53 h 56"/>
                  <a:gd name="T6" fmla="*/ 33 w 36"/>
                  <a:gd name="T7" fmla="*/ 1 h 56"/>
                  <a:gd name="T8" fmla="*/ 36 w 36"/>
                  <a:gd name="T9" fmla="*/ 0 h 56"/>
                  <a:gd name="T10" fmla="*/ 0 60000 65536"/>
                  <a:gd name="T11" fmla="*/ 0 60000 65536"/>
                  <a:gd name="T12" fmla="*/ 0 60000 65536"/>
                  <a:gd name="T13" fmla="*/ 0 60000 65536"/>
                  <a:gd name="T14" fmla="*/ 0 60000 65536"/>
                  <a:gd name="T15" fmla="*/ 0 w 36"/>
                  <a:gd name="T16" fmla="*/ 0 h 56"/>
                  <a:gd name="T17" fmla="*/ 36 w 36"/>
                  <a:gd name="T18" fmla="*/ 56 h 56"/>
                </a:gdLst>
                <a:ahLst/>
                <a:cxnLst>
                  <a:cxn ang="T10">
                    <a:pos x="T0" y="T1"/>
                  </a:cxn>
                  <a:cxn ang="T11">
                    <a:pos x="T2" y="T3"/>
                  </a:cxn>
                  <a:cxn ang="T12">
                    <a:pos x="T4" y="T5"/>
                  </a:cxn>
                  <a:cxn ang="T13">
                    <a:pos x="T6" y="T7"/>
                  </a:cxn>
                  <a:cxn ang="T14">
                    <a:pos x="T8" y="T9"/>
                  </a:cxn>
                </a:cxnLst>
                <a:rect l="T15" t="T16" r="T17" b="T18"/>
                <a:pathLst>
                  <a:path w="36" h="56">
                    <a:moveTo>
                      <a:pt x="36" y="0"/>
                    </a:moveTo>
                    <a:lnTo>
                      <a:pt x="1" y="56"/>
                    </a:lnTo>
                    <a:lnTo>
                      <a:pt x="0" y="53"/>
                    </a:lnTo>
                    <a:lnTo>
                      <a:pt x="33" y="1"/>
                    </a:lnTo>
                    <a:lnTo>
                      <a:pt x="36" y="0"/>
                    </a:lnTo>
                    <a:close/>
                  </a:path>
                </a:pathLst>
              </a:custGeom>
              <a:solidFill>
                <a:srgbClr val="3A3635"/>
              </a:solidFill>
              <a:ln w="9525">
                <a:noFill/>
                <a:round/>
                <a:headEnd/>
                <a:tailEnd/>
              </a:ln>
            </p:spPr>
            <p:txBody>
              <a:bodyPr/>
              <a:lstStyle/>
              <a:p>
                <a:endParaRPr lang="hu-HU"/>
              </a:p>
            </p:txBody>
          </p:sp>
          <p:sp>
            <p:nvSpPr>
              <p:cNvPr id="74175" name="Freeform 399"/>
              <p:cNvSpPr>
                <a:spLocks/>
              </p:cNvSpPr>
              <p:nvPr/>
            </p:nvSpPr>
            <p:spPr bwMode="auto">
              <a:xfrm>
                <a:off x="1218" y="1857"/>
                <a:ext cx="35" cy="55"/>
              </a:xfrm>
              <a:custGeom>
                <a:avLst/>
                <a:gdLst>
                  <a:gd name="T0" fmla="*/ 35 w 35"/>
                  <a:gd name="T1" fmla="*/ 0 h 55"/>
                  <a:gd name="T2" fmla="*/ 1 w 35"/>
                  <a:gd name="T3" fmla="*/ 55 h 55"/>
                  <a:gd name="T4" fmla="*/ 0 w 35"/>
                  <a:gd name="T5" fmla="*/ 51 h 55"/>
                  <a:gd name="T6" fmla="*/ 32 w 35"/>
                  <a:gd name="T7" fmla="*/ 1 h 55"/>
                  <a:gd name="T8" fmla="*/ 35 w 35"/>
                  <a:gd name="T9" fmla="*/ 0 h 55"/>
                  <a:gd name="T10" fmla="*/ 0 60000 65536"/>
                  <a:gd name="T11" fmla="*/ 0 60000 65536"/>
                  <a:gd name="T12" fmla="*/ 0 60000 65536"/>
                  <a:gd name="T13" fmla="*/ 0 60000 65536"/>
                  <a:gd name="T14" fmla="*/ 0 60000 65536"/>
                  <a:gd name="T15" fmla="*/ 0 w 35"/>
                  <a:gd name="T16" fmla="*/ 0 h 55"/>
                  <a:gd name="T17" fmla="*/ 35 w 35"/>
                  <a:gd name="T18" fmla="*/ 55 h 55"/>
                </a:gdLst>
                <a:ahLst/>
                <a:cxnLst>
                  <a:cxn ang="T10">
                    <a:pos x="T0" y="T1"/>
                  </a:cxn>
                  <a:cxn ang="T11">
                    <a:pos x="T2" y="T3"/>
                  </a:cxn>
                  <a:cxn ang="T12">
                    <a:pos x="T4" y="T5"/>
                  </a:cxn>
                  <a:cxn ang="T13">
                    <a:pos x="T6" y="T7"/>
                  </a:cxn>
                  <a:cxn ang="T14">
                    <a:pos x="T8" y="T9"/>
                  </a:cxn>
                </a:cxnLst>
                <a:rect l="T15" t="T16" r="T17" b="T18"/>
                <a:pathLst>
                  <a:path w="35" h="55">
                    <a:moveTo>
                      <a:pt x="35" y="0"/>
                    </a:moveTo>
                    <a:lnTo>
                      <a:pt x="1" y="55"/>
                    </a:lnTo>
                    <a:lnTo>
                      <a:pt x="0" y="51"/>
                    </a:lnTo>
                    <a:lnTo>
                      <a:pt x="32" y="1"/>
                    </a:lnTo>
                    <a:lnTo>
                      <a:pt x="35" y="0"/>
                    </a:lnTo>
                    <a:close/>
                  </a:path>
                </a:pathLst>
              </a:custGeom>
              <a:solidFill>
                <a:srgbClr val="373432"/>
              </a:solidFill>
              <a:ln w="9525">
                <a:noFill/>
                <a:round/>
                <a:headEnd/>
                <a:tailEnd/>
              </a:ln>
            </p:spPr>
            <p:txBody>
              <a:bodyPr/>
              <a:lstStyle/>
              <a:p>
                <a:endParaRPr lang="hu-HU"/>
              </a:p>
            </p:txBody>
          </p:sp>
          <p:sp>
            <p:nvSpPr>
              <p:cNvPr id="74176" name="Freeform 400"/>
              <p:cNvSpPr>
                <a:spLocks/>
              </p:cNvSpPr>
              <p:nvPr/>
            </p:nvSpPr>
            <p:spPr bwMode="auto">
              <a:xfrm>
                <a:off x="1218" y="1858"/>
                <a:ext cx="33" cy="52"/>
              </a:xfrm>
              <a:custGeom>
                <a:avLst/>
                <a:gdLst>
                  <a:gd name="T0" fmla="*/ 33 w 33"/>
                  <a:gd name="T1" fmla="*/ 0 h 52"/>
                  <a:gd name="T2" fmla="*/ 0 w 33"/>
                  <a:gd name="T3" fmla="*/ 52 h 52"/>
                  <a:gd name="T4" fmla="*/ 0 w 33"/>
                  <a:gd name="T5" fmla="*/ 48 h 52"/>
                  <a:gd name="T6" fmla="*/ 29 w 33"/>
                  <a:gd name="T7" fmla="*/ 0 h 52"/>
                  <a:gd name="T8" fmla="*/ 33 w 33"/>
                  <a:gd name="T9" fmla="*/ 0 h 52"/>
                  <a:gd name="T10" fmla="*/ 0 60000 65536"/>
                  <a:gd name="T11" fmla="*/ 0 60000 65536"/>
                  <a:gd name="T12" fmla="*/ 0 60000 65536"/>
                  <a:gd name="T13" fmla="*/ 0 60000 65536"/>
                  <a:gd name="T14" fmla="*/ 0 60000 65536"/>
                  <a:gd name="T15" fmla="*/ 0 w 33"/>
                  <a:gd name="T16" fmla="*/ 0 h 52"/>
                  <a:gd name="T17" fmla="*/ 33 w 33"/>
                  <a:gd name="T18" fmla="*/ 52 h 52"/>
                </a:gdLst>
                <a:ahLst/>
                <a:cxnLst>
                  <a:cxn ang="T10">
                    <a:pos x="T0" y="T1"/>
                  </a:cxn>
                  <a:cxn ang="T11">
                    <a:pos x="T2" y="T3"/>
                  </a:cxn>
                  <a:cxn ang="T12">
                    <a:pos x="T4" y="T5"/>
                  </a:cxn>
                  <a:cxn ang="T13">
                    <a:pos x="T6" y="T7"/>
                  </a:cxn>
                  <a:cxn ang="T14">
                    <a:pos x="T8" y="T9"/>
                  </a:cxn>
                </a:cxnLst>
                <a:rect l="T15" t="T16" r="T17" b="T18"/>
                <a:pathLst>
                  <a:path w="33" h="52">
                    <a:moveTo>
                      <a:pt x="33" y="0"/>
                    </a:moveTo>
                    <a:lnTo>
                      <a:pt x="0" y="52"/>
                    </a:lnTo>
                    <a:lnTo>
                      <a:pt x="0" y="48"/>
                    </a:lnTo>
                    <a:lnTo>
                      <a:pt x="29" y="0"/>
                    </a:lnTo>
                    <a:lnTo>
                      <a:pt x="33" y="0"/>
                    </a:lnTo>
                    <a:close/>
                  </a:path>
                </a:pathLst>
              </a:custGeom>
              <a:solidFill>
                <a:srgbClr val="363230"/>
              </a:solidFill>
              <a:ln w="9525">
                <a:noFill/>
                <a:round/>
                <a:headEnd/>
                <a:tailEnd/>
              </a:ln>
            </p:spPr>
            <p:txBody>
              <a:bodyPr/>
              <a:lstStyle/>
              <a:p>
                <a:endParaRPr lang="hu-HU"/>
              </a:p>
            </p:txBody>
          </p:sp>
          <p:sp>
            <p:nvSpPr>
              <p:cNvPr id="74177" name="Freeform 401"/>
              <p:cNvSpPr>
                <a:spLocks/>
              </p:cNvSpPr>
              <p:nvPr/>
            </p:nvSpPr>
            <p:spPr bwMode="auto">
              <a:xfrm>
                <a:off x="1216" y="1858"/>
                <a:ext cx="34" cy="50"/>
              </a:xfrm>
              <a:custGeom>
                <a:avLst/>
                <a:gdLst>
                  <a:gd name="T0" fmla="*/ 34 w 34"/>
                  <a:gd name="T1" fmla="*/ 0 h 50"/>
                  <a:gd name="T2" fmla="*/ 2 w 34"/>
                  <a:gd name="T3" fmla="*/ 50 h 50"/>
                  <a:gd name="T4" fmla="*/ 0 w 34"/>
                  <a:gd name="T5" fmla="*/ 47 h 50"/>
                  <a:gd name="T6" fmla="*/ 30 w 34"/>
                  <a:gd name="T7" fmla="*/ 0 h 50"/>
                  <a:gd name="T8" fmla="*/ 34 w 34"/>
                  <a:gd name="T9" fmla="*/ 0 h 50"/>
                  <a:gd name="T10" fmla="*/ 0 60000 65536"/>
                  <a:gd name="T11" fmla="*/ 0 60000 65536"/>
                  <a:gd name="T12" fmla="*/ 0 60000 65536"/>
                  <a:gd name="T13" fmla="*/ 0 60000 65536"/>
                  <a:gd name="T14" fmla="*/ 0 60000 65536"/>
                  <a:gd name="T15" fmla="*/ 0 w 34"/>
                  <a:gd name="T16" fmla="*/ 0 h 50"/>
                  <a:gd name="T17" fmla="*/ 34 w 34"/>
                  <a:gd name="T18" fmla="*/ 50 h 50"/>
                </a:gdLst>
                <a:ahLst/>
                <a:cxnLst>
                  <a:cxn ang="T10">
                    <a:pos x="T0" y="T1"/>
                  </a:cxn>
                  <a:cxn ang="T11">
                    <a:pos x="T2" y="T3"/>
                  </a:cxn>
                  <a:cxn ang="T12">
                    <a:pos x="T4" y="T5"/>
                  </a:cxn>
                  <a:cxn ang="T13">
                    <a:pos x="T6" y="T7"/>
                  </a:cxn>
                  <a:cxn ang="T14">
                    <a:pos x="T8" y="T9"/>
                  </a:cxn>
                </a:cxnLst>
                <a:rect l="T15" t="T16" r="T17" b="T18"/>
                <a:pathLst>
                  <a:path w="34" h="50">
                    <a:moveTo>
                      <a:pt x="34" y="0"/>
                    </a:moveTo>
                    <a:lnTo>
                      <a:pt x="2" y="50"/>
                    </a:lnTo>
                    <a:lnTo>
                      <a:pt x="0" y="47"/>
                    </a:lnTo>
                    <a:lnTo>
                      <a:pt x="30" y="0"/>
                    </a:lnTo>
                    <a:lnTo>
                      <a:pt x="34" y="0"/>
                    </a:lnTo>
                    <a:close/>
                  </a:path>
                </a:pathLst>
              </a:custGeom>
              <a:solidFill>
                <a:srgbClr val="33302E"/>
              </a:solidFill>
              <a:ln w="9525">
                <a:noFill/>
                <a:round/>
                <a:headEnd/>
                <a:tailEnd/>
              </a:ln>
            </p:spPr>
            <p:txBody>
              <a:bodyPr/>
              <a:lstStyle/>
              <a:p>
                <a:endParaRPr lang="hu-HU"/>
              </a:p>
            </p:txBody>
          </p:sp>
          <p:sp>
            <p:nvSpPr>
              <p:cNvPr id="74178" name="Freeform 402"/>
              <p:cNvSpPr>
                <a:spLocks/>
              </p:cNvSpPr>
              <p:nvPr/>
            </p:nvSpPr>
            <p:spPr bwMode="auto">
              <a:xfrm>
                <a:off x="1216" y="1858"/>
                <a:ext cx="31" cy="48"/>
              </a:xfrm>
              <a:custGeom>
                <a:avLst/>
                <a:gdLst>
                  <a:gd name="T0" fmla="*/ 31 w 31"/>
                  <a:gd name="T1" fmla="*/ 0 h 48"/>
                  <a:gd name="T2" fmla="*/ 2 w 31"/>
                  <a:gd name="T3" fmla="*/ 48 h 48"/>
                  <a:gd name="T4" fmla="*/ 0 w 31"/>
                  <a:gd name="T5" fmla="*/ 45 h 48"/>
                  <a:gd name="T6" fmla="*/ 28 w 31"/>
                  <a:gd name="T7" fmla="*/ 0 h 48"/>
                  <a:gd name="T8" fmla="*/ 31 w 31"/>
                  <a:gd name="T9" fmla="*/ 0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31" y="0"/>
                    </a:moveTo>
                    <a:lnTo>
                      <a:pt x="2" y="48"/>
                    </a:lnTo>
                    <a:lnTo>
                      <a:pt x="0" y="45"/>
                    </a:lnTo>
                    <a:lnTo>
                      <a:pt x="28" y="0"/>
                    </a:lnTo>
                    <a:lnTo>
                      <a:pt x="31" y="0"/>
                    </a:lnTo>
                    <a:close/>
                  </a:path>
                </a:pathLst>
              </a:custGeom>
              <a:solidFill>
                <a:srgbClr val="322E2C"/>
              </a:solidFill>
              <a:ln w="9525">
                <a:noFill/>
                <a:round/>
                <a:headEnd/>
                <a:tailEnd/>
              </a:ln>
            </p:spPr>
            <p:txBody>
              <a:bodyPr/>
              <a:lstStyle/>
              <a:p>
                <a:endParaRPr lang="hu-HU"/>
              </a:p>
            </p:txBody>
          </p:sp>
          <p:sp>
            <p:nvSpPr>
              <p:cNvPr id="74179" name="Freeform 403"/>
              <p:cNvSpPr>
                <a:spLocks/>
              </p:cNvSpPr>
              <p:nvPr/>
            </p:nvSpPr>
            <p:spPr bwMode="auto">
              <a:xfrm>
                <a:off x="1215" y="1858"/>
                <a:ext cx="31" cy="47"/>
              </a:xfrm>
              <a:custGeom>
                <a:avLst/>
                <a:gdLst>
                  <a:gd name="T0" fmla="*/ 31 w 31"/>
                  <a:gd name="T1" fmla="*/ 0 h 47"/>
                  <a:gd name="T2" fmla="*/ 1 w 31"/>
                  <a:gd name="T3" fmla="*/ 47 h 47"/>
                  <a:gd name="T4" fmla="*/ 0 w 31"/>
                  <a:gd name="T5" fmla="*/ 42 h 47"/>
                  <a:gd name="T6" fmla="*/ 28 w 31"/>
                  <a:gd name="T7" fmla="*/ 0 h 47"/>
                  <a:gd name="T8" fmla="*/ 31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31" y="0"/>
                    </a:moveTo>
                    <a:lnTo>
                      <a:pt x="1" y="47"/>
                    </a:lnTo>
                    <a:lnTo>
                      <a:pt x="0" y="42"/>
                    </a:lnTo>
                    <a:lnTo>
                      <a:pt x="28" y="0"/>
                    </a:lnTo>
                    <a:lnTo>
                      <a:pt x="31" y="0"/>
                    </a:lnTo>
                    <a:close/>
                  </a:path>
                </a:pathLst>
              </a:custGeom>
              <a:solidFill>
                <a:srgbClr val="2E2B29"/>
              </a:solidFill>
              <a:ln w="9525">
                <a:noFill/>
                <a:round/>
                <a:headEnd/>
                <a:tailEnd/>
              </a:ln>
            </p:spPr>
            <p:txBody>
              <a:bodyPr/>
              <a:lstStyle/>
              <a:p>
                <a:endParaRPr lang="hu-HU"/>
              </a:p>
            </p:txBody>
          </p:sp>
          <p:sp>
            <p:nvSpPr>
              <p:cNvPr id="74180" name="Freeform 404"/>
              <p:cNvSpPr>
                <a:spLocks/>
              </p:cNvSpPr>
              <p:nvPr/>
            </p:nvSpPr>
            <p:spPr bwMode="auto">
              <a:xfrm>
                <a:off x="1215" y="1858"/>
                <a:ext cx="29" cy="45"/>
              </a:xfrm>
              <a:custGeom>
                <a:avLst/>
                <a:gdLst>
                  <a:gd name="T0" fmla="*/ 29 w 29"/>
                  <a:gd name="T1" fmla="*/ 0 h 45"/>
                  <a:gd name="T2" fmla="*/ 1 w 29"/>
                  <a:gd name="T3" fmla="*/ 45 h 45"/>
                  <a:gd name="T4" fmla="*/ 0 w 29"/>
                  <a:gd name="T5" fmla="*/ 41 h 45"/>
                  <a:gd name="T6" fmla="*/ 25 w 29"/>
                  <a:gd name="T7" fmla="*/ 0 h 45"/>
                  <a:gd name="T8" fmla="*/ 29 w 29"/>
                  <a:gd name="T9" fmla="*/ 0 h 45"/>
                  <a:gd name="T10" fmla="*/ 0 60000 65536"/>
                  <a:gd name="T11" fmla="*/ 0 60000 65536"/>
                  <a:gd name="T12" fmla="*/ 0 60000 65536"/>
                  <a:gd name="T13" fmla="*/ 0 60000 65536"/>
                  <a:gd name="T14" fmla="*/ 0 60000 65536"/>
                  <a:gd name="T15" fmla="*/ 0 w 29"/>
                  <a:gd name="T16" fmla="*/ 0 h 45"/>
                  <a:gd name="T17" fmla="*/ 29 w 29"/>
                  <a:gd name="T18" fmla="*/ 45 h 45"/>
                </a:gdLst>
                <a:ahLst/>
                <a:cxnLst>
                  <a:cxn ang="T10">
                    <a:pos x="T0" y="T1"/>
                  </a:cxn>
                  <a:cxn ang="T11">
                    <a:pos x="T2" y="T3"/>
                  </a:cxn>
                  <a:cxn ang="T12">
                    <a:pos x="T4" y="T5"/>
                  </a:cxn>
                  <a:cxn ang="T13">
                    <a:pos x="T6" y="T7"/>
                  </a:cxn>
                  <a:cxn ang="T14">
                    <a:pos x="T8" y="T9"/>
                  </a:cxn>
                </a:cxnLst>
                <a:rect l="T15" t="T16" r="T17" b="T18"/>
                <a:pathLst>
                  <a:path w="29" h="45">
                    <a:moveTo>
                      <a:pt x="29" y="0"/>
                    </a:moveTo>
                    <a:lnTo>
                      <a:pt x="1" y="45"/>
                    </a:lnTo>
                    <a:lnTo>
                      <a:pt x="0" y="41"/>
                    </a:lnTo>
                    <a:lnTo>
                      <a:pt x="25" y="0"/>
                    </a:lnTo>
                    <a:lnTo>
                      <a:pt x="29" y="0"/>
                    </a:lnTo>
                    <a:close/>
                  </a:path>
                </a:pathLst>
              </a:custGeom>
              <a:solidFill>
                <a:srgbClr val="2C2926"/>
              </a:solidFill>
              <a:ln w="9525">
                <a:noFill/>
                <a:round/>
                <a:headEnd/>
                <a:tailEnd/>
              </a:ln>
            </p:spPr>
            <p:txBody>
              <a:bodyPr/>
              <a:lstStyle/>
              <a:p>
                <a:endParaRPr lang="hu-HU"/>
              </a:p>
            </p:txBody>
          </p:sp>
          <p:sp>
            <p:nvSpPr>
              <p:cNvPr id="74181" name="Freeform 405"/>
              <p:cNvSpPr>
                <a:spLocks/>
              </p:cNvSpPr>
              <p:nvPr/>
            </p:nvSpPr>
            <p:spPr bwMode="auto">
              <a:xfrm>
                <a:off x="1215" y="1858"/>
                <a:ext cx="28" cy="42"/>
              </a:xfrm>
              <a:custGeom>
                <a:avLst/>
                <a:gdLst>
                  <a:gd name="T0" fmla="*/ 28 w 28"/>
                  <a:gd name="T1" fmla="*/ 0 h 42"/>
                  <a:gd name="T2" fmla="*/ 0 w 28"/>
                  <a:gd name="T3" fmla="*/ 42 h 42"/>
                  <a:gd name="T4" fmla="*/ 0 w 28"/>
                  <a:gd name="T5" fmla="*/ 40 h 42"/>
                  <a:gd name="T6" fmla="*/ 24 w 28"/>
                  <a:gd name="T7" fmla="*/ 0 h 42"/>
                  <a:gd name="T8" fmla="*/ 28 w 28"/>
                  <a:gd name="T9" fmla="*/ 0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28" y="0"/>
                    </a:moveTo>
                    <a:lnTo>
                      <a:pt x="0" y="42"/>
                    </a:lnTo>
                    <a:lnTo>
                      <a:pt x="0" y="40"/>
                    </a:lnTo>
                    <a:lnTo>
                      <a:pt x="24" y="0"/>
                    </a:lnTo>
                    <a:lnTo>
                      <a:pt x="28" y="0"/>
                    </a:lnTo>
                    <a:close/>
                  </a:path>
                </a:pathLst>
              </a:custGeom>
              <a:solidFill>
                <a:srgbClr val="2A2523"/>
              </a:solidFill>
              <a:ln w="9525">
                <a:noFill/>
                <a:round/>
                <a:headEnd/>
                <a:tailEnd/>
              </a:ln>
            </p:spPr>
            <p:txBody>
              <a:bodyPr/>
              <a:lstStyle/>
              <a:p>
                <a:endParaRPr lang="hu-HU"/>
              </a:p>
            </p:txBody>
          </p:sp>
          <p:sp>
            <p:nvSpPr>
              <p:cNvPr id="74182" name="Freeform 406"/>
              <p:cNvSpPr>
                <a:spLocks/>
              </p:cNvSpPr>
              <p:nvPr/>
            </p:nvSpPr>
            <p:spPr bwMode="auto">
              <a:xfrm>
                <a:off x="1213" y="1858"/>
                <a:ext cx="27" cy="41"/>
              </a:xfrm>
              <a:custGeom>
                <a:avLst/>
                <a:gdLst>
                  <a:gd name="T0" fmla="*/ 27 w 27"/>
                  <a:gd name="T1" fmla="*/ 0 h 41"/>
                  <a:gd name="T2" fmla="*/ 2 w 27"/>
                  <a:gd name="T3" fmla="*/ 41 h 41"/>
                  <a:gd name="T4" fmla="*/ 0 w 27"/>
                  <a:gd name="T5" fmla="*/ 37 h 41"/>
                  <a:gd name="T6" fmla="*/ 24 w 27"/>
                  <a:gd name="T7" fmla="*/ 2 h 41"/>
                  <a:gd name="T8" fmla="*/ 27 w 27"/>
                  <a:gd name="T9" fmla="*/ 0 h 41"/>
                  <a:gd name="T10" fmla="*/ 0 60000 65536"/>
                  <a:gd name="T11" fmla="*/ 0 60000 65536"/>
                  <a:gd name="T12" fmla="*/ 0 60000 65536"/>
                  <a:gd name="T13" fmla="*/ 0 60000 65536"/>
                  <a:gd name="T14" fmla="*/ 0 60000 65536"/>
                  <a:gd name="T15" fmla="*/ 0 w 27"/>
                  <a:gd name="T16" fmla="*/ 0 h 41"/>
                  <a:gd name="T17" fmla="*/ 27 w 27"/>
                  <a:gd name="T18" fmla="*/ 41 h 41"/>
                </a:gdLst>
                <a:ahLst/>
                <a:cxnLst>
                  <a:cxn ang="T10">
                    <a:pos x="T0" y="T1"/>
                  </a:cxn>
                  <a:cxn ang="T11">
                    <a:pos x="T2" y="T3"/>
                  </a:cxn>
                  <a:cxn ang="T12">
                    <a:pos x="T4" y="T5"/>
                  </a:cxn>
                  <a:cxn ang="T13">
                    <a:pos x="T6" y="T7"/>
                  </a:cxn>
                  <a:cxn ang="T14">
                    <a:pos x="T8" y="T9"/>
                  </a:cxn>
                </a:cxnLst>
                <a:rect l="T15" t="T16" r="T17" b="T18"/>
                <a:pathLst>
                  <a:path w="27" h="41">
                    <a:moveTo>
                      <a:pt x="27" y="0"/>
                    </a:moveTo>
                    <a:lnTo>
                      <a:pt x="2" y="41"/>
                    </a:lnTo>
                    <a:lnTo>
                      <a:pt x="0" y="37"/>
                    </a:lnTo>
                    <a:lnTo>
                      <a:pt x="24" y="2"/>
                    </a:lnTo>
                    <a:lnTo>
                      <a:pt x="27" y="0"/>
                    </a:lnTo>
                    <a:close/>
                  </a:path>
                </a:pathLst>
              </a:custGeom>
              <a:solidFill>
                <a:srgbClr val="1F1A17"/>
              </a:solidFill>
              <a:ln w="9525">
                <a:noFill/>
                <a:round/>
                <a:headEnd/>
                <a:tailEnd/>
              </a:ln>
            </p:spPr>
            <p:txBody>
              <a:bodyPr/>
              <a:lstStyle/>
              <a:p>
                <a:endParaRPr lang="hu-HU"/>
              </a:p>
            </p:txBody>
          </p:sp>
        </p:grpSp>
        <p:grpSp>
          <p:nvGrpSpPr>
            <p:cNvPr id="5" name="Group 407"/>
            <p:cNvGrpSpPr>
              <a:grpSpLocks/>
            </p:cNvGrpSpPr>
            <p:nvPr/>
          </p:nvGrpSpPr>
          <p:grpSpPr bwMode="auto">
            <a:xfrm>
              <a:off x="1199" y="1850"/>
              <a:ext cx="1450" cy="194"/>
              <a:chOff x="1199" y="1850"/>
              <a:chExt cx="1450" cy="194"/>
            </a:xfrm>
          </p:grpSpPr>
          <p:sp>
            <p:nvSpPr>
              <p:cNvPr id="73783" name="Freeform 408"/>
              <p:cNvSpPr>
                <a:spLocks/>
              </p:cNvSpPr>
              <p:nvPr/>
            </p:nvSpPr>
            <p:spPr bwMode="auto">
              <a:xfrm>
                <a:off x="1203" y="1858"/>
                <a:ext cx="36" cy="40"/>
              </a:xfrm>
              <a:custGeom>
                <a:avLst/>
                <a:gdLst>
                  <a:gd name="T0" fmla="*/ 36 w 36"/>
                  <a:gd name="T1" fmla="*/ 0 h 40"/>
                  <a:gd name="T2" fmla="*/ 12 w 36"/>
                  <a:gd name="T3" fmla="*/ 40 h 40"/>
                  <a:gd name="T4" fmla="*/ 0 w 36"/>
                  <a:gd name="T5" fmla="*/ 4 h 40"/>
                  <a:gd name="T6" fmla="*/ 36 w 36"/>
                  <a:gd name="T7" fmla="*/ 0 h 40"/>
                  <a:gd name="T8" fmla="*/ 0 60000 65536"/>
                  <a:gd name="T9" fmla="*/ 0 60000 65536"/>
                  <a:gd name="T10" fmla="*/ 0 60000 65536"/>
                  <a:gd name="T11" fmla="*/ 0 60000 65536"/>
                  <a:gd name="T12" fmla="*/ 0 w 36"/>
                  <a:gd name="T13" fmla="*/ 0 h 40"/>
                  <a:gd name="T14" fmla="*/ 36 w 36"/>
                  <a:gd name="T15" fmla="*/ 40 h 40"/>
                </a:gdLst>
                <a:ahLst/>
                <a:cxnLst>
                  <a:cxn ang="T8">
                    <a:pos x="T0" y="T1"/>
                  </a:cxn>
                  <a:cxn ang="T9">
                    <a:pos x="T2" y="T3"/>
                  </a:cxn>
                  <a:cxn ang="T10">
                    <a:pos x="T4" y="T5"/>
                  </a:cxn>
                  <a:cxn ang="T11">
                    <a:pos x="T6" y="T7"/>
                  </a:cxn>
                </a:cxnLst>
                <a:rect l="T12" t="T13" r="T14" b="T15"/>
                <a:pathLst>
                  <a:path w="36" h="40">
                    <a:moveTo>
                      <a:pt x="36" y="0"/>
                    </a:moveTo>
                    <a:lnTo>
                      <a:pt x="12" y="40"/>
                    </a:lnTo>
                    <a:lnTo>
                      <a:pt x="0" y="4"/>
                    </a:lnTo>
                    <a:lnTo>
                      <a:pt x="36" y="0"/>
                    </a:lnTo>
                    <a:close/>
                  </a:path>
                </a:pathLst>
              </a:custGeom>
              <a:solidFill>
                <a:srgbClr val="1F1A17"/>
              </a:solidFill>
              <a:ln w="9525">
                <a:noFill/>
                <a:round/>
                <a:headEnd/>
                <a:tailEnd/>
              </a:ln>
            </p:spPr>
            <p:txBody>
              <a:bodyPr/>
              <a:lstStyle/>
              <a:p>
                <a:endParaRPr lang="hu-HU"/>
              </a:p>
            </p:txBody>
          </p:sp>
          <p:sp>
            <p:nvSpPr>
              <p:cNvPr id="73784" name="Freeform 409"/>
              <p:cNvSpPr>
                <a:spLocks/>
              </p:cNvSpPr>
              <p:nvPr/>
            </p:nvSpPr>
            <p:spPr bwMode="auto">
              <a:xfrm>
                <a:off x="1434" y="1951"/>
                <a:ext cx="36" cy="80"/>
              </a:xfrm>
              <a:custGeom>
                <a:avLst/>
                <a:gdLst>
                  <a:gd name="T0" fmla="*/ 31 w 36"/>
                  <a:gd name="T1" fmla="*/ 80 h 80"/>
                  <a:gd name="T2" fmla="*/ 34 w 36"/>
                  <a:gd name="T3" fmla="*/ 76 h 80"/>
                  <a:gd name="T4" fmla="*/ 6 w 36"/>
                  <a:gd name="T5" fmla="*/ 0 h 80"/>
                  <a:gd name="T6" fmla="*/ 0 w 36"/>
                  <a:gd name="T7" fmla="*/ 2 h 80"/>
                  <a:gd name="T8" fmla="*/ 29 w 36"/>
                  <a:gd name="T9" fmla="*/ 78 h 80"/>
                  <a:gd name="T10" fmla="*/ 31 w 36"/>
                  <a:gd name="T11" fmla="*/ 80 h 80"/>
                  <a:gd name="T12" fmla="*/ 31 w 36"/>
                  <a:gd name="T13" fmla="*/ 80 h 80"/>
                  <a:gd name="T14" fmla="*/ 36 w 36"/>
                  <a:gd name="T15" fmla="*/ 79 h 80"/>
                  <a:gd name="T16" fmla="*/ 34 w 36"/>
                  <a:gd name="T17" fmla="*/ 76 h 80"/>
                  <a:gd name="T18" fmla="*/ 31 w 36"/>
                  <a:gd name="T19" fmla="*/ 8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80"/>
                  <a:gd name="T32" fmla="*/ 36 w 3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80">
                    <a:moveTo>
                      <a:pt x="31" y="80"/>
                    </a:moveTo>
                    <a:lnTo>
                      <a:pt x="34" y="76"/>
                    </a:lnTo>
                    <a:lnTo>
                      <a:pt x="6" y="0"/>
                    </a:lnTo>
                    <a:lnTo>
                      <a:pt x="0" y="2"/>
                    </a:lnTo>
                    <a:lnTo>
                      <a:pt x="29" y="78"/>
                    </a:lnTo>
                    <a:lnTo>
                      <a:pt x="31" y="80"/>
                    </a:lnTo>
                    <a:lnTo>
                      <a:pt x="36" y="79"/>
                    </a:lnTo>
                    <a:lnTo>
                      <a:pt x="34" y="76"/>
                    </a:lnTo>
                    <a:lnTo>
                      <a:pt x="31" y="80"/>
                    </a:lnTo>
                    <a:close/>
                  </a:path>
                </a:pathLst>
              </a:custGeom>
              <a:solidFill>
                <a:srgbClr val="1F1A17"/>
              </a:solidFill>
              <a:ln w="9525">
                <a:noFill/>
                <a:round/>
                <a:headEnd/>
                <a:tailEnd/>
              </a:ln>
            </p:spPr>
            <p:txBody>
              <a:bodyPr/>
              <a:lstStyle/>
              <a:p>
                <a:endParaRPr lang="hu-HU"/>
              </a:p>
            </p:txBody>
          </p:sp>
          <p:sp>
            <p:nvSpPr>
              <p:cNvPr id="73785" name="Freeform 410"/>
              <p:cNvSpPr>
                <a:spLocks/>
              </p:cNvSpPr>
              <p:nvPr/>
            </p:nvSpPr>
            <p:spPr bwMode="auto">
              <a:xfrm>
                <a:off x="1375" y="2024"/>
                <a:ext cx="90" cy="20"/>
              </a:xfrm>
              <a:custGeom>
                <a:avLst/>
                <a:gdLst>
                  <a:gd name="T0" fmla="*/ 5 w 90"/>
                  <a:gd name="T1" fmla="*/ 14 h 20"/>
                  <a:gd name="T2" fmla="*/ 7 w 90"/>
                  <a:gd name="T3" fmla="*/ 19 h 20"/>
                  <a:gd name="T4" fmla="*/ 90 w 90"/>
                  <a:gd name="T5" fmla="*/ 7 h 20"/>
                  <a:gd name="T6" fmla="*/ 90 w 90"/>
                  <a:gd name="T7" fmla="*/ 0 h 20"/>
                  <a:gd name="T8" fmla="*/ 6 w 90"/>
                  <a:gd name="T9" fmla="*/ 13 h 20"/>
                  <a:gd name="T10" fmla="*/ 5 w 90"/>
                  <a:gd name="T11" fmla="*/ 14 h 20"/>
                  <a:gd name="T12" fmla="*/ 5 w 90"/>
                  <a:gd name="T13" fmla="*/ 14 h 20"/>
                  <a:gd name="T14" fmla="*/ 0 w 90"/>
                  <a:gd name="T15" fmla="*/ 20 h 20"/>
                  <a:gd name="T16" fmla="*/ 7 w 90"/>
                  <a:gd name="T17" fmla="*/ 19 h 20"/>
                  <a:gd name="T18" fmla="*/ 5 w 90"/>
                  <a:gd name="T19" fmla="*/ 1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20"/>
                  <a:gd name="T32" fmla="*/ 90 w 9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20">
                    <a:moveTo>
                      <a:pt x="5" y="14"/>
                    </a:moveTo>
                    <a:lnTo>
                      <a:pt x="7" y="19"/>
                    </a:lnTo>
                    <a:lnTo>
                      <a:pt x="90" y="7"/>
                    </a:lnTo>
                    <a:lnTo>
                      <a:pt x="90" y="0"/>
                    </a:lnTo>
                    <a:lnTo>
                      <a:pt x="6" y="13"/>
                    </a:lnTo>
                    <a:lnTo>
                      <a:pt x="5" y="14"/>
                    </a:lnTo>
                    <a:lnTo>
                      <a:pt x="0" y="20"/>
                    </a:lnTo>
                    <a:lnTo>
                      <a:pt x="7" y="19"/>
                    </a:lnTo>
                    <a:lnTo>
                      <a:pt x="5" y="14"/>
                    </a:lnTo>
                    <a:close/>
                  </a:path>
                </a:pathLst>
              </a:custGeom>
              <a:solidFill>
                <a:srgbClr val="1F1A17"/>
              </a:solidFill>
              <a:ln w="9525">
                <a:noFill/>
                <a:round/>
                <a:headEnd/>
                <a:tailEnd/>
              </a:ln>
            </p:spPr>
            <p:txBody>
              <a:bodyPr/>
              <a:lstStyle/>
              <a:p>
                <a:endParaRPr lang="hu-HU"/>
              </a:p>
            </p:txBody>
          </p:sp>
          <p:sp>
            <p:nvSpPr>
              <p:cNvPr id="73786" name="Freeform 411"/>
              <p:cNvSpPr>
                <a:spLocks/>
              </p:cNvSpPr>
              <p:nvPr/>
            </p:nvSpPr>
            <p:spPr bwMode="auto">
              <a:xfrm>
                <a:off x="1380" y="2015"/>
                <a:ext cx="21" cy="26"/>
              </a:xfrm>
              <a:custGeom>
                <a:avLst/>
                <a:gdLst>
                  <a:gd name="T0" fmla="*/ 18 w 21"/>
                  <a:gd name="T1" fmla="*/ 0 h 26"/>
                  <a:gd name="T2" fmla="*/ 14 w 21"/>
                  <a:gd name="T3" fmla="*/ 1 h 26"/>
                  <a:gd name="T4" fmla="*/ 0 w 21"/>
                  <a:gd name="T5" fmla="*/ 23 h 26"/>
                  <a:gd name="T6" fmla="*/ 5 w 21"/>
                  <a:gd name="T7" fmla="*/ 26 h 26"/>
                  <a:gd name="T8" fmla="*/ 19 w 21"/>
                  <a:gd name="T9" fmla="*/ 4 h 26"/>
                  <a:gd name="T10" fmla="*/ 18 w 21"/>
                  <a:gd name="T11" fmla="*/ 0 h 26"/>
                  <a:gd name="T12" fmla="*/ 19 w 21"/>
                  <a:gd name="T13" fmla="*/ 4 h 26"/>
                  <a:gd name="T14" fmla="*/ 21 w 21"/>
                  <a:gd name="T15" fmla="*/ 1 h 26"/>
                  <a:gd name="T16" fmla="*/ 18 w 21"/>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6"/>
                  <a:gd name="T29" fmla="*/ 21 w 2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6">
                    <a:moveTo>
                      <a:pt x="18" y="0"/>
                    </a:moveTo>
                    <a:lnTo>
                      <a:pt x="14" y="1"/>
                    </a:lnTo>
                    <a:lnTo>
                      <a:pt x="0" y="23"/>
                    </a:lnTo>
                    <a:lnTo>
                      <a:pt x="5" y="26"/>
                    </a:lnTo>
                    <a:lnTo>
                      <a:pt x="19" y="4"/>
                    </a:lnTo>
                    <a:lnTo>
                      <a:pt x="18" y="0"/>
                    </a:lnTo>
                    <a:lnTo>
                      <a:pt x="19" y="4"/>
                    </a:lnTo>
                    <a:lnTo>
                      <a:pt x="21" y="1"/>
                    </a:lnTo>
                    <a:lnTo>
                      <a:pt x="18" y="0"/>
                    </a:lnTo>
                    <a:close/>
                  </a:path>
                </a:pathLst>
              </a:custGeom>
              <a:solidFill>
                <a:srgbClr val="1F1A17"/>
              </a:solidFill>
              <a:ln w="9525">
                <a:noFill/>
                <a:round/>
                <a:headEnd/>
                <a:tailEnd/>
              </a:ln>
            </p:spPr>
            <p:txBody>
              <a:bodyPr/>
              <a:lstStyle/>
              <a:p>
                <a:endParaRPr lang="hu-HU"/>
              </a:p>
            </p:txBody>
          </p:sp>
          <p:sp>
            <p:nvSpPr>
              <p:cNvPr id="73787" name="Freeform 412"/>
              <p:cNvSpPr>
                <a:spLocks/>
              </p:cNvSpPr>
              <p:nvPr/>
            </p:nvSpPr>
            <p:spPr bwMode="auto">
              <a:xfrm>
                <a:off x="1240" y="1916"/>
                <a:ext cx="158" cy="104"/>
              </a:xfrm>
              <a:custGeom>
                <a:avLst/>
                <a:gdLst>
                  <a:gd name="T0" fmla="*/ 0 w 158"/>
                  <a:gd name="T1" fmla="*/ 3 h 104"/>
                  <a:gd name="T2" fmla="*/ 1 w 158"/>
                  <a:gd name="T3" fmla="*/ 7 h 104"/>
                  <a:gd name="T4" fmla="*/ 155 w 158"/>
                  <a:gd name="T5" fmla="*/ 104 h 104"/>
                  <a:gd name="T6" fmla="*/ 158 w 158"/>
                  <a:gd name="T7" fmla="*/ 99 h 104"/>
                  <a:gd name="T8" fmla="*/ 4 w 158"/>
                  <a:gd name="T9" fmla="*/ 1 h 104"/>
                  <a:gd name="T10" fmla="*/ 0 w 158"/>
                  <a:gd name="T11" fmla="*/ 3 h 104"/>
                  <a:gd name="T12" fmla="*/ 4 w 158"/>
                  <a:gd name="T13" fmla="*/ 1 h 104"/>
                  <a:gd name="T14" fmla="*/ 1 w 158"/>
                  <a:gd name="T15" fmla="*/ 0 h 104"/>
                  <a:gd name="T16" fmla="*/ 0 w 158"/>
                  <a:gd name="T17" fmla="*/ 3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04"/>
                  <a:gd name="T29" fmla="*/ 158 w 15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04">
                    <a:moveTo>
                      <a:pt x="0" y="3"/>
                    </a:moveTo>
                    <a:lnTo>
                      <a:pt x="1" y="7"/>
                    </a:lnTo>
                    <a:lnTo>
                      <a:pt x="155" y="104"/>
                    </a:lnTo>
                    <a:lnTo>
                      <a:pt x="158" y="99"/>
                    </a:lnTo>
                    <a:lnTo>
                      <a:pt x="4" y="1"/>
                    </a:lnTo>
                    <a:lnTo>
                      <a:pt x="0" y="3"/>
                    </a:lnTo>
                    <a:lnTo>
                      <a:pt x="4" y="1"/>
                    </a:lnTo>
                    <a:lnTo>
                      <a:pt x="1" y="0"/>
                    </a:lnTo>
                    <a:lnTo>
                      <a:pt x="0" y="3"/>
                    </a:lnTo>
                    <a:close/>
                  </a:path>
                </a:pathLst>
              </a:custGeom>
              <a:solidFill>
                <a:srgbClr val="1F1A17"/>
              </a:solidFill>
              <a:ln w="9525">
                <a:noFill/>
                <a:round/>
                <a:headEnd/>
                <a:tailEnd/>
              </a:ln>
            </p:spPr>
            <p:txBody>
              <a:bodyPr/>
              <a:lstStyle/>
              <a:p>
                <a:endParaRPr lang="hu-HU"/>
              </a:p>
            </p:txBody>
          </p:sp>
          <p:sp>
            <p:nvSpPr>
              <p:cNvPr id="73788" name="Freeform 413"/>
              <p:cNvSpPr>
                <a:spLocks/>
              </p:cNvSpPr>
              <p:nvPr/>
            </p:nvSpPr>
            <p:spPr bwMode="auto">
              <a:xfrm>
                <a:off x="1226" y="1919"/>
                <a:ext cx="20" cy="31"/>
              </a:xfrm>
              <a:custGeom>
                <a:avLst/>
                <a:gdLst>
                  <a:gd name="T0" fmla="*/ 0 w 20"/>
                  <a:gd name="T1" fmla="*/ 25 h 31"/>
                  <a:gd name="T2" fmla="*/ 6 w 20"/>
                  <a:gd name="T3" fmla="*/ 25 h 31"/>
                  <a:gd name="T4" fmla="*/ 20 w 20"/>
                  <a:gd name="T5" fmla="*/ 3 h 31"/>
                  <a:gd name="T6" fmla="*/ 14 w 20"/>
                  <a:gd name="T7" fmla="*/ 0 h 31"/>
                  <a:gd name="T8" fmla="*/ 0 w 20"/>
                  <a:gd name="T9" fmla="*/ 22 h 31"/>
                  <a:gd name="T10" fmla="*/ 0 w 20"/>
                  <a:gd name="T11" fmla="*/ 25 h 31"/>
                  <a:gd name="T12" fmla="*/ 0 w 20"/>
                  <a:gd name="T13" fmla="*/ 25 h 31"/>
                  <a:gd name="T14" fmla="*/ 1 w 20"/>
                  <a:gd name="T15" fmla="*/ 31 h 31"/>
                  <a:gd name="T16" fmla="*/ 6 w 20"/>
                  <a:gd name="T17" fmla="*/ 25 h 31"/>
                  <a:gd name="T18" fmla="*/ 0 w 20"/>
                  <a:gd name="T19" fmla="*/ 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1"/>
                  <a:gd name="T32" fmla="*/ 20 w 20"/>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1">
                    <a:moveTo>
                      <a:pt x="0" y="25"/>
                    </a:moveTo>
                    <a:lnTo>
                      <a:pt x="6" y="25"/>
                    </a:lnTo>
                    <a:lnTo>
                      <a:pt x="20" y="3"/>
                    </a:lnTo>
                    <a:lnTo>
                      <a:pt x="14" y="0"/>
                    </a:lnTo>
                    <a:lnTo>
                      <a:pt x="0" y="22"/>
                    </a:lnTo>
                    <a:lnTo>
                      <a:pt x="0" y="25"/>
                    </a:lnTo>
                    <a:lnTo>
                      <a:pt x="1" y="31"/>
                    </a:lnTo>
                    <a:lnTo>
                      <a:pt x="6" y="25"/>
                    </a:lnTo>
                    <a:lnTo>
                      <a:pt x="0" y="25"/>
                    </a:lnTo>
                    <a:close/>
                  </a:path>
                </a:pathLst>
              </a:custGeom>
              <a:solidFill>
                <a:srgbClr val="1F1A17"/>
              </a:solidFill>
              <a:ln w="9525">
                <a:noFill/>
                <a:round/>
                <a:headEnd/>
                <a:tailEnd/>
              </a:ln>
            </p:spPr>
            <p:txBody>
              <a:bodyPr/>
              <a:lstStyle/>
              <a:p>
                <a:endParaRPr lang="hu-HU"/>
              </a:p>
            </p:txBody>
          </p:sp>
          <p:sp>
            <p:nvSpPr>
              <p:cNvPr id="73789" name="Freeform 414"/>
              <p:cNvSpPr>
                <a:spLocks/>
              </p:cNvSpPr>
              <p:nvPr/>
            </p:nvSpPr>
            <p:spPr bwMode="auto">
              <a:xfrm>
                <a:off x="1199" y="1860"/>
                <a:ext cx="33" cy="84"/>
              </a:xfrm>
              <a:custGeom>
                <a:avLst/>
                <a:gdLst>
                  <a:gd name="T0" fmla="*/ 4 w 33"/>
                  <a:gd name="T1" fmla="*/ 0 h 84"/>
                  <a:gd name="T2" fmla="*/ 2 w 33"/>
                  <a:gd name="T3" fmla="*/ 4 h 84"/>
                  <a:gd name="T4" fmla="*/ 27 w 33"/>
                  <a:gd name="T5" fmla="*/ 84 h 84"/>
                  <a:gd name="T6" fmla="*/ 33 w 33"/>
                  <a:gd name="T7" fmla="*/ 81 h 84"/>
                  <a:gd name="T8" fmla="*/ 7 w 33"/>
                  <a:gd name="T9" fmla="*/ 1 h 84"/>
                  <a:gd name="T10" fmla="*/ 4 w 33"/>
                  <a:gd name="T11" fmla="*/ 0 h 84"/>
                  <a:gd name="T12" fmla="*/ 4 w 33"/>
                  <a:gd name="T13" fmla="*/ 0 h 84"/>
                  <a:gd name="T14" fmla="*/ 0 w 33"/>
                  <a:gd name="T15" fmla="*/ 0 h 84"/>
                  <a:gd name="T16" fmla="*/ 2 w 33"/>
                  <a:gd name="T17" fmla="*/ 4 h 84"/>
                  <a:gd name="T18" fmla="*/ 4 w 33"/>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84"/>
                  <a:gd name="T32" fmla="*/ 33 w 33"/>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84">
                    <a:moveTo>
                      <a:pt x="4" y="0"/>
                    </a:moveTo>
                    <a:lnTo>
                      <a:pt x="2" y="4"/>
                    </a:lnTo>
                    <a:lnTo>
                      <a:pt x="27" y="84"/>
                    </a:lnTo>
                    <a:lnTo>
                      <a:pt x="33" y="81"/>
                    </a:lnTo>
                    <a:lnTo>
                      <a:pt x="7" y="1"/>
                    </a:lnTo>
                    <a:lnTo>
                      <a:pt x="4" y="0"/>
                    </a:lnTo>
                    <a:lnTo>
                      <a:pt x="0" y="0"/>
                    </a:lnTo>
                    <a:lnTo>
                      <a:pt x="2" y="4"/>
                    </a:lnTo>
                    <a:lnTo>
                      <a:pt x="4" y="0"/>
                    </a:lnTo>
                    <a:close/>
                  </a:path>
                </a:pathLst>
              </a:custGeom>
              <a:solidFill>
                <a:srgbClr val="1F1A17"/>
              </a:solidFill>
              <a:ln w="9525">
                <a:noFill/>
                <a:round/>
                <a:headEnd/>
                <a:tailEnd/>
              </a:ln>
            </p:spPr>
            <p:txBody>
              <a:bodyPr/>
              <a:lstStyle/>
              <a:p>
                <a:endParaRPr lang="hu-HU"/>
              </a:p>
            </p:txBody>
          </p:sp>
          <p:sp>
            <p:nvSpPr>
              <p:cNvPr id="73790" name="Freeform 415"/>
              <p:cNvSpPr>
                <a:spLocks/>
              </p:cNvSpPr>
              <p:nvPr/>
            </p:nvSpPr>
            <p:spPr bwMode="auto">
              <a:xfrm>
                <a:off x="1203" y="1851"/>
                <a:ext cx="88" cy="14"/>
              </a:xfrm>
              <a:custGeom>
                <a:avLst/>
                <a:gdLst>
                  <a:gd name="T0" fmla="*/ 84 w 88"/>
                  <a:gd name="T1" fmla="*/ 6 h 14"/>
                  <a:gd name="T2" fmla="*/ 81 w 88"/>
                  <a:gd name="T3" fmla="*/ 0 h 14"/>
                  <a:gd name="T4" fmla="*/ 0 w 88"/>
                  <a:gd name="T5" fmla="*/ 9 h 14"/>
                  <a:gd name="T6" fmla="*/ 0 w 88"/>
                  <a:gd name="T7" fmla="*/ 14 h 14"/>
                  <a:gd name="T8" fmla="*/ 82 w 88"/>
                  <a:gd name="T9" fmla="*/ 7 h 14"/>
                  <a:gd name="T10" fmla="*/ 84 w 88"/>
                  <a:gd name="T11" fmla="*/ 6 h 14"/>
                  <a:gd name="T12" fmla="*/ 84 w 88"/>
                  <a:gd name="T13" fmla="*/ 6 h 14"/>
                  <a:gd name="T14" fmla="*/ 88 w 88"/>
                  <a:gd name="T15" fmla="*/ 0 h 14"/>
                  <a:gd name="T16" fmla="*/ 81 w 88"/>
                  <a:gd name="T17" fmla="*/ 0 h 14"/>
                  <a:gd name="T18" fmla="*/ 84 w 88"/>
                  <a:gd name="T19" fmla="*/ 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4"/>
                  <a:gd name="T32" fmla="*/ 88 w 8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4">
                    <a:moveTo>
                      <a:pt x="84" y="6"/>
                    </a:moveTo>
                    <a:lnTo>
                      <a:pt x="81" y="0"/>
                    </a:lnTo>
                    <a:lnTo>
                      <a:pt x="0" y="9"/>
                    </a:lnTo>
                    <a:lnTo>
                      <a:pt x="0" y="14"/>
                    </a:lnTo>
                    <a:lnTo>
                      <a:pt x="82" y="7"/>
                    </a:lnTo>
                    <a:lnTo>
                      <a:pt x="84" y="6"/>
                    </a:lnTo>
                    <a:lnTo>
                      <a:pt x="88" y="0"/>
                    </a:lnTo>
                    <a:lnTo>
                      <a:pt x="81" y="0"/>
                    </a:lnTo>
                    <a:lnTo>
                      <a:pt x="84" y="6"/>
                    </a:lnTo>
                    <a:close/>
                  </a:path>
                </a:pathLst>
              </a:custGeom>
              <a:solidFill>
                <a:srgbClr val="1F1A17"/>
              </a:solidFill>
              <a:ln w="9525">
                <a:noFill/>
                <a:round/>
                <a:headEnd/>
                <a:tailEnd/>
              </a:ln>
            </p:spPr>
            <p:txBody>
              <a:bodyPr/>
              <a:lstStyle/>
              <a:p>
                <a:endParaRPr lang="hu-HU"/>
              </a:p>
            </p:txBody>
          </p:sp>
          <p:sp>
            <p:nvSpPr>
              <p:cNvPr id="73791" name="Freeform 416"/>
              <p:cNvSpPr>
                <a:spLocks/>
              </p:cNvSpPr>
              <p:nvPr/>
            </p:nvSpPr>
            <p:spPr bwMode="auto">
              <a:xfrm>
                <a:off x="1268" y="1853"/>
                <a:ext cx="19" cy="22"/>
              </a:xfrm>
              <a:custGeom>
                <a:avLst/>
                <a:gdLst>
                  <a:gd name="T0" fmla="*/ 3 w 19"/>
                  <a:gd name="T1" fmla="*/ 22 h 22"/>
                  <a:gd name="T2" fmla="*/ 7 w 19"/>
                  <a:gd name="T3" fmla="*/ 22 h 22"/>
                  <a:gd name="T4" fmla="*/ 19 w 19"/>
                  <a:gd name="T5" fmla="*/ 4 h 22"/>
                  <a:gd name="T6" fmla="*/ 13 w 19"/>
                  <a:gd name="T7" fmla="*/ 0 h 22"/>
                  <a:gd name="T8" fmla="*/ 2 w 19"/>
                  <a:gd name="T9" fmla="*/ 18 h 22"/>
                  <a:gd name="T10" fmla="*/ 3 w 19"/>
                  <a:gd name="T11" fmla="*/ 22 h 22"/>
                  <a:gd name="T12" fmla="*/ 2 w 19"/>
                  <a:gd name="T13" fmla="*/ 18 h 22"/>
                  <a:gd name="T14" fmla="*/ 0 w 19"/>
                  <a:gd name="T15" fmla="*/ 21 h 22"/>
                  <a:gd name="T16" fmla="*/ 3 w 19"/>
                  <a:gd name="T17" fmla="*/ 2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2"/>
                  <a:gd name="T29" fmla="*/ 19 w 19"/>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2">
                    <a:moveTo>
                      <a:pt x="3" y="22"/>
                    </a:moveTo>
                    <a:lnTo>
                      <a:pt x="7" y="22"/>
                    </a:lnTo>
                    <a:lnTo>
                      <a:pt x="19" y="4"/>
                    </a:lnTo>
                    <a:lnTo>
                      <a:pt x="13" y="0"/>
                    </a:lnTo>
                    <a:lnTo>
                      <a:pt x="2" y="18"/>
                    </a:lnTo>
                    <a:lnTo>
                      <a:pt x="3" y="22"/>
                    </a:lnTo>
                    <a:lnTo>
                      <a:pt x="2" y="18"/>
                    </a:lnTo>
                    <a:lnTo>
                      <a:pt x="0" y="21"/>
                    </a:lnTo>
                    <a:lnTo>
                      <a:pt x="3" y="22"/>
                    </a:lnTo>
                    <a:close/>
                  </a:path>
                </a:pathLst>
              </a:custGeom>
              <a:solidFill>
                <a:srgbClr val="1F1A17"/>
              </a:solidFill>
              <a:ln w="9525">
                <a:noFill/>
                <a:round/>
                <a:headEnd/>
                <a:tailEnd/>
              </a:ln>
            </p:spPr>
            <p:txBody>
              <a:bodyPr/>
              <a:lstStyle/>
              <a:p>
                <a:endParaRPr lang="hu-HU"/>
              </a:p>
            </p:txBody>
          </p:sp>
          <p:sp>
            <p:nvSpPr>
              <p:cNvPr id="73792" name="Freeform 417"/>
              <p:cNvSpPr>
                <a:spLocks/>
              </p:cNvSpPr>
              <p:nvPr/>
            </p:nvSpPr>
            <p:spPr bwMode="auto">
              <a:xfrm>
                <a:off x="1271" y="1871"/>
                <a:ext cx="158" cy="104"/>
              </a:xfrm>
              <a:custGeom>
                <a:avLst/>
                <a:gdLst>
                  <a:gd name="T0" fmla="*/ 158 w 158"/>
                  <a:gd name="T1" fmla="*/ 101 h 104"/>
                  <a:gd name="T2" fmla="*/ 156 w 158"/>
                  <a:gd name="T3" fmla="*/ 97 h 104"/>
                  <a:gd name="T4" fmla="*/ 3 w 158"/>
                  <a:gd name="T5" fmla="*/ 0 h 104"/>
                  <a:gd name="T6" fmla="*/ 0 w 158"/>
                  <a:gd name="T7" fmla="*/ 4 h 104"/>
                  <a:gd name="T8" fmla="*/ 154 w 158"/>
                  <a:gd name="T9" fmla="*/ 101 h 104"/>
                  <a:gd name="T10" fmla="*/ 158 w 158"/>
                  <a:gd name="T11" fmla="*/ 101 h 104"/>
                  <a:gd name="T12" fmla="*/ 154 w 158"/>
                  <a:gd name="T13" fmla="*/ 101 h 104"/>
                  <a:gd name="T14" fmla="*/ 156 w 158"/>
                  <a:gd name="T15" fmla="*/ 104 h 104"/>
                  <a:gd name="T16" fmla="*/ 158 w 158"/>
                  <a:gd name="T17" fmla="*/ 101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04"/>
                  <a:gd name="T29" fmla="*/ 158 w 15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04">
                    <a:moveTo>
                      <a:pt x="158" y="101"/>
                    </a:moveTo>
                    <a:lnTo>
                      <a:pt x="156" y="97"/>
                    </a:lnTo>
                    <a:lnTo>
                      <a:pt x="3" y="0"/>
                    </a:lnTo>
                    <a:lnTo>
                      <a:pt x="0" y="4"/>
                    </a:lnTo>
                    <a:lnTo>
                      <a:pt x="154" y="101"/>
                    </a:lnTo>
                    <a:lnTo>
                      <a:pt x="158" y="101"/>
                    </a:lnTo>
                    <a:lnTo>
                      <a:pt x="154" y="101"/>
                    </a:lnTo>
                    <a:lnTo>
                      <a:pt x="156" y="104"/>
                    </a:lnTo>
                    <a:lnTo>
                      <a:pt x="158" y="101"/>
                    </a:lnTo>
                    <a:close/>
                  </a:path>
                </a:pathLst>
              </a:custGeom>
              <a:solidFill>
                <a:srgbClr val="1F1A17"/>
              </a:solidFill>
              <a:ln w="9525">
                <a:noFill/>
                <a:round/>
                <a:headEnd/>
                <a:tailEnd/>
              </a:ln>
            </p:spPr>
            <p:txBody>
              <a:bodyPr/>
              <a:lstStyle/>
              <a:p>
                <a:endParaRPr lang="hu-HU"/>
              </a:p>
            </p:txBody>
          </p:sp>
          <p:sp>
            <p:nvSpPr>
              <p:cNvPr id="73793" name="Freeform 418"/>
              <p:cNvSpPr>
                <a:spLocks/>
              </p:cNvSpPr>
              <p:nvPr/>
            </p:nvSpPr>
            <p:spPr bwMode="auto">
              <a:xfrm>
                <a:off x="1423" y="1944"/>
                <a:ext cx="17" cy="28"/>
              </a:xfrm>
              <a:custGeom>
                <a:avLst/>
                <a:gdLst>
                  <a:gd name="T0" fmla="*/ 17 w 17"/>
                  <a:gd name="T1" fmla="*/ 7 h 28"/>
                  <a:gd name="T2" fmla="*/ 11 w 17"/>
                  <a:gd name="T3" fmla="*/ 6 h 28"/>
                  <a:gd name="T4" fmla="*/ 0 w 17"/>
                  <a:gd name="T5" fmla="*/ 24 h 28"/>
                  <a:gd name="T6" fmla="*/ 6 w 17"/>
                  <a:gd name="T7" fmla="*/ 28 h 28"/>
                  <a:gd name="T8" fmla="*/ 17 w 17"/>
                  <a:gd name="T9" fmla="*/ 10 h 28"/>
                  <a:gd name="T10" fmla="*/ 17 w 17"/>
                  <a:gd name="T11" fmla="*/ 7 h 28"/>
                  <a:gd name="T12" fmla="*/ 17 w 17"/>
                  <a:gd name="T13" fmla="*/ 7 h 28"/>
                  <a:gd name="T14" fmla="*/ 16 w 17"/>
                  <a:gd name="T15" fmla="*/ 0 h 28"/>
                  <a:gd name="T16" fmla="*/ 11 w 17"/>
                  <a:gd name="T17" fmla="*/ 6 h 28"/>
                  <a:gd name="T18" fmla="*/ 17 w 17"/>
                  <a:gd name="T19" fmla="*/ 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17" y="7"/>
                    </a:moveTo>
                    <a:lnTo>
                      <a:pt x="11" y="6"/>
                    </a:lnTo>
                    <a:lnTo>
                      <a:pt x="0" y="24"/>
                    </a:lnTo>
                    <a:lnTo>
                      <a:pt x="6" y="28"/>
                    </a:lnTo>
                    <a:lnTo>
                      <a:pt x="17" y="10"/>
                    </a:lnTo>
                    <a:lnTo>
                      <a:pt x="17" y="7"/>
                    </a:lnTo>
                    <a:lnTo>
                      <a:pt x="16" y="0"/>
                    </a:lnTo>
                    <a:lnTo>
                      <a:pt x="11" y="6"/>
                    </a:lnTo>
                    <a:lnTo>
                      <a:pt x="17" y="7"/>
                    </a:lnTo>
                    <a:close/>
                  </a:path>
                </a:pathLst>
              </a:custGeom>
              <a:solidFill>
                <a:srgbClr val="1F1A17"/>
              </a:solidFill>
              <a:ln w="9525">
                <a:noFill/>
                <a:round/>
                <a:headEnd/>
                <a:tailEnd/>
              </a:ln>
            </p:spPr>
            <p:txBody>
              <a:bodyPr/>
              <a:lstStyle/>
              <a:p>
                <a:endParaRPr lang="hu-HU"/>
              </a:p>
            </p:txBody>
          </p:sp>
          <p:sp>
            <p:nvSpPr>
              <p:cNvPr id="73794" name="Freeform 419"/>
              <p:cNvSpPr>
                <a:spLocks/>
              </p:cNvSpPr>
              <p:nvPr/>
            </p:nvSpPr>
            <p:spPr bwMode="auto">
              <a:xfrm>
                <a:off x="2609" y="1861"/>
                <a:ext cx="36" cy="38"/>
              </a:xfrm>
              <a:custGeom>
                <a:avLst/>
                <a:gdLst>
                  <a:gd name="T0" fmla="*/ 24 w 36"/>
                  <a:gd name="T1" fmla="*/ 38 h 38"/>
                  <a:gd name="T2" fmla="*/ 0 w 36"/>
                  <a:gd name="T3" fmla="*/ 0 h 38"/>
                  <a:gd name="T4" fmla="*/ 36 w 36"/>
                  <a:gd name="T5" fmla="*/ 6 h 38"/>
                  <a:gd name="T6" fmla="*/ 24 w 36"/>
                  <a:gd name="T7" fmla="*/ 38 h 38"/>
                  <a:gd name="T8" fmla="*/ 0 60000 65536"/>
                  <a:gd name="T9" fmla="*/ 0 60000 65536"/>
                  <a:gd name="T10" fmla="*/ 0 60000 65536"/>
                  <a:gd name="T11" fmla="*/ 0 60000 65536"/>
                  <a:gd name="T12" fmla="*/ 0 w 36"/>
                  <a:gd name="T13" fmla="*/ 0 h 38"/>
                  <a:gd name="T14" fmla="*/ 36 w 36"/>
                  <a:gd name="T15" fmla="*/ 38 h 38"/>
                </a:gdLst>
                <a:ahLst/>
                <a:cxnLst>
                  <a:cxn ang="T8">
                    <a:pos x="T0" y="T1"/>
                  </a:cxn>
                  <a:cxn ang="T9">
                    <a:pos x="T2" y="T3"/>
                  </a:cxn>
                  <a:cxn ang="T10">
                    <a:pos x="T4" y="T5"/>
                  </a:cxn>
                  <a:cxn ang="T11">
                    <a:pos x="T6" y="T7"/>
                  </a:cxn>
                </a:cxnLst>
                <a:rect l="T12" t="T13" r="T14" b="T15"/>
                <a:pathLst>
                  <a:path w="36" h="38">
                    <a:moveTo>
                      <a:pt x="24" y="38"/>
                    </a:moveTo>
                    <a:lnTo>
                      <a:pt x="0" y="0"/>
                    </a:lnTo>
                    <a:lnTo>
                      <a:pt x="36" y="6"/>
                    </a:lnTo>
                    <a:lnTo>
                      <a:pt x="24" y="38"/>
                    </a:lnTo>
                    <a:close/>
                  </a:path>
                </a:pathLst>
              </a:custGeom>
              <a:solidFill>
                <a:srgbClr val="1F1A17"/>
              </a:solidFill>
              <a:ln w="9525">
                <a:noFill/>
                <a:round/>
                <a:headEnd/>
                <a:tailEnd/>
              </a:ln>
            </p:spPr>
            <p:txBody>
              <a:bodyPr/>
              <a:lstStyle/>
              <a:p>
                <a:endParaRPr lang="hu-HU"/>
              </a:p>
            </p:txBody>
          </p:sp>
          <p:sp>
            <p:nvSpPr>
              <p:cNvPr id="73795" name="Freeform 420"/>
              <p:cNvSpPr>
                <a:spLocks/>
              </p:cNvSpPr>
              <p:nvPr/>
            </p:nvSpPr>
            <p:spPr bwMode="auto">
              <a:xfrm>
                <a:off x="2608" y="1861"/>
                <a:ext cx="25" cy="39"/>
              </a:xfrm>
              <a:custGeom>
                <a:avLst/>
                <a:gdLst>
                  <a:gd name="T0" fmla="*/ 3 w 25"/>
                  <a:gd name="T1" fmla="*/ 0 h 39"/>
                  <a:gd name="T2" fmla="*/ 25 w 25"/>
                  <a:gd name="T3" fmla="*/ 37 h 39"/>
                  <a:gd name="T4" fmla="*/ 24 w 25"/>
                  <a:gd name="T5" fmla="*/ 39 h 39"/>
                  <a:gd name="T6" fmla="*/ 0 w 25"/>
                  <a:gd name="T7" fmla="*/ 0 h 39"/>
                  <a:gd name="T8" fmla="*/ 3 w 25"/>
                  <a:gd name="T9" fmla="*/ 0 h 39"/>
                  <a:gd name="T10" fmla="*/ 0 60000 65536"/>
                  <a:gd name="T11" fmla="*/ 0 60000 65536"/>
                  <a:gd name="T12" fmla="*/ 0 60000 65536"/>
                  <a:gd name="T13" fmla="*/ 0 60000 65536"/>
                  <a:gd name="T14" fmla="*/ 0 60000 65536"/>
                  <a:gd name="T15" fmla="*/ 0 w 25"/>
                  <a:gd name="T16" fmla="*/ 0 h 39"/>
                  <a:gd name="T17" fmla="*/ 25 w 25"/>
                  <a:gd name="T18" fmla="*/ 39 h 39"/>
                </a:gdLst>
                <a:ahLst/>
                <a:cxnLst>
                  <a:cxn ang="T10">
                    <a:pos x="T0" y="T1"/>
                  </a:cxn>
                  <a:cxn ang="T11">
                    <a:pos x="T2" y="T3"/>
                  </a:cxn>
                  <a:cxn ang="T12">
                    <a:pos x="T4" y="T5"/>
                  </a:cxn>
                  <a:cxn ang="T13">
                    <a:pos x="T6" y="T7"/>
                  </a:cxn>
                  <a:cxn ang="T14">
                    <a:pos x="T8" y="T9"/>
                  </a:cxn>
                </a:cxnLst>
                <a:rect l="T15" t="T16" r="T17" b="T18"/>
                <a:pathLst>
                  <a:path w="25" h="39">
                    <a:moveTo>
                      <a:pt x="3" y="0"/>
                    </a:moveTo>
                    <a:lnTo>
                      <a:pt x="25" y="37"/>
                    </a:lnTo>
                    <a:lnTo>
                      <a:pt x="24" y="39"/>
                    </a:lnTo>
                    <a:lnTo>
                      <a:pt x="0" y="0"/>
                    </a:lnTo>
                    <a:lnTo>
                      <a:pt x="3" y="0"/>
                    </a:lnTo>
                    <a:close/>
                  </a:path>
                </a:pathLst>
              </a:custGeom>
              <a:solidFill>
                <a:srgbClr val="1F1A17"/>
              </a:solidFill>
              <a:ln w="9525">
                <a:noFill/>
                <a:round/>
                <a:headEnd/>
                <a:tailEnd/>
              </a:ln>
            </p:spPr>
            <p:txBody>
              <a:bodyPr/>
              <a:lstStyle/>
              <a:p>
                <a:endParaRPr lang="hu-HU"/>
              </a:p>
            </p:txBody>
          </p:sp>
          <p:sp>
            <p:nvSpPr>
              <p:cNvPr id="73796" name="Freeform 421"/>
              <p:cNvSpPr>
                <a:spLocks/>
              </p:cNvSpPr>
              <p:nvPr/>
            </p:nvSpPr>
            <p:spPr bwMode="auto">
              <a:xfrm>
                <a:off x="2605" y="1861"/>
                <a:ext cx="28" cy="41"/>
              </a:xfrm>
              <a:custGeom>
                <a:avLst/>
                <a:gdLst>
                  <a:gd name="T0" fmla="*/ 4 w 28"/>
                  <a:gd name="T1" fmla="*/ 0 h 41"/>
                  <a:gd name="T2" fmla="*/ 28 w 28"/>
                  <a:gd name="T3" fmla="*/ 38 h 41"/>
                  <a:gd name="T4" fmla="*/ 27 w 28"/>
                  <a:gd name="T5" fmla="*/ 41 h 41"/>
                  <a:gd name="T6" fmla="*/ 0 w 28"/>
                  <a:gd name="T7" fmla="*/ 0 h 41"/>
                  <a:gd name="T8" fmla="*/ 4 w 28"/>
                  <a:gd name="T9" fmla="*/ 0 h 41"/>
                  <a:gd name="T10" fmla="*/ 0 60000 65536"/>
                  <a:gd name="T11" fmla="*/ 0 60000 65536"/>
                  <a:gd name="T12" fmla="*/ 0 60000 65536"/>
                  <a:gd name="T13" fmla="*/ 0 60000 65536"/>
                  <a:gd name="T14" fmla="*/ 0 60000 65536"/>
                  <a:gd name="T15" fmla="*/ 0 w 28"/>
                  <a:gd name="T16" fmla="*/ 0 h 41"/>
                  <a:gd name="T17" fmla="*/ 28 w 28"/>
                  <a:gd name="T18" fmla="*/ 41 h 41"/>
                </a:gdLst>
                <a:ahLst/>
                <a:cxnLst>
                  <a:cxn ang="T10">
                    <a:pos x="T0" y="T1"/>
                  </a:cxn>
                  <a:cxn ang="T11">
                    <a:pos x="T2" y="T3"/>
                  </a:cxn>
                  <a:cxn ang="T12">
                    <a:pos x="T4" y="T5"/>
                  </a:cxn>
                  <a:cxn ang="T13">
                    <a:pos x="T6" y="T7"/>
                  </a:cxn>
                  <a:cxn ang="T14">
                    <a:pos x="T8" y="T9"/>
                  </a:cxn>
                </a:cxnLst>
                <a:rect l="T15" t="T16" r="T17" b="T18"/>
                <a:pathLst>
                  <a:path w="28" h="41">
                    <a:moveTo>
                      <a:pt x="4" y="0"/>
                    </a:moveTo>
                    <a:lnTo>
                      <a:pt x="28" y="38"/>
                    </a:lnTo>
                    <a:lnTo>
                      <a:pt x="27" y="41"/>
                    </a:lnTo>
                    <a:lnTo>
                      <a:pt x="0" y="0"/>
                    </a:lnTo>
                    <a:lnTo>
                      <a:pt x="4" y="0"/>
                    </a:lnTo>
                    <a:close/>
                  </a:path>
                </a:pathLst>
              </a:custGeom>
              <a:solidFill>
                <a:srgbClr val="221D1B"/>
              </a:solidFill>
              <a:ln w="9525">
                <a:noFill/>
                <a:round/>
                <a:headEnd/>
                <a:tailEnd/>
              </a:ln>
            </p:spPr>
            <p:txBody>
              <a:bodyPr/>
              <a:lstStyle/>
              <a:p>
                <a:endParaRPr lang="hu-HU"/>
              </a:p>
            </p:txBody>
          </p:sp>
          <p:sp>
            <p:nvSpPr>
              <p:cNvPr id="73797" name="Freeform 422"/>
              <p:cNvSpPr>
                <a:spLocks/>
              </p:cNvSpPr>
              <p:nvPr/>
            </p:nvSpPr>
            <p:spPr bwMode="auto">
              <a:xfrm>
                <a:off x="2604" y="1861"/>
                <a:ext cx="28" cy="42"/>
              </a:xfrm>
              <a:custGeom>
                <a:avLst/>
                <a:gdLst>
                  <a:gd name="T0" fmla="*/ 4 w 28"/>
                  <a:gd name="T1" fmla="*/ 0 h 42"/>
                  <a:gd name="T2" fmla="*/ 28 w 28"/>
                  <a:gd name="T3" fmla="*/ 39 h 42"/>
                  <a:gd name="T4" fmla="*/ 26 w 28"/>
                  <a:gd name="T5" fmla="*/ 42 h 42"/>
                  <a:gd name="T6" fmla="*/ 0 w 28"/>
                  <a:gd name="T7" fmla="*/ 0 h 42"/>
                  <a:gd name="T8" fmla="*/ 4 w 28"/>
                  <a:gd name="T9" fmla="*/ 0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4" y="0"/>
                    </a:moveTo>
                    <a:lnTo>
                      <a:pt x="28" y="39"/>
                    </a:lnTo>
                    <a:lnTo>
                      <a:pt x="26" y="42"/>
                    </a:lnTo>
                    <a:lnTo>
                      <a:pt x="0" y="0"/>
                    </a:lnTo>
                    <a:lnTo>
                      <a:pt x="4" y="0"/>
                    </a:lnTo>
                    <a:close/>
                  </a:path>
                </a:pathLst>
              </a:custGeom>
              <a:solidFill>
                <a:srgbClr val="26211F"/>
              </a:solidFill>
              <a:ln w="9525">
                <a:noFill/>
                <a:round/>
                <a:headEnd/>
                <a:tailEnd/>
              </a:ln>
            </p:spPr>
            <p:txBody>
              <a:bodyPr/>
              <a:lstStyle/>
              <a:p>
                <a:endParaRPr lang="hu-HU"/>
              </a:p>
            </p:txBody>
          </p:sp>
          <p:sp>
            <p:nvSpPr>
              <p:cNvPr id="73798" name="Freeform 423"/>
              <p:cNvSpPr>
                <a:spLocks/>
              </p:cNvSpPr>
              <p:nvPr/>
            </p:nvSpPr>
            <p:spPr bwMode="auto">
              <a:xfrm>
                <a:off x="2602" y="1861"/>
                <a:ext cx="30" cy="45"/>
              </a:xfrm>
              <a:custGeom>
                <a:avLst/>
                <a:gdLst>
                  <a:gd name="T0" fmla="*/ 3 w 30"/>
                  <a:gd name="T1" fmla="*/ 0 h 45"/>
                  <a:gd name="T2" fmla="*/ 30 w 30"/>
                  <a:gd name="T3" fmla="*/ 41 h 45"/>
                  <a:gd name="T4" fmla="*/ 28 w 30"/>
                  <a:gd name="T5" fmla="*/ 45 h 45"/>
                  <a:gd name="T6" fmla="*/ 0 w 30"/>
                  <a:gd name="T7" fmla="*/ 0 h 45"/>
                  <a:gd name="T8" fmla="*/ 3 w 30"/>
                  <a:gd name="T9" fmla="*/ 0 h 45"/>
                  <a:gd name="T10" fmla="*/ 0 60000 65536"/>
                  <a:gd name="T11" fmla="*/ 0 60000 65536"/>
                  <a:gd name="T12" fmla="*/ 0 60000 65536"/>
                  <a:gd name="T13" fmla="*/ 0 60000 65536"/>
                  <a:gd name="T14" fmla="*/ 0 60000 65536"/>
                  <a:gd name="T15" fmla="*/ 0 w 30"/>
                  <a:gd name="T16" fmla="*/ 0 h 45"/>
                  <a:gd name="T17" fmla="*/ 30 w 30"/>
                  <a:gd name="T18" fmla="*/ 45 h 45"/>
                </a:gdLst>
                <a:ahLst/>
                <a:cxnLst>
                  <a:cxn ang="T10">
                    <a:pos x="T0" y="T1"/>
                  </a:cxn>
                  <a:cxn ang="T11">
                    <a:pos x="T2" y="T3"/>
                  </a:cxn>
                  <a:cxn ang="T12">
                    <a:pos x="T4" y="T5"/>
                  </a:cxn>
                  <a:cxn ang="T13">
                    <a:pos x="T6" y="T7"/>
                  </a:cxn>
                  <a:cxn ang="T14">
                    <a:pos x="T8" y="T9"/>
                  </a:cxn>
                </a:cxnLst>
                <a:rect l="T15" t="T16" r="T17" b="T18"/>
                <a:pathLst>
                  <a:path w="30" h="45">
                    <a:moveTo>
                      <a:pt x="3" y="0"/>
                    </a:moveTo>
                    <a:lnTo>
                      <a:pt x="30" y="41"/>
                    </a:lnTo>
                    <a:lnTo>
                      <a:pt x="28" y="45"/>
                    </a:lnTo>
                    <a:lnTo>
                      <a:pt x="0" y="0"/>
                    </a:lnTo>
                    <a:lnTo>
                      <a:pt x="3" y="0"/>
                    </a:lnTo>
                    <a:close/>
                  </a:path>
                </a:pathLst>
              </a:custGeom>
              <a:solidFill>
                <a:srgbClr val="282422"/>
              </a:solidFill>
              <a:ln w="9525">
                <a:noFill/>
                <a:round/>
                <a:headEnd/>
                <a:tailEnd/>
              </a:ln>
            </p:spPr>
            <p:txBody>
              <a:bodyPr/>
              <a:lstStyle/>
              <a:p>
                <a:endParaRPr lang="hu-HU"/>
              </a:p>
            </p:txBody>
          </p:sp>
          <p:sp>
            <p:nvSpPr>
              <p:cNvPr id="73799" name="Freeform 424"/>
              <p:cNvSpPr>
                <a:spLocks/>
              </p:cNvSpPr>
              <p:nvPr/>
            </p:nvSpPr>
            <p:spPr bwMode="auto">
              <a:xfrm>
                <a:off x="2599" y="1860"/>
                <a:ext cx="31" cy="48"/>
              </a:xfrm>
              <a:custGeom>
                <a:avLst/>
                <a:gdLst>
                  <a:gd name="T0" fmla="*/ 5 w 31"/>
                  <a:gd name="T1" fmla="*/ 1 h 48"/>
                  <a:gd name="T2" fmla="*/ 31 w 31"/>
                  <a:gd name="T3" fmla="*/ 43 h 48"/>
                  <a:gd name="T4" fmla="*/ 31 w 31"/>
                  <a:gd name="T5" fmla="*/ 48 h 48"/>
                  <a:gd name="T6" fmla="*/ 0 w 31"/>
                  <a:gd name="T7" fmla="*/ 0 h 48"/>
                  <a:gd name="T8" fmla="*/ 5 w 31"/>
                  <a:gd name="T9" fmla="*/ 1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5" y="1"/>
                    </a:moveTo>
                    <a:lnTo>
                      <a:pt x="31" y="43"/>
                    </a:lnTo>
                    <a:lnTo>
                      <a:pt x="31" y="48"/>
                    </a:lnTo>
                    <a:lnTo>
                      <a:pt x="0" y="0"/>
                    </a:lnTo>
                    <a:lnTo>
                      <a:pt x="5" y="1"/>
                    </a:lnTo>
                    <a:close/>
                  </a:path>
                </a:pathLst>
              </a:custGeom>
              <a:solidFill>
                <a:srgbClr val="2C2726"/>
              </a:solidFill>
              <a:ln w="9525">
                <a:noFill/>
                <a:round/>
                <a:headEnd/>
                <a:tailEnd/>
              </a:ln>
            </p:spPr>
            <p:txBody>
              <a:bodyPr/>
              <a:lstStyle/>
              <a:p>
                <a:endParaRPr lang="hu-HU"/>
              </a:p>
            </p:txBody>
          </p:sp>
          <p:sp>
            <p:nvSpPr>
              <p:cNvPr id="73800" name="Freeform 425"/>
              <p:cNvSpPr>
                <a:spLocks/>
              </p:cNvSpPr>
              <p:nvPr/>
            </p:nvSpPr>
            <p:spPr bwMode="auto">
              <a:xfrm>
                <a:off x="2598" y="1860"/>
                <a:ext cx="32" cy="49"/>
              </a:xfrm>
              <a:custGeom>
                <a:avLst/>
                <a:gdLst>
                  <a:gd name="T0" fmla="*/ 4 w 32"/>
                  <a:gd name="T1" fmla="*/ 1 h 49"/>
                  <a:gd name="T2" fmla="*/ 32 w 32"/>
                  <a:gd name="T3" fmla="*/ 46 h 49"/>
                  <a:gd name="T4" fmla="*/ 31 w 32"/>
                  <a:gd name="T5" fmla="*/ 49 h 49"/>
                  <a:gd name="T6" fmla="*/ 0 w 32"/>
                  <a:gd name="T7" fmla="*/ 0 h 49"/>
                  <a:gd name="T8" fmla="*/ 4 w 32"/>
                  <a:gd name="T9" fmla="*/ 1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4" y="1"/>
                    </a:moveTo>
                    <a:lnTo>
                      <a:pt x="32" y="46"/>
                    </a:lnTo>
                    <a:lnTo>
                      <a:pt x="31" y="49"/>
                    </a:lnTo>
                    <a:lnTo>
                      <a:pt x="0" y="0"/>
                    </a:lnTo>
                    <a:lnTo>
                      <a:pt x="4" y="1"/>
                    </a:lnTo>
                    <a:close/>
                  </a:path>
                </a:pathLst>
              </a:custGeom>
              <a:solidFill>
                <a:srgbClr val="2E2A27"/>
              </a:solidFill>
              <a:ln w="9525">
                <a:noFill/>
                <a:round/>
                <a:headEnd/>
                <a:tailEnd/>
              </a:ln>
            </p:spPr>
            <p:txBody>
              <a:bodyPr/>
              <a:lstStyle/>
              <a:p>
                <a:endParaRPr lang="hu-HU"/>
              </a:p>
            </p:txBody>
          </p:sp>
          <p:sp>
            <p:nvSpPr>
              <p:cNvPr id="73801" name="Freeform 426"/>
              <p:cNvSpPr>
                <a:spLocks/>
              </p:cNvSpPr>
              <p:nvPr/>
            </p:nvSpPr>
            <p:spPr bwMode="auto">
              <a:xfrm>
                <a:off x="2597" y="1860"/>
                <a:ext cx="33" cy="50"/>
              </a:xfrm>
              <a:custGeom>
                <a:avLst/>
                <a:gdLst>
                  <a:gd name="T0" fmla="*/ 2 w 33"/>
                  <a:gd name="T1" fmla="*/ 0 h 50"/>
                  <a:gd name="T2" fmla="*/ 33 w 33"/>
                  <a:gd name="T3" fmla="*/ 48 h 50"/>
                  <a:gd name="T4" fmla="*/ 32 w 33"/>
                  <a:gd name="T5" fmla="*/ 50 h 50"/>
                  <a:gd name="T6" fmla="*/ 0 w 33"/>
                  <a:gd name="T7" fmla="*/ 0 h 50"/>
                  <a:gd name="T8" fmla="*/ 2 w 33"/>
                  <a:gd name="T9" fmla="*/ 0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2" y="0"/>
                    </a:moveTo>
                    <a:lnTo>
                      <a:pt x="33" y="48"/>
                    </a:lnTo>
                    <a:lnTo>
                      <a:pt x="32" y="50"/>
                    </a:lnTo>
                    <a:lnTo>
                      <a:pt x="0" y="0"/>
                    </a:lnTo>
                    <a:lnTo>
                      <a:pt x="2" y="0"/>
                    </a:lnTo>
                    <a:close/>
                  </a:path>
                </a:pathLst>
              </a:custGeom>
              <a:solidFill>
                <a:srgbClr val="302C2B"/>
              </a:solidFill>
              <a:ln w="9525">
                <a:noFill/>
                <a:round/>
                <a:headEnd/>
                <a:tailEnd/>
              </a:ln>
            </p:spPr>
            <p:txBody>
              <a:bodyPr/>
              <a:lstStyle/>
              <a:p>
                <a:endParaRPr lang="hu-HU"/>
              </a:p>
            </p:txBody>
          </p:sp>
          <p:sp>
            <p:nvSpPr>
              <p:cNvPr id="73802" name="Freeform 427"/>
              <p:cNvSpPr>
                <a:spLocks/>
              </p:cNvSpPr>
              <p:nvPr/>
            </p:nvSpPr>
            <p:spPr bwMode="auto">
              <a:xfrm>
                <a:off x="2595" y="1860"/>
                <a:ext cx="34" cy="52"/>
              </a:xfrm>
              <a:custGeom>
                <a:avLst/>
                <a:gdLst>
                  <a:gd name="T0" fmla="*/ 3 w 34"/>
                  <a:gd name="T1" fmla="*/ 0 h 52"/>
                  <a:gd name="T2" fmla="*/ 34 w 34"/>
                  <a:gd name="T3" fmla="*/ 49 h 52"/>
                  <a:gd name="T4" fmla="*/ 33 w 34"/>
                  <a:gd name="T5" fmla="*/ 52 h 52"/>
                  <a:gd name="T6" fmla="*/ 0 w 34"/>
                  <a:gd name="T7" fmla="*/ 0 h 52"/>
                  <a:gd name="T8" fmla="*/ 3 w 34"/>
                  <a:gd name="T9" fmla="*/ 0 h 52"/>
                  <a:gd name="T10" fmla="*/ 0 60000 65536"/>
                  <a:gd name="T11" fmla="*/ 0 60000 65536"/>
                  <a:gd name="T12" fmla="*/ 0 60000 65536"/>
                  <a:gd name="T13" fmla="*/ 0 60000 65536"/>
                  <a:gd name="T14" fmla="*/ 0 60000 65536"/>
                  <a:gd name="T15" fmla="*/ 0 w 34"/>
                  <a:gd name="T16" fmla="*/ 0 h 52"/>
                  <a:gd name="T17" fmla="*/ 34 w 34"/>
                  <a:gd name="T18" fmla="*/ 52 h 52"/>
                </a:gdLst>
                <a:ahLst/>
                <a:cxnLst>
                  <a:cxn ang="T10">
                    <a:pos x="T0" y="T1"/>
                  </a:cxn>
                  <a:cxn ang="T11">
                    <a:pos x="T2" y="T3"/>
                  </a:cxn>
                  <a:cxn ang="T12">
                    <a:pos x="T4" y="T5"/>
                  </a:cxn>
                  <a:cxn ang="T13">
                    <a:pos x="T6" y="T7"/>
                  </a:cxn>
                  <a:cxn ang="T14">
                    <a:pos x="T8" y="T9"/>
                  </a:cxn>
                </a:cxnLst>
                <a:rect l="T15" t="T16" r="T17" b="T18"/>
                <a:pathLst>
                  <a:path w="34" h="52">
                    <a:moveTo>
                      <a:pt x="3" y="0"/>
                    </a:moveTo>
                    <a:lnTo>
                      <a:pt x="34" y="49"/>
                    </a:lnTo>
                    <a:lnTo>
                      <a:pt x="33" y="52"/>
                    </a:lnTo>
                    <a:lnTo>
                      <a:pt x="0" y="0"/>
                    </a:lnTo>
                    <a:lnTo>
                      <a:pt x="3" y="0"/>
                    </a:lnTo>
                    <a:close/>
                  </a:path>
                </a:pathLst>
              </a:custGeom>
              <a:solidFill>
                <a:srgbClr val="322E2C"/>
              </a:solidFill>
              <a:ln w="9525">
                <a:noFill/>
                <a:round/>
                <a:headEnd/>
                <a:tailEnd/>
              </a:ln>
            </p:spPr>
            <p:txBody>
              <a:bodyPr/>
              <a:lstStyle/>
              <a:p>
                <a:endParaRPr lang="hu-HU"/>
              </a:p>
            </p:txBody>
          </p:sp>
          <p:sp>
            <p:nvSpPr>
              <p:cNvPr id="73803" name="Freeform 428"/>
              <p:cNvSpPr>
                <a:spLocks/>
              </p:cNvSpPr>
              <p:nvPr/>
            </p:nvSpPr>
            <p:spPr bwMode="auto">
              <a:xfrm>
                <a:off x="2592" y="1860"/>
                <a:ext cx="37" cy="53"/>
              </a:xfrm>
              <a:custGeom>
                <a:avLst/>
                <a:gdLst>
                  <a:gd name="T0" fmla="*/ 5 w 37"/>
                  <a:gd name="T1" fmla="*/ 0 h 53"/>
                  <a:gd name="T2" fmla="*/ 37 w 37"/>
                  <a:gd name="T3" fmla="*/ 50 h 53"/>
                  <a:gd name="T4" fmla="*/ 36 w 37"/>
                  <a:gd name="T5" fmla="*/ 53 h 53"/>
                  <a:gd name="T6" fmla="*/ 0 w 37"/>
                  <a:gd name="T7" fmla="*/ 0 h 53"/>
                  <a:gd name="T8" fmla="*/ 5 w 37"/>
                  <a:gd name="T9" fmla="*/ 0 h 53"/>
                  <a:gd name="T10" fmla="*/ 0 60000 65536"/>
                  <a:gd name="T11" fmla="*/ 0 60000 65536"/>
                  <a:gd name="T12" fmla="*/ 0 60000 65536"/>
                  <a:gd name="T13" fmla="*/ 0 60000 65536"/>
                  <a:gd name="T14" fmla="*/ 0 60000 65536"/>
                  <a:gd name="T15" fmla="*/ 0 w 37"/>
                  <a:gd name="T16" fmla="*/ 0 h 53"/>
                  <a:gd name="T17" fmla="*/ 37 w 37"/>
                  <a:gd name="T18" fmla="*/ 53 h 53"/>
                </a:gdLst>
                <a:ahLst/>
                <a:cxnLst>
                  <a:cxn ang="T10">
                    <a:pos x="T0" y="T1"/>
                  </a:cxn>
                  <a:cxn ang="T11">
                    <a:pos x="T2" y="T3"/>
                  </a:cxn>
                  <a:cxn ang="T12">
                    <a:pos x="T4" y="T5"/>
                  </a:cxn>
                  <a:cxn ang="T13">
                    <a:pos x="T6" y="T7"/>
                  </a:cxn>
                  <a:cxn ang="T14">
                    <a:pos x="T8" y="T9"/>
                  </a:cxn>
                </a:cxnLst>
                <a:rect l="T15" t="T16" r="T17" b="T18"/>
                <a:pathLst>
                  <a:path w="37" h="53">
                    <a:moveTo>
                      <a:pt x="5" y="0"/>
                    </a:moveTo>
                    <a:lnTo>
                      <a:pt x="37" y="50"/>
                    </a:lnTo>
                    <a:lnTo>
                      <a:pt x="36" y="53"/>
                    </a:lnTo>
                    <a:lnTo>
                      <a:pt x="0" y="0"/>
                    </a:lnTo>
                    <a:lnTo>
                      <a:pt x="5" y="0"/>
                    </a:lnTo>
                    <a:close/>
                  </a:path>
                </a:pathLst>
              </a:custGeom>
              <a:solidFill>
                <a:srgbClr val="35322F"/>
              </a:solidFill>
              <a:ln w="9525">
                <a:noFill/>
                <a:round/>
                <a:headEnd/>
                <a:tailEnd/>
              </a:ln>
            </p:spPr>
            <p:txBody>
              <a:bodyPr/>
              <a:lstStyle/>
              <a:p>
                <a:endParaRPr lang="hu-HU"/>
              </a:p>
            </p:txBody>
          </p:sp>
          <p:sp>
            <p:nvSpPr>
              <p:cNvPr id="73804" name="Freeform 429"/>
              <p:cNvSpPr>
                <a:spLocks/>
              </p:cNvSpPr>
              <p:nvPr/>
            </p:nvSpPr>
            <p:spPr bwMode="auto">
              <a:xfrm>
                <a:off x="2591" y="1858"/>
                <a:ext cx="37" cy="58"/>
              </a:xfrm>
              <a:custGeom>
                <a:avLst/>
                <a:gdLst>
                  <a:gd name="T0" fmla="*/ 4 w 37"/>
                  <a:gd name="T1" fmla="*/ 2 h 58"/>
                  <a:gd name="T2" fmla="*/ 37 w 37"/>
                  <a:gd name="T3" fmla="*/ 54 h 58"/>
                  <a:gd name="T4" fmla="*/ 35 w 37"/>
                  <a:gd name="T5" fmla="*/ 58 h 58"/>
                  <a:gd name="T6" fmla="*/ 0 w 37"/>
                  <a:gd name="T7" fmla="*/ 0 h 58"/>
                  <a:gd name="T8" fmla="*/ 4 w 37"/>
                  <a:gd name="T9" fmla="*/ 2 h 58"/>
                  <a:gd name="T10" fmla="*/ 0 60000 65536"/>
                  <a:gd name="T11" fmla="*/ 0 60000 65536"/>
                  <a:gd name="T12" fmla="*/ 0 60000 65536"/>
                  <a:gd name="T13" fmla="*/ 0 60000 65536"/>
                  <a:gd name="T14" fmla="*/ 0 60000 65536"/>
                  <a:gd name="T15" fmla="*/ 0 w 37"/>
                  <a:gd name="T16" fmla="*/ 0 h 58"/>
                  <a:gd name="T17" fmla="*/ 37 w 37"/>
                  <a:gd name="T18" fmla="*/ 58 h 58"/>
                </a:gdLst>
                <a:ahLst/>
                <a:cxnLst>
                  <a:cxn ang="T10">
                    <a:pos x="T0" y="T1"/>
                  </a:cxn>
                  <a:cxn ang="T11">
                    <a:pos x="T2" y="T3"/>
                  </a:cxn>
                  <a:cxn ang="T12">
                    <a:pos x="T4" y="T5"/>
                  </a:cxn>
                  <a:cxn ang="T13">
                    <a:pos x="T6" y="T7"/>
                  </a:cxn>
                  <a:cxn ang="T14">
                    <a:pos x="T8" y="T9"/>
                  </a:cxn>
                </a:cxnLst>
                <a:rect l="T15" t="T16" r="T17" b="T18"/>
                <a:pathLst>
                  <a:path w="37" h="58">
                    <a:moveTo>
                      <a:pt x="4" y="2"/>
                    </a:moveTo>
                    <a:lnTo>
                      <a:pt x="37" y="54"/>
                    </a:lnTo>
                    <a:lnTo>
                      <a:pt x="35" y="58"/>
                    </a:lnTo>
                    <a:lnTo>
                      <a:pt x="0" y="0"/>
                    </a:lnTo>
                    <a:lnTo>
                      <a:pt x="4" y="2"/>
                    </a:lnTo>
                    <a:close/>
                  </a:path>
                </a:pathLst>
              </a:custGeom>
              <a:solidFill>
                <a:srgbClr val="373331"/>
              </a:solidFill>
              <a:ln w="9525">
                <a:noFill/>
                <a:round/>
                <a:headEnd/>
                <a:tailEnd/>
              </a:ln>
            </p:spPr>
            <p:txBody>
              <a:bodyPr/>
              <a:lstStyle/>
              <a:p>
                <a:endParaRPr lang="hu-HU"/>
              </a:p>
            </p:txBody>
          </p:sp>
          <p:sp>
            <p:nvSpPr>
              <p:cNvPr id="73805" name="Freeform 430"/>
              <p:cNvSpPr>
                <a:spLocks/>
              </p:cNvSpPr>
              <p:nvPr/>
            </p:nvSpPr>
            <p:spPr bwMode="auto">
              <a:xfrm>
                <a:off x="2590" y="1858"/>
                <a:ext cx="38" cy="59"/>
              </a:xfrm>
              <a:custGeom>
                <a:avLst/>
                <a:gdLst>
                  <a:gd name="T0" fmla="*/ 2 w 38"/>
                  <a:gd name="T1" fmla="*/ 2 h 59"/>
                  <a:gd name="T2" fmla="*/ 38 w 38"/>
                  <a:gd name="T3" fmla="*/ 55 h 59"/>
                  <a:gd name="T4" fmla="*/ 36 w 38"/>
                  <a:gd name="T5" fmla="*/ 59 h 59"/>
                  <a:gd name="T6" fmla="*/ 0 w 38"/>
                  <a:gd name="T7" fmla="*/ 0 h 59"/>
                  <a:gd name="T8" fmla="*/ 2 w 38"/>
                  <a:gd name="T9" fmla="*/ 2 h 59"/>
                  <a:gd name="T10" fmla="*/ 0 60000 65536"/>
                  <a:gd name="T11" fmla="*/ 0 60000 65536"/>
                  <a:gd name="T12" fmla="*/ 0 60000 65536"/>
                  <a:gd name="T13" fmla="*/ 0 60000 65536"/>
                  <a:gd name="T14" fmla="*/ 0 60000 65536"/>
                  <a:gd name="T15" fmla="*/ 0 w 38"/>
                  <a:gd name="T16" fmla="*/ 0 h 59"/>
                  <a:gd name="T17" fmla="*/ 38 w 38"/>
                  <a:gd name="T18" fmla="*/ 59 h 59"/>
                </a:gdLst>
                <a:ahLst/>
                <a:cxnLst>
                  <a:cxn ang="T10">
                    <a:pos x="T0" y="T1"/>
                  </a:cxn>
                  <a:cxn ang="T11">
                    <a:pos x="T2" y="T3"/>
                  </a:cxn>
                  <a:cxn ang="T12">
                    <a:pos x="T4" y="T5"/>
                  </a:cxn>
                  <a:cxn ang="T13">
                    <a:pos x="T6" y="T7"/>
                  </a:cxn>
                  <a:cxn ang="T14">
                    <a:pos x="T8" y="T9"/>
                  </a:cxn>
                </a:cxnLst>
                <a:rect l="T15" t="T16" r="T17" b="T18"/>
                <a:pathLst>
                  <a:path w="38" h="59">
                    <a:moveTo>
                      <a:pt x="2" y="2"/>
                    </a:moveTo>
                    <a:lnTo>
                      <a:pt x="38" y="55"/>
                    </a:lnTo>
                    <a:lnTo>
                      <a:pt x="36" y="59"/>
                    </a:lnTo>
                    <a:lnTo>
                      <a:pt x="0" y="0"/>
                    </a:lnTo>
                    <a:lnTo>
                      <a:pt x="2" y="2"/>
                    </a:lnTo>
                    <a:close/>
                  </a:path>
                </a:pathLst>
              </a:custGeom>
              <a:solidFill>
                <a:srgbClr val="3C3836"/>
              </a:solidFill>
              <a:ln w="9525">
                <a:noFill/>
                <a:round/>
                <a:headEnd/>
                <a:tailEnd/>
              </a:ln>
            </p:spPr>
            <p:txBody>
              <a:bodyPr/>
              <a:lstStyle/>
              <a:p>
                <a:endParaRPr lang="hu-HU"/>
              </a:p>
            </p:txBody>
          </p:sp>
          <p:sp>
            <p:nvSpPr>
              <p:cNvPr id="73806" name="Freeform 431"/>
              <p:cNvSpPr>
                <a:spLocks/>
              </p:cNvSpPr>
              <p:nvPr/>
            </p:nvSpPr>
            <p:spPr bwMode="auto">
              <a:xfrm>
                <a:off x="2587" y="1858"/>
                <a:ext cx="39" cy="61"/>
              </a:xfrm>
              <a:custGeom>
                <a:avLst/>
                <a:gdLst>
                  <a:gd name="T0" fmla="*/ 4 w 39"/>
                  <a:gd name="T1" fmla="*/ 0 h 61"/>
                  <a:gd name="T2" fmla="*/ 39 w 39"/>
                  <a:gd name="T3" fmla="*/ 58 h 61"/>
                  <a:gd name="T4" fmla="*/ 39 w 39"/>
                  <a:gd name="T5" fmla="*/ 61 h 61"/>
                  <a:gd name="T6" fmla="*/ 0 w 39"/>
                  <a:gd name="T7" fmla="*/ 0 h 61"/>
                  <a:gd name="T8" fmla="*/ 4 w 39"/>
                  <a:gd name="T9" fmla="*/ 0 h 61"/>
                  <a:gd name="T10" fmla="*/ 0 60000 65536"/>
                  <a:gd name="T11" fmla="*/ 0 60000 65536"/>
                  <a:gd name="T12" fmla="*/ 0 60000 65536"/>
                  <a:gd name="T13" fmla="*/ 0 60000 65536"/>
                  <a:gd name="T14" fmla="*/ 0 60000 65536"/>
                  <a:gd name="T15" fmla="*/ 0 w 39"/>
                  <a:gd name="T16" fmla="*/ 0 h 61"/>
                  <a:gd name="T17" fmla="*/ 39 w 39"/>
                  <a:gd name="T18" fmla="*/ 61 h 61"/>
                </a:gdLst>
                <a:ahLst/>
                <a:cxnLst>
                  <a:cxn ang="T10">
                    <a:pos x="T0" y="T1"/>
                  </a:cxn>
                  <a:cxn ang="T11">
                    <a:pos x="T2" y="T3"/>
                  </a:cxn>
                  <a:cxn ang="T12">
                    <a:pos x="T4" y="T5"/>
                  </a:cxn>
                  <a:cxn ang="T13">
                    <a:pos x="T6" y="T7"/>
                  </a:cxn>
                  <a:cxn ang="T14">
                    <a:pos x="T8" y="T9"/>
                  </a:cxn>
                </a:cxnLst>
                <a:rect l="T15" t="T16" r="T17" b="T18"/>
                <a:pathLst>
                  <a:path w="39" h="61">
                    <a:moveTo>
                      <a:pt x="4" y="0"/>
                    </a:moveTo>
                    <a:lnTo>
                      <a:pt x="39" y="58"/>
                    </a:lnTo>
                    <a:lnTo>
                      <a:pt x="39" y="61"/>
                    </a:lnTo>
                    <a:lnTo>
                      <a:pt x="0" y="0"/>
                    </a:lnTo>
                    <a:lnTo>
                      <a:pt x="4" y="0"/>
                    </a:lnTo>
                    <a:close/>
                  </a:path>
                </a:pathLst>
              </a:custGeom>
              <a:solidFill>
                <a:srgbClr val="3D3A37"/>
              </a:solidFill>
              <a:ln w="9525">
                <a:noFill/>
                <a:round/>
                <a:headEnd/>
                <a:tailEnd/>
              </a:ln>
            </p:spPr>
            <p:txBody>
              <a:bodyPr/>
              <a:lstStyle/>
              <a:p>
                <a:endParaRPr lang="hu-HU"/>
              </a:p>
            </p:txBody>
          </p:sp>
          <p:sp>
            <p:nvSpPr>
              <p:cNvPr id="73807" name="Freeform 432"/>
              <p:cNvSpPr>
                <a:spLocks/>
              </p:cNvSpPr>
              <p:nvPr/>
            </p:nvSpPr>
            <p:spPr bwMode="auto">
              <a:xfrm>
                <a:off x="2585" y="1858"/>
                <a:ext cx="41" cy="62"/>
              </a:xfrm>
              <a:custGeom>
                <a:avLst/>
                <a:gdLst>
                  <a:gd name="T0" fmla="*/ 5 w 41"/>
                  <a:gd name="T1" fmla="*/ 0 h 62"/>
                  <a:gd name="T2" fmla="*/ 41 w 41"/>
                  <a:gd name="T3" fmla="*/ 59 h 62"/>
                  <a:gd name="T4" fmla="*/ 40 w 41"/>
                  <a:gd name="T5" fmla="*/ 62 h 62"/>
                  <a:gd name="T6" fmla="*/ 0 w 41"/>
                  <a:gd name="T7" fmla="*/ 0 h 62"/>
                  <a:gd name="T8" fmla="*/ 5 w 41"/>
                  <a:gd name="T9" fmla="*/ 0 h 62"/>
                  <a:gd name="T10" fmla="*/ 0 60000 65536"/>
                  <a:gd name="T11" fmla="*/ 0 60000 65536"/>
                  <a:gd name="T12" fmla="*/ 0 60000 65536"/>
                  <a:gd name="T13" fmla="*/ 0 60000 65536"/>
                  <a:gd name="T14" fmla="*/ 0 60000 65536"/>
                  <a:gd name="T15" fmla="*/ 0 w 41"/>
                  <a:gd name="T16" fmla="*/ 0 h 62"/>
                  <a:gd name="T17" fmla="*/ 41 w 41"/>
                  <a:gd name="T18" fmla="*/ 62 h 62"/>
                </a:gdLst>
                <a:ahLst/>
                <a:cxnLst>
                  <a:cxn ang="T10">
                    <a:pos x="T0" y="T1"/>
                  </a:cxn>
                  <a:cxn ang="T11">
                    <a:pos x="T2" y="T3"/>
                  </a:cxn>
                  <a:cxn ang="T12">
                    <a:pos x="T4" y="T5"/>
                  </a:cxn>
                  <a:cxn ang="T13">
                    <a:pos x="T6" y="T7"/>
                  </a:cxn>
                  <a:cxn ang="T14">
                    <a:pos x="T8" y="T9"/>
                  </a:cxn>
                </a:cxnLst>
                <a:rect l="T15" t="T16" r="T17" b="T18"/>
                <a:pathLst>
                  <a:path w="41" h="62">
                    <a:moveTo>
                      <a:pt x="5" y="0"/>
                    </a:moveTo>
                    <a:lnTo>
                      <a:pt x="41" y="59"/>
                    </a:lnTo>
                    <a:lnTo>
                      <a:pt x="40" y="62"/>
                    </a:lnTo>
                    <a:lnTo>
                      <a:pt x="0" y="0"/>
                    </a:lnTo>
                    <a:lnTo>
                      <a:pt x="5" y="0"/>
                    </a:lnTo>
                    <a:close/>
                  </a:path>
                </a:pathLst>
              </a:custGeom>
              <a:solidFill>
                <a:srgbClr val="3F3C3A"/>
              </a:solidFill>
              <a:ln w="9525">
                <a:noFill/>
                <a:round/>
                <a:headEnd/>
                <a:tailEnd/>
              </a:ln>
            </p:spPr>
            <p:txBody>
              <a:bodyPr/>
              <a:lstStyle/>
              <a:p>
                <a:endParaRPr lang="hu-HU"/>
              </a:p>
            </p:txBody>
          </p:sp>
          <p:sp>
            <p:nvSpPr>
              <p:cNvPr id="73808" name="Freeform 433"/>
              <p:cNvSpPr>
                <a:spLocks/>
              </p:cNvSpPr>
              <p:nvPr/>
            </p:nvSpPr>
            <p:spPr bwMode="auto">
              <a:xfrm>
                <a:off x="2584" y="1858"/>
                <a:ext cx="42" cy="64"/>
              </a:xfrm>
              <a:custGeom>
                <a:avLst/>
                <a:gdLst>
                  <a:gd name="T0" fmla="*/ 3 w 42"/>
                  <a:gd name="T1" fmla="*/ 0 h 64"/>
                  <a:gd name="T2" fmla="*/ 42 w 42"/>
                  <a:gd name="T3" fmla="*/ 61 h 64"/>
                  <a:gd name="T4" fmla="*/ 41 w 42"/>
                  <a:gd name="T5" fmla="*/ 64 h 64"/>
                  <a:gd name="T6" fmla="*/ 0 w 42"/>
                  <a:gd name="T7" fmla="*/ 0 h 64"/>
                  <a:gd name="T8" fmla="*/ 3 w 42"/>
                  <a:gd name="T9" fmla="*/ 0 h 64"/>
                  <a:gd name="T10" fmla="*/ 0 60000 65536"/>
                  <a:gd name="T11" fmla="*/ 0 60000 65536"/>
                  <a:gd name="T12" fmla="*/ 0 60000 65536"/>
                  <a:gd name="T13" fmla="*/ 0 60000 65536"/>
                  <a:gd name="T14" fmla="*/ 0 60000 65536"/>
                  <a:gd name="T15" fmla="*/ 0 w 42"/>
                  <a:gd name="T16" fmla="*/ 0 h 64"/>
                  <a:gd name="T17" fmla="*/ 42 w 42"/>
                  <a:gd name="T18" fmla="*/ 64 h 64"/>
                </a:gdLst>
                <a:ahLst/>
                <a:cxnLst>
                  <a:cxn ang="T10">
                    <a:pos x="T0" y="T1"/>
                  </a:cxn>
                  <a:cxn ang="T11">
                    <a:pos x="T2" y="T3"/>
                  </a:cxn>
                  <a:cxn ang="T12">
                    <a:pos x="T4" y="T5"/>
                  </a:cxn>
                  <a:cxn ang="T13">
                    <a:pos x="T6" y="T7"/>
                  </a:cxn>
                  <a:cxn ang="T14">
                    <a:pos x="T8" y="T9"/>
                  </a:cxn>
                </a:cxnLst>
                <a:rect l="T15" t="T16" r="T17" b="T18"/>
                <a:pathLst>
                  <a:path w="42" h="64">
                    <a:moveTo>
                      <a:pt x="3" y="0"/>
                    </a:moveTo>
                    <a:lnTo>
                      <a:pt x="42" y="61"/>
                    </a:lnTo>
                    <a:lnTo>
                      <a:pt x="41" y="64"/>
                    </a:lnTo>
                    <a:lnTo>
                      <a:pt x="0" y="0"/>
                    </a:lnTo>
                    <a:lnTo>
                      <a:pt x="3" y="0"/>
                    </a:lnTo>
                    <a:close/>
                  </a:path>
                </a:pathLst>
              </a:custGeom>
              <a:solidFill>
                <a:srgbClr val="403D3B"/>
              </a:solidFill>
              <a:ln w="9525">
                <a:noFill/>
                <a:round/>
                <a:headEnd/>
                <a:tailEnd/>
              </a:ln>
            </p:spPr>
            <p:txBody>
              <a:bodyPr/>
              <a:lstStyle/>
              <a:p>
                <a:endParaRPr lang="hu-HU"/>
              </a:p>
            </p:txBody>
          </p:sp>
          <p:sp>
            <p:nvSpPr>
              <p:cNvPr id="73809" name="Freeform 434"/>
              <p:cNvSpPr>
                <a:spLocks/>
              </p:cNvSpPr>
              <p:nvPr/>
            </p:nvSpPr>
            <p:spPr bwMode="auto">
              <a:xfrm>
                <a:off x="2581" y="1857"/>
                <a:ext cx="44" cy="67"/>
              </a:xfrm>
              <a:custGeom>
                <a:avLst/>
                <a:gdLst>
                  <a:gd name="T0" fmla="*/ 4 w 44"/>
                  <a:gd name="T1" fmla="*/ 1 h 67"/>
                  <a:gd name="T2" fmla="*/ 44 w 44"/>
                  <a:gd name="T3" fmla="*/ 63 h 67"/>
                  <a:gd name="T4" fmla="*/ 42 w 44"/>
                  <a:gd name="T5" fmla="*/ 67 h 67"/>
                  <a:gd name="T6" fmla="*/ 0 w 44"/>
                  <a:gd name="T7" fmla="*/ 0 h 67"/>
                  <a:gd name="T8" fmla="*/ 4 w 44"/>
                  <a:gd name="T9" fmla="*/ 1 h 67"/>
                  <a:gd name="T10" fmla="*/ 0 60000 65536"/>
                  <a:gd name="T11" fmla="*/ 0 60000 65536"/>
                  <a:gd name="T12" fmla="*/ 0 60000 65536"/>
                  <a:gd name="T13" fmla="*/ 0 60000 65536"/>
                  <a:gd name="T14" fmla="*/ 0 60000 65536"/>
                  <a:gd name="T15" fmla="*/ 0 w 44"/>
                  <a:gd name="T16" fmla="*/ 0 h 67"/>
                  <a:gd name="T17" fmla="*/ 44 w 44"/>
                  <a:gd name="T18" fmla="*/ 67 h 67"/>
                </a:gdLst>
                <a:ahLst/>
                <a:cxnLst>
                  <a:cxn ang="T10">
                    <a:pos x="T0" y="T1"/>
                  </a:cxn>
                  <a:cxn ang="T11">
                    <a:pos x="T2" y="T3"/>
                  </a:cxn>
                  <a:cxn ang="T12">
                    <a:pos x="T4" y="T5"/>
                  </a:cxn>
                  <a:cxn ang="T13">
                    <a:pos x="T6" y="T7"/>
                  </a:cxn>
                  <a:cxn ang="T14">
                    <a:pos x="T8" y="T9"/>
                  </a:cxn>
                </a:cxnLst>
                <a:rect l="T15" t="T16" r="T17" b="T18"/>
                <a:pathLst>
                  <a:path w="44" h="67">
                    <a:moveTo>
                      <a:pt x="4" y="1"/>
                    </a:moveTo>
                    <a:lnTo>
                      <a:pt x="44" y="63"/>
                    </a:lnTo>
                    <a:lnTo>
                      <a:pt x="42" y="67"/>
                    </a:lnTo>
                    <a:lnTo>
                      <a:pt x="0" y="0"/>
                    </a:lnTo>
                    <a:lnTo>
                      <a:pt x="4" y="1"/>
                    </a:lnTo>
                    <a:close/>
                  </a:path>
                </a:pathLst>
              </a:custGeom>
              <a:solidFill>
                <a:srgbClr val="43403E"/>
              </a:solidFill>
              <a:ln w="9525">
                <a:noFill/>
                <a:round/>
                <a:headEnd/>
                <a:tailEnd/>
              </a:ln>
            </p:spPr>
            <p:txBody>
              <a:bodyPr/>
              <a:lstStyle/>
              <a:p>
                <a:endParaRPr lang="hu-HU"/>
              </a:p>
            </p:txBody>
          </p:sp>
          <p:sp>
            <p:nvSpPr>
              <p:cNvPr id="73810" name="Freeform 435"/>
              <p:cNvSpPr>
                <a:spLocks/>
              </p:cNvSpPr>
              <p:nvPr/>
            </p:nvSpPr>
            <p:spPr bwMode="auto">
              <a:xfrm>
                <a:off x="2580" y="1857"/>
                <a:ext cx="45" cy="69"/>
              </a:xfrm>
              <a:custGeom>
                <a:avLst/>
                <a:gdLst>
                  <a:gd name="T0" fmla="*/ 4 w 45"/>
                  <a:gd name="T1" fmla="*/ 1 h 69"/>
                  <a:gd name="T2" fmla="*/ 45 w 45"/>
                  <a:gd name="T3" fmla="*/ 65 h 69"/>
                  <a:gd name="T4" fmla="*/ 43 w 45"/>
                  <a:gd name="T5" fmla="*/ 69 h 69"/>
                  <a:gd name="T6" fmla="*/ 0 w 45"/>
                  <a:gd name="T7" fmla="*/ 0 h 69"/>
                  <a:gd name="T8" fmla="*/ 4 w 45"/>
                  <a:gd name="T9" fmla="*/ 1 h 69"/>
                  <a:gd name="T10" fmla="*/ 0 60000 65536"/>
                  <a:gd name="T11" fmla="*/ 0 60000 65536"/>
                  <a:gd name="T12" fmla="*/ 0 60000 65536"/>
                  <a:gd name="T13" fmla="*/ 0 60000 65536"/>
                  <a:gd name="T14" fmla="*/ 0 60000 65536"/>
                  <a:gd name="T15" fmla="*/ 0 w 45"/>
                  <a:gd name="T16" fmla="*/ 0 h 69"/>
                  <a:gd name="T17" fmla="*/ 45 w 45"/>
                  <a:gd name="T18" fmla="*/ 69 h 69"/>
                </a:gdLst>
                <a:ahLst/>
                <a:cxnLst>
                  <a:cxn ang="T10">
                    <a:pos x="T0" y="T1"/>
                  </a:cxn>
                  <a:cxn ang="T11">
                    <a:pos x="T2" y="T3"/>
                  </a:cxn>
                  <a:cxn ang="T12">
                    <a:pos x="T4" y="T5"/>
                  </a:cxn>
                  <a:cxn ang="T13">
                    <a:pos x="T6" y="T7"/>
                  </a:cxn>
                  <a:cxn ang="T14">
                    <a:pos x="T8" y="T9"/>
                  </a:cxn>
                </a:cxnLst>
                <a:rect l="T15" t="T16" r="T17" b="T18"/>
                <a:pathLst>
                  <a:path w="45" h="69">
                    <a:moveTo>
                      <a:pt x="4" y="1"/>
                    </a:moveTo>
                    <a:lnTo>
                      <a:pt x="45" y="65"/>
                    </a:lnTo>
                    <a:lnTo>
                      <a:pt x="43" y="69"/>
                    </a:lnTo>
                    <a:lnTo>
                      <a:pt x="0" y="0"/>
                    </a:lnTo>
                    <a:lnTo>
                      <a:pt x="4" y="1"/>
                    </a:lnTo>
                    <a:close/>
                  </a:path>
                </a:pathLst>
              </a:custGeom>
              <a:solidFill>
                <a:srgbClr val="454240"/>
              </a:solidFill>
              <a:ln w="9525">
                <a:noFill/>
                <a:round/>
                <a:headEnd/>
                <a:tailEnd/>
              </a:ln>
            </p:spPr>
            <p:txBody>
              <a:bodyPr/>
              <a:lstStyle/>
              <a:p>
                <a:endParaRPr lang="hu-HU"/>
              </a:p>
            </p:txBody>
          </p:sp>
          <p:sp>
            <p:nvSpPr>
              <p:cNvPr id="73811" name="Freeform 436"/>
              <p:cNvSpPr>
                <a:spLocks/>
              </p:cNvSpPr>
              <p:nvPr/>
            </p:nvSpPr>
            <p:spPr bwMode="auto">
              <a:xfrm>
                <a:off x="2578" y="1857"/>
                <a:ext cx="45" cy="70"/>
              </a:xfrm>
              <a:custGeom>
                <a:avLst/>
                <a:gdLst>
                  <a:gd name="T0" fmla="*/ 3 w 45"/>
                  <a:gd name="T1" fmla="*/ 0 h 70"/>
                  <a:gd name="T2" fmla="*/ 45 w 45"/>
                  <a:gd name="T3" fmla="*/ 67 h 70"/>
                  <a:gd name="T4" fmla="*/ 44 w 45"/>
                  <a:gd name="T5" fmla="*/ 70 h 70"/>
                  <a:gd name="T6" fmla="*/ 0 w 45"/>
                  <a:gd name="T7" fmla="*/ 0 h 70"/>
                  <a:gd name="T8" fmla="*/ 3 w 45"/>
                  <a:gd name="T9" fmla="*/ 0 h 70"/>
                  <a:gd name="T10" fmla="*/ 0 60000 65536"/>
                  <a:gd name="T11" fmla="*/ 0 60000 65536"/>
                  <a:gd name="T12" fmla="*/ 0 60000 65536"/>
                  <a:gd name="T13" fmla="*/ 0 60000 65536"/>
                  <a:gd name="T14" fmla="*/ 0 60000 65536"/>
                  <a:gd name="T15" fmla="*/ 0 w 45"/>
                  <a:gd name="T16" fmla="*/ 0 h 70"/>
                  <a:gd name="T17" fmla="*/ 45 w 45"/>
                  <a:gd name="T18" fmla="*/ 70 h 70"/>
                </a:gdLst>
                <a:ahLst/>
                <a:cxnLst>
                  <a:cxn ang="T10">
                    <a:pos x="T0" y="T1"/>
                  </a:cxn>
                  <a:cxn ang="T11">
                    <a:pos x="T2" y="T3"/>
                  </a:cxn>
                  <a:cxn ang="T12">
                    <a:pos x="T4" y="T5"/>
                  </a:cxn>
                  <a:cxn ang="T13">
                    <a:pos x="T6" y="T7"/>
                  </a:cxn>
                  <a:cxn ang="T14">
                    <a:pos x="T8" y="T9"/>
                  </a:cxn>
                </a:cxnLst>
                <a:rect l="T15" t="T16" r="T17" b="T18"/>
                <a:pathLst>
                  <a:path w="45" h="70">
                    <a:moveTo>
                      <a:pt x="3" y="0"/>
                    </a:moveTo>
                    <a:lnTo>
                      <a:pt x="45" y="67"/>
                    </a:lnTo>
                    <a:lnTo>
                      <a:pt x="44" y="70"/>
                    </a:lnTo>
                    <a:lnTo>
                      <a:pt x="0" y="0"/>
                    </a:lnTo>
                    <a:lnTo>
                      <a:pt x="3" y="0"/>
                    </a:lnTo>
                    <a:close/>
                  </a:path>
                </a:pathLst>
              </a:custGeom>
              <a:solidFill>
                <a:srgbClr val="474443"/>
              </a:solidFill>
              <a:ln w="9525">
                <a:noFill/>
                <a:round/>
                <a:headEnd/>
                <a:tailEnd/>
              </a:ln>
            </p:spPr>
            <p:txBody>
              <a:bodyPr/>
              <a:lstStyle/>
              <a:p>
                <a:endParaRPr lang="hu-HU"/>
              </a:p>
            </p:txBody>
          </p:sp>
          <p:sp>
            <p:nvSpPr>
              <p:cNvPr id="73812" name="Freeform 437"/>
              <p:cNvSpPr>
                <a:spLocks/>
              </p:cNvSpPr>
              <p:nvPr/>
            </p:nvSpPr>
            <p:spPr bwMode="auto">
              <a:xfrm>
                <a:off x="2576" y="1857"/>
                <a:ext cx="47" cy="72"/>
              </a:xfrm>
              <a:custGeom>
                <a:avLst/>
                <a:gdLst>
                  <a:gd name="T0" fmla="*/ 4 w 47"/>
                  <a:gd name="T1" fmla="*/ 0 h 72"/>
                  <a:gd name="T2" fmla="*/ 47 w 47"/>
                  <a:gd name="T3" fmla="*/ 69 h 72"/>
                  <a:gd name="T4" fmla="*/ 46 w 47"/>
                  <a:gd name="T5" fmla="*/ 72 h 72"/>
                  <a:gd name="T6" fmla="*/ 0 w 47"/>
                  <a:gd name="T7" fmla="*/ 0 h 72"/>
                  <a:gd name="T8" fmla="*/ 4 w 47"/>
                  <a:gd name="T9" fmla="*/ 0 h 72"/>
                  <a:gd name="T10" fmla="*/ 0 60000 65536"/>
                  <a:gd name="T11" fmla="*/ 0 60000 65536"/>
                  <a:gd name="T12" fmla="*/ 0 60000 65536"/>
                  <a:gd name="T13" fmla="*/ 0 60000 65536"/>
                  <a:gd name="T14" fmla="*/ 0 60000 65536"/>
                  <a:gd name="T15" fmla="*/ 0 w 47"/>
                  <a:gd name="T16" fmla="*/ 0 h 72"/>
                  <a:gd name="T17" fmla="*/ 47 w 47"/>
                  <a:gd name="T18" fmla="*/ 72 h 72"/>
                </a:gdLst>
                <a:ahLst/>
                <a:cxnLst>
                  <a:cxn ang="T10">
                    <a:pos x="T0" y="T1"/>
                  </a:cxn>
                  <a:cxn ang="T11">
                    <a:pos x="T2" y="T3"/>
                  </a:cxn>
                  <a:cxn ang="T12">
                    <a:pos x="T4" y="T5"/>
                  </a:cxn>
                  <a:cxn ang="T13">
                    <a:pos x="T6" y="T7"/>
                  </a:cxn>
                  <a:cxn ang="T14">
                    <a:pos x="T8" y="T9"/>
                  </a:cxn>
                </a:cxnLst>
                <a:rect l="T15" t="T16" r="T17" b="T18"/>
                <a:pathLst>
                  <a:path w="47" h="72">
                    <a:moveTo>
                      <a:pt x="4" y="0"/>
                    </a:moveTo>
                    <a:lnTo>
                      <a:pt x="47" y="69"/>
                    </a:lnTo>
                    <a:lnTo>
                      <a:pt x="46" y="72"/>
                    </a:lnTo>
                    <a:lnTo>
                      <a:pt x="0" y="0"/>
                    </a:lnTo>
                    <a:lnTo>
                      <a:pt x="4" y="0"/>
                    </a:lnTo>
                    <a:close/>
                  </a:path>
                </a:pathLst>
              </a:custGeom>
              <a:solidFill>
                <a:srgbClr val="494644"/>
              </a:solidFill>
              <a:ln w="9525">
                <a:noFill/>
                <a:round/>
                <a:headEnd/>
                <a:tailEnd/>
              </a:ln>
            </p:spPr>
            <p:txBody>
              <a:bodyPr/>
              <a:lstStyle/>
              <a:p>
                <a:endParaRPr lang="hu-HU"/>
              </a:p>
            </p:txBody>
          </p:sp>
          <p:sp>
            <p:nvSpPr>
              <p:cNvPr id="73813" name="Freeform 438"/>
              <p:cNvSpPr>
                <a:spLocks/>
              </p:cNvSpPr>
              <p:nvPr/>
            </p:nvSpPr>
            <p:spPr bwMode="auto">
              <a:xfrm>
                <a:off x="2574" y="1857"/>
                <a:ext cx="48" cy="73"/>
              </a:xfrm>
              <a:custGeom>
                <a:avLst/>
                <a:gdLst>
                  <a:gd name="T0" fmla="*/ 4 w 48"/>
                  <a:gd name="T1" fmla="*/ 0 h 73"/>
                  <a:gd name="T2" fmla="*/ 48 w 48"/>
                  <a:gd name="T3" fmla="*/ 70 h 73"/>
                  <a:gd name="T4" fmla="*/ 48 w 48"/>
                  <a:gd name="T5" fmla="*/ 73 h 73"/>
                  <a:gd name="T6" fmla="*/ 0 w 48"/>
                  <a:gd name="T7" fmla="*/ 0 h 73"/>
                  <a:gd name="T8" fmla="*/ 4 w 48"/>
                  <a:gd name="T9" fmla="*/ 0 h 73"/>
                  <a:gd name="T10" fmla="*/ 0 60000 65536"/>
                  <a:gd name="T11" fmla="*/ 0 60000 65536"/>
                  <a:gd name="T12" fmla="*/ 0 60000 65536"/>
                  <a:gd name="T13" fmla="*/ 0 60000 65536"/>
                  <a:gd name="T14" fmla="*/ 0 60000 65536"/>
                  <a:gd name="T15" fmla="*/ 0 w 48"/>
                  <a:gd name="T16" fmla="*/ 0 h 73"/>
                  <a:gd name="T17" fmla="*/ 48 w 48"/>
                  <a:gd name="T18" fmla="*/ 73 h 73"/>
                </a:gdLst>
                <a:ahLst/>
                <a:cxnLst>
                  <a:cxn ang="T10">
                    <a:pos x="T0" y="T1"/>
                  </a:cxn>
                  <a:cxn ang="T11">
                    <a:pos x="T2" y="T3"/>
                  </a:cxn>
                  <a:cxn ang="T12">
                    <a:pos x="T4" y="T5"/>
                  </a:cxn>
                  <a:cxn ang="T13">
                    <a:pos x="T6" y="T7"/>
                  </a:cxn>
                  <a:cxn ang="T14">
                    <a:pos x="T8" y="T9"/>
                  </a:cxn>
                </a:cxnLst>
                <a:rect l="T15" t="T16" r="T17" b="T18"/>
                <a:pathLst>
                  <a:path w="48" h="73">
                    <a:moveTo>
                      <a:pt x="4" y="0"/>
                    </a:moveTo>
                    <a:lnTo>
                      <a:pt x="48" y="70"/>
                    </a:lnTo>
                    <a:lnTo>
                      <a:pt x="48" y="73"/>
                    </a:lnTo>
                    <a:lnTo>
                      <a:pt x="0" y="0"/>
                    </a:lnTo>
                    <a:lnTo>
                      <a:pt x="4" y="0"/>
                    </a:lnTo>
                    <a:close/>
                  </a:path>
                </a:pathLst>
              </a:custGeom>
              <a:solidFill>
                <a:srgbClr val="4C4947"/>
              </a:solidFill>
              <a:ln w="9525">
                <a:noFill/>
                <a:round/>
                <a:headEnd/>
                <a:tailEnd/>
              </a:ln>
            </p:spPr>
            <p:txBody>
              <a:bodyPr/>
              <a:lstStyle/>
              <a:p>
                <a:endParaRPr lang="hu-HU"/>
              </a:p>
            </p:txBody>
          </p:sp>
          <p:sp>
            <p:nvSpPr>
              <p:cNvPr id="73814" name="Freeform 439"/>
              <p:cNvSpPr>
                <a:spLocks/>
              </p:cNvSpPr>
              <p:nvPr/>
            </p:nvSpPr>
            <p:spPr bwMode="auto">
              <a:xfrm>
                <a:off x="2573" y="1857"/>
                <a:ext cx="49" cy="76"/>
              </a:xfrm>
              <a:custGeom>
                <a:avLst/>
                <a:gdLst>
                  <a:gd name="T0" fmla="*/ 3 w 49"/>
                  <a:gd name="T1" fmla="*/ 0 h 76"/>
                  <a:gd name="T2" fmla="*/ 49 w 49"/>
                  <a:gd name="T3" fmla="*/ 72 h 76"/>
                  <a:gd name="T4" fmla="*/ 48 w 49"/>
                  <a:gd name="T5" fmla="*/ 76 h 76"/>
                  <a:gd name="T6" fmla="*/ 0 w 49"/>
                  <a:gd name="T7" fmla="*/ 0 h 76"/>
                  <a:gd name="T8" fmla="*/ 3 w 49"/>
                  <a:gd name="T9" fmla="*/ 0 h 76"/>
                  <a:gd name="T10" fmla="*/ 0 60000 65536"/>
                  <a:gd name="T11" fmla="*/ 0 60000 65536"/>
                  <a:gd name="T12" fmla="*/ 0 60000 65536"/>
                  <a:gd name="T13" fmla="*/ 0 60000 65536"/>
                  <a:gd name="T14" fmla="*/ 0 60000 65536"/>
                  <a:gd name="T15" fmla="*/ 0 w 49"/>
                  <a:gd name="T16" fmla="*/ 0 h 76"/>
                  <a:gd name="T17" fmla="*/ 49 w 49"/>
                  <a:gd name="T18" fmla="*/ 76 h 76"/>
                </a:gdLst>
                <a:ahLst/>
                <a:cxnLst>
                  <a:cxn ang="T10">
                    <a:pos x="T0" y="T1"/>
                  </a:cxn>
                  <a:cxn ang="T11">
                    <a:pos x="T2" y="T3"/>
                  </a:cxn>
                  <a:cxn ang="T12">
                    <a:pos x="T4" y="T5"/>
                  </a:cxn>
                  <a:cxn ang="T13">
                    <a:pos x="T6" y="T7"/>
                  </a:cxn>
                  <a:cxn ang="T14">
                    <a:pos x="T8" y="T9"/>
                  </a:cxn>
                </a:cxnLst>
                <a:rect l="T15" t="T16" r="T17" b="T18"/>
                <a:pathLst>
                  <a:path w="49" h="76">
                    <a:moveTo>
                      <a:pt x="3" y="0"/>
                    </a:moveTo>
                    <a:lnTo>
                      <a:pt x="49" y="72"/>
                    </a:lnTo>
                    <a:lnTo>
                      <a:pt x="48" y="76"/>
                    </a:lnTo>
                    <a:lnTo>
                      <a:pt x="0" y="0"/>
                    </a:lnTo>
                    <a:lnTo>
                      <a:pt x="3" y="0"/>
                    </a:lnTo>
                    <a:close/>
                  </a:path>
                </a:pathLst>
              </a:custGeom>
              <a:solidFill>
                <a:srgbClr val="4E4B4A"/>
              </a:solidFill>
              <a:ln w="9525">
                <a:noFill/>
                <a:round/>
                <a:headEnd/>
                <a:tailEnd/>
              </a:ln>
            </p:spPr>
            <p:txBody>
              <a:bodyPr/>
              <a:lstStyle/>
              <a:p>
                <a:endParaRPr lang="hu-HU"/>
              </a:p>
            </p:txBody>
          </p:sp>
          <p:sp>
            <p:nvSpPr>
              <p:cNvPr id="73815" name="Freeform 440"/>
              <p:cNvSpPr>
                <a:spLocks/>
              </p:cNvSpPr>
              <p:nvPr/>
            </p:nvSpPr>
            <p:spPr bwMode="auto">
              <a:xfrm>
                <a:off x="2570" y="1855"/>
                <a:ext cx="52" cy="79"/>
              </a:xfrm>
              <a:custGeom>
                <a:avLst/>
                <a:gdLst>
                  <a:gd name="T0" fmla="*/ 4 w 52"/>
                  <a:gd name="T1" fmla="*/ 2 h 79"/>
                  <a:gd name="T2" fmla="*/ 52 w 52"/>
                  <a:gd name="T3" fmla="*/ 75 h 79"/>
                  <a:gd name="T4" fmla="*/ 51 w 52"/>
                  <a:gd name="T5" fmla="*/ 79 h 79"/>
                  <a:gd name="T6" fmla="*/ 0 w 52"/>
                  <a:gd name="T7" fmla="*/ 0 h 79"/>
                  <a:gd name="T8" fmla="*/ 4 w 52"/>
                  <a:gd name="T9" fmla="*/ 2 h 79"/>
                  <a:gd name="T10" fmla="*/ 0 60000 65536"/>
                  <a:gd name="T11" fmla="*/ 0 60000 65536"/>
                  <a:gd name="T12" fmla="*/ 0 60000 65536"/>
                  <a:gd name="T13" fmla="*/ 0 60000 65536"/>
                  <a:gd name="T14" fmla="*/ 0 60000 65536"/>
                  <a:gd name="T15" fmla="*/ 0 w 52"/>
                  <a:gd name="T16" fmla="*/ 0 h 79"/>
                  <a:gd name="T17" fmla="*/ 52 w 52"/>
                  <a:gd name="T18" fmla="*/ 79 h 79"/>
                </a:gdLst>
                <a:ahLst/>
                <a:cxnLst>
                  <a:cxn ang="T10">
                    <a:pos x="T0" y="T1"/>
                  </a:cxn>
                  <a:cxn ang="T11">
                    <a:pos x="T2" y="T3"/>
                  </a:cxn>
                  <a:cxn ang="T12">
                    <a:pos x="T4" y="T5"/>
                  </a:cxn>
                  <a:cxn ang="T13">
                    <a:pos x="T6" y="T7"/>
                  </a:cxn>
                  <a:cxn ang="T14">
                    <a:pos x="T8" y="T9"/>
                  </a:cxn>
                </a:cxnLst>
                <a:rect l="T15" t="T16" r="T17" b="T18"/>
                <a:pathLst>
                  <a:path w="52" h="79">
                    <a:moveTo>
                      <a:pt x="4" y="2"/>
                    </a:moveTo>
                    <a:lnTo>
                      <a:pt x="52" y="75"/>
                    </a:lnTo>
                    <a:lnTo>
                      <a:pt x="51" y="79"/>
                    </a:lnTo>
                    <a:lnTo>
                      <a:pt x="0" y="0"/>
                    </a:lnTo>
                    <a:lnTo>
                      <a:pt x="4" y="2"/>
                    </a:lnTo>
                    <a:close/>
                  </a:path>
                </a:pathLst>
              </a:custGeom>
              <a:solidFill>
                <a:srgbClr val="524F4E"/>
              </a:solidFill>
              <a:ln w="9525">
                <a:noFill/>
                <a:round/>
                <a:headEnd/>
                <a:tailEnd/>
              </a:ln>
            </p:spPr>
            <p:txBody>
              <a:bodyPr/>
              <a:lstStyle/>
              <a:p>
                <a:endParaRPr lang="hu-HU"/>
              </a:p>
            </p:txBody>
          </p:sp>
          <p:sp>
            <p:nvSpPr>
              <p:cNvPr id="73816" name="Freeform 441"/>
              <p:cNvSpPr>
                <a:spLocks/>
              </p:cNvSpPr>
              <p:nvPr/>
            </p:nvSpPr>
            <p:spPr bwMode="auto">
              <a:xfrm>
                <a:off x="2568" y="1855"/>
                <a:ext cx="53" cy="81"/>
              </a:xfrm>
              <a:custGeom>
                <a:avLst/>
                <a:gdLst>
                  <a:gd name="T0" fmla="*/ 5 w 53"/>
                  <a:gd name="T1" fmla="*/ 2 h 81"/>
                  <a:gd name="T2" fmla="*/ 53 w 53"/>
                  <a:gd name="T3" fmla="*/ 78 h 81"/>
                  <a:gd name="T4" fmla="*/ 51 w 53"/>
                  <a:gd name="T5" fmla="*/ 81 h 81"/>
                  <a:gd name="T6" fmla="*/ 0 w 53"/>
                  <a:gd name="T7" fmla="*/ 0 h 81"/>
                  <a:gd name="T8" fmla="*/ 5 w 53"/>
                  <a:gd name="T9" fmla="*/ 2 h 81"/>
                  <a:gd name="T10" fmla="*/ 0 60000 65536"/>
                  <a:gd name="T11" fmla="*/ 0 60000 65536"/>
                  <a:gd name="T12" fmla="*/ 0 60000 65536"/>
                  <a:gd name="T13" fmla="*/ 0 60000 65536"/>
                  <a:gd name="T14" fmla="*/ 0 60000 65536"/>
                  <a:gd name="T15" fmla="*/ 0 w 53"/>
                  <a:gd name="T16" fmla="*/ 0 h 81"/>
                  <a:gd name="T17" fmla="*/ 53 w 53"/>
                  <a:gd name="T18" fmla="*/ 81 h 81"/>
                </a:gdLst>
                <a:ahLst/>
                <a:cxnLst>
                  <a:cxn ang="T10">
                    <a:pos x="T0" y="T1"/>
                  </a:cxn>
                  <a:cxn ang="T11">
                    <a:pos x="T2" y="T3"/>
                  </a:cxn>
                  <a:cxn ang="T12">
                    <a:pos x="T4" y="T5"/>
                  </a:cxn>
                  <a:cxn ang="T13">
                    <a:pos x="T6" y="T7"/>
                  </a:cxn>
                  <a:cxn ang="T14">
                    <a:pos x="T8" y="T9"/>
                  </a:cxn>
                </a:cxnLst>
                <a:rect l="T15" t="T16" r="T17" b="T18"/>
                <a:pathLst>
                  <a:path w="53" h="81">
                    <a:moveTo>
                      <a:pt x="5" y="2"/>
                    </a:moveTo>
                    <a:lnTo>
                      <a:pt x="53" y="78"/>
                    </a:lnTo>
                    <a:lnTo>
                      <a:pt x="51" y="81"/>
                    </a:lnTo>
                    <a:lnTo>
                      <a:pt x="0" y="0"/>
                    </a:lnTo>
                    <a:lnTo>
                      <a:pt x="5" y="2"/>
                    </a:lnTo>
                    <a:close/>
                  </a:path>
                </a:pathLst>
              </a:custGeom>
              <a:solidFill>
                <a:srgbClr val="53514F"/>
              </a:solidFill>
              <a:ln w="9525">
                <a:noFill/>
                <a:round/>
                <a:headEnd/>
                <a:tailEnd/>
              </a:ln>
            </p:spPr>
            <p:txBody>
              <a:bodyPr/>
              <a:lstStyle/>
              <a:p>
                <a:endParaRPr lang="hu-HU"/>
              </a:p>
            </p:txBody>
          </p:sp>
          <p:sp>
            <p:nvSpPr>
              <p:cNvPr id="73817" name="Freeform 442"/>
              <p:cNvSpPr>
                <a:spLocks/>
              </p:cNvSpPr>
              <p:nvPr/>
            </p:nvSpPr>
            <p:spPr bwMode="auto">
              <a:xfrm>
                <a:off x="2567" y="1855"/>
                <a:ext cx="54" cy="82"/>
              </a:xfrm>
              <a:custGeom>
                <a:avLst/>
                <a:gdLst>
                  <a:gd name="T0" fmla="*/ 3 w 54"/>
                  <a:gd name="T1" fmla="*/ 0 h 82"/>
                  <a:gd name="T2" fmla="*/ 54 w 54"/>
                  <a:gd name="T3" fmla="*/ 79 h 82"/>
                  <a:gd name="T4" fmla="*/ 52 w 54"/>
                  <a:gd name="T5" fmla="*/ 82 h 82"/>
                  <a:gd name="T6" fmla="*/ 0 w 54"/>
                  <a:gd name="T7" fmla="*/ 0 h 82"/>
                  <a:gd name="T8" fmla="*/ 3 w 54"/>
                  <a:gd name="T9" fmla="*/ 0 h 82"/>
                  <a:gd name="T10" fmla="*/ 0 60000 65536"/>
                  <a:gd name="T11" fmla="*/ 0 60000 65536"/>
                  <a:gd name="T12" fmla="*/ 0 60000 65536"/>
                  <a:gd name="T13" fmla="*/ 0 60000 65536"/>
                  <a:gd name="T14" fmla="*/ 0 60000 65536"/>
                  <a:gd name="T15" fmla="*/ 0 w 54"/>
                  <a:gd name="T16" fmla="*/ 0 h 82"/>
                  <a:gd name="T17" fmla="*/ 54 w 54"/>
                  <a:gd name="T18" fmla="*/ 82 h 82"/>
                </a:gdLst>
                <a:ahLst/>
                <a:cxnLst>
                  <a:cxn ang="T10">
                    <a:pos x="T0" y="T1"/>
                  </a:cxn>
                  <a:cxn ang="T11">
                    <a:pos x="T2" y="T3"/>
                  </a:cxn>
                  <a:cxn ang="T12">
                    <a:pos x="T4" y="T5"/>
                  </a:cxn>
                  <a:cxn ang="T13">
                    <a:pos x="T6" y="T7"/>
                  </a:cxn>
                  <a:cxn ang="T14">
                    <a:pos x="T8" y="T9"/>
                  </a:cxn>
                </a:cxnLst>
                <a:rect l="T15" t="T16" r="T17" b="T18"/>
                <a:pathLst>
                  <a:path w="54" h="82">
                    <a:moveTo>
                      <a:pt x="3" y="0"/>
                    </a:moveTo>
                    <a:lnTo>
                      <a:pt x="54" y="79"/>
                    </a:lnTo>
                    <a:lnTo>
                      <a:pt x="52" y="82"/>
                    </a:lnTo>
                    <a:lnTo>
                      <a:pt x="0" y="0"/>
                    </a:lnTo>
                    <a:lnTo>
                      <a:pt x="3" y="0"/>
                    </a:lnTo>
                    <a:close/>
                  </a:path>
                </a:pathLst>
              </a:custGeom>
              <a:solidFill>
                <a:srgbClr val="565352"/>
              </a:solidFill>
              <a:ln w="9525">
                <a:noFill/>
                <a:round/>
                <a:headEnd/>
                <a:tailEnd/>
              </a:ln>
            </p:spPr>
            <p:txBody>
              <a:bodyPr/>
              <a:lstStyle/>
              <a:p>
                <a:endParaRPr lang="hu-HU"/>
              </a:p>
            </p:txBody>
          </p:sp>
          <p:sp>
            <p:nvSpPr>
              <p:cNvPr id="73818" name="Freeform 443"/>
              <p:cNvSpPr>
                <a:spLocks/>
              </p:cNvSpPr>
              <p:nvPr/>
            </p:nvSpPr>
            <p:spPr bwMode="auto">
              <a:xfrm>
                <a:off x="2566" y="1855"/>
                <a:ext cx="53" cy="84"/>
              </a:xfrm>
              <a:custGeom>
                <a:avLst/>
                <a:gdLst>
                  <a:gd name="T0" fmla="*/ 2 w 53"/>
                  <a:gd name="T1" fmla="*/ 0 h 84"/>
                  <a:gd name="T2" fmla="*/ 53 w 53"/>
                  <a:gd name="T3" fmla="*/ 81 h 84"/>
                  <a:gd name="T4" fmla="*/ 52 w 53"/>
                  <a:gd name="T5" fmla="*/ 84 h 84"/>
                  <a:gd name="T6" fmla="*/ 0 w 53"/>
                  <a:gd name="T7" fmla="*/ 0 h 84"/>
                  <a:gd name="T8" fmla="*/ 2 w 53"/>
                  <a:gd name="T9" fmla="*/ 0 h 84"/>
                  <a:gd name="T10" fmla="*/ 0 60000 65536"/>
                  <a:gd name="T11" fmla="*/ 0 60000 65536"/>
                  <a:gd name="T12" fmla="*/ 0 60000 65536"/>
                  <a:gd name="T13" fmla="*/ 0 60000 65536"/>
                  <a:gd name="T14" fmla="*/ 0 60000 65536"/>
                  <a:gd name="T15" fmla="*/ 0 w 53"/>
                  <a:gd name="T16" fmla="*/ 0 h 84"/>
                  <a:gd name="T17" fmla="*/ 53 w 53"/>
                  <a:gd name="T18" fmla="*/ 84 h 84"/>
                </a:gdLst>
                <a:ahLst/>
                <a:cxnLst>
                  <a:cxn ang="T10">
                    <a:pos x="T0" y="T1"/>
                  </a:cxn>
                  <a:cxn ang="T11">
                    <a:pos x="T2" y="T3"/>
                  </a:cxn>
                  <a:cxn ang="T12">
                    <a:pos x="T4" y="T5"/>
                  </a:cxn>
                  <a:cxn ang="T13">
                    <a:pos x="T6" y="T7"/>
                  </a:cxn>
                  <a:cxn ang="T14">
                    <a:pos x="T8" y="T9"/>
                  </a:cxn>
                </a:cxnLst>
                <a:rect l="T15" t="T16" r="T17" b="T18"/>
                <a:pathLst>
                  <a:path w="53" h="84">
                    <a:moveTo>
                      <a:pt x="2" y="0"/>
                    </a:moveTo>
                    <a:lnTo>
                      <a:pt x="53" y="81"/>
                    </a:lnTo>
                    <a:lnTo>
                      <a:pt x="52" y="84"/>
                    </a:lnTo>
                    <a:lnTo>
                      <a:pt x="0" y="0"/>
                    </a:lnTo>
                    <a:lnTo>
                      <a:pt x="2" y="0"/>
                    </a:lnTo>
                    <a:close/>
                  </a:path>
                </a:pathLst>
              </a:custGeom>
              <a:solidFill>
                <a:srgbClr val="575453"/>
              </a:solidFill>
              <a:ln w="9525">
                <a:noFill/>
                <a:round/>
                <a:headEnd/>
                <a:tailEnd/>
              </a:ln>
            </p:spPr>
            <p:txBody>
              <a:bodyPr/>
              <a:lstStyle/>
              <a:p>
                <a:endParaRPr lang="hu-HU"/>
              </a:p>
            </p:txBody>
          </p:sp>
          <p:sp>
            <p:nvSpPr>
              <p:cNvPr id="73819" name="Freeform 444"/>
              <p:cNvSpPr>
                <a:spLocks/>
              </p:cNvSpPr>
              <p:nvPr/>
            </p:nvSpPr>
            <p:spPr bwMode="auto">
              <a:xfrm>
                <a:off x="2563" y="1855"/>
                <a:ext cx="56" cy="86"/>
              </a:xfrm>
              <a:custGeom>
                <a:avLst/>
                <a:gdLst>
                  <a:gd name="T0" fmla="*/ 4 w 56"/>
                  <a:gd name="T1" fmla="*/ 0 h 86"/>
                  <a:gd name="T2" fmla="*/ 56 w 56"/>
                  <a:gd name="T3" fmla="*/ 82 h 86"/>
                  <a:gd name="T4" fmla="*/ 55 w 56"/>
                  <a:gd name="T5" fmla="*/ 86 h 86"/>
                  <a:gd name="T6" fmla="*/ 0 w 56"/>
                  <a:gd name="T7" fmla="*/ 0 h 86"/>
                  <a:gd name="T8" fmla="*/ 4 w 56"/>
                  <a:gd name="T9" fmla="*/ 0 h 86"/>
                  <a:gd name="T10" fmla="*/ 0 60000 65536"/>
                  <a:gd name="T11" fmla="*/ 0 60000 65536"/>
                  <a:gd name="T12" fmla="*/ 0 60000 65536"/>
                  <a:gd name="T13" fmla="*/ 0 60000 65536"/>
                  <a:gd name="T14" fmla="*/ 0 60000 65536"/>
                  <a:gd name="T15" fmla="*/ 0 w 56"/>
                  <a:gd name="T16" fmla="*/ 0 h 86"/>
                  <a:gd name="T17" fmla="*/ 56 w 56"/>
                  <a:gd name="T18" fmla="*/ 86 h 86"/>
                </a:gdLst>
                <a:ahLst/>
                <a:cxnLst>
                  <a:cxn ang="T10">
                    <a:pos x="T0" y="T1"/>
                  </a:cxn>
                  <a:cxn ang="T11">
                    <a:pos x="T2" y="T3"/>
                  </a:cxn>
                  <a:cxn ang="T12">
                    <a:pos x="T4" y="T5"/>
                  </a:cxn>
                  <a:cxn ang="T13">
                    <a:pos x="T6" y="T7"/>
                  </a:cxn>
                  <a:cxn ang="T14">
                    <a:pos x="T8" y="T9"/>
                  </a:cxn>
                </a:cxnLst>
                <a:rect l="T15" t="T16" r="T17" b="T18"/>
                <a:pathLst>
                  <a:path w="56" h="86">
                    <a:moveTo>
                      <a:pt x="4" y="0"/>
                    </a:moveTo>
                    <a:lnTo>
                      <a:pt x="56" y="82"/>
                    </a:lnTo>
                    <a:lnTo>
                      <a:pt x="55" y="86"/>
                    </a:lnTo>
                    <a:lnTo>
                      <a:pt x="0" y="0"/>
                    </a:lnTo>
                    <a:lnTo>
                      <a:pt x="4" y="0"/>
                    </a:lnTo>
                    <a:close/>
                  </a:path>
                </a:pathLst>
              </a:custGeom>
              <a:solidFill>
                <a:srgbClr val="595755"/>
              </a:solidFill>
              <a:ln w="9525">
                <a:noFill/>
                <a:round/>
                <a:headEnd/>
                <a:tailEnd/>
              </a:ln>
            </p:spPr>
            <p:txBody>
              <a:bodyPr/>
              <a:lstStyle/>
              <a:p>
                <a:endParaRPr lang="hu-HU"/>
              </a:p>
            </p:txBody>
          </p:sp>
          <p:sp>
            <p:nvSpPr>
              <p:cNvPr id="73820" name="Freeform 445"/>
              <p:cNvSpPr>
                <a:spLocks/>
              </p:cNvSpPr>
              <p:nvPr/>
            </p:nvSpPr>
            <p:spPr bwMode="auto">
              <a:xfrm>
                <a:off x="2561" y="1854"/>
                <a:ext cx="57" cy="89"/>
              </a:xfrm>
              <a:custGeom>
                <a:avLst/>
                <a:gdLst>
                  <a:gd name="T0" fmla="*/ 5 w 57"/>
                  <a:gd name="T1" fmla="*/ 1 h 89"/>
                  <a:gd name="T2" fmla="*/ 57 w 57"/>
                  <a:gd name="T3" fmla="*/ 85 h 89"/>
                  <a:gd name="T4" fmla="*/ 55 w 57"/>
                  <a:gd name="T5" fmla="*/ 89 h 89"/>
                  <a:gd name="T6" fmla="*/ 0 w 57"/>
                  <a:gd name="T7" fmla="*/ 0 h 89"/>
                  <a:gd name="T8" fmla="*/ 5 w 57"/>
                  <a:gd name="T9" fmla="*/ 1 h 89"/>
                  <a:gd name="T10" fmla="*/ 0 60000 65536"/>
                  <a:gd name="T11" fmla="*/ 0 60000 65536"/>
                  <a:gd name="T12" fmla="*/ 0 60000 65536"/>
                  <a:gd name="T13" fmla="*/ 0 60000 65536"/>
                  <a:gd name="T14" fmla="*/ 0 60000 65536"/>
                  <a:gd name="T15" fmla="*/ 0 w 57"/>
                  <a:gd name="T16" fmla="*/ 0 h 89"/>
                  <a:gd name="T17" fmla="*/ 57 w 57"/>
                  <a:gd name="T18" fmla="*/ 89 h 89"/>
                </a:gdLst>
                <a:ahLst/>
                <a:cxnLst>
                  <a:cxn ang="T10">
                    <a:pos x="T0" y="T1"/>
                  </a:cxn>
                  <a:cxn ang="T11">
                    <a:pos x="T2" y="T3"/>
                  </a:cxn>
                  <a:cxn ang="T12">
                    <a:pos x="T4" y="T5"/>
                  </a:cxn>
                  <a:cxn ang="T13">
                    <a:pos x="T6" y="T7"/>
                  </a:cxn>
                  <a:cxn ang="T14">
                    <a:pos x="T8" y="T9"/>
                  </a:cxn>
                </a:cxnLst>
                <a:rect l="T15" t="T16" r="T17" b="T18"/>
                <a:pathLst>
                  <a:path w="57" h="89">
                    <a:moveTo>
                      <a:pt x="5" y="1"/>
                    </a:moveTo>
                    <a:lnTo>
                      <a:pt x="57" y="85"/>
                    </a:lnTo>
                    <a:lnTo>
                      <a:pt x="55" y="89"/>
                    </a:lnTo>
                    <a:lnTo>
                      <a:pt x="0" y="0"/>
                    </a:lnTo>
                    <a:lnTo>
                      <a:pt x="5" y="1"/>
                    </a:lnTo>
                    <a:close/>
                  </a:path>
                </a:pathLst>
              </a:custGeom>
              <a:solidFill>
                <a:srgbClr val="5A5857"/>
              </a:solidFill>
              <a:ln w="9525">
                <a:noFill/>
                <a:round/>
                <a:headEnd/>
                <a:tailEnd/>
              </a:ln>
            </p:spPr>
            <p:txBody>
              <a:bodyPr/>
              <a:lstStyle/>
              <a:p>
                <a:endParaRPr lang="hu-HU"/>
              </a:p>
            </p:txBody>
          </p:sp>
          <p:sp>
            <p:nvSpPr>
              <p:cNvPr id="73821" name="Freeform 446"/>
              <p:cNvSpPr>
                <a:spLocks/>
              </p:cNvSpPr>
              <p:nvPr/>
            </p:nvSpPr>
            <p:spPr bwMode="auto">
              <a:xfrm>
                <a:off x="2561" y="1854"/>
                <a:ext cx="57" cy="89"/>
              </a:xfrm>
              <a:custGeom>
                <a:avLst/>
                <a:gdLst>
                  <a:gd name="T0" fmla="*/ 2 w 57"/>
                  <a:gd name="T1" fmla="*/ 1 h 89"/>
                  <a:gd name="T2" fmla="*/ 57 w 57"/>
                  <a:gd name="T3" fmla="*/ 87 h 89"/>
                  <a:gd name="T4" fmla="*/ 55 w 57"/>
                  <a:gd name="T5" fmla="*/ 89 h 89"/>
                  <a:gd name="T6" fmla="*/ 44 w 57"/>
                  <a:gd name="T7" fmla="*/ 70 h 89"/>
                  <a:gd name="T8" fmla="*/ 43 w 57"/>
                  <a:gd name="T9" fmla="*/ 70 h 89"/>
                  <a:gd name="T10" fmla="*/ 13 w 57"/>
                  <a:gd name="T11" fmla="*/ 24 h 89"/>
                  <a:gd name="T12" fmla="*/ 15 w 57"/>
                  <a:gd name="T13" fmla="*/ 23 h 89"/>
                  <a:gd name="T14" fmla="*/ 0 w 57"/>
                  <a:gd name="T15" fmla="*/ 0 h 89"/>
                  <a:gd name="T16" fmla="*/ 2 w 57"/>
                  <a:gd name="T17" fmla="*/ 1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89"/>
                  <a:gd name="T29" fmla="*/ 57 w 5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89">
                    <a:moveTo>
                      <a:pt x="2" y="1"/>
                    </a:moveTo>
                    <a:lnTo>
                      <a:pt x="57" y="87"/>
                    </a:lnTo>
                    <a:lnTo>
                      <a:pt x="55" y="89"/>
                    </a:lnTo>
                    <a:lnTo>
                      <a:pt x="44" y="70"/>
                    </a:lnTo>
                    <a:lnTo>
                      <a:pt x="43" y="70"/>
                    </a:lnTo>
                    <a:lnTo>
                      <a:pt x="13" y="24"/>
                    </a:lnTo>
                    <a:lnTo>
                      <a:pt x="15" y="23"/>
                    </a:lnTo>
                    <a:lnTo>
                      <a:pt x="0" y="0"/>
                    </a:lnTo>
                    <a:lnTo>
                      <a:pt x="2" y="1"/>
                    </a:lnTo>
                    <a:close/>
                  </a:path>
                </a:pathLst>
              </a:custGeom>
              <a:solidFill>
                <a:srgbClr val="5C5A59"/>
              </a:solidFill>
              <a:ln w="9525">
                <a:noFill/>
                <a:round/>
                <a:headEnd/>
                <a:tailEnd/>
              </a:ln>
            </p:spPr>
            <p:txBody>
              <a:bodyPr/>
              <a:lstStyle/>
              <a:p>
                <a:endParaRPr lang="hu-HU"/>
              </a:p>
            </p:txBody>
          </p:sp>
          <p:sp>
            <p:nvSpPr>
              <p:cNvPr id="73822" name="Freeform 447"/>
              <p:cNvSpPr>
                <a:spLocks/>
              </p:cNvSpPr>
              <p:nvPr/>
            </p:nvSpPr>
            <p:spPr bwMode="auto">
              <a:xfrm>
                <a:off x="2561" y="1854"/>
                <a:ext cx="55" cy="89"/>
              </a:xfrm>
              <a:custGeom>
                <a:avLst/>
                <a:gdLst>
                  <a:gd name="T0" fmla="*/ 0 w 55"/>
                  <a:gd name="T1" fmla="*/ 0 h 89"/>
                  <a:gd name="T2" fmla="*/ 55 w 55"/>
                  <a:gd name="T3" fmla="*/ 89 h 89"/>
                  <a:gd name="T4" fmla="*/ 55 w 55"/>
                  <a:gd name="T5" fmla="*/ 89 h 89"/>
                  <a:gd name="T6" fmla="*/ 44 w 55"/>
                  <a:gd name="T7" fmla="*/ 70 h 89"/>
                  <a:gd name="T8" fmla="*/ 41 w 55"/>
                  <a:gd name="T9" fmla="*/ 72 h 89"/>
                  <a:gd name="T10" fmla="*/ 12 w 55"/>
                  <a:gd name="T11" fmla="*/ 24 h 89"/>
                  <a:gd name="T12" fmla="*/ 15 w 55"/>
                  <a:gd name="T13" fmla="*/ 23 h 89"/>
                  <a:gd name="T14" fmla="*/ 0 w 55"/>
                  <a:gd name="T15" fmla="*/ 0 h 89"/>
                  <a:gd name="T16" fmla="*/ 0 w 55"/>
                  <a:gd name="T17" fmla="*/ 0 h 89"/>
                  <a:gd name="T18" fmla="*/ 0 w 55"/>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89"/>
                  <a:gd name="T32" fmla="*/ 55 w 5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89">
                    <a:moveTo>
                      <a:pt x="0" y="0"/>
                    </a:moveTo>
                    <a:lnTo>
                      <a:pt x="55" y="89"/>
                    </a:lnTo>
                    <a:lnTo>
                      <a:pt x="44" y="70"/>
                    </a:lnTo>
                    <a:lnTo>
                      <a:pt x="41" y="72"/>
                    </a:lnTo>
                    <a:lnTo>
                      <a:pt x="12" y="24"/>
                    </a:lnTo>
                    <a:lnTo>
                      <a:pt x="15" y="23"/>
                    </a:lnTo>
                    <a:lnTo>
                      <a:pt x="0" y="0"/>
                    </a:lnTo>
                    <a:close/>
                  </a:path>
                </a:pathLst>
              </a:custGeom>
              <a:solidFill>
                <a:srgbClr val="5D5B5A"/>
              </a:solidFill>
              <a:ln w="9525">
                <a:noFill/>
                <a:round/>
                <a:headEnd/>
                <a:tailEnd/>
              </a:ln>
            </p:spPr>
            <p:txBody>
              <a:bodyPr/>
              <a:lstStyle/>
              <a:p>
                <a:endParaRPr lang="hu-HU"/>
              </a:p>
            </p:txBody>
          </p:sp>
          <p:sp>
            <p:nvSpPr>
              <p:cNvPr id="73823" name="Freeform 448"/>
              <p:cNvSpPr>
                <a:spLocks/>
              </p:cNvSpPr>
              <p:nvPr/>
            </p:nvSpPr>
            <p:spPr bwMode="auto">
              <a:xfrm>
                <a:off x="2571" y="1878"/>
                <a:ext cx="33" cy="48"/>
              </a:xfrm>
              <a:custGeom>
                <a:avLst/>
                <a:gdLst>
                  <a:gd name="T0" fmla="*/ 3 w 33"/>
                  <a:gd name="T1" fmla="*/ 0 h 48"/>
                  <a:gd name="T2" fmla="*/ 33 w 33"/>
                  <a:gd name="T3" fmla="*/ 46 h 48"/>
                  <a:gd name="T4" fmla="*/ 31 w 33"/>
                  <a:gd name="T5" fmla="*/ 48 h 48"/>
                  <a:gd name="T6" fmla="*/ 0 w 33"/>
                  <a:gd name="T7" fmla="*/ 1 h 48"/>
                  <a:gd name="T8" fmla="*/ 3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 y="0"/>
                    </a:moveTo>
                    <a:lnTo>
                      <a:pt x="33" y="46"/>
                    </a:lnTo>
                    <a:lnTo>
                      <a:pt x="31" y="48"/>
                    </a:lnTo>
                    <a:lnTo>
                      <a:pt x="0" y="1"/>
                    </a:lnTo>
                    <a:lnTo>
                      <a:pt x="3" y="0"/>
                    </a:lnTo>
                    <a:close/>
                  </a:path>
                </a:pathLst>
              </a:custGeom>
              <a:solidFill>
                <a:srgbClr val="605E5D"/>
              </a:solidFill>
              <a:ln w="9525">
                <a:noFill/>
                <a:round/>
                <a:headEnd/>
                <a:tailEnd/>
              </a:ln>
            </p:spPr>
            <p:txBody>
              <a:bodyPr/>
              <a:lstStyle/>
              <a:p>
                <a:endParaRPr lang="hu-HU"/>
              </a:p>
            </p:txBody>
          </p:sp>
          <p:sp>
            <p:nvSpPr>
              <p:cNvPr id="73824" name="Freeform 449"/>
              <p:cNvSpPr>
                <a:spLocks/>
              </p:cNvSpPr>
              <p:nvPr/>
            </p:nvSpPr>
            <p:spPr bwMode="auto">
              <a:xfrm>
                <a:off x="2571" y="1878"/>
                <a:ext cx="31" cy="49"/>
              </a:xfrm>
              <a:custGeom>
                <a:avLst/>
                <a:gdLst>
                  <a:gd name="T0" fmla="*/ 2 w 31"/>
                  <a:gd name="T1" fmla="*/ 0 h 49"/>
                  <a:gd name="T2" fmla="*/ 31 w 31"/>
                  <a:gd name="T3" fmla="*/ 48 h 49"/>
                  <a:gd name="T4" fmla="*/ 30 w 31"/>
                  <a:gd name="T5" fmla="*/ 49 h 49"/>
                  <a:gd name="T6" fmla="*/ 0 w 31"/>
                  <a:gd name="T7" fmla="*/ 1 h 49"/>
                  <a:gd name="T8" fmla="*/ 2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2" y="0"/>
                    </a:moveTo>
                    <a:lnTo>
                      <a:pt x="31" y="48"/>
                    </a:lnTo>
                    <a:lnTo>
                      <a:pt x="30" y="49"/>
                    </a:lnTo>
                    <a:lnTo>
                      <a:pt x="0" y="1"/>
                    </a:lnTo>
                    <a:lnTo>
                      <a:pt x="2" y="0"/>
                    </a:lnTo>
                    <a:close/>
                  </a:path>
                </a:pathLst>
              </a:custGeom>
              <a:solidFill>
                <a:srgbClr val="646260"/>
              </a:solidFill>
              <a:ln w="9525">
                <a:noFill/>
                <a:round/>
                <a:headEnd/>
                <a:tailEnd/>
              </a:ln>
            </p:spPr>
            <p:txBody>
              <a:bodyPr/>
              <a:lstStyle/>
              <a:p>
                <a:endParaRPr lang="hu-HU"/>
              </a:p>
            </p:txBody>
          </p:sp>
          <p:sp>
            <p:nvSpPr>
              <p:cNvPr id="73825" name="Freeform 450"/>
              <p:cNvSpPr>
                <a:spLocks/>
              </p:cNvSpPr>
              <p:nvPr/>
            </p:nvSpPr>
            <p:spPr bwMode="auto">
              <a:xfrm>
                <a:off x="2570" y="1879"/>
                <a:ext cx="32" cy="48"/>
              </a:xfrm>
              <a:custGeom>
                <a:avLst/>
                <a:gdLst>
                  <a:gd name="T0" fmla="*/ 1 w 32"/>
                  <a:gd name="T1" fmla="*/ 0 h 48"/>
                  <a:gd name="T2" fmla="*/ 32 w 32"/>
                  <a:gd name="T3" fmla="*/ 47 h 48"/>
                  <a:gd name="T4" fmla="*/ 29 w 32"/>
                  <a:gd name="T5" fmla="*/ 48 h 48"/>
                  <a:gd name="T6" fmla="*/ 0 w 32"/>
                  <a:gd name="T7" fmla="*/ 2 h 48"/>
                  <a:gd name="T8" fmla="*/ 1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 y="0"/>
                    </a:moveTo>
                    <a:lnTo>
                      <a:pt x="32" y="47"/>
                    </a:lnTo>
                    <a:lnTo>
                      <a:pt x="29" y="48"/>
                    </a:lnTo>
                    <a:lnTo>
                      <a:pt x="0" y="2"/>
                    </a:lnTo>
                    <a:lnTo>
                      <a:pt x="1" y="0"/>
                    </a:lnTo>
                    <a:close/>
                  </a:path>
                </a:pathLst>
              </a:custGeom>
              <a:solidFill>
                <a:srgbClr val="666463"/>
              </a:solidFill>
              <a:ln w="9525">
                <a:noFill/>
                <a:round/>
                <a:headEnd/>
                <a:tailEnd/>
              </a:ln>
            </p:spPr>
            <p:txBody>
              <a:bodyPr/>
              <a:lstStyle/>
              <a:p>
                <a:endParaRPr lang="hu-HU"/>
              </a:p>
            </p:txBody>
          </p:sp>
          <p:sp>
            <p:nvSpPr>
              <p:cNvPr id="73826" name="Freeform 451"/>
              <p:cNvSpPr>
                <a:spLocks/>
              </p:cNvSpPr>
              <p:nvPr/>
            </p:nvSpPr>
            <p:spPr bwMode="auto">
              <a:xfrm>
                <a:off x="2568" y="1879"/>
                <a:ext cx="33" cy="50"/>
              </a:xfrm>
              <a:custGeom>
                <a:avLst/>
                <a:gdLst>
                  <a:gd name="T0" fmla="*/ 3 w 33"/>
                  <a:gd name="T1" fmla="*/ 0 h 50"/>
                  <a:gd name="T2" fmla="*/ 33 w 33"/>
                  <a:gd name="T3" fmla="*/ 48 h 50"/>
                  <a:gd name="T4" fmla="*/ 30 w 33"/>
                  <a:gd name="T5" fmla="*/ 50 h 50"/>
                  <a:gd name="T6" fmla="*/ 0 w 33"/>
                  <a:gd name="T7" fmla="*/ 2 h 50"/>
                  <a:gd name="T8" fmla="*/ 3 w 33"/>
                  <a:gd name="T9" fmla="*/ 0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 y="0"/>
                    </a:moveTo>
                    <a:lnTo>
                      <a:pt x="33" y="48"/>
                    </a:lnTo>
                    <a:lnTo>
                      <a:pt x="30" y="50"/>
                    </a:lnTo>
                    <a:lnTo>
                      <a:pt x="0" y="2"/>
                    </a:lnTo>
                    <a:lnTo>
                      <a:pt x="3" y="0"/>
                    </a:lnTo>
                    <a:close/>
                  </a:path>
                </a:pathLst>
              </a:custGeom>
              <a:solidFill>
                <a:srgbClr val="686564"/>
              </a:solidFill>
              <a:ln w="9525">
                <a:noFill/>
                <a:round/>
                <a:headEnd/>
                <a:tailEnd/>
              </a:ln>
            </p:spPr>
            <p:txBody>
              <a:bodyPr/>
              <a:lstStyle/>
              <a:p>
                <a:endParaRPr lang="hu-HU"/>
              </a:p>
            </p:txBody>
          </p:sp>
          <p:sp>
            <p:nvSpPr>
              <p:cNvPr id="73827" name="Freeform 452"/>
              <p:cNvSpPr>
                <a:spLocks/>
              </p:cNvSpPr>
              <p:nvPr/>
            </p:nvSpPr>
            <p:spPr bwMode="auto">
              <a:xfrm>
                <a:off x="2567" y="1881"/>
                <a:ext cx="32" cy="48"/>
              </a:xfrm>
              <a:custGeom>
                <a:avLst/>
                <a:gdLst>
                  <a:gd name="T0" fmla="*/ 3 w 32"/>
                  <a:gd name="T1" fmla="*/ 0 h 48"/>
                  <a:gd name="T2" fmla="*/ 32 w 32"/>
                  <a:gd name="T3" fmla="*/ 46 h 48"/>
                  <a:gd name="T4" fmla="*/ 30 w 32"/>
                  <a:gd name="T5" fmla="*/ 48 h 48"/>
                  <a:gd name="T6" fmla="*/ 0 w 32"/>
                  <a:gd name="T7" fmla="*/ 1 h 48"/>
                  <a:gd name="T8" fmla="*/ 3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 y="0"/>
                    </a:moveTo>
                    <a:lnTo>
                      <a:pt x="32" y="46"/>
                    </a:lnTo>
                    <a:lnTo>
                      <a:pt x="30" y="48"/>
                    </a:lnTo>
                    <a:lnTo>
                      <a:pt x="0" y="1"/>
                    </a:lnTo>
                    <a:lnTo>
                      <a:pt x="3" y="0"/>
                    </a:lnTo>
                    <a:close/>
                  </a:path>
                </a:pathLst>
              </a:custGeom>
              <a:solidFill>
                <a:srgbClr val="6A6866"/>
              </a:solidFill>
              <a:ln w="9525">
                <a:noFill/>
                <a:round/>
                <a:headEnd/>
                <a:tailEnd/>
              </a:ln>
            </p:spPr>
            <p:txBody>
              <a:bodyPr/>
              <a:lstStyle/>
              <a:p>
                <a:endParaRPr lang="hu-HU"/>
              </a:p>
            </p:txBody>
          </p:sp>
          <p:sp>
            <p:nvSpPr>
              <p:cNvPr id="73828" name="Freeform 453"/>
              <p:cNvSpPr>
                <a:spLocks/>
              </p:cNvSpPr>
              <p:nvPr/>
            </p:nvSpPr>
            <p:spPr bwMode="auto">
              <a:xfrm>
                <a:off x="2566" y="1881"/>
                <a:ext cx="32" cy="49"/>
              </a:xfrm>
              <a:custGeom>
                <a:avLst/>
                <a:gdLst>
                  <a:gd name="T0" fmla="*/ 2 w 32"/>
                  <a:gd name="T1" fmla="*/ 0 h 49"/>
                  <a:gd name="T2" fmla="*/ 32 w 32"/>
                  <a:gd name="T3" fmla="*/ 48 h 49"/>
                  <a:gd name="T4" fmla="*/ 29 w 32"/>
                  <a:gd name="T5" fmla="*/ 49 h 49"/>
                  <a:gd name="T6" fmla="*/ 0 w 32"/>
                  <a:gd name="T7" fmla="*/ 3 h 49"/>
                  <a:gd name="T8" fmla="*/ 2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2" y="0"/>
                    </a:moveTo>
                    <a:lnTo>
                      <a:pt x="32" y="48"/>
                    </a:lnTo>
                    <a:lnTo>
                      <a:pt x="29" y="49"/>
                    </a:lnTo>
                    <a:lnTo>
                      <a:pt x="0" y="3"/>
                    </a:lnTo>
                    <a:lnTo>
                      <a:pt x="2" y="0"/>
                    </a:lnTo>
                    <a:close/>
                  </a:path>
                </a:pathLst>
              </a:custGeom>
              <a:solidFill>
                <a:srgbClr val="6B6968"/>
              </a:solidFill>
              <a:ln w="9525">
                <a:noFill/>
                <a:round/>
                <a:headEnd/>
                <a:tailEnd/>
              </a:ln>
            </p:spPr>
            <p:txBody>
              <a:bodyPr/>
              <a:lstStyle/>
              <a:p>
                <a:endParaRPr lang="hu-HU"/>
              </a:p>
            </p:txBody>
          </p:sp>
          <p:sp>
            <p:nvSpPr>
              <p:cNvPr id="73829" name="Freeform 454"/>
              <p:cNvSpPr>
                <a:spLocks/>
              </p:cNvSpPr>
              <p:nvPr/>
            </p:nvSpPr>
            <p:spPr bwMode="auto">
              <a:xfrm>
                <a:off x="2564" y="1882"/>
                <a:ext cx="33" cy="49"/>
              </a:xfrm>
              <a:custGeom>
                <a:avLst/>
                <a:gdLst>
                  <a:gd name="T0" fmla="*/ 3 w 33"/>
                  <a:gd name="T1" fmla="*/ 0 h 49"/>
                  <a:gd name="T2" fmla="*/ 33 w 33"/>
                  <a:gd name="T3" fmla="*/ 47 h 49"/>
                  <a:gd name="T4" fmla="*/ 31 w 33"/>
                  <a:gd name="T5" fmla="*/ 49 h 49"/>
                  <a:gd name="T6" fmla="*/ 0 w 33"/>
                  <a:gd name="T7" fmla="*/ 2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7"/>
                    </a:lnTo>
                    <a:lnTo>
                      <a:pt x="31" y="49"/>
                    </a:lnTo>
                    <a:lnTo>
                      <a:pt x="0" y="2"/>
                    </a:lnTo>
                    <a:lnTo>
                      <a:pt x="3" y="0"/>
                    </a:lnTo>
                    <a:close/>
                  </a:path>
                </a:pathLst>
              </a:custGeom>
              <a:solidFill>
                <a:srgbClr val="6D6B6A"/>
              </a:solidFill>
              <a:ln w="9525">
                <a:noFill/>
                <a:round/>
                <a:headEnd/>
                <a:tailEnd/>
              </a:ln>
            </p:spPr>
            <p:txBody>
              <a:bodyPr/>
              <a:lstStyle/>
              <a:p>
                <a:endParaRPr lang="hu-HU"/>
              </a:p>
            </p:txBody>
          </p:sp>
          <p:sp>
            <p:nvSpPr>
              <p:cNvPr id="73830" name="Freeform 455"/>
              <p:cNvSpPr>
                <a:spLocks/>
              </p:cNvSpPr>
              <p:nvPr/>
            </p:nvSpPr>
            <p:spPr bwMode="auto">
              <a:xfrm>
                <a:off x="2563" y="1884"/>
                <a:ext cx="32" cy="47"/>
              </a:xfrm>
              <a:custGeom>
                <a:avLst/>
                <a:gdLst>
                  <a:gd name="T0" fmla="*/ 3 w 32"/>
                  <a:gd name="T1" fmla="*/ 0 h 47"/>
                  <a:gd name="T2" fmla="*/ 32 w 32"/>
                  <a:gd name="T3" fmla="*/ 46 h 47"/>
                  <a:gd name="T4" fmla="*/ 31 w 32"/>
                  <a:gd name="T5" fmla="*/ 47 h 47"/>
                  <a:gd name="T6" fmla="*/ 0 w 32"/>
                  <a:gd name="T7" fmla="*/ 1 h 47"/>
                  <a:gd name="T8" fmla="*/ 3 w 32"/>
                  <a:gd name="T9" fmla="*/ 0 h 47"/>
                  <a:gd name="T10" fmla="*/ 0 60000 65536"/>
                  <a:gd name="T11" fmla="*/ 0 60000 65536"/>
                  <a:gd name="T12" fmla="*/ 0 60000 65536"/>
                  <a:gd name="T13" fmla="*/ 0 60000 65536"/>
                  <a:gd name="T14" fmla="*/ 0 60000 65536"/>
                  <a:gd name="T15" fmla="*/ 0 w 32"/>
                  <a:gd name="T16" fmla="*/ 0 h 47"/>
                  <a:gd name="T17" fmla="*/ 32 w 32"/>
                  <a:gd name="T18" fmla="*/ 47 h 47"/>
                </a:gdLst>
                <a:ahLst/>
                <a:cxnLst>
                  <a:cxn ang="T10">
                    <a:pos x="T0" y="T1"/>
                  </a:cxn>
                  <a:cxn ang="T11">
                    <a:pos x="T2" y="T3"/>
                  </a:cxn>
                  <a:cxn ang="T12">
                    <a:pos x="T4" y="T5"/>
                  </a:cxn>
                  <a:cxn ang="T13">
                    <a:pos x="T6" y="T7"/>
                  </a:cxn>
                  <a:cxn ang="T14">
                    <a:pos x="T8" y="T9"/>
                  </a:cxn>
                </a:cxnLst>
                <a:rect l="T15" t="T16" r="T17" b="T18"/>
                <a:pathLst>
                  <a:path w="32" h="47">
                    <a:moveTo>
                      <a:pt x="3" y="0"/>
                    </a:moveTo>
                    <a:lnTo>
                      <a:pt x="32" y="46"/>
                    </a:lnTo>
                    <a:lnTo>
                      <a:pt x="31" y="47"/>
                    </a:lnTo>
                    <a:lnTo>
                      <a:pt x="0" y="1"/>
                    </a:lnTo>
                    <a:lnTo>
                      <a:pt x="3" y="0"/>
                    </a:lnTo>
                    <a:close/>
                  </a:path>
                </a:pathLst>
              </a:custGeom>
              <a:solidFill>
                <a:srgbClr val="6E6D6C"/>
              </a:solidFill>
              <a:ln w="9525">
                <a:noFill/>
                <a:round/>
                <a:headEnd/>
                <a:tailEnd/>
              </a:ln>
            </p:spPr>
            <p:txBody>
              <a:bodyPr/>
              <a:lstStyle/>
              <a:p>
                <a:endParaRPr lang="hu-HU"/>
              </a:p>
            </p:txBody>
          </p:sp>
          <p:sp>
            <p:nvSpPr>
              <p:cNvPr id="73831" name="Freeform 456"/>
              <p:cNvSpPr>
                <a:spLocks/>
              </p:cNvSpPr>
              <p:nvPr/>
            </p:nvSpPr>
            <p:spPr bwMode="auto">
              <a:xfrm>
                <a:off x="2563" y="1884"/>
                <a:ext cx="32" cy="49"/>
              </a:xfrm>
              <a:custGeom>
                <a:avLst/>
                <a:gdLst>
                  <a:gd name="T0" fmla="*/ 1 w 32"/>
                  <a:gd name="T1" fmla="*/ 0 h 49"/>
                  <a:gd name="T2" fmla="*/ 32 w 32"/>
                  <a:gd name="T3" fmla="*/ 47 h 49"/>
                  <a:gd name="T4" fmla="*/ 29 w 32"/>
                  <a:gd name="T5" fmla="*/ 49 h 49"/>
                  <a:gd name="T6" fmla="*/ 0 w 32"/>
                  <a:gd name="T7" fmla="*/ 1 h 49"/>
                  <a:gd name="T8" fmla="*/ 1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1" y="0"/>
                    </a:moveTo>
                    <a:lnTo>
                      <a:pt x="32" y="47"/>
                    </a:lnTo>
                    <a:lnTo>
                      <a:pt x="29" y="49"/>
                    </a:lnTo>
                    <a:lnTo>
                      <a:pt x="0" y="1"/>
                    </a:lnTo>
                    <a:lnTo>
                      <a:pt x="1" y="0"/>
                    </a:lnTo>
                    <a:close/>
                  </a:path>
                </a:pathLst>
              </a:custGeom>
              <a:solidFill>
                <a:srgbClr val="706F6E"/>
              </a:solidFill>
              <a:ln w="9525">
                <a:noFill/>
                <a:round/>
                <a:headEnd/>
                <a:tailEnd/>
              </a:ln>
            </p:spPr>
            <p:txBody>
              <a:bodyPr/>
              <a:lstStyle/>
              <a:p>
                <a:endParaRPr lang="hu-HU"/>
              </a:p>
            </p:txBody>
          </p:sp>
          <p:sp>
            <p:nvSpPr>
              <p:cNvPr id="73832" name="Freeform 457"/>
              <p:cNvSpPr>
                <a:spLocks/>
              </p:cNvSpPr>
              <p:nvPr/>
            </p:nvSpPr>
            <p:spPr bwMode="auto">
              <a:xfrm>
                <a:off x="2561" y="1885"/>
                <a:ext cx="33" cy="48"/>
              </a:xfrm>
              <a:custGeom>
                <a:avLst/>
                <a:gdLst>
                  <a:gd name="T0" fmla="*/ 2 w 33"/>
                  <a:gd name="T1" fmla="*/ 0 h 48"/>
                  <a:gd name="T2" fmla="*/ 33 w 33"/>
                  <a:gd name="T3" fmla="*/ 46 h 48"/>
                  <a:gd name="T4" fmla="*/ 30 w 33"/>
                  <a:gd name="T5" fmla="*/ 48 h 48"/>
                  <a:gd name="T6" fmla="*/ 0 w 33"/>
                  <a:gd name="T7" fmla="*/ 1 h 48"/>
                  <a:gd name="T8" fmla="*/ 2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2" y="0"/>
                    </a:moveTo>
                    <a:lnTo>
                      <a:pt x="33" y="46"/>
                    </a:lnTo>
                    <a:lnTo>
                      <a:pt x="30" y="48"/>
                    </a:lnTo>
                    <a:lnTo>
                      <a:pt x="0" y="1"/>
                    </a:lnTo>
                    <a:lnTo>
                      <a:pt x="2" y="0"/>
                    </a:lnTo>
                    <a:close/>
                  </a:path>
                </a:pathLst>
              </a:custGeom>
              <a:solidFill>
                <a:srgbClr val="727070"/>
              </a:solidFill>
              <a:ln w="9525">
                <a:noFill/>
                <a:round/>
                <a:headEnd/>
                <a:tailEnd/>
              </a:ln>
            </p:spPr>
            <p:txBody>
              <a:bodyPr/>
              <a:lstStyle/>
              <a:p>
                <a:endParaRPr lang="hu-HU"/>
              </a:p>
            </p:txBody>
          </p:sp>
          <p:sp>
            <p:nvSpPr>
              <p:cNvPr id="73833" name="Freeform 458"/>
              <p:cNvSpPr>
                <a:spLocks/>
              </p:cNvSpPr>
              <p:nvPr/>
            </p:nvSpPr>
            <p:spPr bwMode="auto">
              <a:xfrm>
                <a:off x="2560" y="1885"/>
                <a:ext cx="32" cy="49"/>
              </a:xfrm>
              <a:custGeom>
                <a:avLst/>
                <a:gdLst>
                  <a:gd name="T0" fmla="*/ 3 w 32"/>
                  <a:gd name="T1" fmla="*/ 0 h 49"/>
                  <a:gd name="T2" fmla="*/ 32 w 32"/>
                  <a:gd name="T3" fmla="*/ 48 h 49"/>
                  <a:gd name="T4" fmla="*/ 30 w 32"/>
                  <a:gd name="T5" fmla="*/ 49 h 49"/>
                  <a:gd name="T6" fmla="*/ 0 w 32"/>
                  <a:gd name="T7" fmla="*/ 1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8"/>
                    </a:lnTo>
                    <a:lnTo>
                      <a:pt x="30" y="49"/>
                    </a:lnTo>
                    <a:lnTo>
                      <a:pt x="0" y="1"/>
                    </a:lnTo>
                    <a:lnTo>
                      <a:pt x="3" y="0"/>
                    </a:lnTo>
                    <a:close/>
                  </a:path>
                </a:pathLst>
              </a:custGeom>
              <a:solidFill>
                <a:srgbClr val="737271"/>
              </a:solidFill>
              <a:ln w="9525">
                <a:noFill/>
                <a:round/>
                <a:headEnd/>
                <a:tailEnd/>
              </a:ln>
            </p:spPr>
            <p:txBody>
              <a:bodyPr/>
              <a:lstStyle/>
              <a:p>
                <a:endParaRPr lang="hu-HU"/>
              </a:p>
            </p:txBody>
          </p:sp>
          <p:sp>
            <p:nvSpPr>
              <p:cNvPr id="73834" name="Freeform 459"/>
              <p:cNvSpPr>
                <a:spLocks/>
              </p:cNvSpPr>
              <p:nvPr/>
            </p:nvSpPr>
            <p:spPr bwMode="auto">
              <a:xfrm>
                <a:off x="2559" y="1886"/>
                <a:ext cx="32" cy="48"/>
              </a:xfrm>
              <a:custGeom>
                <a:avLst/>
                <a:gdLst>
                  <a:gd name="T0" fmla="*/ 2 w 32"/>
                  <a:gd name="T1" fmla="*/ 0 h 48"/>
                  <a:gd name="T2" fmla="*/ 32 w 32"/>
                  <a:gd name="T3" fmla="*/ 47 h 48"/>
                  <a:gd name="T4" fmla="*/ 29 w 32"/>
                  <a:gd name="T5" fmla="*/ 48 h 48"/>
                  <a:gd name="T6" fmla="*/ 0 w 32"/>
                  <a:gd name="T7" fmla="*/ 2 h 48"/>
                  <a:gd name="T8" fmla="*/ 2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2" y="0"/>
                    </a:moveTo>
                    <a:lnTo>
                      <a:pt x="32" y="47"/>
                    </a:lnTo>
                    <a:lnTo>
                      <a:pt x="29" y="48"/>
                    </a:lnTo>
                    <a:lnTo>
                      <a:pt x="0" y="2"/>
                    </a:lnTo>
                    <a:lnTo>
                      <a:pt x="2" y="0"/>
                    </a:lnTo>
                    <a:close/>
                  </a:path>
                </a:pathLst>
              </a:custGeom>
              <a:solidFill>
                <a:srgbClr val="767574"/>
              </a:solidFill>
              <a:ln w="9525">
                <a:noFill/>
                <a:round/>
                <a:headEnd/>
                <a:tailEnd/>
              </a:ln>
            </p:spPr>
            <p:txBody>
              <a:bodyPr/>
              <a:lstStyle/>
              <a:p>
                <a:endParaRPr lang="hu-HU"/>
              </a:p>
            </p:txBody>
          </p:sp>
          <p:sp>
            <p:nvSpPr>
              <p:cNvPr id="73835" name="Freeform 460"/>
              <p:cNvSpPr>
                <a:spLocks/>
              </p:cNvSpPr>
              <p:nvPr/>
            </p:nvSpPr>
            <p:spPr bwMode="auto">
              <a:xfrm>
                <a:off x="2557" y="1886"/>
                <a:ext cx="33" cy="50"/>
              </a:xfrm>
              <a:custGeom>
                <a:avLst/>
                <a:gdLst>
                  <a:gd name="T0" fmla="*/ 3 w 33"/>
                  <a:gd name="T1" fmla="*/ 0 h 50"/>
                  <a:gd name="T2" fmla="*/ 33 w 33"/>
                  <a:gd name="T3" fmla="*/ 48 h 50"/>
                  <a:gd name="T4" fmla="*/ 30 w 33"/>
                  <a:gd name="T5" fmla="*/ 50 h 50"/>
                  <a:gd name="T6" fmla="*/ 0 w 33"/>
                  <a:gd name="T7" fmla="*/ 2 h 50"/>
                  <a:gd name="T8" fmla="*/ 3 w 33"/>
                  <a:gd name="T9" fmla="*/ 0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 y="0"/>
                    </a:moveTo>
                    <a:lnTo>
                      <a:pt x="33" y="48"/>
                    </a:lnTo>
                    <a:lnTo>
                      <a:pt x="30" y="50"/>
                    </a:lnTo>
                    <a:lnTo>
                      <a:pt x="0" y="2"/>
                    </a:lnTo>
                    <a:lnTo>
                      <a:pt x="3" y="0"/>
                    </a:lnTo>
                    <a:close/>
                  </a:path>
                </a:pathLst>
              </a:custGeom>
              <a:solidFill>
                <a:srgbClr val="797776"/>
              </a:solidFill>
              <a:ln w="9525">
                <a:noFill/>
                <a:round/>
                <a:headEnd/>
                <a:tailEnd/>
              </a:ln>
            </p:spPr>
            <p:txBody>
              <a:bodyPr/>
              <a:lstStyle/>
              <a:p>
                <a:endParaRPr lang="hu-HU"/>
              </a:p>
            </p:txBody>
          </p:sp>
          <p:sp>
            <p:nvSpPr>
              <p:cNvPr id="73836" name="Freeform 461"/>
              <p:cNvSpPr>
                <a:spLocks/>
              </p:cNvSpPr>
              <p:nvPr/>
            </p:nvSpPr>
            <p:spPr bwMode="auto">
              <a:xfrm>
                <a:off x="2556" y="1888"/>
                <a:ext cx="32" cy="48"/>
              </a:xfrm>
              <a:custGeom>
                <a:avLst/>
                <a:gdLst>
                  <a:gd name="T0" fmla="*/ 3 w 32"/>
                  <a:gd name="T1" fmla="*/ 0 h 48"/>
                  <a:gd name="T2" fmla="*/ 32 w 32"/>
                  <a:gd name="T3" fmla="*/ 46 h 48"/>
                  <a:gd name="T4" fmla="*/ 31 w 32"/>
                  <a:gd name="T5" fmla="*/ 48 h 48"/>
                  <a:gd name="T6" fmla="*/ 0 w 32"/>
                  <a:gd name="T7" fmla="*/ 1 h 48"/>
                  <a:gd name="T8" fmla="*/ 3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 y="0"/>
                    </a:moveTo>
                    <a:lnTo>
                      <a:pt x="32" y="46"/>
                    </a:lnTo>
                    <a:lnTo>
                      <a:pt x="31" y="48"/>
                    </a:lnTo>
                    <a:lnTo>
                      <a:pt x="0" y="1"/>
                    </a:lnTo>
                    <a:lnTo>
                      <a:pt x="3" y="0"/>
                    </a:lnTo>
                    <a:close/>
                  </a:path>
                </a:pathLst>
              </a:custGeom>
              <a:solidFill>
                <a:srgbClr val="7A7978"/>
              </a:solidFill>
              <a:ln w="9525">
                <a:noFill/>
                <a:round/>
                <a:headEnd/>
                <a:tailEnd/>
              </a:ln>
            </p:spPr>
            <p:txBody>
              <a:bodyPr/>
              <a:lstStyle/>
              <a:p>
                <a:endParaRPr lang="hu-HU"/>
              </a:p>
            </p:txBody>
          </p:sp>
          <p:sp>
            <p:nvSpPr>
              <p:cNvPr id="73837" name="Freeform 462"/>
              <p:cNvSpPr>
                <a:spLocks/>
              </p:cNvSpPr>
              <p:nvPr/>
            </p:nvSpPr>
            <p:spPr bwMode="auto">
              <a:xfrm>
                <a:off x="2556" y="1888"/>
                <a:ext cx="31" cy="49"/>
              </a:xfrm>
              <a:custGeom>
                <a:avLst/>
                <a:gdLst>
                  <a:gd name="T0" fmla="*/ 1 w 31"/>
                  <a:gd name="T1" fmla="*/ 0 h 49"/>
                  <a:gd name="T2" fmla="*/ 31 w 31"/>
                  <a:gd name="T3" fmla="*/ 48 h 49"/>
                  <a:gd name="T4" fmla="*/ 29 w 31"/>
                  <a:gd name="T5" fmla="*/ 49 h 49"/>
                  <a:gd name="T6" fmla="*/ 0 w 31"/>
                  <a:gd name="T7" fmla="*/ 1 h 49"/>
                  <a:gd name="T8" fmla="*/ 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1" y="0"/>
                    </a:moveTo>
                    <a:lnTo>
                      <a:pt x="31" y="48"/>
                    </a:lnTo>
                    <a:lnTo>
                      <a:pt x="29" y="49"/>
                    </a:lnTo>
                    <a:lnTo>
                      <a:pt x="0" y="1"/>
                    </a:lnTo>
                    <a:lnTo>
                      <a:pt x="1" y="0"/>
                    </a:lnTo>
                    <a:close/>
                  </a:path>
                </a:pathLst>
              </a:custGeom>
              <a:solidFill>
                <a:srgbClr val="7D7B7A"/>
              </a:solidFill>
              <a:ln w="9525">
                <a:noFill/>
                <a:round/>
                <a:headEnd/>
                <a:tailEnd/>
              </a:ln>
            </p:spPr>
            <p:txBody>
              <a:bodyPr/>
              <a:lstStyle/>
              <a:p>
                <a:endParaRPr lang="hu-HU"/>
              </a:p>
            </p:txBody>
          </p:sp>
          <p:sp>
            <p:nvSpPr>
              <p:cNvPr id="73838" name="Freeform 463"/>
              <p:cNvSpPr>
                <a:spLocks/>
              </p:cNvSpPr>
              <p:nvPr/>
            </p:nvSpPr>
            <p:spPr bwMode="auto">
              <a:xfrm>
                <a:off x="2554" y="1889"/>
                <a:ext cx="33" cy="48"/>
              </a:xfrm>
              <a:custGeom>
                <a:avLst/>
                <a:gdLst>
                  <a:gd name="T0" fmla="*/ 2 w 33"/>
                  <a:gd name="T1" fmla="*/ 0 h 48"/>
                  <a:gd name="T2" fmla="*/ 33 w 33"/>
                  <a:gd name="T3" fmla="*/ 47 h 48"/>
                  <a:gd name="T4" fmla="*/ 30 w 33"/>
                  <a:gd name="T5" fmla="*/ 48 h 48"/>
                  <a:gd name="T6" fmla="*/ 0 w 33"/>
                  <a:gd name="T7" fmla="*/ 2 h 48"/>
                  <a:gd name="T8" fmla="*/ 2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2" y="0"/>
                    </a:moveTo>
                    <a:lnTo>
                      <a:pt x="33" y="47"/>
                    </a:lnTo>
                    <a:lnTo>
                      <a:pt x="30" y="48"/>
                    </a:lnTo>
                    <a:lnTo>
                      <a:pt x="0" y="2"/>
                    </a:lnTo>
                    <a:lnTo>
                      <a:pt x="2" y="0"/>
                    </a:lnTo>
                    <a:close/>
                  </a:path>
                </a:pathLst>
              </a:custGeom>
              <a:solidFill>
                <a:srgbClr val="7E7D7C"/>
              </a:solidFill>
              <a:ln w="9525">
                <a:noFill/>
                <a:round/>
                <a:headEnd/>
                <a:tailEnd/>
              </a:ln>
            </p:spPr>
            <p:txBody>
              <a:bodyPr/>
              <a:lstStyle/>
              <a:p>
                <a:endParaRPr lang="hu-HU"/>
              </a:p>
            </p:txBody>
          </p:sp>
          <p:sp>
            <p:nvSpPr>
              <p:cNvPr id="73839" name="Freeform 464"/>
              <p:cNvSpPr>
                <a:spLocks/>
              </p:cNvSpPr>
              <p:nvPr/>
            </p:nvSpPr>
            <p:spPr bwMode="auto">
              <a:xfrm>
                <a:off x="2553" y="1889"/>
                <a:ext cx="32" cy="50"/>
              </a:xfrm>
              <a:custGeom>
                <a:avLst/>
                <a:gdLst>
                  <a:gd name="T0" fmla="*/ 3 w 32"/>
                  <a:gd name="T1" fmla="*/ 0 h 50"/>
                  <a:gd name="T2" fmla="*/ 32 w 32"/>
                  <a:gd name="T3" fmla="*/ 48 h 50"/>
                  <a:gd name="T4" fmla="*/ 30 w 32"/>
                  <a:gd name="T5" fmla="*/ 50 h 50"/>
                  <a:gd name="T6" fmla="*/ 0 w 32"/>
                  <a:gd name="T7" fmla="*/ 2 h 50"/>
                  <a:gd name="T8" fmla="*/ 3 w 32"/>
                  <a:gd name="T9" fmla="*/ 0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 y="0"/>
                    </a:moveTo>
                    <a:lnTo>
                      <a:pt x="32" y="48"/>
                    </a:lnTo>
                    <a:lnTo>
                      <a:pt x="30" y="50"/>
                    </a:lnTo>
                    <a:lnTo>
                      <a:pt x="0" y="2"/>
                    </a:lnTo>
                    <a:lnTo>
                      <a:pt x="3" y="0"/>
                    </a:lnTo>
                    <a:close/>
                  </a:path>
                </a:pathLst>
              </a:custGeom>
              <a:solidFill>
                <a:srgbClr val="807F7E"/>
              </a:solidFill>
              <a:ln w="9525">
                <a:noFill/>
                <a:round/>
                <a:headEnd/>
                <a:tailEnd/>
              </a:ln>
            </p:spPr>
            <p:txBody>
              <a:bodyPr/>
              <a:lstStyle/>
              <a:p>
                <a:endParaRPr lang="hu-HU"/>
              </a:p>
            </p:txBody>
          </p:sp>
          <p:sp>
            <p:nvSpPr>
              <p:cNvPr id="73840" name="Freeform 465"/>
              <p:cNvSpPr>
                <a:spLocks/>
              </p:cNvSpPr>
              <p:nvPr/>
            </p:nvSpPr>
            <p:spPr bwMode="auto">
              <a:xfrm>
                <a:off x="2552" y="1891"/>
                <a:ext cx="32" cy="48"/>
              </a:xfrm>
              <a:custGeom>
                <a:avLst/>
                <a:gdLst>
                  <a:gd name="T0" fmla="*/ 2 w 32"/>
                  <a:gd name="T1" fmla="*/ 0 h 48"/>
                  <a:gd name="T2" fmla="*/ 32 w 32"/>
                  <a:gd name="T3" fmla="*/ 46 h 48"/>
                  <a:gd name="T4" fmla="*/ 29 w 32"/>
                  <a:gd name="T5" fmla="*/ 48 h 48"/>
                  <a:gd name="T6" fmla="*/ 0 w 32"/>
                  <a:gd name="T7" fmla="*/ 1 h 48"/>
                  <a:gd name="T8" fmla="*/ 2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2" y="0"/>
                    </a:moveTo>
                    <a:lnTo>
                      <a:pt x="32" y="46"/>
                    </a:lnTo>
                    <a:lnTo>
                      <a:pt x="29" y="48"/>
                    </a:lnTo>
                    <a:lnTo>
                      <a:pt x="0" y="1"/>
                    </a:lnTo>
                    <a:lnTo>
                      <a:pt x="2" y="0"/>
                    </a:lnTo>
                    <a:close/>
                  </a:path>
                </a:pathLst>
              </a:custGeom>
              <a:solidFill>
                <a:srgbClr val="82807F"/>
              </a:solidFill>
              <a:ln w="9525">
                <a:noFill/>
                <a:round/>
                <a:headEnd/>
                <a:tailEnd/>
              </a:ln>
            </p:spPr>
            <p:txBody>
              <a:bodyPr/>
              <a:lstStyle/>
              <a:p>
                <a:endParaRPr lang="hu-HU"/>
              </a:p>
            </p:txBody>
          </p:sp>
          <p:sp>
            <p:nvSpPr>
              <p:cNvPr id="73841" name="Freeform 466"/>
              <p:cNvSpPr>
                <a:spLocks/>
              </p:cNvSpPr>
              <p:nvPr/>
            </p:nvSpPr>
            <p:spPr bwMode="auto">
              <a:xfrm>
                <a:off x="2550" y="1891"/>
                <a:ext cx="33" cy="49"/>
              </a:xfrm>
              <a:custGeom>
                <a:avLst/>
                <a:gdLst>
                  <a:gd name="T0" fmla="*/ 3 w 33"/>
                  <a:gd name="T1" fmla="*/ 0 h 49"/>
                  <a:gd name="T2" fmla="*/ 33 w 33"/>
                  <a:gd name="T3" fmla="*/ 48 h 49"/>
                  <a:gd name="T4" fmla="*/ 30 w 33"/>
                  <a:gd name="T5" fmla="*/ 49 h 49"/>
                  <a:gd name="T6" fmla="*/ 0 w 33"/>
                  <a:gd name="T7" fmla="*/ 1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8"/>
                    </a:lnTo>
                    <a:lnTo>
                      <a:pt x="30" y="49"/>
                    </a:lnTo>
                    <a:lnTo>
                      <a:pt x="0" y="1"/>
                    </a:lnTo>
                    <a:lnTo>
                      <a:pt x="3" y="0"/>
                    </a:lnTo>
                    <a:close/>
                  </a:path>
                </a:pathLst>
              </a:custGeom>
              <a:solidFill>
                <a:srgbClr val="848282"/>
              </a:solidFill>
              <a:ln w="9525">
                <a:noFill/>
                <a:round/>
                <a:headEnd/>
                <a:tailEnd/>
              </a:ln>
            </p:spPr>
            <p:txBody>
              <a:bodyPr/>
              <a:lstStyle/>
              <a:p>
                <a:endParaRPr lang="hu-HU"/>
              </a:p>
            </p:txBody>
          </p:sp>
          <p:sp>
            <p:nvSpPr>
              <p:cNvPr id="73842" name="Freeform 467"/>
              <p:cNvSpPr>
                <a:spLocks/>
              </p:cNvSpPr>
              <p:nvPr/>
            </p:nvSpPr>
            <p:spPr bwMode="auto">
              <a:xfrm>
                <a:off x="2549" y="1892"/>
                <a:ext cx="32" cy="49"/>
              </a:xfrm>
              <a:custGeom>
                <a:avLst/>
                <a:gdLst>
                  <a:gd name="T0" fmla="*/ 3 w 32"/>
                  <a:gd name="T1" fmla="*/ 0 h 49"/>
                  <a:gd name="T2" fmla="*/ 32 w 32"/>
                  <a:gd name="T3" fmla="*/ 47 h 49"/>
                  <a:gd name="T4" fmla="*/ 29 w 32"/>
                  <a:gd name="T5" fmla="*/ 49 h 49"/>
                  <a:gd name="T6" fmla="*/ 0 w 32"/>
                  <a:gd name="T7" fmla="*/ 1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7"/>
                    </a:lnTo>
                    <a:lnTo>
                      <a:pt x="29" y="49"/>
                    </a:lnTo>
                    <a:lnTo>
                      <a:pt x="0" y="1"/>
                    </a:lnTo>
                    <a:lnTo>
                      <a:pt x="3" y="0"/>
                    </a:lnTo>
                    <a:close/>
                  </a:path>
                </a:pathLst>
              </a:custGeom>
              <a:solidFill>
                <a:srgbClr val="868584"/>
              </a:solidFill>
              <a:ln w="9525">
                <a:noFill/>
                <a:round/>
                <a:headEnd/>
                <a:tailEnd/>
              </a:ln>
            </p:spPr>
            <p:txBody>
              <a:bodyPr/>
              <a:lstStyle/>
              <a:p>
                <a:endParaRPr lang="hu-HU"/>
              </a:p>
            </p:txBody>
          </p:sp>
          <p:sp>
            <p:nvSpPr>
              <p:cNvPr id="73843" name="Freeform 468"/>
              <p:cNvSpPr>
                <a:spLocks/>
              </p:cNvSpPr>
              <p:nvPr/>
            </p:nvSpPr>
            <p:spPr bwMode="auto">
              <a:xfrm>
                <a:off x="2547" y="1892"/>
                <a:ext cx="33" cy="49"/>
              </a:xfrm>
              <a:custGeom>
                <a:avLst/>
                <a:gdLst>
                  <a:gd name="T0" fmla="*/ 3 w 33"/>
                  <a:gd name="T1" fmla="*/ 0 h 49"/>
                  <a:gd name="T2" fmla="*/ 33 w 33"/>
                  <a:gd name="T3" fmla="*/ 48 h 49"/>
                  <a:gd name="T4" fmla="*/ 31 w 33"/>
                  <a:gd name="T5" fmla="*/ 49 h 49"/>
                  <a:gd name="T6" fmla="*/ 0 w 33"/>
                  <a:gd name="T7" fmla="*/ 3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8"/>
                    </a:lnTo>
                    <a:lnTo>
                      <a:pt x="31" y="49"/>
                    </a:lnTo>
                    <a:lnTo>
                      <a:pt x="0" y="3"/>
                    </a:lnTo>
                    <a:lnTo>
                      <a:pt x="3" y="0"/>
                    </a:lnTo>
                    <a:close/>
                  </a:path>
                </a:pathLst>
              </a:custGeom>
              <a:solidFill>
                <a:srgbClr val="898887"/>
              </a:solidFill>
              <a:ln w="9525">
                <a:noFill/>
                <a:round/>
                <a:headEnd/>
                <a:tailEnd/>
              </a:ln>
            </p:spPr>
            <p:txBody>
              <a:bodyPr/>
              <a:lstStyle/>
              <a:p>
                <a:endParaRPr lang="hu-HU"/>
              </a:p>
            </p:txBody>
          </p:sp>
          <p:sp>
            <p:nvSpPr>
              <p:cNvPr id="73844" name="Freeform 469"/>
              <p:cNvSpPr>
                <a:spLocks/>
              </p:cNvSpPr>
              <p:nvPr/>
            </p:nvSpPr>
            <p:spPr bwMode="auto">
              <a:xfrm>
                <a:off x="2547" y="1893"/>
                <a:ext cx="31" cy="50"/>
              </a:xfrm>
              <a:custGeom>
                <a:avLst/>
                <a:gdLst>
                  <a:gd name="T0" fmla="*/ 2 w 31"/>
                  <a:gd name="T1" fmla="*/ 0 h 50"/>
                  <a:gd name="T2" fmla="*/ 31 w 31"/>
                  <a:gd name="T3" fmla="*/ 48 h 50"/>
                  <a:gd name="T4" fmla="*/ 30 w 31"/>
                  <a:gd name="T5" fmla="*/ 50 h 50"/>
                  <a:gd name="T6" fmla="*/ 0 w 31"/>
                  <a:gd name="T7" fmla="*/ 2 h 50"/>
                  <a:gd name="T8" fmla="*/ 2 w 31"/>
                  <a:gd name="T9" fmla="*/ 0 h 50"/>
                  <a:gd name="T10" fmla="*/ 0 60000 65536"/>
                  <a:gd name="T11" fmla="*/ 0 60000 65536"/>
                  <a:gd name="T12" fmla="*/ 0 60000 65536"/>
                  <a:gd name="T13" fmla="*/ 0 60000 65536"/>
                  <a:gd name="T14" fmla="*/ 0 60000 65536"/>
                  <a:gd name="T15" fmla="*/ 0 w 31"/>
                  <a:gd name="T16" fmla="*/ 0 h 50"/>
                  <a:gd name="T17" fmla="*/ 31 w 31"/>
                  <a:gd name="T18" fmla="*/ 50 h 50"/>
                </a:gdLst>
                <a:ahLst/>
                <a:cxnLst>
                  <a:cxn ang="T10">
                    <a:pos x="T0" y="T1"/>
                  </a:cxn>
                  <a:cxn ang="T11">
                    <a:pos x="T2" y="T3"/>
                  </a:cxn>
                  <a:cxn ang="T12">
                    <a:pos x="T4" y="T5"/>
                  </a:cxn>
                  <a:cxn ang="T13">
                    <a:pos x="T6" y="T7"/>
                  </a:cxn>
                  <a:cxn ang="T14">
                    <a:pos x="T8" y="T9"/>
                  </a:cxn>
                </a:cxnLst>
                <a:rect l="T15" t="T16" r="T17" b="T18"/>
                <a:pathLst>
                  <a:path w="31" h="50">
                    <a:moveTo>
                      <a:pt x="2" y="0"/>
                    </a:moveTo>
                    <a:lnTo>
                      <a:pt x="31" y="48"/>
                    </a:lnTo>
                    <a:lnTo>
                      <a:pt x="30" y="50"/>
                    </a:lnTo>
                    <a:lnTo>
                      <a:pt x="0" y="2"/>
                    </a:lnTo>
                    <a:lnTo>
                      <a:pt x="2" y="0"/>
                    </a:lnTo>
                    <a:close/>
                  </a:path>
                </a:pathLst>
              </a:custGeom>
              <a:solidFill>
                <a:srgbClr val="8B8989"/>
              </a:solidFill>
              <a:ln w="9525">
                <a:noFill/>
                <a:round/>
                <a:headEnd/>
                <a:tailEnd/>
              </a:ln>
            </p:spPr>
            <p:txBody>
              <a:bodyPr/>
              <a:lstStyle/>
              <a:p>
                <a:endParaRPr lang="hu-HU"/>
              </a:p>
            </p:txBody>
          </p:sp>
          <p:sp>
            <p:nvSpPr>
              <p:cNvPr id="73845" name="Freeform 470"/>
              <p:cNvSpPr>
                <a:spLocks/>
              </p:cNvSpPr>
              <p:nvPr/>
            </p:nvSpPr>
            <p:spPr bwMode="auto">
              <a:xfrm>
                <a:off x="2546" y="1895"/>
                <a:ext cx="32" cy="48"/>
              </a:xfrm>
              <a:custGeom>
                <a:avLst/>
                <a:gdLst>
                  <a:gd name="T0" fmla="*/ 1 w 32"/>
                  <a:gd name="T1" fmla="*/ 0 h 48"/>
                  <a:gd name="T2" fmla="*/ 32 w 32"/>
                  <a:gd name="T3" fmla="*/ 46 h 48"/>
                  <a:gd name="T4" fmla="*/ 30 w 32"/>
                  <a:gd name="T5" fmla="*/ 48 h 48"/>
                  <a:gd name="T6" fmla="*/ 0 w 32"/>
                  <a:gd name="T7" fmla="*/ 1 h 48"/>
                  <a:gd name="T8" fmla="*/ 1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 y="0"/>
                    </a:moveTo>
                    <a:lnTo>
                      <a:pt x="32" y="46"/>
                    </a:lnTo>
                    <a:lnTo>
                      <a:pt x="30" y="48"/>
                    </a:lnTo>
                    <a:lnTo>
                      <a:pt x="0" y="1"/>
                    </a:lnTo>
                    <a:lnTo>
                      <a:pt x="1" y="0"/>
                    </a:lnTo>
                    <a:close/>
                  </a:path>
                </a:pathLst>
              </a:custGeom>
              <a:solidFill>
                <a:srgbClr val="8C8B8B"/>
              </a:solidFill>
              <a:ln w="9525">
                <a:noFill/>
                <a:round/>
                <a:headEnd/>
                <a:tailEnd/>
              </a:ln>
            </p:spPr>
            <p:txBody>
              <a:bodyPr/>
              <a:lstStyle/>
              <a:p>
                <a:endParaRPr lang="hu-HU"/>
              </a:p>
            </p:txBody>
          </p:sp>
          <p:sp>
            <p:nvSpPr>
              <p:cNvPr id="73846" name="Freeform 471"/>
              <p:cNvSpPr>
                <a:spLocks/>
              </p:cNvSpPr>
              <p:nvPr/>
            </p:nvSpPr>
            <p:spPr bwMode="auto">
              <a:xfrm>
                <a:off x="2545" y="1895"/>
                <a:ext cx="32" cy="49"/>
              </a:xfrm>
              <a:custGeom>
                <a:avLst/>
                <a:gdLst>
                  <a:gd name="T0" fmla="*/ 2 w 32"/>
                  <a:gd name="T1" fmla="*/ 0 h 49"/>
                  <a:gd name="T2" fmla="*/ 32 w 32"/>
                  <a:gd name="T3" fmla="*/ 48 h 49"/>
                  <a:gd name="T4" fmla="*/ 29 w 32"/>
                  <a:gd name="T5" fmla="*/ 49 h 49"/>
                  <a:gd name="T6" fmla="*/ 0 w 32"/>
                  <a:gd name="T7" fmla="*/ 1 h 49"/>
                  <a:gd name="T8" fmla="*/ 2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2" y="0"/>
                    </a:moveTo>
                    <a:lnTo>
                      <a:pt x="32" y="48"/>
                    </a:lnTo>
                    <a:lnTo>
                      <a:pt x="29" y="49"/>
                    </a:lnTo>
                    <a:lnTo>
                      <a:pt x="0" y="1"/>
                    </a:lnTo>
                    <a:lnTo>
                      <a:pt x="2" y="0"/>
                    </a:lnTo>
                    <a:close/>
                  </a:path>
                </a:pathLst>
              </a:custGeom>
              <a:solidFill>
                <a:srgbClr val="8E8D8C"/>
              </a:solidFill>
              <a:ln w="9525">
                <a:noFill/>
                <a:round/>
                <a:headEnd/>
                <a:tailEnd/>
              </a:ln>
            </p:spPr>
            <p:txBody>
              <a:bodyPr/>
              <a:lstStyle/>
              <a:p>
                <a:endParaRPr lang="hu-HU"/>
              </a:p>
            </p:txBody>
          </p:sp>
          <p:sp>
            <p:nvSpPr>
              <p:cNvPr id="73847" name="Freeform 472"/>
              <p:cNvSpPr>
                <a:spLocks/>
              </p:cNvSpPr>
              <p:nvPr/>
            </p:nvSpPr>
            <p:spPr bwMode="auto">
              <a:xfrm>
                <a:off x="2543" y="1896"/>
                <a:ext cx="33" cy="48"/>
              </a:xfrm>
              <a:custGeom>
                <a:avLst/>
                <a:gdLst>
                  <a:gd name="T0" fmla="*/ 3 w 33"/>
                  <a:gd name="T1" fmla="*/ 0 h 48"/>
                  <a:gd name="T2" fmla="*/ 33 w 33"/>
                  <a:gd name="T3" fmla="*/ 47 h 48"/>
                  <a:gd name="T4" fmla="*/ 30 w 33"/>
                  <a:gd name="T5" fmla="*/ 48 h 48"/>
                  <a:gd name="T6" fmla="*/ 0 w 33"/>
                  <a:gd name="T7" fmla="*/ 2 h 48"/>
                  <a:gd name="T8" fmla="*/ 3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 y="0"/>
                    </a:moveTo>
                    <a:lnTo>
                      <a:pt x="33" y="47"/>
                    </a:lnTo>
                    <a:lnTo>
                      <a:pt x="30" y="48"/>
                    </a:lnTo>
                    <a:lnTo>
                      <a:pt x="0" y="2"/>
                    </a:lnTo>
                    <a:lnTo>
                      <a:pt x="3" y="0"/>
                    </a:lnTo>
                    <a:close/>
                  </a:path>
                </a:pathLst>
              </a:custGeom>
              <a:solidFill>
                <a:srgbClr val="908F8E"/>
              </a:solidFill>
              <a:ln w="9525">
                <a:noFill/>
                <a:round/>
                <a:headEnd/>
                <a:tailEnd/>
              </a:ln>
            </p:spPr>
            <p:txBody>
              <a:bodyPr/>
              <a:lstStyle/>
              <a:p>
                <a:endParaRPr lang="hu-HU"/>
              </a:p>
            </p:txBody>
          </p:sp>
          <p:sp>
            <p:nvSpPr>
              <p:cNvPr id="73848" name="Freeform 473"/>
              <p:cNvSpPr>
                <a:spLocks/>
              </p:cNvSpPr>
              <p:nvPr/>
            </p:nvSpPr>
            <p:spPr bwMode="auto">
              <a:xfrm>
                <a:off x="2542" y="1896"/>
                <a:ext cx="32" cy="50"/>
              </a:xfrm>
              <a:custGeom>
                <a:avLst/>
                <a:gdLst>
                  <a:gd name="T0" fmla="*/ 3 w 32"/>
                  <a:gd name="T1" fmla="*/ 0 h 50"/>
                  <a:gd name="T2" fmla="*/ 32 w 32"/>
                  <a:gd name="T3" fmla="*/ 48 h 50"/>
                  <a:gd name="T4" fmla="*/ 29 w 32"/>
                  <a:gd name="T5" fmla="*/ 50 h 50"/>
                  <a:gd name="T6" fmla="*/ 0 w 32"/>
                  <a:gd name="T7" fmla="*/ 2 h 50"/>
                  <a:gd name="T8" fmla="*/ 3 w 32"/>
                  <a:gd name="T9" fmla="*/ 0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 y="0"/>
                    </a:moveTo>
                    <a:lnTo>
                      <a:pt x="32" y="48"/>
                    </a:lnTo>
                    <a:lnTo>
                      <a:pt x="29" y="50"/>
                    </a:lnTo>
                    <a:lnTo>
                      <a:pt x="0" y="2"/>
                    </a:lnTo>
                    <a:lnTo>
                      <a:pt x="3" y="0"/>
                    </a:lnTo>
                    <a:close/>
                  </a:path>
                </a:pathLst>
              </a:custGeom>
              <a:solidFill>
                <a:srgbClr val="919090"/>
              </a:solidFill>
              <a:ln w="9525">
                <a:noFill/>
                <a:round/>
                <a:headEnd/>
                <a:tailEnd/>
              </a:ln>
            </p:spPr>
            <p:txBody>
              <a:bodyPr/>
              <a:lstStyle/>
              <a:p>
                <a:endParaRPr lang="hu-HU"/>
              </a:p>
            </p:txBody>
          </p:sp>
          <p:sp>
            <p:nvSpPr>
              <p:cNvPr id="73849" name="Freeform 474"/>
              <p:cNvSpPr>
                <a:spLocks/>
              </p:cNvSpPr>
              <p:nvPr/>
            </p:nvSpPr>
            <p:spPr bwMode="auto">
              <a:xfrm>
                <a:off x="2540" y="1898"/>
                <a:ext cx="33" cy="48"/>
              </a:xfrm>
              <a:custGeom>
                <a:avLst/>
                <a:gdLst>
                  <a:gd name="T0" fmla="*/ 3 w 33"/>
                  <a:gd name="T1" fmla="*/ 0 h 48"/>
                  <a:gd name="T2" fmla="*/ 33 w 33"/>
                  <a:gd name="T3" fmla="*/ 46 h 48"/>
                  <a:gd name="T4" fmla="*/ 31 w 33"/>
                  <a:gd name="T5" fmla="*/ 48 h 48"/>
                  <a:gd name="T6" fmla="*/ 0 w 33"/>
                  <a:gd name="T7" fmla="*/ 1 h 48"/>
                  <a:gd name="T8" fmla="*/ 3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 y="0"/>
                    </a:moveTo>
                    <a:lnTo>
                      <a:pt x="33" y="46"/>
                    </a:lnTo>
                    <a:lnTo>
                      <a:pt x="31" y="48"/>
                    </a:lnTo>
                    <a:lnTo>
                      <a:pt x="0" y="1"/>
                    </a:lnTo>
                    <a:lnTo>
                      <a:pt x="3" y="0"/>
                    </a:lnTo>
                    <a:close/>
                  </a:path>
                </a:pathLst>
              </a:custGeom>
              <a:solidFill>
                <a:srgbClr val="949392"/>
              </a:solidFill>
              <a:ln w="9525">
                <a:noFill/>
                <a:round/>
                <a:headEnd/>
                <a:tailEnd/>
              </a:ln>
            </p:spPr>
            <p:txBody>
              <a:bodyPr/>
              <a:lstStyle/>
              <a:p>
                <a:endParaRPr lang="hu-HU"/>
              </a:p>
            </p:txBody>
          </p:sp>
          <p:sp>
            <p:nvSpPr>
              <p:cNvPr id="73850" name="Freeform 475"/>
              <p:cNvSpPr>
                <a:spLocks/>
              </p:cNvSpPr>
              <p:nvPr/>
            </p:nvSpPr>
            <p:spPr bwMode="auto">
              <a:xfrm>
                <a:off x="2539" y="1898"/>
                <a:ext cx="32" cy="49"/>
              </a:xfrm>
              <a:custGeom>
                <a:avLst/>
                <a:gdLst>
                  <a:gd name="T0" fmla="*/ 3 w 32"/>
                  <a:gd name="T1" fmla="*/ 0 h 49"/>
                  <a:gd name="T2" fmla="*/ 32 w 32"/>
                  <a:gd name="T3" fmla="*/ 48 h 49"/>
                  <a:gd name="T4" fmla="*/ 31 w 32"/>
                  <a:gd name="T5" fmla="*/ 49 h 49"/>
                  <a:gd name="T6" fmla="*/ 0 w 32"/>
                  <a:gd name="T7" fmla="*/ 1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8"/>
                    </a:lnTo>
                    <a:lnTo>
                      <a:pt x="31" y="49"/>
                    </a:lnTo>
                    <a:lnTo>
                      <a:pt x="0" y="1"/>
                    </a:lnTo>
                    <a:lnTo>
                      <a:pt x="3" y="0"/>
                    </a:lnTo>
                    <a:close/>
                  </a:path>
                </a:pathLst>
              </a:custGeom>
              <a:solidFill>
                <a:srgbClr val="969595"/>
              </a:solidFill>
              <a:ln w="9525">
                <a:noFill/>
                <a:round/>
                <a:headEnd/>
                <a:tailEnd/>
              </a:ln>
            </p:spPr>
            <p:txBody>
              <a:bodyPr/>
              <a:lstStyle/>
              <a:p>
                <a:endParaRPr lang="hu-HU"/>
              </a:p>
            </p:txBody>
          </p:sp>
          <p:sp>
            <p:nvSpPr>
              <p:cNvPr id="73851" name="Freeform 476"/>
              <p:cNvSpPr>
                <a:spLocks/>
              </p:cNvSpPr>
              <p:nvPr/>
            </p:nvSpPr>
            <p:spPr bwMode="auto">
              <a:xfrm>
                <a:off x="2539" y="1899"/>
                <a:ext cx="32" cy="48"/>
              </a:xfrm>
              <a:custGeom>
                <a:avLst/>
                <a:gdLst>
                  <a:gd name="T0" fmla="*/ 1 w 32"/>
                  <a:gd name="T1" fmla="*/ 0 h 48"/>
                  <a:gd name="T2" fmla="*/ 32 w 32"/>
                  <a:gd name="T3" fmla="*/ 47 h 48"/>
                  <a:gd name="T4" fmla="*/ 29 w 32"/>
                  <a:gd name="T5" fmla="*/ 48 h 48"/>
                  <a:gd name="T6" fmla="*/ 0 w 32"/>
                  <a:gd name="T7" fmla="*/ 1 h 48"/>
                  <a:gd name="T8" fmla="*/ 1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 y="0"/>
                    </a:moveTo>
                    <a:lnTo>
                      <a:pt x="32" y="47"/>
                    </a:lnTo>
                    <a:lnTo>
                      <a:pt x="29" y="48"/>
                    </a:lnTo>
                    <a:lnTo>
                      <a:pt x="0" y="1"/>
                    </a:lnTo>
                    <a:lnTo>
                      <a:pt x="1" y="0"/>
                    </a:lnTo>
                    <a:close/>
                  </a:path>
                </a:pathLst>
              </a:custGeom>
              <a:solidFill>
                <a:srgbClr val="989796"/>
              </a:solidFill>
              <a:ln w="9525">
                <a:noFill/>
                <a:round/>
                <a:headEnd/>
                <a:tailEnd/>
              </a:ln>
            </p:spPr>
            <p:txBody>
              <a:bodyPr/>
              <a:lstStyle/>
              <a:p>
                <a:endParaRPr lang="hu-HU"/>
              </a:p>
            </p:txBody>
          </p:sp>
          <p:sp>
            <p:nvSpPr>
              <p:cNvPr id="73852" name="Freeform 477"/>
              <p:cNvSpPr>
                <a:spLocks/>
              </p:cNvSpPr>
              <p:nvPr/>
            </p:nvSpPr>
            <p:spPr bwMode="auto">
              <a:xfrm>
                <a:off x="2537" y="1899"/>
                <a:ext cx="33" cy="49"/>
              </a:xfrm>
              <a:custGeom>
                <a:avLst/>
                <a:gdLst>
                  <a:gd name="T0" fmla="*/ 2 w 33"/>
                  <a:gd name="T1" fmla="*/ 0 h 49"/>
                  <a:gd name="T2" fmla="*/ 33 w 33"/>
                  <a:gd name="T3" fmla="*/ 48 h 49"/>
                  <a:gd name="T4" fmla="*/ 30 w 33"/>
                  <a:gd name="T5" fmla="*/ 49 h 49"/>
                  <a:gd name="T6" fmla="*/ 0 w 33"/>
                  <a:gd name="T7" fmla="*/ 1 h 49"/>
                  <a:gd name="T8" fmla="*/ 2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2" y="0"/>
                    </a:moveTo>
                    <a:lnTo>
                      <a:pt x="33" y="48"/>
                    </a:lnTo>
                    <a:lnTo>
                      <a:pt x="30" y="49"/>
                    </a:lnTo>
                    <a:lnTo>
                      <a:pt x="0" y="1"/>
                    </a:lnTo>
                    <a:lnTo>
                      <a:pt x="2" y="0"/>
                    </a:lnTo>
                    <a:close/>
                  </a:path>
                </a:pathLst>
              </a:custGeom>
              <a:solidFill>
                <a:srgbClr val="9A9A99"/>
              </a:solidFill>
              <a:ln w="9525">
                <a:noFill/>
                <a:round/>
                <a:headEnd/>
                <a:tailEnd/>
              </a:ln>
            </p:spPr>
            <p:txBody>
              <a:bodyPr/>
              <a:lstStyle/>
              <a:p>
                <a:endParaRPr lang="hu-HU"/>
              </a:p>
            </p:txBody>
          </p:sp>
          <p:sp>
            <p:nvSpPr>
              <p:cNvPr id="73853" name="Freeform 478"/>
              <p:cNvSpPr>
                <a:spLocks/>
              </p:cNvSpPr>
              <p:nvPr/>
            </p:nvSpPr>
            <p:spPr bwMode="auto">
              <a:xfrm>
                <a:off x="2536" y="1900"/>
                <a:ext cx="32" cy="48"/>
              </a:xfrm>
              <a:custGeom>
                <a:avLst/>
                <a:gdLst>
                  <a:gd name="T0" fmla="*/ 3 w 32"/>
                  <a:gd name="T1" fmla="*/ 0 h 48"/>
                  <a:gd name="T2" fmla="*/ 32 w 32"/>
                  <a:gd name="T3" fmla="*/ 47 h 48"/>
                  <a:gd name="T4" fmla="*/ 30 w 32"/>
                  <a:gd name="T5" fmla="*/ 48 h 48"/>
                  <a:gd name="T6" fmla="*/ 0 w 32"/>
                  <a:gd name="T7" fmla="*/ 2 h 48"/>
                  <a:gd name="T8" fmla="*/ 3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 y="0"/>
                    </a:moveTo>
                    <a:lnTo>
                      <a:pt x="32" y="47"/>
                    </a:lnTo>
                    <a:lnTo>
                      <a:pt x="30" y="48"/>
                    </a:lnTo>
                    <a:lnTo>
                      <a:pt x="0" y="2"/>
                    </a:lnTo>
                    <a:lnTo>
                      <a:pt x="3" y="0"/>
                    </a:lnTo>
                    <a:close/>
                  </a:path>
                </a:pathLst>
              </a:custGeom>
              <a:solidFill>
                <a:srgbClr val="9F9E9D"/>
              </a:solidFill>
              <a:ln w="9525">
                <a:noFill/>
                <a:round/>
                <a:headEnd/>
                <a:tailEnd/>
              </a:ln>
            </p:spPr>
            <p:txBody>
              <a:bodyPr/>
              <a:lstStyle/>
              <a:p>
                <a:endParaRPr lang="hu-HU"/>
              </a:p>
            </p:txBody>
          </p:sp>
          <p:sp>
            <p:nvSpPr>
              <p:cNvPr id="73854" name="Freeform 479"/>
              <p:cNvSpPr>
                <a:spLocks/>
              </p:cNvSpPr>
              <p:nvPr/>
            </p:nvSpPr>
            <p:spPr bwMode="auto">
              <a:xfrm>
                <a:off x="2535" y="1900"/>
                <a:ext cx="32" cy="50"/>
              </a:xfrm>
              <a:custGeom>
                <a:avLst/>
                <a:gdLst>
                  <a:gd name="T0" fmla="*/ 2 w 32"/>
                  <a:gd name="T1" fmla="*/ 0 h 50"/>
                  <a:gd name="T2" fmla="*/ 32 w 32"/>
                  <a:gd name="T3" fmla="*/ 48 h 50"/>
                  <a:gd name="T4" fmla="*/ 29 w 32"/>
                  <a:gd name="T5" fmla="*/ 50 h 50"/>
                  <a:gd name="T6" fmla="*/ 0 w 32"/>
                  <a:gd name="T7" fmla="*/ 2 h 50"/>
                  <a:gd name="T8" fmla="*/ 2 w 32"/>
                  <a:gd name="T9" fmla="*/ 0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2" y="0"/>
                    </a:moveTo>
                    <a:lnTo>
                      <a:pt x="32" y="48"/>
                    </a:lnTo>
                    <a:lnTo>
                      <a:pt x="29" y="50"/>
                    </a:lnTo>
                    <a:lnTo>
                      <a:pt x="0" y="2"/>
                    </a:lnTo>
                    <a:lnTo>
                      <a:pt x="2" y="0"/>
                    </a:lnTo>
                    <a:close/>
                  </a:path>
                </a:pathLst>
              </a:custGeom>
              <a:solidFill>
                <a:srgbClr val="A09F9F"/>
              </a:solidFill>
              <a:ln w="9525">
                <a:noFill/>
                <a:round/>
                <a:headEnd/>
                <a:tailEnd/>
              </a:ln>
            </p:spPr>
            <p:txBody>
              <a:bodyPr/>
              <a:lstStyle/>
              <a:p>
                <a:endParaRPr lang="hu-HU"/>
              </a:p>
            </p:txBody>
          </p:sp>
          <p:sp>
            <p:nvSpPr>
              <p:cNvPr id="73855" name="Freeform 480"/>
              <p:cNvSpPr>
                <a:spLocks/>
              </p:cNvSpPr>
              <p:nvPr/>
            </p:nvSpPr>
            <p:spPr bwMode="auto">
              <a:xfrm>
                <a:off x="2533" y="1902"/>
                <a:ext cx="33" cy="49"/>
              </a:xfrm>
              <a:custGeom>
                <a:avLst/>
                <a:gdLst>
                  <a:gd name="T0" fmla="*/ 3 w 33"/>
                  <a:gd name="T1" fmla="*/ 0 h 49"/>
                  <a:gd name="T2" fmla="*/ 33 w 33"/>
                  <a:gd name="T3" fmla="*/ 46 h 49"/>
                  <a:gd name="T4" fmla="*/ 30 w 33"/>
                  <a:gd name="T5" fmla="*/ 49 h 49"/>
                  <a:gd name="T6" fmla="*/ 0 w 33"/>
                  <a:gd name="T7" fmla="*/ 1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6"/>
                    </a:lnTo>
                    <a:lnTo>
                      <a:pt x="30" y="49"/>
                    </a:lnTo>
                    <a:lnTo>
                      <a:pt x="0" y="1"/>
                    </a:lnTo>
                    <a:lnTo>
                      <a:pt x="3" y="0"/>
                    </a:lnTo>
                    <a:close/>
                  </a:path>
                </a:pathLst>
              </a:custGeom>
              <a:solidFill>
                <a:srgbClr val="A2A2A1"/>
              </a:solidFill>
              <a:ln w="9525">
                <a:noFill/>
                <a:round/>
                <a:headEnd/>
                <a:tailEnd/>
              </a:ln>
            </p:spPr>
            <p:txBody>
              <a:bodyPr/>
              <a:lstStyle/>
              <a:p>
                <a:endParaRPr lang="hu-HU"/>
              </a:p>
            </p:txBody>
          </p:sp>
          <p:sp>
            <p:nvSpPr>
              <p:cNvPr id="73856" name="Freeform 481"/>
              <p:cNvSpPr>
                <a:spLocks/>
              </p:cNvSpPr>
              <p:nvPr/>
            </p:nvSpPr>
            <p:spPr bwMode="auto">
              <a:xfrm>
                <a:off x="2532" y="1902"/>
                <a:ext cx="32" cy="49"/>
              </a:xfrm>
              <a:custGeom>
                <a:avLst/>
                <a:gdLst>
                  <a:gd name="T0" fmla="*/ 3 w 32"/>
                  <a:gd name="T1" fmla="*/ 0 h 49"/>
                  <a:gd name="T2" fmla="*/ 32 w 32"/>
                  <a:gd name="T3" fmla="*/ 48 h 49"/>
                  <a:gd name="T4" fmla="*/ 31 w 32"/>
                  <a:gd name="T5" fmla="*/ 49 h 49"/>
                  <a:gd name="T6" fmla="*/ 0 w 32"/>
                  <a:gd name="T7" fmla="*/ 3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8"/>
                    </a:lnTo>
                    <a:lnTo>
                      <a:pt x="31" y="49"/>
                    </a:lnTo>
                    <a:lnTo>
                      <a:pt x="0" y="3"/>
                    </a:lnTo>
                    <a:lnTo>
                      <a:pt x="3" y="0"/>
                    </a:lnTo>
                    <a:close/>
                  </a:path>
                </a:pathLst>
              </a:custGeom>
              <a:solidFill>
                <a:srgbClr val="A4A3A3"/>
              </a:solidFill>
              <a:ln w="9525">
                <a:noFill/>
                <a:round/>
                <a:headEnd/>
                <a:tailEnd/>
              </a:ln>
            </p:spPr>
            <p:txBody>
              <a:bodyPr/>
              <a:lstStyle/>
              <a:p>
                <a:endParaRPr lang="hu-HU"/>
              </a:p>
            </p:txBody>
          </p:sp>
          <p:sp>
            <p:nvSpPr>
              <p:cNvPr id="73857" name="Freeform 482"/>
              <p:cNvSpPr>
                <a:spLocks/>
              </p:cNvSpPr>
              <p:nvPr/>
            </p:nvSpPr>
            <p:spPr bwMode="auto">
              <a:xfrm>
                <a:off x="2532" y="1903"/>
                <a:ext cx="31" cy="50"/>
              </a:xfrm>
              <a:custGeom>
                <a:avLst/>
                <a:gdLst>
                  <a:gd name="T0" fmla="*/ 1 w 31"/>
                  <a:gd name="T1" fmla="*/ 0 h 50"/>
                  <a:gd name="T2" fmla="*/ 31 w 31"/>
                  <a:gd name="T3" fmla="*/ 48 h 50"/>
                  <a:gd name="T4" fmla="*/ 29 w 31"/>
                  <a:gd name="T5" fmla="*/ 50 h 50"/>
                  <a:gd name="T6" fmla="*/ 0 w 31"/>
                  <a:gd name="T7" fmla="*/ 2 h 50"/>
                  <a:gd name="T8" fmla="*/ 1 w 31"/>
                  <a:gd name="T9" fmla="*/ 0 h 50"/>
                  <a:gd name="T10" fmla="*/ 0 60000 65536"/>
                  <a:gd name="T11" fmla="*/ 0 60000 65536"/>
                  <a:gd name="T12" fmla="*/ 0 60000 65536"/>
                  <a:gd name="T13" fmla="*/ 0 60000 65536"/>
                  <a:gd name="T14" fmla="*/ 0 60000 65536"/>
                  <a:gd name="T15" fmla="*/ 0 w 31"/>
                  <a:gd name="T16" fmla="*/ 0 h 50"/>
                  <a:gd name="T17" fmla="*/ 31 w 31"/>
                  <a:gd name="T18" fmla="*/ 50 h 50"/>
                </a:gdLst>
                <a:ahLst/>
                <a:cxnLst>
                  <a:cxn ang="T10">
                    <a:pos x="T0" y="T1"/>
                  </a:cxn>
                  <a:cxn ang="T11">
                    <a:pos x="T2" y="T3"/>
                  </a:cxn>
                  <a:cxn ang="T12">
                    <a:pos x="T4" y="T5"/>
                  </a:cxn>
                  <a:cxn ang="T13">
                    <a:pos x="T6" y="T7"/>
                  </a:cxn>
                  <a:cxn ang="T14">
                    <a:pos x="T8" y="T9"/>
                  </a:cxn>
                </a:cxnLst>
                <a:rect l="T15" t="T16" r="T17" b="T18"/>
                <a:pathLst>
                  <a:path w="31" h="50">
                    <a:moveTo>
                      <a:pt x="1" y="0"/>
                    </a:moveTo>
                    <a:lnTo>
                      <a:pt x="31" y="48"/>
                    </a:lnTo>
                    <a:lnTo>
                      <a:pt x="29" y="50"/>
                    </a:lnTo>
                    <a:lnTo>
                      <a:pt x="0" y="2"/>
                    </a:lnTo>
                    <a:lnTo>
                      <a:pt x="1" y="0"/>
                    </a:lnTo>
                    <a:close/>
                  </a:path>
                </a:pathLst>
              </a:custGeom>
              <a:solidFill>
                <a:srgbClr val="A6A5A5"/>
              </a:solidFill>
              <a:ln w="9525">
                <a:noFill/>
                <a:round/>
                <a:headEnd/>
                <a:tailEnd/>
              </a:ln>
            </p:spPr>
            <p:txBody>
              <a:bodyPr/>
              <a:lstStyle/>
              <a:p>
                <a:endParaRPr lang="hu-HU"/>
              </a:p>
            </p:txBody>
          </p:sp>
          <p:sp>
            <p:nvSpPr>
              <p:cNvPr id="73858" name="Freeform 483"/>
              <p:cNvSpPr>
                <a:spLocks/>
              </p:cNvSpPr>
              <p:nvPr/>
            </p:nvSpPr>
            <p:spPr bwMode="auto">
              <a:xfrm>
                <a:off x="2530" y="1905"/>
                <a:ext cx="33" cy="48"/>
              </a:xfrm>
              <a:custGeom>
                <a:avLst/>
                <a:gdLst>
                  <a:gd name="T0" fmla="*/ 2 w 33"/>
                  <a:gd name="T1" fmla="*/ 0 h 48"/>
                  <a:gd name="T2" fmla="*/ 33 w 33"/>
                  <a:gd name="T3" fmla="*/ 46 h 48"/>
                  <a:gd name="T4" fmla="*/ 30 w 33"/>
                  <a:gd name="T5" fmla="*/ 48 h 48"/>
                  <a:gd name="T6" fmla="*/ 0 w 33"/>
                  <a:gd name="T7" fmla="*/ 1 h 48"/>
                  <a:gd name="T8" fmla="*/ 2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2" y="0"/>
                    </a:moveTo>
                    <a:lnTo>
                      <a:pt x="33" y="46"/>
                    </a:lnTo>
                    <a:lnTo>
                      <a:pt x="30" y="48"/>
                    </a:lnTo>
                    <a:lnTo>
                      <a:pt x="0" y="1"/>
                    </a:lnTo>
                    <a:lnTo>
                      <a:pt x="2" y="0"/>
                    </a:lnTo>
                    <a:close/>
                  </a:path>
                </a:pathLst>
              </a:custGeom>
              <a:solidFill>
                <a:srgbClr val="A8A7A6"/>
              </a:solidFill>
              <a:ln w="9525">
                <a:noFill/>
                <a:round/>
                <a:headEnd/>
                <a:tailEnd/>
              </a:ln>
            </p:spPr>
            <p:txBody>
              <a:bodyPr/>
              <a:lstStyle/>
              <a:p>
                <a:endParaRPr lang="hu-HU"/>
              </a:p>
            </p:txBody>
          </p:sp>
          <p:sp>
            <p:nvSpPr>
              <p:cNvPr id="73859" name="Freeform 484"/>
              <p:cNvSpPr>
                <a:spLocks/>
              </p:cNvSpPr>
              <p:nvPr/>
            </p:nvSpPr>
            <p:spPr bwMode="auto">
              <a:xfrm>
                <a:off x="2529" y="1905"/>
                <a:ext cx="32" cy="49"/>
              </a:xfrm>
              <a:custGeom>
                <a:avLst/>
                <a:gdLst>
                  <a:gd name="T0" fmla="*/ 3 w 32"/>
                  <a:gd name="T1" fmla="*/ 0 h 49"/>
                  <a:gd name="T2" fmla="*/ 32 w 32"/>
                  <a:gd name="T3" fmla="*/ 48 h 49"/>
                  <a:gd name="T4" fmla="*/ 30 w 32"/>
                  <a:gd name="T5" fmla="*/ 49 h 49"/>
                  <a:gd name="T6" fmla="*/ 0 w 32"/>
                  <a:gd name="T7" fmla="*/ 1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8"/>
                    </a:lnTo>
                    <a:lnTo>
                      <a:pt x="30" y="49"/>
                    </a:lnTo>
                    <a:lnTo>
                      <a:pt x="0" y="1"/>
                    </a:lnTo>
                    <a:lnTo>
                      <a:pt x="3" y="0"/>
                    </a:lnTo>
                    <a:close/>
                  </a:path>
                </a:pathLst>
              </a:custGeom>
              <a:solidFill>
                <a:srgbClr val="AAA9A9"/>
              </a:solidFill>
              <a:ln w="9525">
                <a:noFill/>
                <a:round/>
                <a:headEnd/>
                <a:tailEnd/>
              </a:ln>
            </p:spPr>
            <p:txBody>
              <a:bodyPr/>
              <a:lstStyle/>
              <a:p>
                <a:endParaRPr lang="hu-HU"/>
              </a:p>
            </p:txBody>
          </p:sp>
          <p:sp>
            <p:nvSpPr>
              <p:cNvPr id="73860" name="Freeform 485"/>
              <p:cNvSpPr>
                <a:spLocks/>
              </p:cNvSpPr>
              <p:nvPr/>
            </p:nvSpPr>
            <p:spPr bwMode="auto">
              <a:xfrm>
                <a:off x="2528" y="1906"/>
                <a:ext cx="32" cy="48"/>
              </a:xfrm>
              <a:custGeom>
                <a:avLst/>
                <a:gdLst>
                  <a:gd name="T0" fmla="*/ 2 w 32"/>
                  <a:gd name="T1" fmla="*/ 0 h 48"/>
                  <a:gd name="T2" fmla="*/ 32 w 32"/>
                  <a:gd name="T3" fmla="*/ 47 h 48"/>
                  <a:gd name="T4" fmla="*/ 29 w 32"/>
                  <a:gd name="T5" fmla="*/ 48 h 48"/>
                  <a:gd name="T6" fmla="*/ 0 w 32"/>
                  <a:gd name="T7" fmla="*/ 2 h 48"/>
                  <a:gd name="T8" fmla="*/ 2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2" y="0"/>
                    </a:moveTo>
                    <a:lnTo>
                      <a:pt x="32" y="47"/>
                    </a:lnTo>
                    <a:lnTo>
                      <a:pt x="29" y="48"/>
                    </a:lnTo>
                    <a:lnTo>
                      <a:pt x="0" y="2"/>
                    </a:lnTo>
                    <a:lnTo>
                      <a:pt x="2" y="0"/>
                    </a:lnTo>
                    <a:close/>
                  </a:path>
                </a:pathLst>
              </a:custGeom>
              <a:solidFill>
                <a:srgbClr val="ACABAB"/>
              </a:solidFill>
              <a:ln w="9525">
                <a:noFill/>
                <a:round/>
                <a:headEnd/>
                <a:tailEnd/>
              </a:ln>
            </p:spPr>
            <p:txBody>
              <a:bodyPr/>
              <a:lstStyle/>
              <a:p>
                <a:endParaRPr lang="hu-HU"/>
              </a:p>
            </p:txBody>
          </p:sp>
          <p:sp>
            <p:nvSpPr>
              <p:cNvPr id="73861" name="Freeform 486"/>
              <p:cNvSpPr>
                <a:spLocks/>
              </p:cNvSpPr>
              <p:nvPr/>
            </p:nvSpPr>
            <p:spPr bwMode="auto">
              <a:xfrm>
                <a:off x="2526" y="1906"/>
                <a:ext cx="33" cy="49"/>
              </a:xfrm>
              <a:custGeom>
                <a:avLst/>
                <a:gdLst>
                  <a:gd name="T0" fmla="*/ 3 w 33"/>
                  <a:gd name="T1" fmla="*/ 0 h 49"/>
                  <a:gd name="T2" fmla="*/ 33 w 33"/>
                  <a:gd name="T3" fmla="*/ 48 h 49"/>
                  <a:gd name="T4" fmla="*/ 30 w 33"/>
                  <a:gd name="T5" fmla="*/ 49 h 49"/>
                  <a:gd name="T6" fmla="*/ 0 w 33"/>
                  <a:gd name="T7" fmla="*/ 2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8"/>
                    </a:lnTo>
                    <a:lnTo>
                      <a:pt x="30" y="49"/>
                    </a:lnTo>
                    <a:lnTo>
                      <a:pt x="0" y="2"/>
                    </a:lnTo>
                    <a:lnTo>
                      <a:pt x="3" y="0"/>
                    </a:lnTo>
                    <a:close/>
                  </a:path>
                </a:pathLst>
              </a:custGeom>
              <a:solidFill>
                <a:srgbClr val="AEADAD"/>
              </a:solidFill>
              <a:ln w="9525">
                <a:noFill/>
                <a:round/>
                <a:headEnd/>
                <a:tailEnd/>
              </a:ln>
            </p:spPr>
            <p:txBody>
              <a:bodyPr/>
              <a:lstStyle/>
              <a:p>
                <a:endParaRPr lang="hu-HU"/>
              </a:p>
            </p:txBody>
          </p:sp>
          <p:sp>
            <p:nvSpPr>
              <p:cNvPr id="73862" name="Freeform 487"/>
              <p:cNvSpPr>
                <a:spLocks/>
              </p:cNvSpPr>
              <p:nvPr/>
            </p:nvSpPr>
            <p:spPr bwMode="auto">
              <a:xfrm>
                <a:off x="2525" y="1908"/>
                <a:ext cx="32" cy="47"/>
              </a:xfrm>
              <a:custGeom>
                <a:avLst/>
                <a:gdLst>
                  <a:gd name="T0" fmla="*/ 3 w 32"/>
                  <a:gd name="T1" fmla="*/ 0 h 47"/>
                  <a:gd name="T2" fmla="*/ 32 w 32"/>
                  <a:gd name="T3" fmla="*/ 46 h 47"/>
                  <a:gd name="T4" fmla="*/ 29 w 32"/>
                  <a:gd name="T5" fmla="*/ 47 h 47"/>
                  <a:gd name="T6" fmla="*/ 0 w 32"/>
                  <a:gd name="T7" fmla="*/ 1 h 47"/>
                  <a:gd name="T8" fmla="*/ 3 w 32"/>
                  <a:gd name="T9" fmla="*/ 0 h 47"/>
                  <a:gd name="T10" fmla="*/ 0 60000 65536"/>
                  <a:gd name="T11" fmla="*/ 0 60000 65536"/>
                  <a:gd name="T12" fmla="*/ 0 60000 65536"/>
                  <a:gd name="T13" fmla="*/ 0 60000 65536"/>
                  <a:gd name="T14" fmla="*/ 0 60000 65536"/>
                  <a:gd name="T15" fmla="*/ 0 w 32"/>
                  <a:gd name="T16" fmla="*/ 0 h 47"/>
                  <a:gd name="T17" fmla="*/ 32 w 32"/>
                  <a:gd name="T18" fmla="*/ 47 h 47"/>
                </a:gdLst>
                <a:ahLst/>
                <a:cxnLst>
                  <a:cxn ang="T10">
                    <a:pos x="T0" y="T1"/>
                  </a:cxn>
                  <a:cxn ang="T11">
                    <a:pos x="T2" y="T3"/>
                  </a:cxn>
                  <a:cxn ang="T12">
                    <a:pos x="T4" y="T5"/>
                  </a:cxn>
                  <a:cxn ang="T13">
                    <a:pos x="T6" y="T7"/>
                  </a:cxn>
                  <a:cxn ang="T14">
                    <a:pos x="T8" y="T9"/>
                  </a:cxn>
                </a:cxnLst>
                <a:rect l="T15" t="T16" r="T17" b="T18"/>
                <a:pathLst>
                  <a:path w="32" h="47">
                    <a:moveTo>
                      <a:pt x="3" y="0"/>
                    </a:moveTo>
                    <a:lnTo>
                      <a:pt x="32" y="46"/>
                    </a:lnTo>
                    <a:lnTo>
                      <a:pt x="29" y="47"/>
                    </a:lnTo>
                    <a:lnTo>
                      <a:pt x="0" y="1"/>
                    </a:lnTo>
                    <a:lnTo>
                      <a:pt x="3" y="0"/>
                    </a:lnTo>
                    <a:close/>
                  </a:path>
                </a:pathLst>
              </a:custGeom>
              <a:solidFill>
                <a:srgbClr val="B3B2B2"/>
              </a:solidFill>
              <a:ln w="9525">
                <a:noFill/>
                <a:round/>
                <a:headEnd/>
                <a:tailEnd/>
              </a:ln>
            </p:spPr>
            <p:txBody>
              <a:bodyPr/>
              <a:lstStyle/>
              <a:p>
                <a:endParaRPr lang="hu-HU"/>
              </a:p>
            </p:txBody>
          </p:sp>
          <p:sp>
            <p:nvSpPr>
              <p:cNvPr id="73863" name="Freeform 488"/>
              <p:cNvSpPr>
                <a:spLocks/>
              </p:cNvSpPr>
              <p:nvPr/>
            </p:nvSpPr>
            <p:spPr bwMode="auto">
              <a:xfrm>
                <a:off x="2523" y="1908"/>
                <a:ext cx="33" cy="49"/>
              </a:xfrm>
              <a:custGeom>
                <a:avLst/>
                <a:gdLst>
                  <a:gd name="T0" fmla="*/ 3 w 33"/>
                  <a:gd name="T1" fmla="*/ 0 h 49"/>
                  <a:gd name="T2" fmla="*/ 33 w 33"/>
                  <a:gd name="T3" fmla="*/ 47 h 49"/>
                  <a:gd name="T4" fmla="*/ 31 w 33"/>
                  <a:gd name="T5" fmla="*/ 49 h 49"/>
                  <a:gd name="T6" fmla="*/ 0 w 33"/>
                  <a:gd name="T7" fmla="*/ 1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7"/>
                    </a:lnTo>
                    <a:lnTo>
                      <a:pt x="31" y="49"/>
                    </a:lnTo>
                    <a:lnTo>
                      <a:pt x="0" y="1"/>
                    </a:lnTo>
                    <a:lnTo>
                      <a:pt x="3" y="0"/>
                    </a:lnTo>
                    <a:close/>
                  </a:path>
                </a:pathLst>
              </a:custGeom>
              <a:solidFill>
                <a:srgbClr val="B6B6B5"/>
              </a:solidFill>
              <a:ln w="9525">
                <a:noFill/>
                <a:round/>
                <a:headEnd/>
                <a:tailEnd/>
              </a:ln>
            </p:spPr>
            <p:txBody>
              <a:bodyPr/>
              <a:lstStyle/>
              <a:p>
                <a:endParaRPr lang="hu-HU"/>
              </a:p>
            </p:txBody>
          </p:sp>
          <p:sp>
            <p:nvSpPr>
              <p:cNvPr id="73864" name="Freeform 489"/>
              <p:cNvSpPr>
                <a:spLocks/>
              </p:cNvSpPr>
              <p:nvPr/>
            </p:nvSpPr>
            <p:spPr bwMode="auto">
              <a:xfrm>
                <a:off x="2523" y="1909"/>
                <a:ext cx="31" cy="48"/>
              </a:xfrm>
              <a:custGeom>
                <a:avLst/>
                <a:gdLst>
                  <a:gd name="T0" fmla="*/ 2 w 31"/>
                  <a:gd name="T1" fmla="*/ 0 h 48"/>
                  <a:gd name="T2" fmla="*/ 31 w 31"/>
                  <a:gd name="T3" fmla="*/ 46 h 48"/>
                  <a:gd name="T4" fmla="*/ 30 w 31"/>
                  <a:gd name="T5" fmla="*/ 48 h 48"/>
                  <a:gd name="T6" fmla="*/ 0 w 31"/>
                  <a:gd name="T7" fmla="*/ 1 h 48"/>
                  <a:gd name="T8" fmla="*/ 2 w 31"/>
                  <a:gd name="T9" fmla="*/ 0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2" y="0"/>
                    </a:moveTo>
                    <a:lnTo>
                      <a:pt x="31" y="46"/>
                    </a:lnTo>
                    <a:lnTo>
                      <a:pt x="30" y="48"/>
                    </a:lnTo>
                    <a:lnTo>
                      <a:pt x="0" y="1"/>
                    </a:lnTo>
                    <a:lnTo>
                      <a:pt x="2" y="0"/>
                    </a:lnTo>
                    <a:close/>
                  </a:path>
                </a:pathLst>
              </a:custGeom>
              <a:solidFill>
                <a:srgbClr val="B8B8B7"/>
              </a:solidFill>
              <a:ln w="9525">
                <a:noFill/>
                <a:round/>
                <a:headEnd/>
                <a:tailEnd/>
              </a:ln>
            </p:spPr>
            <p:txBody>
              <a:bodyPr/>
              <a:lstStyle/>
              <a:p>
                <a:endParaRPr lang="hu-HU"/>
              </a:p>
            </p:txBody>
          </p:sp>
          <p:sp>
            <p:nvSpPr>
              <p:cNvPr id="73865" name="Freeform 490"/>
              <p:cNvSpPr>
                <a:spLocks/>
              </p:cNvSpPr>
              <p:nvPr/>
            </p:nvSpPr>
            <p:spPr bwMode="auto">
              <a:xfrm>
                <a:off x="2522" y="1909"/>
                <a:ext cx="32" cy="49"/>
              </a:xfrm>
              <a:custGeom>
                <a:avLst/>
                <a:gdLst>
                  <a:gd name="T0" fmla="*/ 1 w 32"/>
                  <a:gd name="T1" fmla="*/ 0 h 49"/>
                  <a:gd name="T2" fmla="*/ 32 w 32"/>
                  <a:gd name="T3" fmla="*/ 48 h 49"/>
                  <a:gd name="T4" fmla="*/ 30 w 32"/>
                  <a:gd name="T5" fmla="*/ 49 h 49"/>
                  <a:gd name="T6" fmla="*/ 0 w 32"/>
                  <a:gd name="T7" fmla="*/ 1 h 49"/>
                  <a:gd name="T8" fmla="*/ 1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1" y="0"/>
                    </a:moveTo>
                    <a:lnTo>
                      <a:pt x="32" y="48"/>
                    </a:lnTo>
                    <a:lnTo>
                      <a:pt x="30" y="49"/>
                    </a:lnTo>
                    <a:lnTo>
                      <a:pt x="0" y="1"/>
                    </a:lnTo>
                    <a:lnTo>
                      <a:pt x="1" y="0"/>
                    </a:lnTo>
                    <a:close/>
                  </a:path>
                </a:pathLst>
              </a:custGeom>
              <a:solidFill>
                <a:srgbClr val="BBBBBA"/>
              </a:solidFill>
              <a:ln w="9525">
                <a:noFill/>
                <a:round/>
                <a:headEnd/>
                <a:tailEnd/>
              </a:ln>
            </p:spPr>
            <p:txBody>
              <a:bodyPr/>
              <a:lstStyle/>
              <a:p>
                <a:endParaRPr lang="hu-HU"/>
              </a:p>
            </p:txBody>
          </p:sp>
          <p:sp>
            <p:nvSpPr>
              <p:cNvPr id="73866" name="Freeform 491"/>
              <p:cNvSpPr>
                <a:spLocks/>
              </p:cNvSpPr>
              <p:nvPr/>
            </p:nvSpPr>
            <p:spPr bwMode="auto">
              <a:xfrm>
                <a:off x="2521" y="1910"/>
                <a:ext cx="32" cy="48"/>
              </a:xfrm>
              <a:custGeom>
                <a:avLst/>
                <a:gdLst>
                  <a:gd name="T0" fmla="*/ 2 w 32"/>
                  <a:gd name="T1" fmla="*/ 0 h 48"/>
                  <a:gd name="T2" fmla="*/ 32 w 32"/>
                  <a:gd name="T3" fmla="*/ 47 h 48"/>
                  <a:gd name="T4" fmla="*/ 29 w 32"/>
                  <a:gd name="T5" fmla="*/ 48 h 48"/>
                  <a:gd name="T6" fmla="*/ 0 w 32"/>
                  <a:gd name="T7" fmla="*/ 2 h 48"/>
                  <a:gd name="T8" fmla="*/ 2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2" y="0"/>
                    </a:moveTo>
                    <a:lnTo>
                      <a:pt x="32" y="47"/>
                    </a:lnTo>
                    <a:lnTo>
                      <a:pt x="29" y="48"/>
                    </a:lnTo>
                    <a:lnTo>
                      <a:pt x="0" y="2"/>
                    </a:lnTo>
                    <a:lnTo>
                      <a:pt x="2" y="0"/>
                    </a:lnTo>
                    <a:close/>
                  </a:path>
                </a:pathLst>
              </a:custGeom>
              <a:solidFill>
                <a:srgbClr val="BDBDBC"/>
              </a:solidFill>
              <a:ln w="9525">
                <a:noFill/>
                <a:round/>
                <a:headEnd/>
                <a:tailEnd/>
              </a:ln>
            </p:spPr>
            <p:txBody>
              <a:bodyPr/>
              <a:lstStyle/>
              <a:p>
                <a:endParaRPr lang="hu-HU"/>
              </a:p>
            </p:txBody>
          </p:sp>
          <p:sp>
            <p:nvSpPr>
              <p:cNvPr id="73867" name="Freeform 492"/>
              <p:cNvSpPr>
                <a:spLocks/>
              </p:cNvSpPr>
              <p:nvPr/>
            </p:nvSpPr>
            <p:spPr bwMode="auto">
              <a:xfrm>
                <a:off x="2519" y="1910"/>
                <a:ext cx="33" cy="50"/>
              </a:xfrm>
              <a:custGeom>
                <a:avLst/>
                <a:gdLst>
                  <a:gd name="T0" fmla="*/ 3 w 33"/>
                  <a:gd name="T1" fmla="*/ 0 h 50"/>
                  <a:gd name="T2" fmla="*/ 33 w 33"/>
                  <a:gd name="T3" fmla="*/ 48 h 50"/>
                  <a:gd name="T4" fmla="*/ 30 w 33"/>
                  <a:gd name="T5" fmla="*/ 50 h 50"/>
                  <a:gd name="T6" fmla="*/ 0 w 33"/>
                  <a:gd name="T7" fmla="*/ 2 h 50"/>
                  <a:gd name="T8" fmla="*/ 3 w 33"/>
                  <a:gd name="T9" fmla="*/ 0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 y="0"/>
                    </a:moveTo>
                    <a:lnTo>
                      <a:pt x="33" y="48"/>
                    </a:lnTo>
                    <a:lnTo>
                      <a:pt x="30" y="50"/>
                    </a:lnTo>
                    <a:lnTo>
                      <a:pt x="0" y="2"/>
                    </a:lnTo>
                    <a:lnTo>
                      <a:pt x="3" y="0"/>
                    </a:lnTo>
                    <a:close/>
                  </a:path>
                </a:pathLst>
              </a:custGeom>
              <a:solidFill>
                <a:srgbClr val="C0C0BF"/>
              </a:solidFill>
              <a:ln w="9525">
                <a:noFill/>
                <a:round/>
                <a:headEnd/>
                <a:tailEnd/>
              </a:ln>
            </p:spPr>
            <p:txBody>
              <a:bodyPr/>
              <a:lstStyle/>
              <a:p>
                <a:endParaRPr lang="hu-HU"/>
              </a:p>
            </p:txBody>
          </p:sp>
          <p:sp>
            <p:nvSpPr>
              <p:cNvPr id="73868" name="Freeform 493"/>
              <p:cNvSpPr>
                <a:spLocks/>
              </p:cNvSpPr>
              <p:nvPr/>
            </p:nvSpPr>
            <p:spPr bwMode="auto">
              <a:xfrm>
                <a:off x="2518" y="1912"/>
                <a:ext cx="32" cy="49"/>
              </a:xfrm>
              <a:custGeom>
                <a:avLst/>
                <a:gdLst>
                  <a:gd name="T0" fmla="*/ 3 w 32"/>
                  <a:gd name="T1" fmla="*/ 0 h 49"/>
                  <a:gd name="T2" fmla="*/ 32 w 32"/>
                  <a:gd name="T3" fmla="*/ 46 h 49"/>
                  <a:gd name="T4" fmla="*/ 29 w 32"/>
                  <a:gd name="T5" fmla="*/ 49 h 49"/>
                  <a:gd name="T6" fmla="*/ 0 w 32"/>
                  <a:gd name="T7" fmla="*/ 1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6"/>
                    </a:lnTo>
                    <a:lnTo>
                      <a:pt x="29" y="49"/>
                    </a:lnTo>
                    <a:lnTo>
                      <a:pt x="0" y="1"/>
                    </a:lnTo>
                    <a:lnTo>
                      <a:pt x="3" y="0"/>
                    </a:lnTo>
                    <a:close/>
                  </a:path>
                </a:pathLst>
              </a:custGeom>
              <a:solidFill>
                <a:srgbClr val="C3C3C2"/>
              </a:solidFill>
              <a:ln w="9525">
                <a:noFill/>
                <a:round/>
                <a:headEnd/>
                <a:tailEnd/>
              </a:ln>
            </p:spPr>
            <p:txBody>
              <a:bodyPr/>
              <a:lstStyle/>
              <a:p>
                <a:endParaRPr lang="hu-HU"/>
              </a:p>
            </p:txBody>
          </p:sp>
          <p:sp>
            <p:nvSpPr>
              <p:cNvPr id="73869" name="Freeform 494"/>
              <p:cNvSpPr>
                <a:spLocks/>
              </p:cNvSpPr>
              <p:nvPr/>
            </p:nvSpPr>
            <p:spPr bwMode="auto">
              <a:xfrm>
                <a:off x="2516" y="1912"/>
                <a:ext cx="33" cy="49"/>
              </a:xfrm>
              <a:custGeom>
                <a:avLst/>
                <a:gdLst>
                  <a:gd name="T0" fmla="*/ 3 w 33"/>
                  <a:gd name="T1" fmla="*/ 0 h 49"/>
                  <a:gd name="T2" fmla="*/ 33 w 33"/>
                  <a:gd name="T3" fmla="*/ 48 h 49"/>
                  <a:gd name="T4" fmla="*/ 31 w 33"/>
                  <a:gd name="T5" fmla="*/ 49 h 49"/>
                  <a:gd name="T6" fmla="*/ 0 w 33"/>
                  <a:gd name="T7" fmla="*/ 3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8"/>
                    </a:lnTo>
                    <a:lnTo>
                      <a:pt x="31" y="49"/>
                    </a:lnTo>
                    <a:lnTo>
                      <a:pt x="0" y="3"/>
                    </a:lnTo>
                    <a:lnTo>
                      <a:pt x="3" y="0"/>
                    </a:lnTo>
                    <a:close/>
                  </a:path>
                </a:pathLst>
              </a:custGeom>
              <a:solidFill>
                <a:srgbClr val="C5C4C4"/>
              </a:solidFill>
              <a:ln w="9525">
                <a:noFill/>
                <a:round/>
                <a:headEnd/>
                <a:tailEnd/>
              </a:ln>
            </p:spPr>
            <p:txBody>
              <a:bodyPr/>
              <a:lstStyle/>
              <a:p>
                <a:endParaRPr lang="hu-HU"/>
              </a:p>
            </p:txBody>
          </p:sp>
          <p:sp>
            <p:nvSpPr>
              <p:cNvPr id="73870" name="Freeform 495"/>
              <p:cNvSpPr>
                <a:spLocks/>
              </p:cNvSpPr>
              <p:nvPr/>
            </p:nvSpPr>
            <p:spPr bwMode="auto">
              <a:xfrm>
                <a:off x="2515" y="1913"/>
                <a:ext cx="32" cy="49"/>
              </a:xfrm>
              <a:custGeom>
                <a:avLst/>
                <a:gdLst>
                  <a:gd name="T0" fmla="*/ 3 w 32"/>
                  <a:gd name="T1" fmla="*/ 0 h 49"/>
                  <a:gd name="T2" fmla="*/ 32 w 32"/>
                  <a:gd name="T3" fmla="*/ 48 h 49"/>
                  <a:gd name="T4" fmla="*/ 31 w 32"/>
                  <a:gd name="T5" fmla="*/ 49 h 49"/>
                  <a:gd name="T6" fmla="*/ 0 w 32"/>
                  <a:gd name="T7" fmla="*/ 2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8"/>
                    </a:lnTo>
                    <a:lnTo>
                      <a:pt x="31" y="49"/>
                    </a:lnTo>
                    <a:lnTo>
                      <a:pt x="0" y="2"/>
                    </a:lnTo>
                    <a:lnTo>
                      <a:pt x="3" y="0"/>
                    </a:lnTo>
                    <a:close/>
                  </a:path>
                </a:pathLst>
              </a:custGeom>
              <a:solidFill>
                <a:srgbClr val="C8C7C7"/>
              </a:solidFill>
              <a:ln w="9525">
                <a:noFill/>
                <a:round/>
                <a:headEnd/>
                <a:tailEnd/>
              </a:ln>
            </p:spPr>
            <p:txBody>
              <a:bodyPr/>
              <a:lstStyle/>
              <a:p>
                <a:endParaRPr lang="hu-HU"/>
              </a:p>
            </p:txBody>
          </p:sp>
          <p:sp>
            <p:nvSpPr>
              <p:cNvPr id="73871" name="Freeform 496"/>
              <p:cNvSpPr>
                <a:spLocks/>
              </p:cNvSpPr>
              <p:nvPr/>
            </p:nvSpPr>
            <p:spPr bwMode="auto">
              <a:xfrm>
                <a:off x="2515" y="1915"/>
                <a:ext cx="32" cy="47"/>
              </a:xfrm>
              <a:custGeom>
                <a:avLst/>
                <a:gdLst>
                  <a:gd name="T0" fmla="*/ 1 w 32"/>
                  <a:gd name="T1" fmla="*/ 0 h 47"/>
                  <a:gd name="T2" fmla="*/ 32 w 32"/>
                  <a:gd name="T3" fmla="*/ 46 h 47"/>
                  <a:gd name="T4" fmla="*/ 30 w 32"/>
                  <a:gd name="T5" fmla="*/ 47 h 47"/>
                  <a:gd name="T6" fmla="*/ 0 w 32"/>
                  <a:gd name="T7" fmla="*/ 1 h 47"/>
                  <a:gd name="T8" fmla="*/ 1 w 32"/>
                  <a:gd name="T9" fmla="*/ 0 h 47"/>
                  <a:gd name="T10" fmla="*/ 0 60000 65536"/>
                  <a:gd name="T11" fmla="*/ 0 60000 65536"/>
                  <a:gd name="T12" fmla="*/ 0 60000 65536"/>
                  <a:gd name="T13" fmla="*/ 0 60000 65536"/>
                  <a:gd name="T14" fmla="*/ 0 60000 65536"/>
                  <a:gd name="T15" fmla="*/ 0 w 32"/>
                  <a:gd name="T16" fmla="*/ 0 h 47"/>
                  <a:gd name="T17" fmla="*/ 32 w 32"/>
                  <a:gd name="T18" fmla="*/ 47 h 47"/>
                </a:gdLst>
                <a:ahLst/>
                <a:cxnLst>
                  <a:cxn ang="T10">
                    <a:pos x="T0" y="T1"/>
                  </a:cxn>
                  <a:cxn ang="T11">
                    <a:pos x="T2" y="T3"/>
                  </a:cxn>
                  <a:cxn ang="T12">
                    <a:pos x="T4" y="T5"/>
                  </a:cxn>
                  <a:cxn ang="T13">
                    <a:pos x="T6" y="T7"/>
                  </a:cxn>
                  <a:cxn ang="T14">
                    <a:pos x="T8" y="T9"/>
                  </a:cxn>
                </a:cxnLst>
                <a:rect l="T15" t="T16" r="T17" b="T18"/>
                <a:pathLst>
                  <a:path w="32" h="47">
                    <a:moveTo>
                      <a:pt x="1" y="0"/>
                    </a:moveTo>
                    <a:lnTo>
                      <a:pt x="32" y="46"/>
                    </a:lnTo>
                    <a:lnTo>
                      <a:pt x="30" y="47"/>
                    </a:lnTo>
                    <a:lnTo>
                      <a:pt x="0" y="1"/>
                    </a:lnTo>
                    <a:lnTo>
                      <a:pt x="1" y="0"/>
                    </a:lnTo>
                    <a:close/>
                  </a:path>
                </a:pathLst>
              </a:custGeom>
              <a:solidFill>
                <a:srgbClr val="CAC9C9"/>
              </a:solidFill>
              <a:ln w="9525">
                <a:noFill/>
                <a:round/>
                <a:headEnd/>
                <a:tailEnd/>
              </a:ln>
            </p:spPr>
            <p:txBody>
              <a:bodyPr/>
              <a:lstStyle/>
              <a:p>
                <a:endParaRPr lang="hu-HU"/>
              </a:p>
            </p:txBody>
          </p:sp>
          <p:sp>
            <p:nvSpPr>
              <p:cNvPr id="73872" name="Freeform 497"/>
              <p:cNvSpPr>
                <a:spLocks/>
              </p:cNvSpPr>
              <p:nvPr/>
            </p:nvSpPr>
            <p:spPr bwMode="auto">
              <a:xfrm>
                <a:off x="2514" y="1915"/>
                <a:ext cx="32" cy="49"/>
              </a:xfrm>
              <a:custGeom>
                <a:avLst/>
                <a:gdLst>
                  <a:gd name="T0" fmla="*/ 1 w 32"/>
                  <a:gd name="T1" fmla="*/ 0 h 49"/>
                  <a:gd name="T2" fmla="*/ 32 w 32"/>
                  <a:gd name="T3" fmla="*/ 47 h 49"/>
                  <a:gd name="T4" fmla="*/ 29 w 32"/>
                  <a:gd name="T5" fmla="*/ 49 h 49"/>
                  <a:gd name="T6" fmla="*/ 0 w 32"/>
                  <a:gd name="T7" fmla="*/ 1 h 49"/>
                  <a:gd name="T8" fmla="*/ 1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1" y="0"/>
                    </a:moveTo>
                    <a:lnTo>
                      <a:pt x="32" y="47"/>
                    </a:lnTo>
                    <a:lnTo>
                      <a:pt x="29" y="49"/>
                    </a:lnTo>
                    <a:lnTo>
                      <a:pt x="0" y="1"/>
                    </a:lnTo>
                    <a:lnTo>
                      <a:pt x="1" y="0"/>
                    </a:lnTo>
                    <a:close/>
                  </a:path>
                </a:pathLst>
              </a:custGeom>
              <a:solidFill>
                <a:srgbClr val="CECECD"/>
              </a:solidFill>
              <a:ln w="9525">
                <a:noFill/>
                <a:round/>
                <a:headEnd/>
                <a:tailEnd/>
              </a:ln>
            </p:spPr>
            <p:txBody>
              <a:bodyPr/>
              <a:lstStyle/>
              <a:p>
                <a:endParaRPr lang="hu-HU"/>
              </a:p>
            </p:txBody>
          </p:sp>
          <p:sp>
            <p:nvSpPr>
              <p:cNvPr id="73873" name="Freeform 498"/>
              <p:cNvSpPr>
                <a:spLocks/>
              </p:cNvSpPr>
              <p:nvPr/>
            </p:nvSpPr>
            <p:spPr bwMode="auto">
              <a:xfrm>
                <a:off x="2512" y="1916"/>
                <a:ext cx="33" cy="48"/>
              </a:xfrm>
              <a:custGeom>
                <a:avLst/>
                <a:gdLst>
                  <a:gd name="T0" fmla="*/ 3 w 33"/>
                  <a:gd name="T1" fmla="*/ 0 h 48"/>
                  <a:gd name="T2" fmla="*/ 33 w 33"/>
                  <a:gd name="T3" fmla="*/ 46 h 48"/>
                  <a:gd name="T4" fmla="*/ 30 w 33"/>
                  <a:gd name="T5" fmla="*/ 48 h 48"/>
                  <a:gd name="T6" fmla="*/ 0 w 33"/>
                  <a:gd name="T7" fmla="*/ 1 h 48"/>
                  <a:gd name="T8" fmla="*/ 3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 y="0"/>
                    </a:moveTo>
                    <a:lnTo>
                      <a:pt x="33" y="46"/>
                    </a:lnTo>
                    <a:lnTo>
                      <a:pt x="30" y="48"/>
                    </a:lnTo>
                    <a:lnTo>
                      <a:pt x="0" y="1"/>
                    </a:lnTo>
                    <a:lnTo>
                      <a:pt x="3" y="0"/>
                    </a:lnTo>
                    <a:close/>
                  </a:path>
                </a:pathLst>
              </a:custGeom>
              <a:solidFill>
                <a:srgbClr val="D1D0D0"/>
              </a:solidFill>
              <a:ln w="9525">
                <a:noFill/>
                <a:round/>
                <a:headEnd/>
                <a:tailEnd/>
              </a:ln>
            </p:spPr>
            <p:txBody>
              <a:bodyPr/>
              <a:lstStyle/>
              <a:p>
                <a:endParaRPr lang="hu-HU"/>
              </a:p>
            </p:txBody>
          </p:sp>
          <p:sp>
            <p:nvSpPr>
              <p:cNvPr id="73874" name="Freeform 499"/>
              <p:cNvSpPr>
                <a:spLocks/>
              </p:cNvSpPr>
              <p:nvPr/>
            </p:nvSpPr>
            <p:spPr bwMode="auto">
              <a:xfrm>
                <a:off x="2511" y="1916"/>
                <a:ext cx="32" cy="49"/>
              </a:xfrm>
              <a:custGeom>
                <a:avLst/>
                <a:gdLst>
                  <a:gd name="T0" fmla="*/ 3 w 32"/>
                  <a:gd name="T1" fmla="*/ 0 h 49"/>
                  <a:gd name="T2" fmla="*/ 32 w 32"/>
                  <a:gd name="T3" fmla="*/ 48 h 49"/>
                  <a:gd name="T4" fmla="*/ 29 w 32"/>
                  <a:gd name="T5" fmla="*/ 49 h 49"/>
                  <a:gd name="T6" fmla="*/ 0 w 32"/>
                  <a:gd name="T7" fmla="*/ 1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8"/>
                    </a:lnTo>
                    <a:lnTo>
                      <a:pt x="29" y="49"/>
                    </a:lnTo>
                    <a:lnTo>
                      <a:pt x="0" y="1"/>
                    </a:lnTo>
                    <a:lnTo>
                      <a:pt x="3" y="0"/>
                    </a:lnTo>
                    <a:close/>
                  </a:path>
                </a:pathLst>
              </a:custGeom>
              <a:solidFill>
                <a:srgbClr val="D4D3D3"/>
              </a:solidFill>
              <a:ln w="9525">
                <a:noFill/>
                <a:round/>
                <a:headEnd/>
                <a:tailEnd/>
              </a:ln>
            </p:spPr>
            <p:txBody>
              <a:bodyPr/>
              <a:lstStyle/>
              <a:p>
                <a:endParaRPr lang="hu-HU"/>
              </a:p>
            </p:txBody>
          </p:sp>
          <p:sp>
            <p:nvSpPr>
              <p:cNvPr id="73875" name="Freeform 500"/>
              <p:cNvSpPr>
                <a:spLocks/>
              </p:cNvSpPr>
              <p:nvPr/>
            </p:nvSpPr>
            <p:spPr bwMode="auto">
              <a:xfrm>
                <a:off x="2509" y="1917"/>
                <a:ext cx="33" cy="48"/>
              </a:xfrm>
              <a:custGeom>
                <a:avLst/>
                <a:gdLst>
                  <a:gd name="T0" fmla="*/ 3 w 33"/>
                  <a:gd name="T1" fmla="*/ 0 h 48"/>
                  <a:gd name="T2" fmla="*/ 33 w 33"/>
                  <a:gd name="T3" fmla="*/ 47 h 48"/>
                  <a:gd name="T4" fmla="*/ 30 w 33"/>
                  <a:gd name="T5" fmla="*/ 48 h 48"/>
                  <a:gd name="T6" fmla="*/ 0 w 33"/>
                  <a:gd name="T7" fmla="*/ 2 h 48"/>
                  <a:gd name="T8" fmla="*/ 3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 y="0"/>
                    </a:moveTo>
                    <a:lnTo>
                      <a:pt x="33" y="47"/>
                    </a:lnTo>
                    <a:lnTo>
                      <a:pt x="30" y="48"/>
                    </a:lnTo>
                    <a:lnTo>
                      <a:pt x="0" y="2"/>
                    </a:lnTo>
                    <a:lnTo>
                      <a:pt x="3" y="0"/>
                    </a:lnTo>
                    <a:close/>
                  </a:path>
                </a:pathLst>
              </a:custGeom>
              <a:solidFill>
                <a:srgbClr val="D8D8D7"/>
              </a:solidFill>
              <a:ln w="9525">
                <a:noFill/>
                <a:round/>
                <a:headEnd/>
                <a:tailEnd/>
              </a:ln>
            </p:spPr>
            <p:txBody>
              <a:bodyPr/>
              <a:lstStyle/>
              <a:p>
                <a:endParaRPr lang="hu-HU"/>
              </a:p>
            </p:txBody>
          </p:sp>
          <p:sp>
            <p:nvSpPr>
              <p:cNvPr id="73876" name="Freeform 501"/>
              <p:cNvSpPr>
                <a:spLocks/>
              </p:cNvSpPr>
              <p:nvPr/>
            </p:nvSpPr>
            <p:spPr bwMode="auto">
              <a:xfrm>
                <a:off x="2508" y="1917"/>
                <a:ext cx="32" cy="50"/>
              </a:xfrm>
              <a:custGeom>
                <a:avLst/>
                <a:gdLst>
                  <a:gd name="T0" fmla="*/ 3 w 32"/>
                  <a:gd name="T1" fmla="*/ 0 h 50"/>
                  <a:gd name="T2" fmla="*/ 32 w 32"/>
                  <a:gd name="T3" fmla="*/ 48 h 50"/>
                  <a:gd name="T4" fmla="*/ 31 w 32"/>
                  <a:gd name="T5" fmla="*/ 50 h 50"/>
                  <a:gd name="T6" fmla="*/ 0 w 32"/>
                  <a:gd name="T7" fmla="*/ 2 h 50"/>
                  <a:gd name="T8" fmla="*/ 3 w 32"/>
                  <a:gd name="T9" fmla="*/ 0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 y="0"/>
                    </a:moveTo>
                    <a:lnTo>
                      <a:pt x="32" y="48"/>
                    </a:lnTo>
                    <a:lnTo>
                      <a:pt x="31" y="50"/>
                    </a:lnTo>
                    <a:lnTo>
                      <a:pt x="0" y="2"/>
                    </a:lnTo>
                    <a:lnTo>
                      <a:pt x="3" y="0"/>
                    </a:lnTo>
                    <a:close/>
                  </a:path>
                </a:pathLst>
              </a:custGeom>
              <a:solidFill>
                <a:srgbClr val="DBDBDA"/>
              </a:solidFill>
              <a:ln w="9525">
                <a:noFill/>
                <a:round/>
                <a:headEnd/>
                <a:tailEnd/>
              </a:ln>
            </p:spPr>
            <p:txBody>
              <a:bodyPr/>
              <a:lstStyle/>
              <a:p>
                <a:endParaRPr lang="hu-HU"/>
              </a:p>
            </p:txBody>
          </p:sp>
          <p:sp>
            <p:nvSpPr>
              <p:cNvPr id="73877" name="Freeform 502"/>
              <p:cNvSpPr>
                <a:spLocks/>
              </p:cNvSpPr>
              <p:nvPr/>
            </p:nvSpPr>
            <p:spPr bwMode="auto">
              <a:xfrm>
                <a:off x="2508" y="1919"/>
                <a:ext cx="31" cy="48"/>
              </a:xfrm>
              <a:custGeom>
                <a:avLst/>
                <a:gdLst>
                  <a:gd name="T0" fmla="*/ 1 w 31"/>
                  <a:gd name="T1" fmla="*/ 0 h 48"/>
                  <a:gd name="T2" fmla="*/ 31 w 31"/>
                  <a:gd name="T3" fmla="*/ 46 h 48"/>
                  <a:gd name="T4" fmla="*/ 29 w 31"/>
                  <a:gd name="T5" fmla="*/ 48 h 48"/>
                  <a:gd name="T6" fmla="*/ 0 w 31"/>
                  <a:gd name="T7" fmla="*/ 1 h 48"/>
                  <a:gd name="T8" fmla="*/ 1 w 31"/>
                  <a:gd name="T9" fmla="*/ 0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1" y="0"/>
                    </a:moveTo>
                    <a:lnTo>
                      <a:pt x="31" y="46"/>
                    </a:lnTo>
                    <a:lnTo>
                      <a:pt x="29" y="48"/>
                    </a:lnTo>
                    <a:lnTo>
                      <a:pt x="0" y="1"/>
                    </a:lnTo>
                    <a:lnTo>
                      <a:pt x="1" y="0"/>
                    </a:lnTo>
                    <a:close/>
                  </a:path>
                </a:pathLst>
              </a:custGeom>
              <a:solidFill>
                <a:srgbClr val="DFDFDE"/>
              </a:solidFill>
              <a:ln w="9525">
                <a:noFill/>
                <a:round/>
                <a:headEnd/>
                <a:tailEnd/>
              </a:ln>
            </p:spPr>
            <p:txBody>
              <a:bodyPr/>
              <a:lstStyle/>
              <a:p>
                <a:endParaRPr lang="hu-HU"/>
              </a:p>
            </p:txBody>
          </p:sp>
          <p:sp>
            <p:nvSpPr>
              <p:cNvPr id="73878" name="Freeform 503"/>
              <p:cNvSpPr>
                <a:spLocks/>
              </p:cNvSpPr>
              <p:nvPr/>
            </p:nvSpPr>
            <p:spPr bwMode="auto">
              <a:xfrm>
                <a:off x="2506" y="1919"/>
                <a:ext cx="33" cy="49"/>
              </a:xfrm>
              <a:custGeom>
                <a:avLst/>
                <a:gdLst>
                  <a:gd name="T0" fmla="*/ 2 w 33"/>
                  <a:gd name="T1" fmla="*/ 0 h 49"/>
                  <a:gd name="T2" fmla="*/ 33 w 33"/>
                  <a:gd name="T3" fmla="*/ 48 h 49"/>
                  <a:gd name="T4" fmla="*/ 30 w 33"/>
                  <a:gd name="T5" fmla="*/ 49 h 49"/>
                  <a:gd name="T6" fmla="*/ 0 w 33"/>
                  <a:gd name="T7" fmla="*/ 1 h 49"/>
                  <a:gd name="T8" fmla="*/ 2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2" y="0"/>
                    </a:moveTo>
                    <a:lnTo>
                      <a:pt x="33" y="48"/>
                    </a:lnTo>
                    <a:lnTo>
                      <a:pt x="30" y="49"/>
                    </a:lnTo>
                    <a:lnTo>
                      <a:pt x="0" y="1"/>
                    </a:lnTo>
                    <a:lnTo>
                      <a:pt x="2" y="0"/>
                    </a:lnTo>
                    <a:close/>
                  </a:path>
                </a:pathLst>
              </a:custGeom>
              <a:solidFill>
                <a:srgbClr val="E3E3E3"/>
              </a:solidFill>
              <a:ln w="9525">
                <a:noFill/>
                <a:round/>
                <a:headEnd/>
                <a:tailEnd/>
              </a:ln>
            </p:spPr>
            <p:txBody>
              <a:bodyPr/>
              <a:lstStyle/>
              <a:p>
                <a:endParaRPr lang="hu-HU"/>
              </a:p>
            </p:txBody>
          </p:sp>
          <p:sp>
            <p:nvSpPr>
              <p:cNvPr id="73879" name="Freeform 504"/>
              <p:cNvSpPr>
                <a:spLocks/>
              </p:cNvSpPr>
              <p:nvPr/>
            </p:nvSpPr>
            <p:spPr bwMode="auto">
              <a:xfrm>
                <a:off x="2505" y="1920"/>
                <a:ext cx="32" cy="48"/>
              </a:xfrm>
              <a:custGeom>
                <a:avLst/>
                <a:gdLst>
                  <a:gd name="T0" fmla="*/ 3 w 32"/>
                  <a:gd name="T1" fmla="*/ 0 h 48"/>
                  <a:gd name="T2" fmla="*/ 32 w 32"/>
                  <a:gd name="T3" fmla="*/ 47 h 48"/>
                  <a:gd name="T4" fmla="*/ 30 w 32"/>
                  <a:gd name="T5" fmla="*/ 48 h 48"/>
                  <a:gd name="T6" fmla="*/ 0 w 32"/>
                  <a:gd name="T7" fmla="*/ 2 h 48"/>
                  <a:gd name="T8" fmla="*/ 3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 y="0"/>
                    </a:moveTo>
                    <a:lnTo>
                      <a:pt x="32" y="47"/>
                    </a:lnTo>
                    <a:lnTo>
                      <a:pt x="30" y="48"/>
                    </a:lnTo>
                    <a:lnTo>
                      <a:pt x="0" y="2"/>
                    </a:lnTo>
                    <a:lnTo>
                      <a:pt x="3" y="0"/>
                    </a:lnTo>
                    <a:close/>
                  </a:path>
                </a:pathLst>
              </a:custGeom>
              <a:solidFill>
                <a:srgbClr val="E6E5E5"/>
              </a:solidFill>
              <a:ln w="9525">
                <a:noFill/>
                <a:round/>
                <a:headEnd/>
                <a:tailEnd/>
              </a:ln>
            </p:spPr>
            <p:txBody>
              <a:bodyPr/>
              <a:lstStyle/>
              <a:p>
                <a:endParaRPr lang="hu-HU"/>
              </a:p>
            </p:txBody>
          </p:sp>
          <p:sp>
            <p:nvSpPr>
              <p:cNvPr id="73880" name="Freeform 505"/>
              <p:cNvSpPr>
                <a:spLocks/>
              </p:cNvSpPr>
              <p:nvPr/>
            </p:nvSpPr>
            <p:spPr bwMode="auto">
              <a:xfrm>
                <a:off x="2504" y="1920"/>
                <a:ext cx="32" cy="49"/>
              </a:xfrm>
              <a:custGeom>
                <a:avLst/>
                <a:gdLst>
                  <a:gd name="T0" fmla="*/ 2 w 32"/>
                  <a:gd name="T1" fmla="*/ 0 h 49"/>
                  <a:gd name="T2" fmla="*/ 32 w 32"/>
                  <a:gd name="T3" fmla="*/ 48 h 49"/>
                  <a:gd name="T4" fmla="*/ 29 w 32"/>
                  <a:gd name="T5" fmla="*/ 49 h 49"/>
                  <a:gd name="T6" fmla="*/ 0 w 32"/>
                  <a:gd name="T7" fmla="*/ 2 h 49"/>
                  <a:gd name="T8" fmla="*/ 2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2" y="0"/>
                    </a:moveTo>
                    <a:lnTo>
                      <a:pt x="32" y="48"/>
                    </a:lnTo>
                    <a:lnTo>
                      <a:pt x="29" y="49"/>
                    </a:lnTo>
                    <a:lnTo>
                      <a:pt x="0" y="2"/>
                    </a:lnTo>
                    <a:lnTo>
                      <a:pt x="2" y="0"/>
                    </a:lnTo>
                    <a:close/>
                  </a:path>
                </a:pathLst>
              </a:custGeom>
              <a:solidFill>
                <a:srgbClr val="E9E9E9"/>
              </a:solidFill>
              <a:ln w="9525">
                <a:noFill/>
                <a:round/>
                <a:headEnd/>
                <a:tailEnd/>
              </a:ln>
            </p:spPr>
            <p:txBody>
              <a:bodyPr/>
              <a:lstStyle/>
              <a:p>
                <a:endParaRPr lang="hu-HU"/>
              </a:p>
            </p:txBody>
          </p:sp>
          <p:sp>
            <p:nvSpPr>
              <p:cNvPr id="73881" name="Freeform 506"/>
              <p:cNvSpPr>
                <a:spLocks/>
              </p:cNvSpPr>
              <p:nvPr/>
            </p:nvSpPr>
            <p:spPr bwMode="auto">
              <a:xfrm>
                <a:off x="2502" y="1922"/>
                <a:ext cx="33" cy="49"/>
              </a:xfrm>
              <a:custGeom>
                <a:avLst/>
                <a:gdLst>
                  <a:gd name="T0" fmla="*/ 3 w 33"/>
                  <a:gd name="T1" fmla="*/ 0 h 49"/>
                  <a:gd name="T2" fmla="*/ 33 w 33"/>
                  <a:gd name="T3" fmla="*/ 46 h 49"/>
                  <a:gd name="T4" fmla="*/ 30 w 33"/>
                  <a:gd name="T5" fmla="*/ 49 h 49"/>
                  <a:gd name="T6" fmla="*/ 0 w 33"/>
                  <a:gd name="T7" fmla="*/ 1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6"/>
                    </a:lnTo>
                    <a:lnTo>
                      <a:pt x="30" y="49"/>
                    </a:lnTo>
                    <a:lnTo>
                      <a:pt x="0" y="1"/>
                    </a:lnTo>
                    <a:lnTo>
                      <a:pt x="3" y="0"/>
                    </a:lnTo>
                    <a:close/>
                  </a:path>
                </a:pathLst>
              </a:custGeom>
              <a:solidFill>
                <a:srgbClr val="F0F0EF"/>
              </a:solidFill>
              <a:ln w="9525">
                <a:noFill/>
                <a:round/>
                <a:headEnd/>
                <a:tailEnd/>
              </a:ln>
            </p:spPr>
            <p:txBody>
              <a:bodyPr/>
              <a:lstStyle/>
              <a:p>
                <a:endParaRPr lang="hu-HU"/>
              </a:p>
            </p:txBody>
          </p:sp>
          <p:sp>
            <p:nvSpPr>
              <p:cNvPr id="73882" name="Freeform 507"/>
              <p:cNvSpPr>
                <a:spLocks/>
              </p:cNvSpPr>
              <p:nvPr/>
            </p:nvSpPr>
            <p:spPr bwMode="auto">
              <a:xfrm>
                <a:off x="2501" y="1922"/>
                <a:ext cx="32" cy="49"/>
              </a:xfrm>
              <a:custGeom>
                <a:avLst/>
                <a:gdLst>
                  <a:gd name="T0" fmla="*/ 3 w 32"/>
                  <a:gd name="T1" fmla="*/ 0 h 49"/>
                  <a:gd name="T2" fmla="*/ 32 w 32"/>
                  <a:gd name="T3" fmla="*/ 47 h 49"/>
                  <a:gd name="T4" fmla="*/ 31 w 32"/>
                  <a:gd name="T5" fmla="*/ 49 h 49"/>
                  <a:gd name="T6" fmla="*/ 0 w 32"/>
                  <a:gd name="T7" fmla="*/ 2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7"/>
                    </a:lnTo>
                    <a:lnTo>
                      <a:pt x="31" y="49"/>
                    </a:lnTo>
                    <a:lnTo>
                      <a:pt x="0" y="2"/>
                    </a:lnTo>
                    <a:lnTo>
                      <a:pt x="3" y="0"/>
                    </a:lnTo>
                    <a:close/>
                  </a:path>
                </a:pathLst>
              </a:custGeom>
              <a:solidFill>
                <a:srgbClr val="F2F2F2"/>
              </a:solidFill>
              <a:ln w="9525">
                <a:noFill/>
                <a:round/>
                <a:headEnd/>
                <a:tailEnd/>
              </a:ln>
            </p:spPr>
            <p:txBody>
              <a:bodyPr/>
              <a:lstStyle/>
              <a:p>
                <a:endParaRPr lang="hu-HU"/>
              </a:p>
            </p:txBody>
          </p:sp>
          <p:sp>
            <p:nvSpPr>
              <p:cNvPr id="73883" name="Freeform 508"/>
              <p:cNvSpPr>
                <a:spLocks/>
              </p:cNvSpPr>
              <p:nvPr/>
            </p:nvSpPr>
            <p:spPr bwMode="auto">
              <a:xfrm>
                <a:off x="2499" y="1923"/>
                <a:ext cx="33" cy="49"/>
              </a:xfrm>
              <a:custGeom>
                <a:avLst/>
                <a:gdLst>
                  <a:gd name="T0" fmla="*/ 3 w 33"/>
                  <a:gd name="T1" fmla="*/ 0 h 49"/>
                  <a:gd name="T2" fmla="*/ 33 w 33"/>
                  <a:gd name="T3" fmla="*/ 48 h 49"/>
                  <a:gd name="T4" fmla="*/ 31 w 33"/>
                  <a:gd name="T5" fmla="*/ 49 h 49"/>
                  <a:gd name="T6" fmla="*/ 0 w 33"/>
                  <a:gd name="T7" fmla="*/ 1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8"/>
                    </a:lnTo>
                    <a:lnTo>
                      <a:pt x="31" y="49"/>
                    </a:lnTo>
                    <a:lnTo>
                      <a:pt x="0" y="1"/>
                    </a:lnTo>
                    <a:lnTo>
                      <a:pt x="3" y="0"/>
                    </a:lnTo>
                    <a:close/>
                  </a:path>
                </a:pathLst>
              </a:custGeom>
              <a:solidFill>
                <a:srgbClr val="F6F6F6"/>
              </a:solidFill>
              <a:ln w="9525">
                <a:noFill/>
                <a:round/>
                <a:headEnd/>
                <a:tailEnd/>
              </a:ln>
            </p:spPr>
            <p:txBody>
              <a:bodyPr/>
              <a:lstStyle/>
              <a:p>
                <a:endParaRPr lang="hu-HU"/>
              </a:p>
            </p:txBody>
          </p:sp>
          <p:sp>
            <p:nvSpPr>
              <p:cNvPr id="73884" name="Freeform 509"/>
              <p:cNvSpPr>
                <a:spLocks/>
              </p:cNvSpPr>
              <p:nvPr/>
            </p:nvSpPr>
            <p:spPr bwMode="auto">
              <a:xfrm>
                <a:off x="2499" y="1924"/>
                <a:ext cx="33" cy="48"/>
              </a:xfrm>
              <a:custGeom>
                <a:avLst/>
                <a:gdLst>
                  <a:gd name="T0" fmla="*/ 2 w 33"/>
                  <a:gd name="T1" fmla="*/ 0 h 48"/>
                  <a:gd name="T2" fmla="*/ 33 w 33"/>
                  <a:gd name="T3" fmla="*/ 47 h 48"/>
                  <a:gd name="T4" fmla="*/ 30 w 33"/>
                  <a:gd name="T5" fmla="*/ 48 h 48"/>
                  <a:gd name="T6" fmla="*/ 0 w 33"/>
                  <a:gd name="T7" fmla="*/ 2 h 48"/>
                  <a:gd name="T8" fmla="*/ 2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2" y="0"/>
                    </a:moveTo>
                    <a:lnTo>
                      <a:pt x="33" y="47"/>
                    </a:lnTo>
                    <a:lnTo>
                      <a:pt x="30" y="48"/>
                    </a:lnTo>
                    <a:lnTo>
                      <a:pt x="0" y="2"/>
                    </a:lnTo>
                    <a:lnTo>
                      <a:pt x="2" y="0"/>
                    </a:lnTo>
                    <a:close/>
                  </a:path>
                </a:pathLst>
              </a:custGeom>
              <a:solidFill>
                <a:srgbClr val="F8F8F8"/>
              </a:solidFill>
              <a:ln w="9525">
                <a:noFill/>
                <a:round/>
                <a:headEnd/>
                <a:tailEnd/>
              </a:ln>
            </p:spPr>
            <p:txBody>
              <a:bodyPr/>
              <a:lstStyle/>
              <a:p>
                <a:endParaRPr lang="hu-HU"/>
              </a:p>
            </p:txBody>
          </p:sp>
          <p:sp>
            <p:nvSpPr>
              <p:cNvPr id="73885" name="Freeform 510"/>
              <p:cNvSpPr>
                <a:spLocks/>
              </p:cNvSpPr>
              <p:nvPr/>
            </p:nvSpPr>
            <p:spPr bwMode="auto">
              <a:xfrm>
                <a:off x="2498" y="1924"/>
                <a:ext cx="32" cy="50"/>
              </a:xfrm>
              <a:custGeom>
                <a:avLst/>
                <a:gdLst>
                  <a:gd name="T0" fmla="*/ 1 w 32"/>
                  <a:gd name="T1" fmla="*/ 0 h 50"/>
                  <a:gd name="T2" fmla="*/ 32 w 32"/>
                  <a:gd name="T3" fmla="*/ 48 h 50"/>
                  <a:gd name="T4" fmla="*/ 30 w 32"/>
                  <a:gd name="T5" fmla="*/ 50 h 50"/>
                  <a:gd name="T6" fmla="*/ 0 w 32"/>
                  <a:gd name="T7" fmla="*/ 2 h 50"/>
                  <a:gd name="T8" fmla="*/ 1 w 32"/>
                  <a:gd name="T9" fmla="*/ 0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1" y="0"/>
                    </a:moveTo>
                    <a:lnTo>
                      <a:pt x="32" y="48"/>
                    </a:lnTo>
                    <a:lnTo>
                      <a:pt x="30" y="50"/>
                    </a:lnTo>
                    <a:lnTo>
                      <a:pt x="0" y="2"/>
                    </a:lnTo>
                    <a:lnTo>
                      <a:pt x="1" y="0"/>
                    </a:lnTo>
                    <a:close/>
                  </a:path>
                </a:pathLst>
              </a:custGeom>
              <a:solidFill>
                <a:srgbClr val="FCFCFC"/>
              </a:solidFill>
              <a:ln w="9525">
                <a:noFill/>
                <a:round/>
                <a:headEnd/>
                <a:tailEnd/>
              </a:ln>
            </p:spPr>
            <p:txBody>
              <a:bodyPr/>
              <a:lstStyle/>
              <a:p>
                <a:endParaRPr lang="hu-HU"/>
              </a:p>
            </p:txBody>
          </p:sp>
          <p:sp>
            <p:nvSpPr>
              <p:cNvPr id="73886" name="Freeform 511"/>
              <p:cNvSpPr>
                <a:spLocks/>
              </p:cNvSpPr>
              <p:nvPr/>
            </p:nvSpPr>
            <p:spPr bwMode="auto">
              <a:xfrm>
                <a:off x="2497" y="1926"/>
                <a:ext cx="32" cy="48"/>
              </a:xfrm>
              <a:custGeom>
                <a:avLst/>
                <a:gdLst>
                  <a:gd name="T0" fmla="*/ 2 w 32"/>
                  <a:gd name="T1" fmla="*/ 0 h 48"/>
                  <a:gd name="T2" fmla="*/ 32 w 32"/>
                  <a:gd name="T3" fmla="*/ 46 h 48"/>
                  <a:gd name="T4" fmla="*/ 29 w 32"/>
                  <a:gd name="T5" fmla="*/ 48 h 48"/>
                  <a:gd name="T6" fmla="*/ 0 w 32"/>
                  <a:gd name="T7" fmla="*/ 1 h 48"/>
                  <a:gd name="T8" fmla="*/ 2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2" y="0"/>
                    </a:moveTo>
                    <a:lnTo>
                      <a:pt x="32" y="46"/>
                    </a:lnTo>
                    <a:lnTo>
                      <a:pt x="29" y="48"/>
                    </a:lnTo>
                    <a:lnTo>
                      <a:pt x="0" y="1"/>
                    </a:lnTo>
                    <a:lnTo>
                      <a:pt x="2" y="0"/>
                    </a:lnTo>
                    <a:close/>
                  </a:path>
                </a:pathLst>
              </a:custGeom>
              <a:solidFill>
                <a:srgbClr val="FFFFFF"/>
              </a:solidFill>
              <a:ln w="9525">
                <a:noFill/>
                <a:round/>
                <a:headEnd/>
                <a:tailEnd/>
              </a:ln>
            </p:spPr>
            <p:txBody>
              <a:bodyPr/>
              <a:lstStyle/>
              <a:p>
                <a:endParaRPr lang="hu-HU"/>
              </a:p>
            </p:txBody>
          </p:sp>
          <p:sp>
            <p:nvSpPr>
              <p:cNvPr id="73887" name="Freeform 512"/>
              <p:cNvSpPr>
                <a:spLocks/>
              </p:cNvSpPr>
              <p:nvPr/>
            </p:nvSpPr>
            <p:spPr bwMode="auto">
              <a:xfrm>
                <a:off x="2495" y="1926"/>
                <a:ext cx="33" cy="49"/>
              </a:xfrm>
              <a:custGeom>
                <a:avLst/>
                <a:gdLst>
                  <a:gd name="T0" fmla="*/ 3 w 33"/>
                  <a:gd name="T1" fmla="*/ 0 h 49"/>
                  <a:gd name="T2" fmla="*/ 33 w 33"/>
                  <a:gd name="T3" fmla="*/ 48 h 49"/>
                  <a:gd name="T4" fmla="*/ 30 w 33"/>
                  <a:gd name="T5" fmla="*/ 49 h 49"/>
                  <a:gd name="T6" fmla="*/ 0 w 33"/>
                  <a:gd name="T7" fmla="*/ 1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8"/>
                    </a:lnTo>
                    <a:lnTo>
                      <a:pt x="30" y="49"/>
                    </a:lnTo>
                    <a:lnTo>
                      <a:pt x="0" y="1"/>
                    </a:lnTo>
                    <a:lnTo>
                      <a:pt x="3" y="0"/>
                    </a:lnTo>
                    <a:close/>
                  </a:path>
                </a:pathLst>
              </a:custGeom>
              <a:solidFill>
                <a:srgbClr val="FDFDFD"/>
              </a:solidFill>
              <a:ln w="9525">
                <a:noFill/>
                <a:round/>
                <a:headEnd/>
                <a:tailEnd/>
              </a:ln>
            </p:spPr>
            <p:txBody>
              <a:bodyPr/>
              <a:lstStyle/>
              <a:p>
                <a:endParaRPr lang="hu-HU"/>
              </a:p>
            </p:txBody>
          </p:sp>
          <p:sp>
            <p:nvSpPr>
              <p:cNvPr id="73888" name="Freeform 513"/>
              <p:cNvSpPr>
                <a:spLocks/>
              </p:cNvSpPr>
              <p:nvPr/>
            </p:nvSpPr>
            <p:spPr bwMode="auto">
              <a:xfrm>
                <a:off x="2494" y="1927"/>
                <a:ext cx="32" cy="48"/>
              </a:xfrm>
              <a:custGeom>
                <a:avLst/>
                <a:gdLst>
                  <a:gd name="T0" fmla="*/ 3 w 32"/>
                  <a:gd name="T1" fmla="*/ 0 h 48"/>
                  <a:gd name="T2" fmla="*/ 32 w 32"/>
                  <a:gd name="T3" fmla="*/ 47 h 48"/>
                  <a:gd name="T4" fmla="*/ 29 w 32"/>
                  <a:gd name="T5" fmla="*/ 48 h 48"/>
                  <a:gd name="T6" fmla="*/ 0 w 32"/>
                  <a:gd name="T7" fmla="*/ 2 h 48"/>
                  <a:gd name="T8" fmla="*/ 3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 y="0"/>
                    </a:moveTo>
                    <a:lnTo>
                      <a:pt x="32" y="47"/>
                    </a:lnTo>
                    <a:lnTo>
                      <a:pt x="29" y="48"/>
                    </a:lnTo>
                    <a:lnTo>
                      <a:pt x="0" y="2"/>
                    </a:lnTo>
                    <a:lnTo>
                      <a:pt x="3" y="0"/>
                    </a:lnTo>
                    <a:close/>
                  </a:path>
                </a:pathLst>
              </a:custGeom>
              <a:solidFill>
                <a:srgbClr val="F9F9F9"/>
              </a:solidFill>
              <a:ln w="9525">
                <a:noFill/>
                <a:round/>
                <a:headEnd/>
                <a:tailEnd/>
              </a:ln>
            </p:spPr>
            <p:txBody>
              <a:bodyPr/>
              <a:lstStyle/>
              <a:p>
                <a:endParaRPr lang="hu-HU"/>
              </a:p>
            </p:txBody>
          </p:sp>
          <p:sp>
            <p:nvSpPr>
              <p:cNvPr id="73889" name="Freeform 514"/>
              <p:cNvSpPr>
                <a:spLocks/>
              </p:cNvSpPr>
              <p:nvPr/>
            </p:nvSpPr>
            <p:spPr bwMode="auto">
              <a:xfrm>
                <a:off x="2492" y="1927"/>
                <a:ext cx="33" cy="50"/>
              </a:xfrm>
              <a:custGeom>
                <a:avLst/>
                <a:gdLst>
                  <a:gd name="T0" fmla="*/ 3 w 33"/>
                  <a:gd name="T1" fmla="*/ 0 h 50"/>
                  <a:gd name="T2" fmla="*/ 33 w 33"/>
                  <a:gd name="T3" fmla="*/ 48 h 50"/>
                  <a:gd name="T4" fmla="*/ 31 w 33"/>
                  <a:gd name="T5" fmla="*/ 50 h 50"/>
                  <a:gd name="T6" fmla="*/ 0 w 33"/>
                  <a:gd name="T7" fmla="*/ 2 h 50"/>
                  <a:gd name="T8" fmla="*/ 3 w 33"/>
                  <a:gd name="T9" fmla="*/ 0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 y="0"/>
                    </a:moveTo>
                    <a:lnTo>
                      <a:pt x="33" y="48"/>
                    </a:lnTo>
                    <a:lnTo>
                      <a:pt x="31" y="50"/>
                    </a:lnTo>
                    <a:lnTo>
                      <a:pt x="0" y="2"/>
                    </a:lnTo>
                    <a:lnTo>
                      <a:pt x="3" y="0"/>
                    </a:lnTo>
                    <a:close/>
                  </a:path>
                </a:pathLst>
              </a:custGeom>
              <a:solidFill>
                <a:srgbClr val="F7F7F7"/>
              </a:solidFill>
              <a:ln w="9525">
                <a:noFill/>
                <a:round/>
                <a:headEnd/>
                <a:tailEnd/>
              </a:ln>
            </p:spPr>
            <p:txBody>
              <a:bodyPr/>
              <a:lstStyle/>
              <a:p>
                <a:endParaRPr lang="hu-HU"/>
              </a:p>
            </p:txBody>
          </p:sp>
          <p:sp>
            <p:nvSpPr>
              <p:cNvPr id="73890" name="Freeform 515"/>
              <p:cNvSpPr>
                <a:spLocks/>
              </p:cNvSpPr>
              <p:nvPr/>
            </p:nvSpPr>
            <p:spPr bwMode="auto">
              <a:xfrm>
                <a:off x="2492" y="1929"/>
                <a:ext cx="31" cy="48"/>
              </a:xfrm>
              <a:custGeom>
                <a:avLst/>
                <a:gdLst>
                  <a:gd name="T0" fmla="*/ 2 w 31"/>
                  <a:gd name="T1" fmla="*/ 0 h 48"/>
                  <a:gd name="T2" fmla="*/ 31 w 31"/>
                  <a:gd name="T3" fmla="*/ 46 h 48"/>
                  <a:gd name="T4" fmla="*/ 30 w 31"/>
                  <a:gd name="T5" fmla="*/ 48 h 48"/>
                  <a:gd name="T6" fmla="*/ 0 w 31"/>
                  <a:gd name="T7" fmla="*/ 1 h 48"/>
                  <a:gd name="T8" fmla="*/ 2 w 31"/>
                  <a:gd name="T9" fmla="*/ 0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2" y="0"/>
                    </a:moveTo>
                    <a:lnTo>
                      <a:pt x="31" y="46"/>
                    </a:lnTo>
                    <a:lnTo>
                      <a:pt x="30" y="48"/>
                    </a:lnTo>
                    <a:lnTo>
                      <a:pt x="0" y="1"/>
                    </a:lnTo>
                    <a:lnTo>
                      <a:pt x="2" y="0"/>
                    </a:lnTo>
                    <a:close/>
                  </a:path>
                </a:pathLst>
              </a:custGeom>
              <a:solidFill>
                <a:srgbClr val="F3F3F3"/>
              </a:solidFill>
              <a:ln w="9525">
                <a:noFill/>
                <a:round/>
                <a:headEnd/>
                <a:tailEnd/>
              </a:ln>
            </p:spPr>
            <p:txBody>
              <a:bodyPr/>
              <a:lstStyle/>
              <a:p>
                <a:endParaRPr lang="hu-HU"/>
              </a:p>
            </p:txBody>
          </p:sp>
          <p:sp>
            <p:nvSpPr>
              <p:cNvPr id="73891" name="Freeform 516"/>
              <p:cNvSpPr>
                <a:spLocks/>
              </p:cNvSpPr>
              <p:nvPr/>
            </p:nvSpPr>
            <p:spPr bwMode="auto">
              <a:xfrm>
                <a:off x="2491" y="1929"/>
                <a:ext cx="32" cy="49"/>
              </a:xfrm>
              <a:custGeom>
                <a:avLst/>
                <a:gdLst>
                  <a:gd name="T0" fmla="*/ 1 w 32"/>
                  <a:gd name="T1" fmla="*/ 0 h 49"/>
                  <a:gd name="T2" fmla="*/ 32 w 32"/>
                  <a:gd name="T3" fmla="*/ 48 h 49"/>
                  <a:gd name="T4" fmla="*/ 30 w 32"/>
                  <a:gd name="T5" fmla="*/ 49 h 49"/>
                  <a:gd name="T6" fmla="*/ 0 w 32"/>
                  <a:gd name="T7" fmla="*/ 1 h 49"/>
                  <a:gd name="T8" fmla="*/ 1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1" y="0"/>
                    </a:moveTo>
                    <a:lnTo>
                      <a:pt x="32" y="48"/>
                    </a:lnTo>
                    <a:lnTo>
                      <a:pt x="30" y="49"/>
                    </a:lnTo>
                    <a:lnTo>
                      <a:pt x="0" y="1"/>
                    </a:lnTo>
                    <a:lnTo>
                      <a:pt x="1" y="0"/>
                    </a:lnTo>
                    <a:close/>
                  </a:path>
                </a:pathLst>
              </a:custGeom>
              <a:solidFill>
                <a:srgbClr val="EDEDED"/>
              </a:solidFill>
              <a:ln w="9525">
                <a:noFill/>
                <a:round/>
                <a:headEnd/>
                <a:tailEnd/>
              </a:ln>
            </p:spPr>
            <p:txBody>
              <a:bodyPr/>
              <a:lstStyle/>
              <a:p>
                <a:endParaRPr lang="hu-HU"/>
              </a:p>
            </p:txBody>
          </p:sp>
          <p:sp>
            <p:nvSpPr>
              <p:cNvPr id="73892" name="Freeform 517"/>
              <p:cNvSpPr>
                <a:spLocks/>
              </p:cNvSpPr>
              <p:nvPr/>
            </p:nvSpPr>
            <p:spPr bwMode="auto">
              <a:xfrm>
                <a:off x="2490" y="1930"/>
                <a:ext cx="32" cy="48"/>
              </a:xfrm>
              <a:custGeom>
                <a:avLst/>
                <a:gdLst>
                  <a:gd name="T0" fmla="*/ 2 w 32"/>
                  <a:gd name="T1" fmla="*/ 0 h 48"/>
                  <a:gd name="T2" fmla="*/ 32 w 32"/>
                  <a:gd name="T3" fmla="*/ 47 h 48"/>
                  <a:gd name="T4" fmla="*/ 29 w 32"/>
                  <a:gd name="T5" fmla="*/ 48 h 48"/>
                  <a:gd name="T6" fmla="*/ 0 w 32"/>
                  <a:gd name="T7" fmla="*/ 1 h 48"/>
                  <a:gd name="T8" fmla="*/ 2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2" y="0"/>
                    </a:moveTo>
                    <a:lnTo>
                      <a:pt x="32" y="47"/>
                    </a:lnTo>
                    <a:lnTo>
                      <a:pt x="29" y="48"/>
                    </a:lnTo>
                    <a:lnTo>
                      <a:pt x="0" y="1"/>
                    </a:lnTo>
                    <a:lnTo>
                      <a:pt x="2" y="0"/>
                    </a:lnTo>
                    <a:close/>
                  </a:path>
                </a:pathLst>
              </a:custGeom>
              <a:solidFill>
                <a:srgbClr val="EBEBEA"/>
              </a:solidFill>
              <a:ln w="9525">
                <a:noFill/>
                <a:round/>
                <a:headEnd/>
                <a:tailEnd/>
              </a:ln>
            </p:spPr>
            <p:txBody>
              <a:bodyPr/>
              <a:lstStyle/>
              <a:p>
                <a:endParaRPr lang="hu-HU"/>
              </a:p>
            </p:txBody>
          </p:sp>
          <p:sp>
            <p:nvSpPr>
              <p:cNvPr id="73893" name="Freeform 518"/>
              <p:cNvSpPr>
                <a:spLocks/>
              </p:cNvSpPr>
              <p:nvPr/>
            </p:nvSpPr>
            <p:spPr bwMode="auto">
              <a:xfrm>
                <a:off x="2488" y="1930"/>
                <a:ext cx="33" cy="49"/>
              </a:xfrm>
              <a:custGeom>
                <a:avLst/>
                <a:gdLst>
                  <a:gd name="T0" fmla="*/ 3 w 33"/>
                  <a:gd name="T1" fmla="*/ 0 h 49"/>
                  <a:gd name="T2" fmla="*/ 33 w 33"/>
                  <a:gd name="T3" fmla="*/ 48 h 49"/>
                  <a:gd name="T4" fmla="*/ 30 w 33"/>
                  <a:gd name="T5" fmla="*/ 49 h 49"/>
                  <a:gd name="T6" fmla="*/ 0 w 33"/>
                  <a:gd name="T7" fmla="*/ 1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8"/>
                    </a:lnTo>
                    <a:lnTo>
                      <a:pt x="30" y="49"/>
                    </a:lnTo>
                    <a:lnTo>
                      <a:pt x="0" y="1"/>
                    </a:lnTo>
                    <a:lnTo>
                      <a:pt x="3" y="0"/>
                    </a:lnTo>
                    <a:close/>
                  </a:path>
                </a:pathLst>
              </a:custGeom>
              <a:solidFill>
                <a:srgbClr val="E7E7E7"/>
              </a:solidFill>
              <a:ln w="9525">
                <a:noFill/>
                <a:round/>
                <a:headEnd/>
                <a:tailEnd/>
              </a:ln>
            </p:spPr>
            <p:txBody>
              <a:bodyPr/>
              <a:lstStyle/>
              <a:p>
                <a:endParaRPr lang="hu-HU"/>
              </a:p>
            </p:txBody>
          </p:sp>
          <p:sp>
            <p:nvSpPr>
              <p:cNvPr id="73894" name="Freeform 519"/>
              <p:cNvSpPr>
                <a:spLocks/>
              </p:cNvSpPr>
              <p:nvPr/>
            </p:nvSpPr>
            <p:spPr bwMode="auto">
              <a:xfrm>
                <a:off x="2487" y="1931"/>
                <a:ext cx="32" cy="48"/>
              </a:xfrm>
              <a:custGeom>
                <a:avLst/>
                <a:gdLst>
                  <a:gd name="T0" fmla="*/ 3 w 32"/>
                  <a:gd name="T1" fmla="*/ 0 h 48"/>
                  <a:gd name="T2" fmla="*/ 32 w 32"/>
                  <a:gd name="T3" fmla="*/ 47 h 48"/>
                  <a:gd name="T4" fmla="*/ 29 w 32"/>
                  <a:gd name="T5" fmla="*/ 48 h 48"/>
                  <a:gd name="T6" fmla="*/ 0 w 32"/>
                  <a:gd name="T7" fmla="*/ 2 h 48"/>
                  <a:gd name="T8" fmla="*/ 3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 y="0"/>
                    </a:moveTo>
                    <a:lnTo>
                      <a:pt x="32" y="47"/>
                    </a:lnTo>
                    <a:lnTo>
                      <a:pt x="29" y="48"/>
                    </a:lnTo>
                    <a:lnTo>
                      <a:pt x="0" y="2"/>
                    </a:lnTo>
                    <a:lnTo>
                      <a:pt x="3" y="0"/>
                    </a:lnTo>
                    <a:close/>
                  </a:path>
                </a:pathLst>
              </a:custGeom>
              <a:solidFill>
                <a:srgbClr val="E4E4E4"/>
              </a:solidFill>
              <a:ln w="9525">
                <a:noFill/>
                <a:round/>
                <a:headEnd/>
                <a:tailEnd/>
              </a:ln>
            </p:spPr>
            <p:txBody>
              <a:bodyPr/>
              <a:lstStyle/>
              <a:p>
                <a:endParaRPr lang="hu-HU"/>
              </a:p>
            </p:txBody>
          </p:sp>
          <p:sp>
            <p:nvSpPr>
              <p:cNvPr id="73895" name="Freeform 520"/>
              <p:cNvSpPr>
                <a:spLocks/>
              </p:cNvSpPr>
              <p:nvPr/>
            </p:nvSpPr>
            <p:spPr bwMode="auto">
              <a:xfrm>
                <a:off x="2485" y="1931"/>
                <a:ext cx="33" cy="50"/>
              </a:xfrm>
              <a:custGeom>
                <a:avLst/>
                <a:gdLst>
                  <a:gd name="T0" fmla="*/ 3 w 33"/>
                  <a:gd name="T1" fmla="*/ 0 h 50"/>
                  <a:gd name="T2" fmla="*/ 33 w 33"/>
                  <a:gd name="T3" fmla="*/ 48 h 50"/>
                  <a:gd name="T4" fmla="*/ 30 w 33"/>
                  <a:gd name="T5" fmla="*/ 50 h 50"/>
                  <a:gd name="T6" fmla="*/ 0 w 33"/>
                  <a:gd name="T7" fmla="*/ 3 h 50"/>
                  <a:gd name="T8" fmla="*/ 3 w 33"/>
                  <a:gd name="T9" fmla="*/ 0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 y="0"/>
                    </a:moveTo>
                    <a:lnTo>
                      <a:pt x="33" y="48"/>
                    </a:lnTo>
                    <a:lnTo>
                      <a:pt x="30" y="50"/>
                    </a:lnTo>
                    <a:lnTo>
                      <a:pt x="0" y="3"/>
                    </a:lnTo>
                    <a:lnTo>
                      <a:pt x="3" y="0"/>
                    </a:lnTo>
                    <a:close/>
                  </a:path>
                </a:pathLst>
              </a:custGeom>
              <a:solidFill>
                <a:srgbClr val="E0E0E0"/>
              </a:solidFill>
              <a:ln w="9525">
                <a:noFill/>
                <a:round/>
                <a:headEnd/>
                <a:tailEnd/>
              </a:ln>
            </p:spPr>
            <p:txBody>
              <a:bodyPr/>
              <a:lstStyle/>
              <a:p>
                <a:endParaRPr lang="hu-HU"/>
              </a:p>
            </p:txBody>
          </p:sp>
          <p:sp>
            <p:nvSpPr>
              <p:cNvPr id="73896" name="Freeform 521"/>
              <p:cNvSpPr>
                <a:spLocks/>
              </p:cNvSpPr>
              <p:nvPr/>
            </p:nvSpPr>
            <p:spPr bwMode="auto">
              <a:xfrm>
                <a:off x="2484" y="1933"/>
                <a:ext cx="32" cy="49"/>
              </a:xfrm>
              <a:custGeom>
                <a:avLst/>
                <a:gdLst>
                  <a:gd name="T0" fmla="*/ 3 w 32"/>
                  <a:gd name="T1" fmla="*/ 0 h 49"/>
                  <a:gd name="T2" fmla="*/ 32 w 32"/>
                  <a:gd name="T3" fmla="*/ 46 h 49"/>
                  <a:gd name="T4" fmla="*/ 31 w 32"/>
                  <a:gd name="T5" fmla="*/ 49 h 49"/>
                  <a:gd name="T6" fmla="*/ 0 w 32"/>
                  <a:gd name="T7" fmla="*/ 1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6"/>
                    </a:lnTo>
                    <a:lnTo>
                      <a:pt x="31" y="49"/>
                    </a:lnTo>
                    <a:lnTo>
                      <a:pt x="0" y="1"/>
                    </a:lnTo>
                    <a:lnTo>
                      <a:pt x="3" y="0"/>
                    </a:lnTo>
                    <a:close/>
                  </a:path>
                </a:pathLst>
              </a:custGeom>
              <a:solidFill>
                <a:srgbClr val="DCDCDC"/>
              </a:solidFill>
              <a:ln w="9525">
                <a:noFill/>
                <a:round/>
                <a:headEnd/>
                <a:tailEnd/>
              </a:ln>
            </p:spPr>
            <p:txBody>
              <a:bodyPr/>
              <a:lstStyle/>
              <a:p>
                <a:endParaRPr lang="hu-HU"/>
              </a:p>
            </p:txBody>
          </p:sp>
          <p:sp>
            <p:nvSpPr>
              <p:cNvPr id="73897" name="Freeform 522"/>
              <p:cNvSpPr>
                <a:spLocks/>
              </p:cNvSpPr>
              <p:nvPr/>
            </p:nvSpPr>
            <p:spPr bwMode="auto">
              <a:xfrm>
                <a:off x="2484" y="1934"/>
                <a:ext cx="31" cy="48"/>
              </a:xfrm>
              <a:custGeom>
                <a:avLst/>
                <a:gdLst>
                  <a:gd name="T0" fmla="*/ 1 w 31"/>
                  <a:gd name="T1" fmla="*/ 0 h 48"/>
                  <a:gd name="T2" fmla="*/ 31 w 31"/>
                  <a:gd name="T3" fmla="*/ 47 h 48"/>
                  <a:gd name="T4" fmla="*/ 30 w 31"/>
                  <a:gd name="T5" fmla="*/ 48 h 48"/>
                  <a:gd name="T6" fmla="*/ 0 w 31"/>
                  <a:gd name="T7" fmla="*/ 2 h 48"/>
                  <a:gd name="T8" fmla="*/ 1 w 31"/>
                  <a:gd name="T9" fmla="*/ 0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1" y="0"/>
                    </a:moveTo>
                    <a:lnTo>
                      <a:pt x="31" y="47"/>
                    </a:lnTo>
                    <a:lnTo>
                      <a:pt x="30" y="48"/>
                    </a:lnTo>
                    <a:lnTo>
                      <a:pt x="0" y="2"/>
                    </a:lnTo>
                    <a:lnTo>
                      <a:pt x="1" y="0"/>
                    </a:lnTo>
                    <a:close/>
                  </a:path>
                </a:pathLst>
              </a:custGeom>
              <a:solidFill>
                <a:srgbClr val="DAD9D9"/>
              </a:solidFill>
              <a:ln w="9525">
                <a:noFill/>
                <a:round/>
                <a:headEnd/>
                <a:tailEnd/>
              </a:ln>
            </p:spPr>
            <p:txBody>
              <a:bodyPr/>
              <a:lstStyle/>
              <a:p>
                <a:endParaRPr lang="hu-HU"/>
              </a:p>
            </p:txBody>
          </p:sp>
          <p:sp>
            <p:nvSpPr>
              <p:cNvPr id="73898" name="Freeform 523"/>
              <p:cNvSpPr>
                <a:spLocks/>
              </p:cNvSpPr>
              <p:nvPr/>
            </p:nvSpPr>
            <p:spPr bwMode="auto">
              <a:xfrm>
                <a:off x="2483" y="1934"/>
                <a:ext cx="32" cy="50"/>
              </a:xfrm>
              <a:custGeom>
                <a:avLst/>
                <a:gdLst>
                  <a:gd name="T0" fmla="*/ 1 w 32"/>
                  <a:gd name="T1" fmla="*/ 0 h 50"/>
                  <a:gd name="T2" fmla="*/ 32 w 32"/>
                  <a:gd name="T3" fmla="*/ 48 h 50"/>
                  <a:gd name="T4" fmla="*/ 29 w 32"/>
                  <a:gd name="T5" fmla="*/ 50 h 50"/>
                  <a:gd name="T6" fmla="*/ 0 w 32"/>
                  <a:gd name="T7" fmla="*/ 2 h 50"/>
                  <a:gd name="T8" fmla="*/ 1 w 32"/>
                  <a:gd name="T9" fmla="*/ 0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1" y="0"/>
                    </a:moveTo>
                    <a:lnTo>
                      <a:pt x="32" y="48"/>
                    </a:lnTo>
                    <a:lnTo>
                      <a:pt x="29" y="50"/>
                    </a:lnTo>
                    <a:lnTo>
                      <a:pt x="0" y="2"/>
                    </a:lnTo>
                    <a:lnTo>
                      <a:pt x="1" y="0"/>
                    </a:lnTo>
                    <a:close/>
                  </a:path>
                </a:pathLst>
              </a:custGeom>
              <a:solidFill>
                <a:srgbClr val="D5D5D5"/>
              </a:solidFill>
              <a:ln w="9525">
                <a:noFill/>
                <a:round/>
                <a:headEnd/>
                <a:tailEnd/>
              </a:ln>
            </p:spPr>
            <p:txBody>
              <a:bodyPr/>
              <a:lstStyle/>
              <a:p>
                <a:endParaRPr lang="hu-HU"/>
              </a:p>
            </p:txBody>
          </p:sp>
          <p:sp>
            <p:nvSpPr>
              <p:cNvPr id="73899" name="Freeform 524"/>
              <p:cNvSpPr>
                <a:spLocks/>
              </p:cNvSpPr>
              <p:nvPr/>
            </p:nvSpPr>
            <p:spPr bwMode="auto">
              <a:xfrm>
                <a:off x="2481" y="1936"/>
                <a:ext cx="33" cy="48"/>
              </a:xfrm>
              <a:custGeom>
                <a:avLst/>
                <a:gdLst>
                  <a:gd name="T0" fmla="*/ 3 w 33"/>
                  <a:gd name="T1" fmla="*/ 0 h 48"/>
                  <a:gd name="T2" fmla="*/ 33 w 33"/>
                  <a:gd name="T3" fmla="*/ 46 h 48"/>
                  <a:gd name="T4" fmla="*/ 30 w 33"/>
                  <a:gd name="T5" fmla="*/ 48 h 48"/>
                  <a:gd name="T6" fmla="*/ 0 w 33"/>
                  <a:gd name="T7" fmla="*/ 1 h 48"/>
                  <a:gd name="T8" fmla="*/ 3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 y="0"/>
                    </a:moveTo>
                    <a:lnTo>
                      <a:pt x="33" y="46"/>
                    </a:lnTo>
                    <a:lnTo>
                      <a:pt x="30" y="48"/>
                    </a:lnTo>
                    <a:lnTo>
                      <a:pt x="0" y="1"/>
                    </a:lnTo>
                    <a:lnTo>
                      <a:pt x="3" y="0"/>
                    </a:lnTo>
                    <a:close/>
                  </a:path>
                </a:pathLst>
              </a:custGeom>
              <a:solidFill>
                <a:srgbClr val="D3D2D2"/>
              </a:solidFill>
              <a:ln w="9525">
                <a:noFill/>
                <a:round/>
                <a:headEnd/>
                <a:tailEnd/>
              </a:ln>
            </p:spPr>
            <p:txBody>
              <a:bodyPr/>
              <a:lstStyle/>
              <a:p>
                <a:endParaRPr lang="hu-HU"/>
              </a:p>
            </p:txBody>
          </p:sp>
          <p:sp>
            <p:nvSpPr>
              <p:cNvPr id="73900" name="Freeform 525"/>
              <p:cNvSpPr>
                <a:spLocks/>
              </p:cNvSpPr>
              <p:nvPr/>
            </p:nvSpPr>
            <p:spPr bwMode="auto">
              <a:xfrm>
                <a:off x="2480" y="1936"/>
                <a:ext cx="32" cy="49"/>
              </a:xfrm>
              <a:custGeom>
                <a:avLst/>
                <a:gdLst>
                  <a:gd name="T0" fmla="*/ 3 w 32"/>
                  <a:gd name="T1" fmla="*/ 0 h 49"/>
                  <a:gd name="T2" fmla="*/ 32 w 32"/>
                  <a:gd name="T3" fmla="*/ 48 h 49"/>
                  <a:gd name="T4" fmla="*/ 29 w 32"/>
                  <a:gd name="T5" fmla="*/ 49 h 49"/>
                  <a:gd name="T6" fmla="*/ 0 w 32"/>
                  <a:gd name="T7" fmla="*/ 1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8"/>
                    </a:lnTo>
                    <a:lnTo>
                      <a:pt x="29" y="49"/>
                    </a:lnTo>
                    <a:lnTo>
                      <a:pt x="0" y="1"/>
                    </a:lnTo>
                    <a:lnTo>
                      <a:pt x="3" y="0"/>
                    </a:lnTo>
                    <a:close/>
                  </a:path>
                </a:pathLst>
              </a:custGeom>
              <a:solidFill>
                <a:srgbClr val="CDCDCC"/>
              </a:solidFill>
              <a:ln w="9525">
                <a:noFill/>
                <a:round/>
                <a:headEnd/>
                <a:tailEnd/>
              </a:ln>
            </p:spPr>
            <p:txBody>
              <a:bodyPr/>
              <a:lstStyle/>
              <a:p>
                <a:endParaRPr lang="hu-HU"/>
              </a:p>
            </p:txBody>
          </p:sp>
          <p:sp>
            <p:nvSpPr>
              <p:cNvPr id="73901" name="Freeform 526"/>
              <p:cNvSpPr>
                <a:spLocks/>
              </p:cNvSpPr>
              <p:nvPr/>
            </p:nvSpPr>
            <p:spPr bwMode="auto">
              <a:xfrm>
                <a:off x="2478" y="1937"/>
                <a:ext cx="33" cy="48"/>
              </a:xfrm>
              <a:custGeom>
                <a:avLst/>
                <a:gdLst>
                  <a:gd name="T0" fmla="*/ 3 w 33"/>
                  <a:gd name="T1" fmla="*/ 0 h 48"/>
                  <a:gd name="T2" fmla="*/ 33 w 33"/>
                  <a:gd name="T3" fmla="*/ 47 h 48"/>
                  <a:gd name="T4" fmla="*/ 30 w 33"/>
                  <a:gd name="T5" fmla="*/ 48 h 48"/>
                  <a:gd name="T6" fmla="*/ 0 w 33"/>
                  <a:gd name="T7" fmla="*/ 2 h 48"/>
                  <a:gd name="T8" fmla="*/ 3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 y="0"/>
                    </a:moveTo>
                    <a:lnTo>
                      <a:pt x="33" y="47"/>
                    </a:lnTo>
                    <a:lnTo>
                      <a:pt x="30" y="48"/>
                    </a:lnTo>
                    <a:lnTo>
                      <a:pt x="0" y="2"/>
                    </a:lnTo>
                    <a:lnTo>
                      <a:pt x="3" y="0"/>
                    </a:lnTo>
                    <a:close/>
                  </a:path>
                </a:pathLst>
              </a:custGeom>
              <a:solidFill>
                <a:srgbClr val="CBCACA"/>
              </a:solidFill>
              <a:ln w="9525">
                <a:noFill/>
                <a:round/>
                <a:headEnd/>
                <a:tailEnd/>
              </a:ln>
            </p:spPr>
            <p:txBody>
              <a:bodyPr/>
              <a:lstStyle/>
              <a:p>
                <a:endParaRPr lang="hu-HU"/>
              </a:p>
            </p:txBody>
          </p:sp>
          <p:sp>
            <p:nvSpPr>
              <p:cNvPr id="73902" name="Freeform 527"/>
              <p:cNvSpPr>
                <a:spLocks/>
              </p:cNvSpPr>
              <p:nvPr/>
            </p:nvSpPr>
            <p:spPr bwMode="auto">
              <a:xfrm>
                <a:off x="2477" y="1937"/>
                <a:ext cx="32" cy="49"/>
              </a:xfrm>
              <a:custGeom>
                <a:avLst/>
                <a:gdLst>
                  <a:gd name="T0" fmla="*/ 3 w 32"/>
                  <a:gd name="T1" fmla="*/ 0 h 49"/>
                  <a:gd name="T2" fmla="*/ 32 w 32"/>
                  <a:gd name="T3" fmla="*/ 48 h 49"/>
                  <a:gd name="T4" fmla="*/ 31 w 32"/>
                  <a:gd name="T5" fmla="*/ 49 h 49"/>
                  <a:gd name="T6" fmla="*/ 0 w 32"/>
                  <a:gd name="T7" fmla="*/ 2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8"/>
                    </a:lnTo>
                    <a:lnTo>
                      <a:pt x="31" y="49"/>
                    </a:lnTo>
                    <a:lnTo>
                      <a:pt x="0" y="2"/>
                    </a:lnTo>
                    <a:lnTo>
                      <a:pt x="3" y="0"/>
                    </a:lnTo>
                    <a:close/>
                  </a:path>
                </a:pathLst>
              </a:custGeom>
              <a:solidFill>
                <a:srgbClr val="C9C8C8"/>
              </a:solidFill>
              <a:ln w="9525">
                <a:noFill/>
                <a:round/>
                <a:headEnd/>
                <a:tailEnd/>
              </a:ln>
            </p:spPr>
            <p:txBody>
              <a:bodyPr/>
              <a:lstStyle/>
              <a:p>
                <a:endParaRPr lang="hu-HU"/>
              </a:p>
            </p:txBody>
          </p:sp>
          <p:sp>
            <p:nvSpPr>
              <p:cNvPr id="73903" name="Freeform 528"/>
              <p:cNvSpPr>
                <a:spLocks/>
              </p:cNvSpPr>
              <p:nvPr/>
            </p:nvSpPr>
            <p:spPr bwMode="auto">
              <a:xfrm>
                <a:off x="2476" y="1939"/>
                <a:ext cx="32" cy="47"/>
              </a:xfrm>
              <a:custGeom>
                <a:avLst/>
                <a:gdLst>
                  <a:gd name="T0" fmla="*/ 2 w 32"/>
                  <a:gd name="T1" fmla="*/ 0 h 47"/>
                  <a:gd name="T2" fmla="*/ 32 w 32"/>
                  <a:gd name="T3" fmla="*/ 46 h 47"/>
                  <a:gd name="T4" fmla="*/ 30 w 32"/>
                  <a:gd name="T5" fmla="*/ 47 h 47"/>
                  <a:gd name="T6" fmla="*/ 0 w 32"/>
                  <a:gd name="T7" fmla="*/ 1 h 47"/>
                  <a:gd name="T8" fmla="*/ 2 w 32"/>
                  <a:gd name="T9" fmla="*/ 0 h 47"/>
                  <a:gd name="T10" fmla="*/ 0 60000 65536"/>
                  <a:gd name="T11" fmla="*/ 0 60000 65536"/>
                  <a:gd name="T12" fmla="*/ 0 60000 65536"/>
                  <a:gd name="T13" fmla="*/ 0 60000 65536"/>
                  <a:gd name="T14" fmla="*/ 0 60000 65536"/>
                  <a:gd name="T15" fmla="*/ 0 w 32"/>
                  <a:gd name="T16" fmla="*/ 0 h 47"/>
                  <a:gd name="T17" fmla="*/ 32 w 32"/>
                  <a:gd name="T18" fmla="*/ 47 h 47"/>
                </a:gdLst>
                <a:ahLst/>
                <a:cxnLst>
                  <a:cxn ang="T10">
                    <a:pos x="T0" y="T1"/>
                  </a:cxn>
                  <a:cxn ang="T11">
                    <a:pos x="T2" y="T3"/>
                  </a:cxn>
                  <a:cxn ang="T12">
                    <a:pos x="T4" y="T5"/>
                  </a:cxn>
                  <a:cxn ang="T13">
                    <a:pos x="T6" y="T7"/>
                  </a:cxn>
                  <a:cxn ang="T14">
                    <a:pos x="T8" y="T9"/>
                  </a:cxn>
                </a:cxnLst>
                <a:rect l="T15" t="T16" r="T17" b="T18"/>
                <a:pathLst>
                  <a:path w="32" h="47">
                    <a:moveTo>
                      <a:pt x="2" y="0"/>
                    </a:moveTo>
                    <a:lnTo>
                      <a:pt x="32" y="46"/>
                    </a:lnTo>
                    <a:lnTo>
                      <a:pt x="30" y="47"/>
                    </a:lnTo>
                    <a:lnTo>
                      <a:pt x="0" y="1"/>
                    </a:lnTo>
                    <a:lnTo>
                      <a:pt x="2" y="0"/>
                    </a:lnTo>
                    <a:close/>
                  </a:path>
                </a:pathLst>
              </a:custGeom>
              <a:solidFill>
                <a:srgbClr val="C6C5C5"/>
              </a:solidFill>
              <a:ln w="9525">
                <a:noFill/>
                <a:round/>
                <a:headEnd/>
                <a:tailEnd/>
              </a:ln>
            </p:spPr>
            <p:txBody>
              <a:bodyPr/>
              <a:lstStyle/>
              <a:p>
                <a:endParaRPr lang="hu-HU"/>
              </a:p>
            </p:txBody>
          </p:sp>
          <p:sp>
            <p:nvSpPr>
              <p:cNvPr id="73904" name="Freeform 529"/>
              <p:cNvSpPr>
                <a:spLocks/>
              </p:cNvSpPr>
              <p:nvPr/>
            </p:nvSpPr>
            <p:spPr bwMode="auto">
              <a:xfrm>
                <a:off x="2476" y="1939"/>
                <a:ext cx="32" cy="49"/>
              </a:xfrm>
              <a:custGeom>
                <a:avLst/>
                <a:gdLst>
                  <a:gd name="T0" fmla="*/ 1 w 32"/>
                  <a:gd name="T1" fmla="*/ 0 h 49"/>
                  <a:gd name="T2" fmla="*/ 32 w 32"/>
                  <a:gd name="T3" fmla="*/ 47 h 49"/>
                  <a:gd name="T4" fmla="*/ 29 w 32"/>
                  <a:gd name="T5" fmla="*/ 49 h 49"/>
                  <a:gd name="T6" fmla="*/ 0 w 32"/>
                  <a:gd name="T7" fmla="*/ 1 h 49"/>
                  <a:gd name="T8" fmla="*/ 1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1" y="0"/>
                    </a:moveTo>
                    <a:lnTo>
                      <a:pt x="32" y="47"/>
                    </a:lnTo>
                    <a:lnTo>
                      <a:pt x="29" y="49"/>
                    </a:lnTo>
                    <a:lnTo>
                      <a:pt x="0" y="1"/>
                    </a:lnTo>
                    <a:lnTo>
                      <a:pt x="1" y="0"/>
                    </a:lnTo>
                    <a:close/>
                  </a:path>
                </a:pathLst>
              </a:custGeom>
              <a:solidFill>
                <a:srgbClr val="C3C3C2"/>
              </a:solidFill>
              <a:ln w="9525">
                <a:noFill/>
                <a:round/>
                <a:headEnd/>
                <a:tailEnd/>
              </a:ln>
            </p:spPr>
            <p:txBody>
              <a:bodyPr/>
              <a:lstStyle/>
              <a:p>
                <a:endParaRPr lang="hu-HU"/>
              </a:p>
            </p:txBody>
          </p:sp>
          <p:sp>
            <p:nvSpPr>
              <p:cNvPr id="73905" name="Freeform 530"/>
              <p:cNvSpPr>
                <a:spLocks/>
              </p:cNvSpPr>
              <p:nvPr/>
            </p:nvSpPr>
            <p:spPr bwMode="auto">
              <a:xfrm>
                <a:off x="2474" y="1940"/>
                <a:ext cx="32" cy="48"/>
              </a:xfrm>
              <a:custGeom>
                <a:avLst/>
                <a:gdLst>
                  <a:gd name="T0" fmla="*/ 2 w 32"/>
                  <a:gd name="T1" fmla="*/ 0 h 48"/>
                  <a:gd name="T2" fmla="*/ 32 w 32"/>
                  <a:gd name="T3" fmla="*/ 46 h 48"/>
                  <a:gd name="T4" fmla="*/ 30 w 32"/>
                  <a:gd name="T5" fmla="*/ 48 h 48"/>
                  <a:gd name="T6" fmla="*/ 0 w 32"/>
                  <a:gd name="T7" fmla="*/ 1 h 48"/>
                  <a:gd name="T8" fmla="*/ 2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2" y="0"/>
                    </a:moveTo>
                    <a:lnTo>
                      <a:pt x="32" y="46"/>
                    </a:lnTo>
                    <a:lnTo>
                      <a:pt x="30" y="48"/>
                    </a:lnTo>
                    <a:lnTo>
                      <a:pt x="0" y="1"/>
                    </a:lnTo>
                    <a:lnTo>
                      <a:pt x="2" y="0"/>
                    </a:lnTo>
                    <a:close/>
                  </a:path>
                </a:pathLst>
              </a:custGeom>
              <a:solidFill>
                <a:srgbClr val="C1C1C0"/>
              </a:solidFill>
              <a:ln w="9525">
                <a:noFill/>
                <a:round/>
                <a:headEnd/>
                <a:tailEnd/>
              </a:ln>
            </p:spPr>
            <p:txBody>
              <a:bodyPr/>
              <a:lstStyle/>
              <a:p>
                <a:endParaRPr lang="hu-HU"/>
              </a:p>
            </p:txBody>
          </p:sp>
          <p:sp>
            <p:nvSpPr>
              <p:cNvPr id="73906" name="Freeform 531"/>
              <p:cNvSpPr>
                <a:spLocks/>
              </p:cNvSpPr>
              <p:nvPr/>
            </p:nvSpPr>
            <p:spPr bwMode="auto">
              <a:xfrm>
                <a:off x="2473" y="1940"/>
                <a:ext cx="32" cy="49"/>
              </a:xfrm>
              <a:custGeom>
                <a:avLst/>
                <a:gdLst>
                  <a:gd name="T0" fmla="*/ 3 w 32"/>
                  <a:gd name="T1" fmla="*/ 0 h 49"/>
                  <a:gd name="T2" fmla="*/ 32 w 32"/>
                  <a:gd name="T3" fmla="*/ 48 h 49"/>
                  <a:gd name="T4" fmla="*/ 29 w 32"/>
                  <a:gd name="T5" fmla="*/ 49 h 49"/>
                  <a:gd name="T6" fmla="*/ 0 w 32"/>
                  <a:gd name="T7" fmla="*/ 1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8"/>
                    </a:lnTo>
                    <a:lnTo>
                      <a:pt x="29" y="49"/>
                    </a:lnTo>
                    <a:lnTo>
                      <a:pt x="0" y="1"/>
                    </a:lnTo>
                    <a:lnTo>
                      <a:pt x="3" y="0"/>
                    </a:lnTo>
                    <a:close/>
                  </a:path>
                </a:pathLst>
              </a:custGeom>
              <a:solidFill>
                <a:srgbClr val="BEBEBD"/>
              </a:solidFill>
              <a:ln w="9525">
                <a:noFill/>
                <a:round/>
                <a:headEnd/>
                <a:tailEnd/>
              </a:ln>
            </p:spPr>
            <p:txBody>
              <a:bodyPr/>
              <a:lstStyle/>
              <a:p>
                <a:endParaRPr lang="hu-HU"/>
              </a:p>
            </p:txBody>
          </p:sp>
          <p:sp>
            <p:nvSpPr>
              <p:cNvPr id="73907" name="Freeform 532"/>
              <p:cNvSpPr>
                <a:spLocks/>
              </p:cNvSpPr>
              <p:nvPr/>
            </p:nvSpPr>
            <p:spPr bwMode="auto">
              <a:xfrm>
                <a:off x="2471" y="1941"/>
                <a:ext cx="33" cy="48"/>
              </a:xfrm>
              <a:custGeom>
                <a:avLst/>
                <a:gdLst>
                  <a:gd name="T0" fmla="*/ 3 w 33"/>
                  <a:gd name="T1" fmla="*/ 0 h 48"/>
                  <a:gd name="T2" fmla="*/ 33 w 33"/>
                  <a:gd name="T3" fmla="*/ 47 h 48"/>
                  <a:gd name="T4" fmla="*/ 30 w 33"/>
                  <a:gd name="T5" fmla="*/ 48 h 48"/>
                  <a:gd name="T6" fmla="*/ 0 w 33"/>
                  <a:gd name="T7" fmla="*/ 2 h 48"/>
                  <a:gd name="T8" fmla="*/ 3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 y="0"/>
                    </a:moveTo>
                    <a:lnTo>
                      <a:pt x="33" y="47"/>
                    </a:lnTo>
                    <a:lnTo>
                      <a:pt x="30" y="48"/>
                    </a:lnTo>
                    <a:lnTo>
                      <a:pt x="0" y="2"/>
                    </a:lnTo>
                    <a:lnTo>
                      <a:pt x="3" y="0"/>
                    </a:lnTo>
                    <a:close/>
                  </a:path>
                </a:pathLst>
              </a:custGeom>
              <a:solidFill>
                <a:srgbClr val="BCBCBB"/>
              </a:solidFill>
              <a:ln w="9525">
                <a:noFill/>
                <a:round/>
                <a:headEnd/>
                <a:tailEnd/>
              </a:ln>
            </p:spPr>
            <p:txBody>
              <a:bodyPr/>
              <a:lstStyle/>
              <a:p>
                <a:endParaRPr lang="hu-HU"/>
              </a:p>
            </p:txBody>
          </p:sp>
          <p:sp>
            <p:nvSpPr>
              <p:cNvPr id="73908" name="Freeform 533"/>
              <p:cNvSpPr>
                <a:spLocks/>
              </p:cNvSpPr>
              <p:nvPr/>
            </p:nvSpPr>
            <p:spPr bwMode="auto">
              <a:xfrm>
                <a:off x="2470" y="1941"/>
                <a:ext cx="32" cy="50"/>
              </a:xfrm>
              <a:custGeom>
                <a:avLst/>
                <a:gdLst>
                  <a:gd name="T0" fmla="*/ 3 w 32"/>
                  <a:gd name="T1" fmla="*/ 0 h 50"/>
                  <a:gd name="T2" fmla="*/ 32 w 32"/>
                  <a:gd name="T3" fmla="*/ 48 h 50"/>
                  <a:gd name="T4" fmla="*/ 29 w 32"/>
                  <a:gd name="T5" fmla="*/ 50 h 50"/>
                  <a:gd name="T6" fmla="*/ 0 w 32"/>
                  <a:gd name="T7" fmla="*/ 3 h 50"/>
                  <a:gd name="T8" fmla="*/ 3 w 32"/>
                  <a:gd name="T9" fmla="*/ 0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 y="0"/>
                    </a:moveTo>
                    <a:lnTo>
                      <a:pt x="32" y="48"/>
                    </a:lnTo>
                    <a:lnTo>
                      <a:pt x="29" y="50"/>
                    </a:lnTo>
                    <a:lnTo>
                      <a:pt x="0" y="3"/>
                    </a:lnTo>
                    <a:lnTo>
                      <a:pt x="3" y="0"/>
                    </a:lnTo>
                    <a:close/>
                  </a:path>
                </a:pathLst>
              </a:custGeom>
              <a:solidFill>
                <a:srgbClr val="B9B9B8"/>
              </a:solidFill>
              <a:ln w="9525">
                <a:noFill/>
                <a:round/>
                <a:headEnd/>
                <a:tailEnd/>
              </a:ln>
            </p:spPr>
            <p:txBody>
              <a:bodyPr/>
              <a:lstStyle/>
              <a:p>
                <a:endParaRPr lang="hu-HU"/>
              </a:p>
            </p:txBody>
          </p:sp>
          <p:sp>
            <p:nvSpPr>
              <p:cNvPr id="73909" name="Freeform 534"/>
              <p:cNvSpPr>
                <a:spLocks/>
              </p:cNvSpPr>
              <p:nvPr/>
            </p:nvSpPr>
            <p:spPr bwMode="auto">
              <a:xfrm>
                <a:off x="2468" y="1943"/>
                <a:ext cx="33" cy="49"/>
              </a:xfrm>
              <a:custGeom>
                <a:avLst/>
                <a:gdLst>
                  <a:gd name="T0" fmla="*/ 3 w 33"/>
                  <a:gd name="T1" fmla="*/ 0 h 49"/>
                  <a:gd name="T2" fmla="*/ 33 w 33"/>
                  <a:gd name="T3" fmla="*/ 46 h 49"/>
                  <a:gd name="T4" fmla="*/ 31 w 33"/>
                  <a:gd name="T5" fmla="*/ 49 h 49"/>
                  <a:gd name="T6" fmla="*/ 0 w 33"/>
                  <a:gd name="T7" fmla="*/ 1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6"/>
                    </a:lnTo>
                    <a:lnTo>
                      <a:pt x="31" y="49"/>
                    </a:lnTo>
                    <a:lnTo>
                      <a:pt x="0" y="1"/>
                    </a:lnTo>
                    <a:lnTo>
                      <a:pt x="3" y="0"/>
                    </a:lnTo>
                    <a:close/>
                  </a:path>
                </a:pathLst>
              </a:custGeom>
              <a:solidFill>
                <a:srgbClr val="B7B7B6"/>
              </a:solidFill>
              <a:ln w="9525">
                <a:noFill/>
                <a:round/>
                <a:headEnd/>
                <a:tailEnd/>
              </a:ln>
            </p:spPr>
            <p:txBody>
              <a:bodyPr/>
              <a:lstStyle/>
              <a:p>
                <a:endParaRPr lang="hu-HU"/>
              </a:p>
            </p:txBody>
          </p:sp>
          <p:sp>
            <p:nvSpPr>
              <p:cNvPr id="73910" name="Freeform 535"/>
              <p:cNvSpPr>
                <a:spLocks/>
              </p:cNvSpPr>
              <p:nvPr/>
            </p:nvSpPr>
            <p:spPr bwMode="auto">
              <a:xfrm>
                <a:off x="2468" y="1944"/>
                <a:ext cx="31" cy="48"/>
              </a:xfrm>
              <a:custGeom>
                <a:avLst/>
                <a:gdLst>
                  <a:gd name="T0" fmla="*/ 2 w 31"/>
                  <a:gd name="T1" fmla="*/ 0 h 48"/>
                  <a:gd name="T2" fmla="*/ 31 w 31"/>
                  <a:gd name="T3" fmla="*/ 47 h 48"/>
                  <a:gd name="T4" fmla="*/ 30 w 31"/>
                  <a:gd name="T5" fmla="*/ 48 h 48"/>
                  <a:gd name="T6" fmla="*/ 0 w 31"/>
                  <a:gd name="T7" fmla="*/ 2 h 48"/>
                  <a:gd name="T8" fmla="*/ 2 w 31"/>
                  <a:gd name="T9" fmla="*/ 0 h 48"/>
                  <a:gd name="T10" fmla="*/ 0 60000 65536"/>
                  <a:gd name="T11" fmla="*/ 0 60000 65536"/>
                  <a:gd name="T12" fmla="*/ 0 60000 65536"/>
                  <a:gd name="T13" fmla="*/ 0 60000 65536"/>
                  <a:gd name="T14" fmla="*/ 0 60000 65536"/>
                  <a:gd name="T15" fmla="*/ 0 w 31"/>
                  <a:gd name="T16" fmla="*/ 0 h 48"/>
                  <a:gd name="T17" fmla="*/ 31 w 31"/>
                  <a:gd name="T18" fmla="*/ 48 h 48"/>
                </a:gdLst>
                <a:ahLst/>
                <a:cxnLst>
                  <a:cxn ang="T10">
                    <a:pos x="T0" y="T1"/>
                  </a:cxn>
                  <a:cxn ang="T11">
                    <a:pos x="T2" y="T3"/>
                  </a:cxn>
                  <a:cxn ang="T12">
                    <a:pos x="T4" y="T5"/>
                  </a:cxn>
                  <a:cxn ang="T13">
                    <a:pos x="T6" y="T7"/>
                  </a:cxn>
                  <a:cxn ang="T14">
                    <a:pos x="T8" y="T9"/>
                  </a:cxn>
                </a:cxnLst>
                <a:rect l="T15" t="T16" r="T17" b="T18"/>
                <a:pathLst>
                  <a:path w="31" h="48">
                    <a:moveTo>
                      <a:pt x="2" y="0"/>
                    </a:moveTo>
                    <a:lnTo>
                      <a:pt x="31" y="47"/>
                    </a:lnTo>
                    <a:lnTo>
                      <a:pt x="30" y="48"/>
                    </a:lnTo>
                    <a:lnTo>
                      <a:pt x="0" y="2"/>
                    </a:lnTo>
                    <a:lnTo>
                      <a:pt x="2" y="0"/>
                    </a:lnTo>
                    <a:close/>
                  </a:path>
                </a:pathLst>
              </a:custGeom>
              <a:solidFill>
                <a:srgbClr val="B2B1B1"/>
              </a:solidFill>
              <a:ln w="9525">
                <a:noFill/>
                <a:round/>
                <a:headEnd/>
                <a:tailEnd/>
              </a:ln>
            </p:spPr>
            <p:txBody>
              <a:bodyPr/>
              <a:lstStyle/>
              <a:p>
                <a:endParaRPr lang="hu-HU"/>
              </a:p>
            </p:txBody>
          </p:sp>
          <p:sp>
            <p:nvSpPr>
              <p:cNvPr id="73911" name="Freeform 536"/>
              <p:cNvSpPr>
                <a:spLocks/>
              </p:cNvSpPr>
              <p:nvPr/>
            </p:nvSpPr>
            <p:spPr bwMode="auto">
              <a:xfrm>
                <a:off x="2467" y="1944"/>
                <a:ext cx="32" cy="49"/>
              </a:xfrm>
              <a:custGeom>
                <a:avLst/>
                <a:gdLst>
                  <a:gd name="T0" fmla="*/ 1 w 32"/>
                  <a:gd name="T1" fmla="*/ 0 h 49"/>
                  <a:gd name="T2" fmla="*/ 32 w 32"/>
                  <a:gd name="T3" fmla="*/ 48 h 49"/>
                  <a:gd name="T4" fmla="*/ 30 w 32"/>
                  <a:gd name="T5" fmla="*/ 49 h 49"/>
                  <a:gd name="T6" fmla="*/ 0 w 32"/>
                  <a:gd name="T7" fmla="*/ 2 h 49"/>
                  <a:gd name="T8" fmla="*/ 1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1" y="0"/>
                    </a:moveTo>
                    <a:lnTo>
                      <a:pt x="32" y="48"/>
                    </a:lnTo>
                    <a:lnTo>
                      <a:pt x="30" y="49"/>
                    </a:lnTo>
                    <a:lnTo>
                      <a:pt x="0" y="2"/>
                    </a:lnTo>
                    <a:lnTo>
                      <a:pt x="1" y="0"/>
                    </a:lnTo>
                    <a:close/>
                  </a:path>
                </a:pathLst>
              </a:custGeom>
              <a:solidFill>
                <a:srgbClr val="AFAEAE"/>
              </a:solidFill>
              <a:ln w="9525">
                <a:noFill/>
                <a:round/>
                <a:headEnd/>
                <a:tailEnd/>
              </a:ln>
            </p:spPr>
            <p:txBody>
              <a:bodyPr/>
              <a:lstStyle/>
              <a:p>
                <a:endParaRPr lang="hu-HU"/>
              </a:p>
            </p:txBody>
          </p:sp>
          <p:sp>
            <p:nvSpPr>
              <p:cNvPr id="73912" name="Freeform 537"/>
              <p:cNvSpPr>
                <a:spLocks/>
              </p:cNvSpPr>
              <p:nvPr/>
            </p:nvSpPr>
            <p:spPr bwMode="auto">
              <a:xfrm>
                <a:off x="2466" y="1946"/>
                <a:ext cx="32" cy="47"/>
              </a:xfrm>
              <a:custGeom>
                <a:avLst/>
                <a:gdLst>
                  <a:gd name="T0" fmla="*/ 2 w 32"/>
                  <a:gd name="T1" fmla="*/ 0 h 47"/>
                  <a:gd name="T2" fmla="*/ 32 w 32"/>
                  <a:gd name="T3" fmla="*/ 46 h 47"/>
                  <a:gd name="T4" fmla="*/ 29 w 32"/>
                  <a:gd name="T5" fmla="*/ 47 h 47"/>
                  <a:gd name="T6" fmla="*/ 0 w 32"/>
                  <a:gd name="T7" fmla="*/ 1 h 47"/>
                  <a:gd name="T8" fmla="*/ 2 w 32"/>
                  <a:gd name="T9" fmla="*/ 0 h 47"/>
                  <a:gd name="T10" fmla="*/ 0 60000 65536"/>
                  <a:gd name="T11" fmla="*/ 0 60000 65536"/>
                  <a:gd name="T12" fmla="*/ 0 60000 65536"/>
                  <a:gd name="T13" fmla="*/ 0 60000 65536"/>
                  <a:gd name="T14" fmla="*/ 0 60000 65536"/>
                  <a:gd name="T15" fmla="*/ 0 w 32"/>
                  <a:gd name="T16" fmla="*/ 0 h 47"/>
                  <a:gd name="T17" fmla="*/ 32 w 32"/>
                  <a:gd name="T18" fmla="*/ 47 h 47"/>
                </a:gdLst>
                <a:ahLst/>
                <a:cxnLst>
                  <a:cxn ang="T10">
                    <a:pos x="T0" y="T1"/>
                  </a:cxn>
                  <a:cxn ang="T11">
                    <a:pos x="T2" y="T3"/>
                  </a:cxn>
                  <a:cxn ang="T12">
                    <a:pos x="T4" y="T5"/>
                  </a:cxn>
                  <a:cxn ang="T13">
                    <a:pos x="T6" y="T7"/>
                  </a:cxn>
                  <a:cxn ang="T14">
                    <a:pos x="T8" y="T9"/>
                  </a:cxn>
                </a:cxnLst>
                <a:rect l="T15" t="T16" r="T17" b="T18"/>
                <a:pathLst>
                  <a:path w="32" h="47">
                    <a:moveTo>
                      <a:pt x="2" y="0"/>
                    </a:moveTo>
                    <a:lnTo>
                      <a:pt x="32" y="46"/>
                    </a:lnTo>
                    <a:lnTo>
                      <a:pt x="29" y="47"/>
                    </a:lnTo>
                    <a:lnTo>
                      <a:pt x="0" y="1"/>
                    </a:lnTo>
                    <a:lnTo>
                      <a:pt x="2" y="0"/>
                    </a:lnTo>
                    <a:close/>
                  </a:path>
                </a:pathLst>
              </a:custGeom>
              <a:solidFill>
                <a:srgbClr val="ADACAB"/>
              </a:solidFill>
              <a:ln w="9525">
                <a:noFill/>
                <a:round/>
                <a:headEnd/>
                <a:tailEnd/>
              </a:ln>
            </p:spPr>
            <p:txBody>
              <a:bodyPr/>
              <a:lstStyle/>
              <a:p>
                <a:endParaRPr lang="hu-HU"/>
              </a:p>
            </p:txBody>
          </p:sp>
          <p:sp>
            <p:nvSpPr>
              <p:cNvPr id="73913" name="Freeform 538"/>
              <p:cNvSpPr>
                <a:spLocks/>
              </p:cNvSpPr>
              <p:nvPr/>
            </p:nvSpPr>
            <p:spPr bwMode="auto">
              <a:xfrm>
                <a:off x="2464" y="1946"/>
                <a:ext cx="33" cy="49"/>
              </a:xfrm>
              <a:custGeom>
                <a:avLst/>
                <a:gdLst>
                  <a:gd name="T0" fmla="*/ 3 w 33"/>
                  <a:gd name="T1" fmla="*/ 0 h 49"/>
                  <a:gd name="T2" fmla="*/ 33 w 33"/>
                  <a:gd name="T3" fmla="*/ 47 h 49"/>
                  <a:gd name="T4" fmla="*/ 30 w 33"/>
                  <a:gd name="T5" fmla="*/ 49 h 49"/>
                  <a:gd name="T6" fmla="*/ 0 w 33"/>
                  <a:gd name="T7" fmla="*/ 1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7"/>
                    </a:lnTo>
                    <a:lnTo>
                      <a:pt x="30" y="49"/>
                    </a:lnTo>
                    <a:lnTo>
                      <a:pt x="0" y="1"/>
                    </a:lnTo>
                    <a:lnTo>
                      <a:pt x="3" y="0"/>
                    </a:lnTo>
                    <a:close/>
                  </a:path>
                </a:pathLst>
              </a:custGeom>
              <a:solidFill>
                <a:srgbClr val="ABAAA9"/>
              </a:solidFill>
              <a:ln w="9525">
                <a:noFill/>
                <a:round/>
                <a:headEnd/>
                <a:tailEnd/>
              </a:ln>
            </p:spPr>
            <p:txBody>
              <a:bodyPr/>
              <a:lstStyle/>
              <a:p>
                <a:endParaRPr lang="hu-HU"/>
              </a:p>
            </p:txBody>
          </p:sp>
          <p:sp>
            <p:nvSpPr>
              <p:cNvPr id="73914" name="Freeform 539"/>
              <p:cNvSpPr>
                <a:spLocks/>
              </p:cNvSpPr>
              <p:nvPr/>
            </p:nvSpPr>
            <p:spPr bwMode="auto">
              <a:xfrm>
                <a:off x="2463" y="1947"/>
                <a:ext cx="32" cy="48"/>
              </a:xfrm>
              <a:custGeom>
                <a:avLst/>
                <a:gdLst>
                  <a:gd name="T0" fmla="*/ 3 w 32"/>
                  <a:gd name="T1" fmla="*/ 0 h 48"/>
                  <a:gd name="T2" fmla="*/ 32 w 32"/>
                  <a:gd name="T3" fmla="*/ 46 h 48"/>
                  <a:gd name="T4" fmla="*/ 29 w 32"/>
                  <a:gd name="T5" fmla="*/ 48 h 48"/>
                  <a:gd name="T6" fmla="*/ 0 w 32"/>
                  <a:gd name="T7" fmla="*/ 1 h 48"/>
                  <a:gd name="T8" fmla="*/ 3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 y="0"/>
                    </a:moveTo>
                    <a:lnTo>
                      <a:pt x="32" y="46"/>
                    </a:lnTo>
                    <a:lnTo>
                      <a:pt x="29" y="48"/>
                    </a:lnTo>
                    <a:lnTo>
                      <a:pt x="0" y="1"/>
                    </a:lnTo>
                    <a:lnTo>
                      <a:pt x="3" y="0"/>
                    </a:lnTo>
                    <a:close/>
                  </a:path>
                </a:pathLst>
              </a:custGeom>
              <a:solidFill>
                <a:srgbClr val="A8A8A7"/>
              </a:solidFill>
              <a:ln w="9525">
                <a:noFill/>
                <a:round/>
                <a:headEnd/>
                <a:tailEnd/>
              </a:ln>
            </p:spPr>
            <p:txBody>
              <a:bodyPr/>
              <a:lstStyle/>
              <a:p>
                <a:endParaRPr lang="hu-HU"/>
              </a:p>
            </p:txBody>
          </p:sp>
          <p:sp>
            <p:nvSpPr>
              <p:cNvPr id="73915" name="Freeform 540"/>
              <p:cNvSpPr>
                <a:spLocks/>
              </p:cNvSpPr>
              <p:nvPr/>
            </p:nvSpPr>
            <p:spPr bwMode="auto">
              <a:xfrm>
                <a:off x="2461" y="1947"/>
                <a:ext cx="33" cy="49"/>
              </a:xfrm>
              <a:custGeom>
                <a:avLst/>
                <a:gdLst>
                  <a:gd name="T0" fmla="*/ 3 w 33"/>
                  <a:gd name="T1" fmla="*/ 0 h 49"/>
                  <a:gd name="T2" fmla="*/ 33 w 33"/>
                  <a:gd name="T3" fmla="*/ 48 h 49"/>
                  <a:gd name="T4" fmla="*/ 30 w 33"/>
                  <a:gd name="T5" fmla="*/ 49 h 49"/>
                  <a:gd name="T6" fmla="*/ 0 w 33"/>
                  <a:gd name="T7" fmla="*/ 1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8"/>
                    </a:lnTo>
                    <a:lnTo>
                      <a:pt x="30" y="49"/>
                    </a:lnTo>
                    <a:lnTo>
                      <a:pt x="0" y="1"/>
                    </a:lnTo>
                    <a:lnTo>
                      <a:pt x="3" y="0"/>
                    </a:lnTo>
                    <a:close/>
                  </a:path>
                </a:pathLst>
              </a:custGeom>
              <a:solidFill>
                <a:srgbClr val="A7A6A6"/>
              </a:solidFill>
              <a:ln w="9525">
                <a:noFill/>
                <a:round/>
                <a:headEnd/>
                <a:tailEnd/>
              </a:ln>
            </p:spPr>
            <p:txBody>
              <a:bodyPr/>
              <a:lstStyle/>
              <a:p>
                <a:endParaRPr lang="hu-HU"/>
              </a:p>
            </p:txBody>
          </p:sp>
          <p:sp>
            <p:nvSpPr>
              <p:cNvPr id="73916" name="Freeform 541"/>
              <p:cNvSpPr>
                <a:spLocks/>
              </p:cNvSpPr>
              <p:nvPr/>
            </p:nvSpPr>
            <p:spPr bwMode="auto">
              <a:xfrm>
                <a:off x="2460" y="1948"/>
                <a:ext cx="32" cy="48"/>
              </a:xfrm>
              <a:custGeom>
                <a:avLst/>
                <a:gdLst>
                  <a:gd name="T0" fmla="*/ 3 w 32"/>
                  <a:gd name="T1" fmla="*/ 0 h 48"/>
                  <a:gd name="T2" fmla="*/ 32 w 32"/>
                  <a:gd name="T3" fmla="*/ 47 h 48"/>
                  <a:gd name="T4" fmla="*/ 31 w 32"/>
                  <a:gd name="T5" fmla="*/ 48 h 48"/>
                  <a:gd name="T6" fmla="*/ 0 w 32"/>
                  <a:gd name="T7" fmla="*/ 2 h 48"/>
                  <a:gd name="T8" fmla="*/ 3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 y="0"/>
                    </a:moveTo>
                    <a:lnTo>
                      <a:pt x="32" y="47"/>
                    </a:lnTo>
                    <a:lnTo>
                      <a:pt x="31" y="48"/>
                    </a:lnTo>
                    <a:lnTo>
                      <a:pt x="0" y="2"/>
                    </a:lnTo>
                    <a:lnTo>
                      <a:pt x="3" y="0"/>
                    </a:lnTo>
                    <a:close/>
                  </a:path>
                </a:pathLst>
              </a:custGeom>
              <a:solidFill>
                <a:srgbClr val="A5A4A3"/>
              </a:solidFill>
              <a:ln w="9525">
                <a:noFill/>
                <a:round/>
                <a:headEnd/>
                <a:tailEnd/>
              </a:ln>
            </p:spPr>
            <p:txBody>
              <a:bodyPr/>
              <a:lstStyle/>
              <a:p>
                <a:endParaRPr lang="hu-HU"/>
              </a:p>
            </p:txBody>
          </p:sp>
          <p:sp>
            <p:nvSpPr>
              <p:cNvPr id="73917" name="Freeform 542"/>
              <p:cNvSpPr>
                <a:spLocks/>
              </p:cNvSpPr>
              <p:nvPr/>
            </p:nvSpPr>
            <p:spPr bwMode="auto">
              <a:xfrm>
                <a:off x="2460" y="1948"/>
                <a:ext cx="31" cy="50"/>
              </a:xfrm>
              <a:custGeom>
                <a:avLst/>
                <a:gdLst>
                  <a:gd name="T0" fmla="*/ 1 w 31"/>
                  <a:gd name="T1" fmla="*/ 0 h 50"/>
                  <a:gd name="T2" fmla="*/ 31 w 31"/>
                  <a:gd name="T3" fmla="*/ 48 h 50"/>
                  <a:gd name="T4" fmla="*/ 30 w 31"/>
                  <a:gd name="T5" fmla="*/ 50 h 50"/>
                  <a:gd name="T6" fmla="*/ 0 w 31"/>
                  <a:gd name="T7" fmla="*/ 2 h 50"/>
                  <a:gd name="T8" fmla="*/ 1 w 31"/>
                  <a:gd name="T9" fmla="*/ 0 h 50"/>
                  <a:gd name="T10" fmla="*/ 0 60000 65536"/>
                  <a:gd name="T11" fmla="*/ 0 60000 65536"/>
                  <a:gd name="T12" fmla="*/ 0 60000 65536"/>
                  <a:gd name="T13" fmla="*/ 0 60000 65536"/>
                  <a:gd name="T14" fmla="*/ 0 60000 65536"/>
                  <a:gd name="T15" fmla="*/ 0 w 31"/>
                  <a:gd name="T16" fmla="*/ 0 h 50"/>
                  <a:gd name="T17" fmla="*/ 31 w 31"/>
                  <a:gd name="T18" fmla="*/ 50 h 50"/>
                </a:gdLst>
                <a:ahLst/>
                <a:cxnLst>
                  <a:cxn ang="T10">
                    <a:pos x="T0" y="T1"/>
                  </a:cxn>
                  <a:cxn ang="T11">
                    <a:pos x="T2" y="T3"/>
                  </a:cxn>
                  <a:cxn ang="T12">
                    <a:pos x="T4" y="T5"/>
                  </a:cxn>
                  <a:cxn ang="T13">
                    <a:pos x="T6" y="T7"/>
                  </a:cxn>
                  <a:cxn ang="T14">
                    <a:pos x="T8" y="T9"/>
                  </a:cxn>
                </a:cxnLst>
                <a:rect l="T15" t="T16" r="T17" b="T18"/>
                <a:pathLst>
                  <a:path w="31" h="50">
                    <a:moveTo>
                      <a:pt x="1" y="0"/>
                    </a:moveTo>
                    <a:lnTo>
                      <a:pt x="31" y="48"/>
                    </a:lnTo>
                    <a:lnTo>
                      <a:pt x="30" y="50"/>
                    </a:lnTo>
                    <a:lnTo>
                      <a:pt x="0" y="2"/>
                    </a:lnTo>
                    <a:lnTo>
                      <a:pt x="1" y="0"/>
                    </a:lnTo>
                    <a:close/>
                  </a:path>
                </a:pathLst>
              </a:custGeom>
              <a:solidFill>
                <a:srgbClr val="A3A2A2"/>
              </a:solidFill>
              <a:ln w="9525">
                <a:noFill/>
                <a:round/>
                <a:headEnd/>
                <a:tailEnd/>
              </a:ln>
            </p:spPr>
            <p:txBody>
              <a:bodyPr/>
              <a:lstStyle/>
              <a:p>
                <a:endParaRPr lang="hu-HU"/>
              </a:p>
            </p:txBody>
          </p:sp>
          <p:sp>
            <p:nvSpPr>
              <p:cNvPr id="73918" name="Freeform 543"/>
              <p:cNvSpPr>
                <a:spLocks/>
              </p:cNvSpPr>
              <p:nvPr/>
            </p:nvSpPr>
            <p:spPr bwMode="auto">
              <a:xfrm>
                <a:off x="2459" y="1950"/>
                <a:ext cx="32" cy="48"/>
              </a:xfrm>
              <a:custGeom>
                <a:avLst/>
                <a:gdLst>
                  <a:gd name="T0" fmla="*/ 1 w 32"/>
                  <a:gd name="T1" fmla="*/ 0 h 48"/>
                  <a:gd name="T2" fmla="*/ 32 w 32"/>
                  <a:gd name="T3" fmla="*/ 46 h 48"/>
                  <a:gd name="T4" fmla="*/ 29 w 32"/>
                  <a:gd name="T5" fmla="*/ 48 h 48"/>
                  <a:gd name="T6" fmla="*/ 0 w 32"/>
                  <a:gd name="T7" fmla="*/ 1 h 48"/>
                  <a:gd name="T8" fmla="*/ 1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 y="0"/>
                    </a:moveTo>
                    <a:lnTo>
                      <a:pt x="32" y="46"/>
                    </a:lnTo>
                    <a:lnTo>
                      <a:pt x="29" y="48"/>
                    </a:lnTo>
                    <a:lnTo>
                      <a:pt x="0" y="1"/>
                    </a:lnTo>
                    <a:lnTo>
                      <a:pt x="1" y="0"/>
                    </a:lnTo>
                    <a:close/>
                  </a:path>
                </a:pathLst>
              </a:custGeom>
              <a:solidFill>
                <a:srgbClr val="A1A09F"/>
              </a:solidFill>
              <a:ln w="9525">
                <a:noFill/>
                <a:round/>
                <a:headEnd/>
                <a:tailEnd/>
              </a:ln>
            </p:spPr>
            <p:txBody>
              <a:bodyPr/>
              <a:lstStyle/>
              <a:p>
                <a:endParaRPr lang="hu-HU"/>
              </a:p>
            </p:txBody>
          </p:sp>
          <p:sp>
            <p:nvSpPr>
              <p:cNvPr id="73919" name="Freeform 544"/>
              <p:cNvSpPr>
                <a:spLocks/>
              </p:cNvSpPr>
              <p:nvPr/>
            </p:nvSpPr>
            <p:spPr bwMode="auto">
              <a:xfrm>
                <a:off x="2457" y="1950"/>
                <a:ext cx="33" cy="49"/>
              </a:xfrm>
              <a:custGeom>
                <a:avLst/>
                <a:gdLst>
                  <a:gd name="T0" fmla="*/ 3 w 33"/>
                  <a:gd name="T1" fmla="*/ 0 h 49"/>
                  <a:gd name="T2" fmla="*/ 33 w 33"/>
                  <a:gd name="T3" fmla="*/ 48 h 49"/>
                  <a:gd name="T4" fmla="*/ 30 w 33"/>
                  <a:gd name="T5" fmla="*/ 49 h 49"/>
                  <a:gd name="T6" fmla="*/ 0 w 33"/>
                  <a:gd name="T7" fmla="*/ 1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8"/>
                    </a:lnTo>
                    <a:lnTo>
                      <a:pt x="30" y="49"/>
                    </a:lnTo>
                    <a:lnTo>
                      <a:pt x="0" y="1"/>
                    </a:lnTo>
                    <a:lnTo>
                      <a:pt x="3" y="0"/>
                    </a:lnTo>
                    <a:close/>
                  </a:path>
                </a:pathLst>
              </a:custGeom>
              <a:solidFill>
                <a:srgbClr val="9D9C9B"/>
              </a:solidFill>
              <a:ln w="9525">
                <a:noFill/>
                <a:round/>
                <a:headEnd/>
                <a:tailEnd/>
              </a:ln>
            </p:spPr>
            <p:txBody>
              <a:bodyPr/>
              <a:lstStyle/>
              <a:p>
                <a:endParaRPr lang="hu-HU"/>
              </a:p>
            </p:txBody>
          </p:sp>
          <p:sp>
            <p:nvSpPr>
              <p:cNvPr id="73920" name="Freeform 545"/>
              <p:cNvSpPr>
                <a:spLocks/>
              </p:cNvSpPr>
              <p:nvPr/>
            </p:nvSpPr>
            <p:spPr bwMode="auto">
              <a:xfrm>
                <a:off x="2456" y="1951"/>
                <a:ext cx="32" cy="48"/>
              </a:xfrm>
              <a:custGeom>
                <a:avLst/>
                <a:gdLst>
                  <a:gd name="T0" fmla="*/ 3 w 32"/>
                  <a:gd name="T1" fmla="*/ 0 h 48"/>
                  <a:gd name="T2" fmla="*/ 32 w 32"/>
                  <a:gd name="T3" fmla="*/ 47 h 48"/>
                  <a:gd name="T4" fmla="*/ 29 w 32"/>
                  <a:gd name="T5" fmla="*/ 48 h 48"/>
                  <a:gd name="T6" fmla="*/ 0 w 32"/>
                  <a:gd name="T7" fmla="*/ 2 h 48"/>
                  <a:gd name="T8" fmla="*/ 3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 y="0"/>
                    </a:moveTo>
                    <a:lnTo>
                      <a:pt x="32" y="47"/>
                    </a:lnTo>
                    <a:lnTo>
                      <a:pt x="29" y="48"/>
                    </a:lnTo>
                    <a:lnTo>
                      <a:pt x="0" y="2"/>
                    </a:lnTo>
                    <a:lnTo>
                      <a:pt x="3" y="0"/>
                    </a:lnTo>
                    <a:close/>
                  </a:path>
                </a:pathLst>
              </a:custGeom>
              <a:solidFill>
                <a:srgbClr val="9B9A9A"/>
              </a:solidFill>
              <a:ln w="9525">
                <a:noFill/>
                <a:round/>
                <a:headEnd/>
                <a:tailEnd/>
              </a:ln>
            </p:spPr>
            <p:txBody>
              <a:bodyPr/>
              <a:lstStyle/>
              <a:p>
                <a:endParaRPr lang="hu-HU"/>
              </a:p>
            </p:txBody>
          </p:sp>
          <p:sp>
            <p:nvSpPr>
              <p:cNvPr id="73921" name="Freeform 546"/>
              <p:cNvSpPr>
                <a:spLocks/>
              </p:cNvSpPr>
              <p:nvPr/>
            </p:nvSpPr>
            <p:spPr bwMode="auto">
              <a:xfrm>
                <a:off x="2454" y="1951"/>
                <a:ext cx="33" cy="49"/>
              </a:xfrm>
              <a:custGeom>
                <a:avLst/>
                <a:gdLst>
                  <a:gd name="T0" fmla="*/ 3 w 33"/>
                  <a:gd name="T1" fmla="*/ 0 h 49"/>
                  <a:gd name="T2" fmla="*/ 33 w 33"/>
                  <a:gd name="T3" fmla="*/ 48 h 49"/>
                  <a:gd name="T4" fmla="*/ 30 w 33"/>
                  <a:gd name="T5" fmla="*/ 49 h 49"/>
                  <a:gd name="T6" fmla="*/ 0 w 33"/>
                  <a:gd name="T7" fmla="*/ 3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8"/>
                    </a:lnTo>
                    <a:lnTo>
                      <a:pt x="30" y="49"/>
                    </a:lnTo>
                    <a:lnTo>
                      <a:pt x="0" y="3"/>
                    </a:lnTo>
                    <a:lnTo>
                      <a:pt x="3" y="0"/>
                    </a:lnTo>
                    <a:close/>
                  </a:path>
                </a:pathLst>
              </a:custGeom>
              <a:solidFill>
                <a:srgbClr val="999897"/>
              </a:solidFill>
              <a:ln w="9525">
                <a:noFill/>
                <a:round/>
                <a:headEnd/>
                <a:tailEnd/>
              </a:ln>
            </p:spPr>
            <p:txBody>
              <a:bodyPr/>
              <a:lstStyle/>
              <a:p>
                <a:endParaRPr lang="hu-HU"/>
              </a:p>
            </p:txBody>
          </p:sp>
          <p:sp>
            <p:nvSpPr>
              <p:cNvPr id="73922" name="Freeform 547"/>
              <p:cNvSpPr>
                <a:spLocks/>
              </p:cNvSpPr>
              <p:nvPr/>
            </p:nvSpPr>
            <p:spPr bwMode="auto">
              <a:xfrm>
                <a:off x="2453" y="1953"/>
                <a:ext cx="32" cy="49"/>
              </a:xfrm>
              <a:custGeom>
                <a:avLst/>
                <a:gdLst>
                  <a:gd name="T0" fmla="*/ 3 w 32"/>
                  <a:gd name="T1" fmla="*/ 0 h 49"/>
                  <a:gd name="T2" fmla="*/ 32 w 32"/>
                  <a:gd name="T3" fmla="*/ 46 h 49"/>
                  <a:gd name="T4" fmla="*/ 31 w 32"/>
                  <a:gd name="T5" fmla="*/ 49 h 49"/>
                  <a:gd name="T6" fmla="*/ 0 w 32"/>
                  <a:gd name="T7" fmla="*/ 1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6"/>
                    </a:lnTo>
                    <a:lnTo>
                      <a:pt x="31" y="49"/>
                    </a:lnTo>
                    <a:lnTo>
                      <a:pt x="0" y="1"/>
                    </a:lnTo>
                    <a:lnTo>
                      <a:pt x="3" y="0"/>
                    </a:lnTo>
                    <a:close/>
                  </a:path>
                </a:pathLst>
              </a:custGeom>
              <a:solidFill>
                <a:srgbClr val="969595"/>
              </a:solidFill>
              <a:ln w="9525">
                <a:noFill/>
                <a:round/>
                <a:headEnd/>
                <a:tailEnd/>
              </a:ln>
            </p:spPr>
            <p:txBody>
              <a:bodyPr/>
              <a:lstStyle/>
              <a:p>
                <a:endParaRPr lang="hu-HU"/>
              </a:p>
            </p:txBody>
          </p:sp>
          <p:sp>
            <p:nvSpPr>
              <p:cNvPr id="73923" name="Freeform 548"/>
              <p:cNvSpPr>
                <a:spLocks/>
              </p:cNvSpPr>
              <p:nvPr/>
            </p:nvSpPr>
            <p:spPr bwMode="auto">
              <a:xfrm>
                <a:off x="2452" y="1954"/>
                <a:ext cx="32" cy="48"/>
              </a:xfrm>
              <a:custGeom>
                <a:avLst/>
                <a:gdLst>
                  <a:gd name="T0" fmla="*/ 2 w 32"/>
                  <a:gd name="T1" fmla="*/ 0 h 48"/>
                  <a:gd name="T2" fmla="*/ 32 w 32"/>
                  <a:gd name="T3" fmla="*/ 46 h 48"/>
                  <a:gd name="T4" fmla="*/ 31 w 32"/>
                  <a:gd name="T5" fmla="*/ 48 h 48"/>
                  <a:gd name="T6" fmla="*/ 0 w 32"/>
                  <a:gd name="T7" fmla="*/ 1 h 48"/>
                  <a:gd name="T8" fmla="*/ 2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2" y="0"/>
                    </a:moveTo>
                    <a:lnTo>
                      <a:pt x="32" y="46"/>
                    </a:lnTo>
                    <a:lnTo>
                      <a:pt x="31" y="48"/>
                    </a:lnTo>
                    <a:lnTo>
                      <a:pt x="0" y="1"/>
                    </a:lnTo>
                    <a:lnTo>
                      <a:pt x="2" y="0"/>
                    </a:lnTo>
                    <a:close/>
                  </a:path>
                </a:pathLst>
              </a:custGeom>
              <a:solidFill>
                <a:srgbClr val="959493"/>
              </a:solidFill>
              <a:ln w="9525">
                <a:noFill/>
                <a:round/>
                <a:headEnd/>
                <a:tailEnd/>
              </a:ln>
            </p:spPr>
            <p:txBody>
              <a:bodyPr/>
              <a:lstStyle/>
              <a:p>
                <a:endParaRPr lang="hu-HU"/>
              </a:p>
            </p:txBody>
          </p:sp>
          <p:sp>
            <p:nvSpPr>
              <p:cNvPr id="73924" name="Freeform 549"/>
              <p:cNvSpPr>
                <a:spLocks/>
              </p:cNvSpPr>
              <p:nvPr/>
            </p:nvSpPr>
            <p:spPr bwMode="auto">
              <a:xfrm>
                <a:off x="2452" y="1954"/>
                <a:ext cx="32" cy="49"/>
              </a:xfrm>
              <a:custGeom>
                <a:avLst/>
                <a:gdLst>
                  <a:gd name="T0" fmla="*/ 1 w 32"/>
                  <a:gd name="T1" fmla="*/ 0 h 49"/>
                  <a:gd name="T2" fmla="*/ 32 w 32"/>
                  <a:gd name="T3" fmla="*/ 48 h 49"/>
                  <a:gd name="T4" fmla="*/ 29 w 32"/>
                  <a:gd name="T5" fmla="*/ 49 h 49"/>
                  <a:gd name="T6" fmla="*/ 0 w 32"/>
                  <a:gd name="T7" fmla="*/ 1 h 49"/>
                  <a:gd name="T8" fmla="*/ 1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1" y="0"/>
                    </a:moveTo>
                    <a:lnTo>
                      <a:pt x="32" y="48"/>
                    </a:lnTo>
                    <a:lnTo>
                      <a:pt x="29" y="49"/>
                    </a:lnTo>
                    <a:lnTo>
                      <a:pt x="0" y="1"/>
                    </a:lnTo>
                    <a:lnTo>
                      <a:pt x="1" y="0"/>
                    </a:lnTo>
                    <a:close/>
                  </a:path>
                </a:pathLst>
              </a:custGeom>
              <a:solidFill>
                <a:srgbClr val="929190"/>
              </a:solidFill>
              <a:ln w="9525">
                <a:noFill/>
                <a:round/>
                <a:headEnd/>
                <a:tailEnd/>
              </a:ln>
            </p:spPr>
            <p:txBody>
              <a:bodyPr/>
              <a:lstStyle/>
              <a:p>
                <a:endParaRPr lang="hu-HU"/>
              </a:p>
            </p:txBody>
          </p:sp>
          <p:sp>
            <p:nvSpPr>
              <p:cNvPr id="73925" name="Freeform 550"/>
              <p:cNvSpPr>
                <a:spLocks/>
              </p:cNvSpPr>
              <p:nvPr/>
            </p:nvSpPr>
            <p:spPr bwMode="auto">
              <a:xfrm>
                <a:off x="2450" y="1955"/>
                <a:ext cx="33" cy="48"/>
              </a:xfrm>
              <a:custGeom>
                <a:avLst/>
                <a:gdLst>
                  <a:gd name="T0" fmla="*/ 2 w 33"/>
                  <a:gd name="T1" fmla="*/ 0 h 48"/>
                  <a:gd name="T2" fmla="*/ 33 w 33"/>
                  <a:gd name="T3" fmla="*/ 47 h 48"/>
                  <a:gd name="T4" fmla="*/ 30 w 33"/>
                  <a:gd name="T5" fmla="*/ 48 h 48"/>
                  <a:gd name="T6" fmla="*/ 0 w 33"/>
                  <a:gd name="T7" fmla="*/ 2 h 48"/>
                  <a:gd name="T8" fmla="*/ 2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2" y="0"/>
                    </a:moveTo>
                    <a:lnTo>
                      <a:pt x="33" y="47"/>
                    </a:lnTo>
                    <a:lnTo>
                      <a:pt x="30" y="48"/>
                    </a:lnTo>
                    <a:lnTo>
                      <a:pt x="0" y="2"/>
                    </a:lnTo>
                    <a:lnTo>
                      <a:pt x="2" y="0"/>
                    </a:lnTo>
                    <a:close/>
                  </a:path>
                </a:pathLst>
              </a:custGeom>
              <a:solidFill>
                <a:srgbClr val="908F8F"/>
              </a:solidFill>
              <a:ln w="9525">
                <a:noFill/>
                <a:round/>
                <a:headEnd/>
                <a:tailEnd/>
              </a:ln>
            </p:spPr>
            <p:txBody>
              <a:bodyPr/>
              <a:lstStyle/>
              <a:p>
                <a:endParaRPr lang="hu-HU"/>
              </a:p>
            </p:txBody>
          </p:sp>
          <p:sp>
            <p:nvSpPr>
              <p:cNvPr id="73926" name="Freeform 551"/>
              <p:cNvSpPr>
                <a:spLocks/>
              </p:cNvSpPr>
              <p:nvPr/>
            </p:nvSpPr>
            <p:spPr bwMode="auto">
              <a:xfrm>
                <a:off x="2449" y="1955"/>
                <a:ext cx="32" cy="50"/>
              </a:xfrm>
              <a:custGeom>
                <a:avLst/>
                <a:gdLst>
                  <a:gd name="T0" fmla="*/ 3 w 32"/>
                  <a:gd name="T1" fmla="*/ 0 h 50"/>
                  <a:gd name="T2" fmla="*/ 32 w 32"/>
                  <a:gd name="T3" fmla="*/ 48 h 50"/>
                  <a:gd name="T4" fmla="*/ 29 w 32"/>
                  <a:gd name="T5" fmla="*/ 50 h 50"/>
                  <a:gd name="T6" fmla="*/ 0 w 32"/>
                  <a:gd name="T7" fmla="*/ 2 h 50"/>
                  <a:gd name="T8" fmla="*/ 3 w 32"/>
                  <a:gd name="T9" fmla="*/ 0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 y="0"/>
                    </a:moveTo>
                    <a:lnTo>
                      <a:pt x="32" y="48"/>
                    </a:lnTo>
                    <a:lnTo>
                      <a:pt x="29" y="50"/>
                    </a:lnTo>
                    <a:lnTo>
                      <a:pt x="0" y="2"/>
                    </a:lnTo>
                    <a:lnTo>
                      <a:pt x="3" y="0"/>
                    </a:lnTo>
                    <a:close/>
                  </a:path>
                </a:pathLst>
              </a:custGeom>
              <a:solidFill>
                <a:srgbClr val="8E8D8D"/>
              </a:solidFill>
              <a:ln w="9525">
                <a:noFill/>
                <a:round/>
                <a:headEnd/>
                <a:tailEnd/>
              </a:ln>
            </p:spPr>
            <p:txBody>
              <a:bodyPr/>
              <a:lstStyle/>
              <a:p>
                <a:endParaRPr lang="hu-HU"/>
              </a:p>
            </p:txBody>
          </p:sp>
          <p:sp>
            <p:nvSpPr>
              <p:cNvPr id="73927" name="Freeform 552"/>
              <p:cNvSpPr>
                <a:spLocks/>
              </p:cNvSpPr>
              <p:nvPr/>
            </p:nvSpPr>
            <p:spPr bwMode="auto">
              <a:xfrm>
                <a:off x="2447" y="1957"/>
                <a:ext cx="33" cy="48"/>
              </a:xfrm>
              <a:custGeom>
                <a:avLst/>
                <a:gdLst>
                  <a:gd name="T0" fmla="*/ 3 w 33"/>
                  <a:gd name="T1" fmla="*/ 0 h 48"/>
                  <a:gd name="T2" fmla="*/ 33 w 33"/>
                  <a:gd name="T3" fmla="*/ 46 h 48"/>
                  <a:gd name="T4" fmla="*/ 30 w 33"/>
                  <a:gd name="T5" fmla="*/ 48 h 48"/>
                  <a:gd name="T6" fmla="*/ 0 w 33"/>
                  <a:gd name="T7" fmla="*/ 1 h 48"/>
                  <a:gd name="T8" fmla="*/ 3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 y="0"/>
                    </a:moveTo>
                    <a:lnTo>
                      <a:pt x="33" y="46"/>
                    </a:lnTo>
                    <a:lnTo>
                      <a:pt x="30" y="48"/>
                    </a:lnTo>
                    <a:lnTo>
                      <a:pt x="0" y="1"/>
                    </a:lnTo>
                    <a:lnTo>
                      <a:pt x="3" y="0"/>
                    </a:lnTo>
                    <a:close/>
                  </a:path>
                </a:pathLst>
              </a:custGeom>
              <a:solidFill>
                <a:srgbClr val="8D8C8B"/>
              </a:solidFill>
              <a:ln w="9525">
                <a:noFill/>
                <a:round/>
                <a:headEnd/>
                <a:tailEnd/>
              </a:ln>
            </p:spPr>
            <p:txBody>
              <a:bodyPr/>
              <a:lstStyle/>
              <a:p>
                <a:endParaRPr lang="hu-HU"/>
              </a:p>
            </p:txBody>
          </p:sp>
          <p:sp>
            <p:nvSpPr>
              <p:cNvPr id="73928" name="Freeform 553"/>
              <p:cNvSpPr>
                <a:spLocks/>
              </p:cNvSpPr>
              <p:nvPr/>
            </p:nvSpPr>
            <p:spPr bwMode="auto">
              <a:xfrm>
                <a:off x="2446" y="1957"/>
                <a:ext cx="32" cy="49"/>
              </a:xfrm>
              <a:custGeom>
                <a:avLst/>
                <a:gdLst>
                  <a:gd name="T0" fmla="*/ 3 w 32"/>
                  <a:gd name="T1" fmla="*/ 0 h 49"/>
                  <a:gd name="T2" fmla="*/ 32 w 32"/>
                  <a:gd name="T3" fmla="*/ 48 h 49"/>
                  <a:gd name="T4" fmla="*/ 30 w 32"/>
                  <a:gd name="T5" fmla="*/ 49 h 49"/>
                  <a:gd name="T6" fmla="*/ 0 w 32"/>
                  <a:gd name="T7" fmla="*/ 1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8"/>
                    </a:lnTo>
                    <a:lnTo>
                      <a:pt x="30" y="49"/>
                    </a:lnTo>
                    <a:lnTo>
                      <a:pt x="0" y="1"/>
                    </a:lnTo>
                    <a:lnTo>
                      <a:pt x="3" y="0"/>
                    </a:lnTo>
                    <a:close/>
                  </a:path>
                </a:pathLst>
              </a:custGeom>
              <a:solidFill>
                <a:srgbClr val="8B8A89"/>
              </a:solidFill>
              <a:ln w="9525">
                <a:noFill/>
                <a:round/>
                <a:headEnd/>
                <a:tailEnd/>
              </a:ln>
            </p:spPr>
            <p:txBody>
              <a:bodyPr/>
              <a:lstStyle/>
              <a:p>
                <a:endParaRPr lang="hu-HU"/>
              </a:p>
            </p:txBody>
          </p:sp>
          <p:sp>
            <p:nvSpPr>
              <p:cNvPr id="73929" name="Freeform 554"/>
              <p:cNvSpPr>
                <a:spLocks/>
              </p:cNvSpPr>
              <p:nvPr/>
            </p:nvSpPr>
            <p:spPr bwMode="auto">
              <a:xfrm>
                <a:off x="2445" y="1958"/>
                <a:ext cx="32" cy="48"/>
              </a:xfrm>
              <a:custGeom>
                <a:avLst/>
                <a:gdLst>
                  <a:gd name="T0" fmla="*/ 2 w 32"/>
                  <a:gd name="T1" fmla="*/ 0 h 48"/>
                  <a:gd name="T2" fmla="*/ 32 w 32"/>
                  <a:gd name="T3" fmla="*/ 47 h 48"/>
                  <a:gd name="T4" fmla="*/ 31 w 32"/>
                  <a:gd name="T5" fmla="*/ 48 h 48"/>
                  <a:gd name="T6" fmla="*/ 0 w 32"/>
                  <a:gd name="T7" fmla="*/ 2 h 48"/>
                  <a:gd name="T8" fmla="*/ 2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2" y="0"/>
                    </a:moveTo>
                    <a:lnTo>
                      <a:pt x="32" y="47"/>
                    </a:lnTo>
                    <a:lnTo>
                      <a:pt x="31" y="48"/>
                    </a:lnTo>
                    <a:lnTo>
                      <a:pt x="0" y="2"/>
                    </a:lnTo>
                    <a:lnTo>
                      <a:pt x="2" y="0"/>
                    </a:lnTo>
                    <a:close/>
                  </a:path>
                </a:pathLst>
              </a:custGeom>
              <a:solidFill>
                <a:srgbClr val="888786"/>
              </a:solidFill>
              <a:ln w="9525">
                <a:noFill/>
                <a:round/>
                <a:headEnd/>
                <a:tailEnd/>
              </a:ln>
            </p:spPr>
            <p:txBody>
              <a:bodyPr/>
              <a:lstStyle/>
              <a:p>
                <a:endParaRPr lang="hu-HU"/>
              </a:p>
            </p:txBody>
          </p:sp>
          <p:sp>
            <p:nvSpPr>
              <p:cNvPr id="73930" name="Freeform 555"/>
              <p:cNvSpPr>
                <a:spLocks/>
              </p:cNvSpPr>
              <p:nvPr/>
            </p:nvSpPr>
            <p:spPr bwMode="auto">
              <a:xfrm>
                <a:off x="2445" y="1958"/>
                <a:ext cx="31" cy="50"/>
              </a:xfrm>
              <a:custGeom>
                <a:avLst/>
                <a:gdLst>
                  <a:gd name="T0" fmla="*/ 1 w 31"/>
                  <a:gd name="T1" fmla="*/ 0 h 50"/>
                  <a:gd name="T2" fmla="*/ 31 w 31"/>
                  <a:gd name="T3" fmla="*/ 48 h 50"/>
                  <a:gd name="T4" fmla="*/ 29 w 31"/>
                  <a:gd name="T5" fmla="*/ 50 h 50"/>
                  <a:gd name="T6" fmla="*/ 0 w 31"/>
                  <a:gd name="T7" fmla="*/ 2 h 50"/>
                  <a:gd name="T8" fmla="*/ 1 w 31"/>
                  <a:gd name="T9" fmla="*/ 0 h 50"/>
                  <a:gd name="T10" fmla="*/ 0 60000 65536"/>
                  <a:gd name="T11" fmla="*/ 0 60000 65536"/>
                  <a:gd name="T12" fmla="*/ 0 60000 65536"/>
                  <a:gd name="T13" fmla="*/ 0 60000 65536"/>
                  <a:gd name="T14" fmla="*/ 0 60000 65536"/>
                  <a:gd name="T15" fmla="*/ 0 w 31"/>
                  <a:gd name="T16" fmla="*/ 0 h 50"/>
                  <a:gd name="T17" fmla="*/ 31 w 31"/>
                  <a:gd name="T18" fmla="*/ 50 h 50"/>
                </a:gdLst>
                <a:ahLst/>
                <a:cxnLst>
                  <a:cxn ang="T10">
                    <a:pos x="T0" y="T1"/>
                  </a:cxn>
                  <a:cxn ang="T11">
                    <a:pos x="T2" y="T3"/>
                  </a:cxn>
                  <a:cxn ang="T12">
                    <a:pos x="T4" y="T5"/>
                  </a:cxn>
                  <a:cxn ang="T13">
                    <a:pos x="T6" y="T7"/>
                  </a:cxn>
                  <a:cxn ang="T14">
                    <a:pos x="T8" y="T9"/>
                  </a:cxn>
                </a:cxnLst>
                <a:rect l="T15" t="T16" r="T17" b="T18"/>
                <a:pathLst>
                  <a:path w="31" h="50">
                    <a:moveTo>
                      <a:pt x="1" y="0"/>
                    </a:moveTo>
                    <a:lnTo>
                      <a:pt x="31" y="48"/>
                    </a:lnTo>
                    <a:lnTo>
                      <a:pt x="29" y="50"/>
                    </a:lnTo>
                    <a:lnTo>
                      <a:pt x="0" y="2"/>
                    </a:lnTo>
                    <a:lnTo>
                      <a:pt x="1" y="0"/>
                    </a:lnTo>
                    <a:close/>
                  </a:path>
                </a:pathLst>
              </a:custGeom>
              <a:solidFill>
                <a:srgbClr val="878585"/>
              </a:solidFill>
              <a:ln w="9525">
                <a:noFill/>
                <a:round/>
                <a:headEnd/>
                <a:tailEnd/>
              </a:ln>
            </p:spPr>
            <p:txBody>
              <a:bodyPr/>
              <a:lstStyle/>
              <a:p>
                <a:endParaRPr lang="hu-HU"/>
              </a:p>
            </p:txBody>
          </p:sp>
          <p:sp>
            <p:nvSpPr>
              <p:cNvPr id="73931" name="Freeform 556"/>
              <p:cNvSpPr>
                <a:spLocks/>
              </p:cNvSpPr>
              <p:nvPr/>
            </p:nvSpPr>
            <p:spPr bwMode="auto">
              <a:xfrm>
                <a:off x="2443" y="1960"/>
                <a:ext cx="33" cy="48"/>
              </a:xfrm>
              <a:custGeom>
                <a:avLst/>
                <a:gdLst>
                  <a:gd name="T0" fmla="*/ 2 w 33"/>
                  <a:gd name="T1" fmla="*/ 0 h 48"/>
                  <a:gd name="T2" fmla="*/ 33 w 33"/>
                  <a:gd name="T3" fmla="*/ 46 h 48"/>
                  <a:gd name="T4" fmla="*/ 30 w 33"/>
                  <a:gd name="T5" fmla="*/ 48 h 48"/>
                  <a:gd name="T6" fmla="*/ 0 w 33"/>
                  <a:gd name="T7" fmla="*/ 1 h 48"/>
                  <a:gd name="T8" fmla="*/ 2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2" y="0"/>
                    </a:moveTo>
                    <a:lnTo>
                      <a:pt x="33" y="46"/>
                    </a:lnTo>
                    <a:lnTo>
                      <a:pt x="30" y="48"/>
                    </a:lnTo>
                    <a:lnTo>
                      <a:pt x="0" y="1"/>
                    </a:lnTo>
                    <a:lnTo>
                      <a:pt x="2" y="0"/>
                    </a:lnTo>
                    <a:close/>
                  </a:path>
                </a:pathLst>
              </a:custGeom>
              <a:solidFill>
                <a:srgbClr val="848382"/>
              </a:solidFill>
              <a:ln w="9525">
                <a:noFill/>
                <a:round/>
                <a:headEnd/>
                <a:tailEnd/>
              </a:ln>
            </p:spPr>
            <p:txBody>
              <a:bodyPr/>
              <a:lstStyle/>
              <a:p>
                <a:endParaRPr lang="hu-HU"/>
              </a:p>
            </p:txBody>
          </p:sp>
          <p:sp>
            <p:nvSpPr>
              <p:cNvPr id="73932" name="Freeform 557"/>
              <p:cNvSpPr>
                <a:spLocks/>
              </p:cNvSpPr>
              <p:nvPr/>
            </p:nvSpPr>
            <p:spPr bwMode="auto">
              <a:xfrm>
                <a:off x="2442" y="1960"/>
                <a:ext cx="32" cy="49"/>
              </a:xfrm>
              <a:custGeom>
                <a:avLst/>
                <a:gdLst>
                  <a:gd name="T0" fmla="*/ 3 w 32"/>
                  <a:gd name="T1" fmla="*/ 0 h 49"/>
                  <a:gd name="T2" fmla="*/ 32 w 32"/>
                  <a:gd name="T3" fmla="*/ 48 h 49"/>
                  <a:gd name="T4" fmla="*/ 29 w 32"/>
                  <a:gd name="T5" fmla="*/ 49 h 49"/>
                  <a:gd name="T6" fmla="*/ 0 w 32"/>
                  <a:gd name="T7" fmla="*/ 1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8"/>
                    </a:lnTo>
                    <a:lnTo>
                      <a:pt x="29" y="49"/>
                    </a:lnTo>
                    <a:lnTo>
                      <a:pt x="0" y="1"/>
                    </a:lnTo>
                    <a:lnTo>
                      <a:pt x="3" y="0"/>
                    </a:lnTo>
                    <a:close/>
                  </a:path>
                </a:pathLst>
              </a:custGeom>
              <a:solidFill>
                <a:srgbClr val="828180"/>
              </a:solidFill>
              <a:ln w="9525">
                <a:noFill/>
                <a:round/>
                <a:headEnd/>
                <a:tailEnd/>
              </a:ln>
            </p:spPr>
            <p:txBody>
              <a:bodyPr/>
              <a:lstStyle/>
              <a:p>
                <a:endParaRPr lang="hu-HU"/>
              </a:p>
            </p:txBody>
          </p:sp>
          <p:sp>
            <p:nvSpPr>
              <p:cNvPr id="73933" name="Freeform 558"/>
              <p:cNvSpPr>
                <a:spLocks/>
              </p:cNvSpPr>
              <p:nvPr/>
            </p:nvSpPr>
            <p:spPr bwMode="auto">
              <a:xfrm>
                <a:off x="2440" y="1961"/>
                <a:ext cx="33" cy="48"/>
              </a:xfrm>
              <a:custGeom>
                <a:avLst/>
                <a:gdLst>
                  <a:gd name="T0" fmla="*/ 3 w 33"/>
                  <a:gd name="T1" fmla="*/ 0 h 48"/>
                  <a:gd name="T2" fmla="*/ 33 w 33"/>
                  <a:gd name="T3" fmla="*/ 47 h 48"/>
                  <a:gd name="T4" fmla="*/ 30 w 33"/>
                  <a:gd name="T5" fmla="*/ 48 h 48"/>
                  <a:gd name="T6" fmla="*/ 0 w 33"/>
                  <a:gd name="T7" fmla="*/ 1 h 48"/>
                  <a:gd name="T8" fmla="*/ 3 w 33"/>
                  <a:gd name="T9" fmla="*/ 0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3" y="0"/>
                    </a:moveTo>
                    <a:lnTo>
                      <a:pt x="33" y="47"/>
                    </a:lnTo>
                    <a:lnTo>
                      <a:pt x="30" y="48"/>
                    </a:lnTo>
                    <a:lnTo>
                      <a:pt x="0" y="1"/>
                    </a:lnTo>
                    <a:lnTo>
                      <a:pt x="3" y="0"/>
                    </a:lnTo>
                    <a:close/>
                  </a:path>
                </a:pathLst>
              </a:custGeom>
              <a:solidFill>
                <a:srgbClr val="81807F"/>
              </a:solidFill>
              <a:ln w="9525">
                <a:noFill/>
                <a:round/>
                <a:headEnd/>
                <a:tailEnd/>
              </a:ln>
            </p:spPr>
            <p:txBody>
              <a:bodyPr/>
              <a:lstStyle/>
              <a:p>
                <a:endParaRPr lang="hu-HU"/>
              </a:p>
            </p:txBody>
          </p:sp>
          <p:sp>
            <p:nvSpPr>
              <p:cNvPr id="73934" name="Freeform 559"/>
              <p:cNvSpPr>
                <a:spLocks/>
              </p:cNvSpPr>
              <p:nvPr/>
            </p:nvSpPr>
            <p:spPr bwMode="auto">
              <a:xfrm>
                <a:off x="2439" y="1961"/>
                <a:ext cx="32" cy="49"/>
              </a:xfrm>
              <a:custGeom>
                <a:avLst/>
                <a:gdLst>
                  <a:gd name="T0" fmla="*/ 3 w 32"/>
                  <a:gd name="T1" fmla="*/ 0 h 49"/>
                  <a:gd name="T2" fmla="*/ 32 w 32"/>
                  <a:gd name="T3" fmla="*/ 48 h 49"/>
                  <a:gd name="T4" fmla="*/ 29 w 32"/>
                  <a:gd name="T5" fmla="*/ 49 h 49"/>
                  <a:gd name="T6" fmla="*/ 0 w 32"/>
                  <a:gd name="T7" fmla="*/ 3 h 49"/>
                  <a:gd name="T8" fmla="*/ 3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3" y="0"/>
                    </a:moveTo>
                    <a:lnTo>
                      <a:pt x="32" y="48"/>
                    </a:lnTo>
                    <a:lnTo>
                      <a:pt x="29" y="49"/>
                    </a:lnTo>
                    <a:lnTo>
                      <a:pt x="0" y="3"/>
                    </a:lnTo>
                    <a:lnTo>
                      <a:pt x="3" y="0"/>
                    </a:lnTo>
                    <a:close/>
                  </a:path>
                </a:pathLst>
              </a:custGeom>
              <a:solidFill>
                <a:srgbClr val="7F7D7D"/>
              </a:solidFill>
              <a:ln w="9525">
                <a:noFill/>
                <a:round/>
                <a:headEnd/>
                <a:tailEnd/>
              </a:ln>
            </p:spPr>
            <p:txBody>
              <a:bodyPr/>
              <a:lstStyle/>
              <a:p>
                <a:endParaRPr lang="hu-HU"/>
              </a:p>
            </p:txBody>
          </p:sp>
          <p:sp>
            <p:nvSpPr>
              <p:cNvPr id="73935" name="Freeform 560"/>
              <p:cNvSpPr>
                <a:spLocks/>
              </p:cNvSpPr>
              <p:nvPr/>
            </p:nvSpPr>
            <p:spPr bwMode="auto">
              <a:xfrm>
                <a:off x="2437" y="1962"/>
                <a:ext cx="33" cy="50"/>
              </a:xfrm>
              <a:custGeom>
                <a:avLst/>
                <a:gdLst>
                  <a:gd name="T0" fmla="*/ 3 w 33"/>
                  <a:gd name="T1" fmla="*/ 0 h 50"/>
                  <a:gd name="T2" fmla="*/ 33 w 33"/>
                  <a:gd name="T3" fmla="*/ 47 h 50"/>
                  <a:gd name="T4" fmla="*/ 30 w 33"/>
                  <a:gd name="T5" fmla="*/ 50 h 50"/>
                  <a:gd name="T6" fmla="*/ 0 w 33"/>
                  <a:gd name="T7" fmla="*/ 2 h 50"/>
                  <a:gd name="T8" fmla="*/ 3 w 33"/>
                  <a:gd name="T9" fmla="*/ 0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 y="0"/>
                    </a:moveTo>
                    <a:lnTo>
                      <a:pt x="33" y="47"/>
                    </a:lnTo>
                    <a:lnTo>
                      <a:pt x="30" y="50"/>
                    </a:lnTo>
                    <a:lnTo>
                      <a:pt x="0" y="2"/>
                    </a:lnTo>
                    <a:lnTo>
                      <a:pt x="3" y="0"/>
                    </a:lnTo>
                    <a:close/>
                  </a:path>
                </a:pathLst>
              </a:custGeom>
              <a:solidFill>
                <a:srgbClr val="7D7C7B"/>
              </a:solidFill>
              <a:ln w="9525">
                <a:noFill/>
                <a:round/>
                <a:headEnd/>
                <a:tailEnd/>
              </a:ln>
            </p:spPr>
            <p:txBody>
              <a:bodyPr/>
              <a:lstStyle/>
              <a:p>
                <a:endParaRPr lang="hu-HU"/>
              </a:p>
            </p:txBody>
          </p:sp>
          <p:sp>
            <p:nvSpPr>
              <p:cNvPr id="73936" name="Freeform 561"/>
              <p:cNvSpPr>
                <a:spLocks/>
              </p:cNvSpPr>
              <p:nvPr/>
            </p:nvSpPr>
            <p:spPr bwMode="auto">
              <a:xfrm>
                <a:off x="2436" y="1964"/>
                <a:ext cx="32" cy="48"/>
              </a:xfrm>
              <a:custGeom>
                <a:avLst/>
                <a:gdLst>
                  <a:gd name="T0" fmla="*/ 3 w 32"/>
                  <a:gd name="T1" fmla="*/ 0 h 48"/>
                  <a:gd name="T2" fmla="*/ 32 w 32"/>
                  <a:gd name="T3" fmla="*/ 46 h 48"/>
                  <a:gd name="T4" fmla="*/ 31 w 32"/>
                  <a:gd name="T5" fmla="*/ 48 h 48"/>
                  <a:gd name="T6" fmla="*/ 0 w 32"/>
                  <a:gd name="T7" fmla="*/ 1 h 48"/>
                  <a:gd name="T8" fmla="*/ 3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 y="0"/>
                    </a:moveTo>
                    <a:lnTo>
                      <a:pt x="32" y="46"/>
                    </a:lnTo>
                    <a:lnTo>
                      <a:pt x="31" y="48"/>
                    </a:lnTo>
                    <a:lnTo>
                      <a:pt x="0" y="1"/>
                    </a:lnTo>
                    <a:lnTo>
                      <a:pt x="3" y="0"/>
                    </a:lnTo>
                    <a:close/>
                  </a:path>
                </a:pathLst>
              </a:custGeom>
              <a:solidFill>
                <a:srgbClr val="7B7A79"/>
              </a:solidFill>
              <a:ln w="9525">
                <a:noFill/>
                <a:round/>
                <a:headEnd/>
                <a:tailEnd/>
              </a:ln>
            </p:spPr>
            <p:txBody>
              <a:bodyPr/>
              <a:lstStyle/>
              <a:p>
                <a:endParaRPr lang="hu-HU"/>
              </a:p>
            </p:txBody>
          </p:sp>
          <p:sp>
            <p:nvSpPr>
              <p:cNvPr id="73937" name="Freeform 562"/>
              <p:cNvSpPr>
                <a:spLocks/>
              </p:cNvSpPr>
              <p:nvPr/>
            </p:nvSpPr>
            <p:spPr bwMode="auto">
              <a:xfrm>
                <a:off x="2436" y="1964"/>
                <a:ext cx="31" cy="49"/>
              </a:xfrm>
              <a:custGeom>
                <a:avLst/>
                <a:gdLst>
                  <a:gd name="T0" fmla="*/ 1 w 31"/>
                  <a:gd name="T1" fmla="*/ 0 h 49"/>
                  <a:gd name="T2" fmla="*/ 31 w 31"/>
                  <a:gd name="T3" fmla="*/ 48 h 49"/>
                  <a:gd name="T4" fmla="*/ 30 w 31"/>
                  <a:gd name="T5" fmla="*/ 49 h 49"/>
                  <a:gd name="T6" fmla="*/ 0 w 31"/>
                  <a:gd name="T7" fmla="*/ 1 h 49"/>
                  <a:gd name="T8" fmla="*/ 1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1" y="0"/>
                    </a:moveTo>
                    <a:lnTo>
                      <a:pt x="31" y="48"/>
                    </a:lnTo>
                    <a:lnTo>
                      <a:pt x="30" y="49"/>
                    </a:lnTo>
                    <a:lnTo>
                      <a:pt x="0" y="1"/>
                    </a:lnTo>
                    <a:lnTo>
                      <a:pt x="1" y="0"/>
                    </a:lnTo>
                    <a:close/>
                  </a:path>
                </a:pathLst>
              </a:custGeom>
              <a:solidFill>
                <a:srgbClr val="797877"/>
              </a:solidFill>
              <a:ln w="9525">
                <a:noFill/>
                <a:round/>
                <a:headEnd/>
                <a:tailEnd/>
              </a:ln>
            </p:spPr>
            <p:txBody>
              <a:bodyPr/>
              <a:lstStyle/>
              <a:p>
                <a:endParaRPr lang="hu-HU"/>
              </a:p>
            </p:txBody>
          </p:sp>
          <p:sp>
            <p:nvSpPr>
              <p:cNvPr id="73938" name="Freeform 563"/>
              <p:cNvSpPr>
                <a:spLocks/>
              </p:cNvSpPr>
              <p:nvPr/>
            </p:nvSpPr>
            <p:spPr bwMode="auto">
              <a:xfrm>
                <a:off x="2435" y="1965"/>
                <a:ext cx="32" cy="48"/>
              </a:xfrm>
              <a:custGeom>
                <a:avLst/>
                <a:gdLst>
                  <a:gd name="T0" fmla="*/ 1 w 32"/>
                  <a:gd name="T1" fmla="*/ 0 h 48"/>
                  <a:gd name="T2" fmla="*/ 32 w 32"/>
                  <a:gd name="T3" fmla="*/ 47 h 48"/>
                  <a:gd name="T4" fmla="*/ 29 w 32"/>
                  <a:gd name="T5" fmla="*/ 48 h 48"/>
                  <a:gd name="T6" fmla="*/ 0 w 32"/>
                  <a:gd name="T7" fmla="*/ 2 h 48"/>
                  <a:gd name="T8" fmla="*/ 1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 y="0"/>
                    </a:moveTo>
                    <a:lnTo>
                      <a:pt x="32" y="47"/>
                    </a:lnTo>
                    <a:lnTo>
                      <a:pt x="29" y="48"/>
                    </a:lnTo>
                    <a:lnTo>
                      <a:pt x="0" y="2"/>
                    </a:lnTo>
                    <a:lnTo>
                      <a:pt x="1" y="0"/>
                    </a:lnTo>
                    <a:close/>
                  </a:path>
                </a:pathLst>
              </a:custGeom>
              <a:solidFill>
                <a:srgbClr val="767473"/>
              </a:solidFill>
              <a:ln w="9525">
                <a:noFill/>
                <a:round/>
                <a:headEnd/>
                <a:tailEnd/>
              </a:ln>
            </p:spPr>
            <p:txBody>
              <a:bodyPr/>
              <a:lstStyle/>
              <a:p>
                <a:endParaRPr lang="hu-HU"/>
              </a:p>
            </p:txBody>
          </p:sp>
          <p:sp>
            <p:nvSpPr>
              <p:cNvPr id="73939" name="Freeform 564"/>
              <p:cNvSpPr>
                <a:spLocks/>
              </p:cNvSpPr>
              <p:nvPr/>
            </p:nvSpPr>
            <p:spPr bwMode="auto">
              <a:xfrm>
                <a:off x="2433" y="1965"/>
                <a:ext cx="33" cy="50"/>
              </a:xfrm>
              <a:custGeom>
                <a:avLst/>
                <a:gdLst>
                  <a:gd name="T0" fmla="*/ 3 w 33"/>
                  <a:gd name="T1" fmla="*/ 0 h 50"/>
                  <a:gd name="T2" fmla="*/ 33 w 33"/>
                  <a:gd name="T3" fmla="*/ 48 h 50"/>
                  <a:gd name="T4" fmla="*/ 30 w 33"/>
                  <a:gd name="T5" fmla="*/ 50 h 50"/>
                  <a:gd name="T6" fmla="*/ 0 w 33"/>
                  <a:gd name="T7" fmla="*/ 2 h 50"/>
                  <a:gd name="T8" fmla="*/ 3 w 33"/>
                  <a:gd name="T9" fmla="*/ 0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 y="0"/>
                    </a:moveTo>
                    <a:lnTo>
                      <a:pt x="33" y="48"/>
                    </a:lnTo>
                    <a:lnTo>
                      <a:pt x="30" y="50"/>
                    </a:lnTo>
                    <a:lnTo>
                      <a:pt x="0" y="2"/>
                    </a:lnTo>
                    <a:lnTo>
                      <a:pt x="3" y="0"/>
                    </a:lnTo>
                    <a:close/>
                  </a:path>
                </a:pathLst>
              </a:custGeom>
              <a:solidFill>
                <a:srgbClr val="747271"/>
              </a:solidFill>
              <a:ln w="9525">
                <a:noFill/>
                <a:round/>
                <a:headEnd/>
                <a:tailEnd/>
              </a:ln>
            </p:spPr>
            <p:txBody>
              <a:bodyPr/>
              <a:lstStyle/>
              <a:p>
                <a:endParaRPr lang="hu-HU"/>
              </a:p>
            </p:txBody>
          </p:sp>
          <p:sp>
            <p:nvSpPr>
              <p:cNvPr id="73940" name="Freeform 565"/>
              <p:cNvSpPr>
                <a:spLocks/>
              </p:cNvSpPr>
              <p:nvPr/>
            </p:nvSpPr>
            <p:spPr bwMode="auto">
              <a:xfrm>
                <a:off x="2432" y="1967"/>
                <a:ext cx="32" cy="48"/>
              </a:xfrm>
              <a:custGeom>
                <a:avLst/>
                <a:gdLst>
                  <a:gd name="T0" fmla="*/ 3 w 32"/>
                  <a:gd name="T1" fmla="*/ 0 h 48"/>
                  <a:gd name="T2" fmla="*/ 32 w 32"/>
                  <a:gd name="T3" fmla="*/ 46 h 48"/>
                  <a:gd name="T4" fmla="*/ 29 w 32"/>
                  <a:gd name="T5" fmla="*/ 48 h 48"/>
                  <a:gd name="T6" fmla="*/ 0 w 32"/>
                  <a:gd name="T7" fmla="*/ 1 h 48"/>
                  <a:gd name="T8" fmla="*/ 3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 y="0"/>
                    </a:moveTo>
                    <a:lnTo>
                      <a:pt x="32" y="46"/>
                    </a:lnTo>
                    <a:lnTo>
                      <a:pt x="29" y="48"/>
                    </a:lnTo>
                    <a:lnTo>
                      <a:pt x="0" y="1"/>
                    </a:lnTo>
                    <a:lnTo>
                      <a:pt x="3" y="0"/>
                    </a:lnTo>
                    <a:close/>
                  </a:path>
                </a:pathLst>
              </a:custGeom>
              <a:solidFill>
                <a:srgbClr val="727070"/>
              </a:solidFill>
              <a:ln w="9525">
                <a:noFill/>
                <a:round/>
                <a:headEnd/>
                <a:tailEnd/>
              </a:ln>
            </p:spPr>
            <p:txBody>
              <a:bodyPr/>
              <a:lstStyle/>
              <a:p>
                <a:endParaRPr lang="hu-HU"/>
              </a:p>
            </p:txBody>
          </p:sp>
          <p:sp>
            <p:nvSpPr>
              <p:cNvPr id="73941" name="Freeform 566"/>
              <p:cNvSpPr>
                <a:spLocks/>
              </p:cNvSpPr>
              <p:nvPr/>
            </p:nvSpPr>
            <p:spPr bwMode="auto">
              <a:xfrm>
                <a:off x="2430" y="1967"/>
                <a:ext cx="33" cy="49"/>
              </a:xfrm>
              <a:custGeom>
                <a:avLst/>
                <a:gdLst>
                  <a:gd name="T0" fmla="*/ 3 w 33"/>
                  <a:gd name="T1" fmla="*/ 0 h 49"/>
                  <a:gd name="T2" fmla="*/ 33 w 33"/>
                  <a:gd name="T3" fmla="*/ 48 h 49"/>
                  <a:gd name="T4" fmla="*/ 30 w 33"/>
                  <a:gd name="T5" fmla="*/ 49 h 49"/>
                  <a:gd name="T6" fmla="*/ 0 w 33"/>
                  <a:gd name="T7" fmla="*/ 1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8"/>
                    </a:lnTo>
                    <a:lnTo>
                      <a:pt x="30" y="49"/>
                    </a:lnTo>
                    <a:lnTo>
                      <a:pt x="0" y="1"/>
                    </a:lnTo>
                    <a:lnTo>
                      <a:pt x="3" y="0"/>
                    </a:lnTo>
                    <a:close/>
                  </a:path>
                </a:pathLst>
              </a:custGeom>
              <a:solidFill>
                <a:srgbClr val="716F6E"/>
              </a:solidFill>
              <a:ln w="9525">
                <a:noFill/>
                <a:round/>
                <a:headEnd/>
                <a:tailEnd/>
              </a:ln>
            </p:spPr>
            <p:txBody>
              <a:bodyPr/>
              <a:lstStyle/>
              <a:p>
                <a:endParaRPr lang="hu-HU"/>
              </a:p>
            </p:txBody>
          </p:sp>
          <p:sp>
            <p:nvSpPr>
              <p:cNvPr id="73942" name="Freeform 567"/>
              <p:cNvSpPr>
                <a:spLocks/>
              </p:cNvSpPr>
              <p:nvPr/>
            </p:nvSpPr>
            <p:spPr bwMode="auto">
              <a:xfrm>
                <a:off x="2429" y="1968"/>
                <a:ext cx="32" cy="48"/>
              </a:xfrm>
              <a:custGeom>
                <a:avLst/>
                <a:gdLst>
                  <a:gd name="T0" fmla="*/ 3 w 32"/>
                  <a:gd name="T1" fmla="*/ 0 h 48"/>
                  <a:gd name="T2" fmla="*/ 32 w 32"/>
                  <a:gd name="T3" fmla="*/ 47 h 48"/>
                  <a:gd name="T4" fmla="*/ 31 w 32"/>
                  <a:gd name="T5" fmla="*/ 48 h 48"/>
                  <a:gd name="T6" fmla="*/ 0 w 32"/>
                  <a:gd name="T7" fmla="*/ 1 h 48"/>
                  <a:gd name="T8" fmla="*/ 3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 y="0"/>
                    </a:moveTo>
                    <a:lnTo>
                      <a:pt x="32" y="47"/>
                    </a:lnTo>
                    <a:lnTo>
                      <a:pt x="31" y="48"/>
                    </a:lnTo>
                    <a:lnTo>
                      <a:pt x="0" y="1"/>
                    </a:lnTo>
                    <a:lnTo>
                      <a:pt x="3" y="0"/>
                    </a:lnTo>
                    <a:close/>
                  </a:path>
                </a:pathLst>
              </a:custGeom>
              <a:solidFill>
                <a:srgbClr val="6F6D6C"/>
              </a:solidFill>
              <a:ln w="9525">
                <a:noFill/>
                <a:round/>
                <a:headEnd/>
                <a:tailEnd/>
              </a:ln>
            </p:spPr>
            <p:txBody>
              <a:bodyPr/>
              <a:lstStyle/>
              <a:p>
                <a:endParaRPr lang="hu-HU"/>
              </a:p>
            </p:txBody>
          </p:sp>
          <p:sp>
            <p:nvSpPr>
              <p:cNvPr id="73943" name="Freeform 568"/>
              <p:cNvSpPr>
                <a:spLocks/>
              </p:cNvSpPr>
              <p:nvPr/>
            </p:nvSpPr>
            <p:spPr bwMode="auto">
              <a:xfrm>
                <a:off x="2428" y="1968"/>
                <a:ext cx="32" cy="49"/>
              </a:xfrm>
              <a:custGeom>
                <a:avLst/>
                <a:gdLst>
                  <a:gd name="T0" fmla="*/ 2 w 32"/>
                  <a:gd name="T1" fmla="*/ 0 h 49"/>
                  <a:gd name="T2" fmla="*/ 32 w 32"/>
                  <a:gd name="T3" fmla="*/ 48 h 49"/>
                  <a:gd name="T4" fmla="*/ 31 w 32"/>
                  <a:gd name="T5" fmla="*/ 49 h 49"/>
                  <a:gd name="T6" fmla="*/ 0 w 32"/>
                  <a:gd name="T7" fmla="*/ 1 h 49"/>
                  <a:gd name="T8" fmla="*/ 2 w 32"/>
                  <a:gd name="T9" fmla="*/ 0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2" y="0"/>
                    </a:moveTo>
                    <a:lnTo>
                      <a:pt x="32" y="48"/>
                    </a:lnTo>
                    <a:lnTo>
                      <a:pt x="31" y="49"/>
                    </a:lnTo>
                    <a:lnTo>
                      <a:pt x="0" y="1"/>
                    </a:lnTo>
                    <a:lnTo>
                      <a:pt x="2" y="0"/>
                    </a:lnTo>
                    <a:close/>
                  </a:path>
                </a:pathLst>
              </a:custGeom>
              <a:solidFill>
                <a:srgbClr val="6E6C6B"/>
              </a:solidFill>
              <a:ln w="9525">
                <a:noFill/>
                <a:round/>
                <a:headEnd/>
                <a:tailEnd/>
              </a:ln>
            </p:spPr>
            <p:txBody>
              <a:bodyPr/>
              <a:lstStyle/>
              <a:p>
                <a:endParaRPr lang="hu-HU"/>
              </a:p>
            </p:txBody>
          </p:sp>
          <p:sp>
            <p:nvSpPr>
              <p:cNvPr id="73944" name="Freeform 569"/>
              <p:cNvSpPr>
                <a:spLocks/>
              </p:cNvSpPr>
              <p:nvPr/>
            </p:nvSpPr>
            <p:spPr bwMode="auto">
              <a:xfrm>
                <a:off x="2428" y="1969"/>
                <a:ext cx="32" cy="48"/>
              </a:xfrm>
              <a:custGeom>
                <a:avLst/>
                <a:gdLst>
                  <a:gd name="T0" fmla="*/ 1 w 32"/>
                  <a:gd name="T1" fmla="*/ 0 h 48"/>
                  <a:gd name="T2" fmla="*/ 32 w 32"/>
                  <a:gd name="T3" fmla="*/ 47 h 48"/>
                  <a:gd name="T4" fmla="*/ 29 w 32"/>
                  <a:gd name="T5" fmla="*/ 48 h 48"/>
                  <a:gd name="T6" fmla="*/ 0 w 32"/>
                  <a:gd name="T7" fmla="*/ 2 h 48"/>
                  <a:gd name="T8" fmla="*/ 1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 y="0"/>
                    </a:moveTo>
                    <a:lnTo>
                      <a:pt x="32" y="47"/>
                    </a:lnTo>
                    <a:lnTo>
                      <a:pt x="29" y="48"/>
                    </a:lnTo>
                    <a:lnTo>
                      <a:pt x="0" y="2"/>
                    </a:lnTo>
                    <a:lnTo>
                      <a:pt x="1" y="0"/>
                    </a:lnTo>
                    <a:close/>
                  </a:path>
                </a:pathLst>
              </a:custGeom>
              <a:solidFill>
                <a:srgbClr val="6C6A69"/>
              </a:solidFill>
              <a:ln w="9525">
                <a:noFill/>
                <a:round/>
                <a:headEnd/>
                <a:tailEnd/>
              </a:ln>
            </p:spPr>
            <p:txBody>
              <a:bodyPr/>
              <a:lstStyle/>
              <a:p>
                <a:endParaRPr lang="hu-HU"/>
              </a:p>
            </p:txBody>
          </p:sp>
          <p:sp>
            <p:nvSpPr>
              <p:cNvPr id="73945" name="Freeform 570"/>
              <p:cNvSpPr>
                <a:spLocks/>
              </p:cNvSpPr>
              <p:nvPr/>
            </p:nvSpPr>
            <p:spPr bwMode="auto">
              <a:xfrm>
                <a:off x="2426" y="1969"/>
                <a:ext cx="33" cy="50"/>
              </a:xfrm>
              <a:custGeom>
                <a:avLst/>
                <a:gdLst>
                  <a:gd name="T0" fmla="*/ 2 w 33"/>
                  <a:gd name="T1" fmla="*/ 0 h 50"/>
                  <a:gd name="T2" fmla="*/ 33 w 33"/>
                  <a:gd name="T3" fmla="*/ 48 h 50"/>
                  <a:gd name="T4" fmla="*/ 30 w 33"/>
                  <a:gd name="T5" fmla="*/ 50 h 50"/>
                  <a:gd name="T6" fmla="*/ 0 w 33"/>
                  <a:gd name="T7" fmla="*/ 2 h 50"/>
                  <a:gd name="T8" fmla="*/ 2 w 33"/>
                  <a:gd name="T9" fmla="*/ 0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2" y="0"/>
                    </a:moveTo>
                    <a:lnTo>
                      <a:pt x="33" y="48"/>
                    </a:lnTo>
                    <a:lnTo>
                      <a:pt x="30" y="50"/>
                    </a:lnTo>
                    <a:lnTo>
                      <a:pt x="0" y="2"/>
                    </a:lnTo>
                    <a:lnTo>
                      <a:pt x="2" y="0"/>
                    </a:lnTo>
                    <a:close/>
                  </a:path>
                </a:pathLst>
              </a:custGeom>
              <a:solidFill>
                <a:srgbClr val="6A6867"/>
              </a:solidFill>
              <a:ln w="9525">
                <a:noFill/>
                <a:round/>
                <a:headEnd/>
                <a:tailEnd/>
              </a:ln>
            </p:spPr>
            <p:txBody>
              <a:bodyPr/>
              <a:lstStyle/>
              <a:p>
                <a:endParaRPr lang="hu-HU"/>
              </a:p>
            </p:txBody>
          </p:sp>
          <p:sp>
            <p:nvSpPr>
              <p:cNvPr id="73946" name="Freeform 571"/>
              <p:cNvSpPr>
                <a:spLocks/>
              </p:cNvSpPr>
              <p:nvPr/>
            </p:nvSpPr>
            <p:spPr bwMode="auto">
              <a:xfrm>
                <a:off x="2425" y="1971"/>
                <a:ext cx="32" cy="48"/>
              </a:xfrm>
              <a:custGeom>
                <a:avLst/>
                <a:gdLst>
                  <a:gd name="T0" fmla="*/ 3 w 32"/>
                  <a:gd name="T1" fmla="*/ 0 h 48"/>
                  <a:gd name="T2" fmla="*/ 32 w 32"/>
                  <a:gd name="T3" fmla="*/ 46 h 48"/>
                  <a:gd name="T4" fmla="*/ 29 w 32"/>
                  <a:gd name="T5" fmla="*/ 48 h 48"/>
                  <a:gd name="T6" fmla="*/ 0 w 32"/>
                  <a:gd name="T7" fmla="*/ 1 h 48"/>
                  <a:gd name="T8" fmla="*/ 3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3" y="0"/>
                    </a:moveTo>
                    <a:lnTo>
                      <a:pt x="32" y="46"/>
                    </a:lnTo>
                    <a:lnTo>
                      <a:pt x="29" y="48"/>
                    </a:lnTo>
                    <a:lnTo>
                      <a:pt x="0" y="1"/>
                    </a:lnTo>
                    <a:lnTo>
                      <a:pt x="3" y="0"/>
                    </a:lnTo>
                    <a:close/>
                  </a:path>
                </a:pathLst>
              </a:custGeom>
              <a:solidFill>
                <a:srgbClr val="686665"/>
              </a:solidFill>
              <a:ln w="9525">
                <a:noFill/>
                <a:round/>
                <a:headEnd/>
                <a:tailEnd/>
              </a:ln>
            </p:spPr>
            <p:txBody>
              <a:bodyPr/>
              <a:lstStyle/>
              <a:p>
                <a:endParaRPr lang="hu-HU"/>
              </a:p>
            </p:txBody>
          </p:sp>
          <p:sp>
            <p:nvSpPr>
              <p:cNvPr id="73947" name="Freeform 572"/>
              <p:cNvSpPr>
                <a:spLocks/>
              </p:cNvSpPr>
              <p:nvPr/>
            </p:nvSpPr>
            <p:spPr bwMode="auto">
              <a:xfrm>
                <a:off x="2423" y="1971"/>
                <a:ext cx="33" cy="49"/>
              </a:xfrm>
              <a:custGeom>
                <a:avLst/>
                <a:gdLst>
                  <a:gd name="T0" fmla="*/ 3 w 33"/>
                  <a:gd name="T1" fmla="*/ 0 h 49"/>
                  <a:gd name="T2" fmla="*/ 33 w 33"/>
                  <a:gd name="T3" fmla="*/ 48 h 49"/>
                  <a:gd name="T4" fmla="*/ 30 w 33"/>
                  <a:gd name="T5" fmla="*/ 49 h 49"/>
                  <a:gd name="T6" fmla="*/ 0 w 33"/>
                  <a:gd name="T7" fmla="*/ 3 h 49"/>
                  <a:gd name="T8" fmla="*/ 3 w 33"/>
                  <a:gd name="T9" fmla="*/ 0 h 49"/>
                  <a:gd name="T10" fmla="*/ 0 60000 65536"/>
                  <a:gd name="T11" fmla="*/ 0 60000 65536"/>
                  <a:gd name="T12" fmla="*/ 0 60000 65536"/>
                  <a:gd name="T13" fmla="*/ 0 60000 65536"/>
                  <a:gd name="T14" fmla="*/ 0 60000 65536"/>
                  <a:gd name="T15" fmla="*/ 0 w 33"/>
                  <a:gd name="T16" fmla="*/ 0 h 49"/>
                  <a:gd name="T17" fmla="*/ 33 w 33"/>
                  <a:gd name="T18" fmla="*/ 49 h 49"/>
                </a:gdLst>
                <a:ahLst/>
                <a:cxnLst>
                  <a:cxn ang="T10">
                    <a:pos x="T0" y="T1"/>
                  </a:cxn>
                  <a:cxn ang="T11">
                    <a:pos x="T2" y="T3"/>
                  </a:cxn>
                  <a:cxn ang="T12">
                    <a:pos x="T4" y="T5"/>
                  </a:cxn>
                  <a:cxn ang="T13">
                    <a:pos x="T6" y="T7"/>
                  </a:cxn>
                  <a:cxn ang="T14">
                    <a:pos x="T8" y="T9"/>
                  </a:cxn>
                </a:cxnLst>
                <a:rect l="T15" t="T16" r="T17" b="T18"/>
                <a:pathLst>
                  <a:path w="33" h="49">
                    <a:moveTo>
                      <a:pt x="3" y="0"/>
                    </a:moveTo>
                    <a:lnTo>
                      <a:pt x="33" y="48"/>
                    </a:lnTo>
                    <a:lnTo>
                      <a:pt x="30" y="49"/>
                    </a:lnTo>
                    <a:lnTo>
                      <a:pt x="0" y="3"/>
                    </a:lnTo>
                    <a:lnTo>
                      <a:pt x="3" y="0"/>
                    </a:lnTo>
                    <a:close/>
                  </a:path>
                </a:pathLst>
              </a:custGeom>
              <a:solidFill>
                <a:srgbClr val="676563"/>
              </a:solidFill>
              <a:ln w="9525">
                <a:noFill/>
                <a:round/>
                <a:headEnd/>
                <a:tailEnd/>
              </a:ln>
            </p:spPr>
            <p:txBody>
              <a:bodyPr/>
              <a:lstStyle/>
              <a:p>
                <a:endParaRPr lang="hu-HU"/>
              </a:p>
            </p:txBody>
          </p:sp>
          <p:sp>
            <p:nvSpPr>
              <p:cNvPr id="73948" name="Freeform 573"/>
              <p:cNvSpPr>
                <a:spLocks/>
              </p:cNvSpPr>
              <p:nvPr/>
            </p:nvSpPr>
            <p:spPr bwMode="auto">
              <a:xfrm>
                <a:off x="2422" y="1972"/>
                <a:ext cx="32" cy="50"/>
              </a:xfrm>
              <a:custGeom>
                <a:avLst/>
                <a:gdLst>
                  <a:gd name="T0" fmla="*/ 3 w 32"/>
                  <a:gd name="T1" fmla="*/ 0 h 50"/>
                  <a:gd name="T2" fmla="*/ 32 w 32"/>
                  <a:gd name="T3" fmla="*/ 47 h 50"/>
                  <a:gd name="T4" fmla="*/ 30 w 32"/>
                  <a:gd name="T5" fmla="*/ 50 h 50"/>
                  <a:gd name="T6" fmla="*/ 0 w 32"/>
                  <a:gd name="T7" fmla="*/ 2 h 50"/>
                  <a:gd name="T8" fmla="*/ 3 w 32"/>
                  <a:gd name="T9" fmla="*/ 0 h 50"/>
                  <a:gd name="T10" fmla="*/ 0 60000 65536"/>
                  <a:gd name="T11" fmla="*/ 0 60000 65536"/>
                  <a:gd name="T12" fmla="*/ 0 60000 65536"/>
                  <a:gd name="T13" fmla="*/ 0 60000 65536"/>
                  <a:gd name="T14" fmla="*/ 0 60000 65536"/>
                  <a:gd name="T15" fmla="*/ 0 w 32"/>
                  <a:gd name="T16" fmla="*/ 0 h 50"/>
                  <a:gd name="T17" fmla="*/ 32 w 32"/>
                  <a:gd name="T18" fmla="*/ 50 h 50"/>
                </a:gdLst>
                <a:ahLst/>
                <a:cxnLst>
                  <a:cxn ang="T10">
                    <a:pos x="T0" y="T1"/>
                  </a:cxn>
                  <a:cxn ang="T11">
                    <a:pos x="T2" y="T3"/>
                  </a:cxn>
                  <a:cxn ang="T12">
                    <a:pos x="T4" y="T5"/>
                  </a:cxn>
                  <a:cxn ang="T13">
                    <a:pos x="T6" y="T7"/>
                  </a:cxn>
                  <a:cxn ang="T14">
                    <a:pos x="T8" y="T9"/>
                  </a:cxn>
                </a:cxnLst>
                <a:rect l="T15" t="T16" r="T17" b="T18"/>
                <a:pathLst>
                  <a:path w="32" h="50">
                    <a:moveTo>
                      <a:pt x="3" y="0"/>
                    </a:moveTo>
                    <a:lnTo>
                      <a:pt x="32" y="47"/>
                    </a:lnTo>
                    <a:lnTo>
                      <a:pt x="30" y="50"/>
                    </a:lnTo>
                    <a:lnTo>
                      <a:pt x="0" y="2"/>
                    </a:lnTo>
                    <a:lnTo>
                      <a:pt x="3" y="0"/>
                    </a:lnTo>
                    <a:close/>
                  </a:path>
                </a:pathLst>
              </a:custGeom>
              <a:solidFill>
                <a:srgbClr val="636160"/>
              </a:solidFill>
              <a:ln w="9525">
                <a:noFill/>
                <a:round/>
                <a:headEnd/>
                <a:tailEnd/>
              </a:ln>
            </p:spPr>
            <p:txBody>
              <a:bodyPr/>
              <a:lstStyle/>
              <a:p>
                <a:endParaRPr lang="hu-HU"/>
              </a:p>
            </p:txBody>
          </p:sp>
          <p:sp>
            <p:nvSpPr>
              <p:cNvPr id="73949" name="Freeform 574"/>
              <p:cNvSpPr>
                <a:spLocks/>
              </p:cNvSpPr>
              <p:nvPr/>
            </p:nvSpPr>
            <p:spPr bwMode="auto">
              <a:xfrm>
                <a:off x="2408" y="1951"/>
                <a:ext cx="55" cy="89"/>
              </a:xfrm>
              <a:custGeom>
                <a:avLst/>
                <a:gdLst>
                  <a:gd name="T0" fmla="*/ 15 w 55"/>
                  <a:gd name="T1" fmla="*/ 23 h 89"/>
                  <a:gd name="T2" fmla="*/ 45 w 55"/>
                  <a:gd name="T3" fmla="*/ 69 h 89"/>
                  <a:gd name="T4" fmla="*/ 44 w 55"/>
                  <a:gd name="T5" fmla="*/ 71 h 89"/>
                  <a:gd name="T6" fmla="*/ 55 w 55"/>
                  <a:gd name="T7" fmla="*/ 89 h 89"/>
                  <a:gd name="T8" fmla="*/ 55 w 55"/>
                  <a:gd name="T9" fmla="*/ 89 h 89"/>
                  <a:gd name="T10" fmla="*/ 0 w 55"/>
                  <a:gd name="T11" fmla="*/ 2 h 89"/>
                  <a:gd name="T12" fmla="*/ 0 w 55"/>
                  <a:gd name="T13" fmla="*/ 0 h 89"/>
                  <a:gd name="T14" fmla="*/ 14 w 55"/>
                  <a:gd name="T15" fmla="*/ 23 h 89"/>
                  <a:gd name="T16" fmla="*/ 15 w 55"/>
                  <a:gd name="T17" fmla="*/ 2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89"/>
                  <a:gd name="T29" fmla="*/ 55 w 55"/>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89">
                    <a:moveTo>
                      <a:pt x="15" y="23"/>
                    </a:moveTo>
                    <a:lnTo>
                      <a:pt x="45" y="69"/>
                    </a:lnTo>
                    <a:lnTo>
                      <a:pt x="44" y="71"/>
                    </a:lnTo>
                    <a:lnTo>
                      <a:pt x="55" y="89"/>
                    </a:lnTo>
                    <a:lnTo>
                      <a:pt x="0" y="2"/>
                    </a:lnTo>
                    <a:lnTo>
                      <a:pt x="0" y="0"/>
                    </a:lnTo>
                    <a:lnTo>
                      <a:pt x="14" y="23"/>
                    </a:lnTo>
                    <a:lnTo>
                      <a:pt x="15" y="23"/>
                    </a:lnTo>
                    <a:close/>
                  </a:path>
                </a:pathLst>
              </a:custGeom>
              <a:solidFill>
                <a:srgbClr val="615E5D"/>
              </a:solidFill>
              <a:ln w="9525">
                <a:noFill/>
                <a:round/>
                <a:headEnd/>
                <a:tailEnd/>
              </a:ln>
            </p:spPr>
            <p:txBody>
              <a:bodyPr/>
              <a:lstStyle/>
              <a:p>
                <a:endParaRPr lang="hu-HU"/>
              </a:p>
            </p:txBody>
          </p:sp>
          <p:sp>
            <p:nvSpPr>
              <p:cNvPr id="73950" name="Freeform 575"/>
              <p:cNvSpPr>
                <a:spLocks/>
              </p:cNvSpPr>
              <p:nvPr/>
            </p:nvSpPr>
            <p:spPr bwMode="auto">
              <a:xfrm>
                <a:off x="2406" y="1951"/>
                <a:ext cx="57" cy="89"/>
              </a:xfrm>
              <a:custGeom>
                <a:avLst/>
                <a:gdLst>
                  <a:gd name="T0" fmla="*/ 16 w 57"/>
                  <a:gd name="T1" fmla="*/ 23 h 89"/>
                  <a:gd name="T2" fmla="*/ 46 w 57"/>
                  <a:gd name="T3" fmla="*/ 71 h 89"/>
                  <a:gd name="T4" fmla="*/ 46 w 57"/>
                  <a:gd name="T5" fmla="*/ 71 h 89"/>
                  <a:gd name="T6" fmla="*/ 57 w 57"/>
                  <a:gd name="T7" fmla="*/ 89 h 89"/>
                  <a:gd name="T8" fmla="*/ 54 w 57"/>
                  <a:gd name="T9" fmla="*/ 89 h 89"/>
                  <a:gd name="T10" fmla="*/ 0 w 57"/>
                  <a:gd name="T11" fmla="*/ 3 h 89"/>
                  <a:gd name="T12" fmla="*/ 2 w 57"/>
                  <a:gd name="T13" fmla="*/ 0 h 89"/>
                  <a:gd name="T14" fmla="*/ 2 w 57"/>
                  <a:gd name="T15" fmla="*/ 0 h 89"/>
                  <a:gd name="T16" fmla="*/ 16 w 57"/>
                  <a:gd name="T17" fmla="*/ 23 h 89"/>
                  <a:gd name="T18" fmla="*/ 16 w 57"/>
                  <a:gd name="T19" fmla="*/ 2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9"/>
                  <a:gd name="T32" fmla="*/ 57 w 5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9">
                    <a:moveTo>
                      <a:pt x="16" y="23"/>
                    </a:moveTo>
                    <a:lnTo>
                      <a:pt x="46" y="71"/>
                    </a:lnTo>
                    <a:lnTo>
                      <a:pt x="57" y="89"/>
                    </a:lnTo>
                    <a:lnTo>
                      <a:pt x="54" y="89"/>
                    </a:lnTo>
                    <a:lnTo>
                      <a:pt x="0" y="3"/>
                    </a:lnTo>
                    <a:lnTo>
                      <a:pt x="2" y="0"/>
                    </a:lnTo>
                    <a:lnTo>
                      <a:pt x="16" y="23"/>
                    </a:lnTo>
                    <a:close/>
                  </a:path>
                </a:pathLst>
              </a:custGeom>
              <a:solidFill>
                <a:srgbClr val="5E5C5B"/>
              </a:solidFill>
              <a:ln w="9525">
                <a:noFill/>
                <a:round/>
                <a:headEnd/>
                <a:tailEnd/>
              </a:ln>
            </p:spPr>
            <p:txBody>
              <a:bodyPr/>
              <a:lstStyle/>
              <a:p>
                <a:endParaRPr lang="hu-HU"/>
              </a:p>
            </p:txBody>
          </p:sp>
          <p:sp>
            <p:nvSpPr>
              <p:cNvPr id="73951" name="Freeform 576"/>
              <p:cNvSpPr>
                <a:spLocks/>
              </p:cNvSpPr>
              <p:nvPr/>
            </p:nvSpPr>
            <p:spPr bwMode="auto">
              <a:xfrm>
                <a:off x="2406" y="1953"/>
                <a:ext cx="57" cy="87"/>
              </a:xfrm>
              <a:custGeom>
                <a:avLst/>
                <a:gdLst>
                  <a:gd name="T0" fmla="*/ 2 w 57"/>
                  <a:gd name="T1" fmla="*/ 0 h 87"/>
                  <a:gd name="T2" fmla="*/ 57 w 57"/>
                  <a:gd name="T3" fmla="*/ 87 h 87"/>
                  <a:gd name="T4" fmla="*/ 53 w 57"/>
                  <a:gd name="T5" fmla="*/ 87 h 87"/>
                  <a:gd name="T6" fmla="*/ 0 w 57"/>
                  <a:gd name="T7" fmla="*/ 4 h 87"/>
                  <a:gd name="T8" fmla="*/ 2 w 57"/>
                  <a:gd name="T9" fmla="*/ 0 h 87"/>
                  <a:gd name="T10" fmla="*/ 0 60000 65536"/>
                  <a:gd name="T11" fmla="*/ 0 60000 65536"/>
                  <a:gd name="T12" fmla="*/ 0 60000 65536"/>
                  <a:gd name="T13" fmla="*/ 0 60000 65536"/>
                  <a:gd name="T14" fmla="*/ 0 60000 65536"/>
                  <a:gd name="T15" fmla="*/ 0 w 57"/>
                  <a:gd name="T16" fmla="*/ 0 h 87"/>
                  <a:gd name="T17" fmla="*/ 57 w 57"/>
                  <a:gd name="T18" fmla="*/ 87 h 87"/>
                </a:gdLst>
                <a:ahLst/>
                <a:cxnLst>
                  <a:cxn ang="T10">
                    <a:pos x="T0" y="T1"/>
                  </a:cxn>
                  <a:cxn ang="T11">
                    <a:pos x="T2" y="T3"/>
                  </a:cxn>
                  <a:cxn ang="T12">
                    <a:pos x="T4" y="T5"/>
                  </a:cxn>
                  <a:cxn ang="T13">
                    <a:pos x="T6" y="T7"/>
                  </a:cxn>
                  <a:cxn ang="T14">
                    <a:pos x="T8" y="T9"/>
                  </a:cxn>
                </a:cxnLst>
                <a:rect l="T15" t="T16" r="T17" b="T18"/>
                <a:pathLst>
                  <a:path w="57" h="87">
                    <a:moveTo>
                      <a:pt x="2" y="0"/>
                    </a:moveTo>
                    <a:lnTo>
                      <a:pt x="57" y="87"/>
                    </a:lnTo>
                    <a:lnTo>
                      <a:pt x="53" y="87"/>
                    </a:lnTo>
                    <a:lnTo>
                      <a:pt x="0" y="4"/>
                    </a:lnTo>
                    <a:lnTo>
                      <a:pt x="2" y="0"/>
                    </a:lnTo>
                    <a:close/>
                  </a:path>
                </a:pathLst>
              </a:custGeom>
              <a:solidFill>
                <a:srgbClr val="5D5A59"/>
              </a:solidFill>
              <a:ln w="9525">
                <a:noFill/>
                <a:round/>
                <a:headEnd/>
                <a:tailEnd/>
              </a:ln>
            </p:spPr>
            <p:txBody>
              <a:bodyPr/>
              <a:lstStyle/>
              <a:p>
                <a:endParaRPr lang="hu-HU"/>
              </a:p>
            </p:txBody>
          </p:sp>
          <p:sp>
            <p:nvSpPr>
              <p:cNvPr id="73952" name="Freeform 577"/>
              <p:cNvSpPr>
                <a:spLocks/>
              </p:cNvSpPr>
              <p:nvPr/>
            </p:nvSpPr>
            <p:spPr bwMode="auto">
              <a:xfrm>
                <a:off x="2405" y="1954"/>
                <a:ext cx="55" cy="86"/>
              </a:xfrm>
              <a:custGeom>
                <a:avLst/>
                <a:gdLst>
                  <a:gd name="T0" fmla="*/ 1 w 55"/>
                  <a:gd name="T1" fmla="*/ 0 h 86"/>
                  <a:gd name="T2" fmla="*/ 55 w 55"/>
                  <a:gd name="T3" fmla="*/ 86 h 86"/>
                  <a:gd name="T4" fmla="*/ 52 w 55"/>
                  <a:gd name="T5" fmla="*/ 86 h 86"/>
                  <a:gd name="T6" fmla="*/ 0 w 55"/>
                  <a:gd name="T7" fmla="*/ 4 h 86"/>
                  <a:gd name="T8" fmla="*/ 1 w 55"/>
                  <a:gd name="T9" fmla="*/ 0 h 86"/>
                  <a:gd name="T10" fmla="*/ 0 60000 65536"/>
                  <a:gd name="T11" fmla="*/ 0 60000 65536"/>
                  <a:gd name="T12" fmla="*/ 0 60000 65536"/>
                  <a:gd name="T13" fmla="*/ 0 60000 65536"/>
                  <a:gd name="T14" fmla="*/ 0 60000 65536"/>
                  <a:gd name="T15" fmla="*/ 0 w 55"/>
                  <a:gd name="T16" fmla="*/ 0 h 86"/>
                  <a:gd name="T17" fmla="*/ 55 w 55"/>
                  <a:gd name="T18" fmla="*/ 86 h 86"/>
                </a:gdLst>
                <a:ahLst/>
                <a:cxnLst>
                  <a:cxn ang="T10">
                    <a:pos x="T0" y="T1"/>
                  </a:cxn>
                  <a:cxn ang="T11">
                    <a:pos x="T2" y="T3"/>
                  </a:cxn>
                  <a:cxn ang="T12">
                    <a:pos x="T4" y="T5"/>
                  </a:cxn>
                  <a:cxn ang="T13">
                    <a:pos x="T6" y="T7"/>
                  </a:cxn>
                  <a:cxn ang="T14">
                    <a:pos x="T8" y="T9"/>
                  </a:cxn>
                </a:cxnLst>
                <a:rect l="T15" t="T16" r="T17" b="T18"/>
                <a:pathLst>
                  <a:path w="55" h="86">
                    <a:moveTo>
                      <a:pt x="1" y="0"/>
                    </a:moveTo>
                    <a:lnTo>
                      <a:pt x="55" y="86"/>
                    </a:lnTo>
                    <a:lnTo>
                      <a:pt x="52" y="86"/>
                    </a:lnTo>
                    <a:lnTo>
                      <a:pt x="0" y="4"/>
                    </a:lnTo>
                    <a:lnTo>
                      <a:pt x="1" y="0"/>
                    </a:lnTo>
                    <a:close/>
                  </a:path>
                </a:pathLst>
              </a:custGeom>
              <a:solidFill>
                <a:srgbClr val="5B5957"/>
              </a:solidFill>
              <a:ln w="9525">
                <a:noFill/>
                <a:round/>
                <a:headEnd/>
                <a:tailEnd/>
              </a:ln>
            </p:spPr>
            <p:txBody>
              <a:bodyPr/>
              <a:lstStyle/>
              <a:p>
                <a:endParaRPr lang="hu-HU"/>
              </a:p>
            </p:txBody>
          </p:sp>
          <p:sp>
            <p:nvSpPr>
              <p:cNvPr id="73953" name="Freeform 578"/>
              <p:cNvSpPr>
                <a:spLocks/>
              </p:cNvSpPr>
              <p:nvPr/>
            </p:nvSpPr>
            <p:spPr bwMode="auto">
              <a:xfrm>
                <a:off x="2405" y="1957"/>
                <a:ext cx="54" cy="83"/>
              </a:xfrm>
              <a:custGeom>
                <a:avLst/>
                <a:gdLst>
                  <a:gd name="T0" fmla="*/ 1 w 54"/>
                  <a:gd name="T1" fmla="*/ 0 h 83"/>
                  <a:gd name="T2" fmla="*/ 54 w 54"/>
                  <a:gd name="T3" fmla="*/ 83 h 83"/>
                  <a:gd name="T4" fmla="*/ 51 w 54"/>
                  <a:gd name="T5" fmla="*/ 81 h 83"/>
                  <a:gd name="T6" fmla="*/ 0 w 54"/>
                  <a:gd name="T7" fmla="*/ 3 h 83"/>
                  <a:gd name="T8" fmla="*/ 1 w 54"/>
                  <a:gd name="T9" fmla="*/ 0 h 83"/>
                  <a:gd name="T10" fmla="*/ 0 60000 65536"/>
                  <a:gd name="T11" fmla="*/ 0 60000 65536"/>
                  <a:gd name="T12" fmla="*/ 0 60000 65536"/>
                  <a:gd name="T13" fmla="*/ 0 60000 65536"/>
                  <a:gd name="T14" fmla="*/ 0 60000 65536"/>
                  <a:gd name="T15" fmla="*/ 0 w 54"/>
                  <a:gd name="T16" fmla="*/ 0 h 83"/>
                  <a:gd name="T17" fmla="*/ 54 w 54"/>
                  <a:gd name="T18" fmla="*/ 83 h 83"/>
                </a:gdLst>
                <a:ahLst/>
                <a:cxnLst>
                  <a:cxn ang="T10">
                    <a:pos x="T0" y="T1"/>
                  </a:cxn>
                  <a:cxn ang="T11">
                    <a:pos x="T2" y="T3"/>
                  </a:cxn>
                  <a:cxn ang="T12">
                    <a:pos x="T4" y="T5"/>
                  </a:cxn>
                  <a:cxn ang="T13">
                    <a:pos x="T6" y="T7"/>
                  </a:cxn>
                  <a:cxn ang="T14">
                    <a:pos x="T8" y="T9"/>
                  </a:cxn>
                </a:cxnLst>
                <a:rect l="T15" t="T16" r="T17" b="T18"/>
                <a:pathLst>
                  <a:path w="54" h="83">
                    <a:moveTo>
                      <a:pt x="1" y="0"/>
                    </a:moveTo>
                    <a:lnTo>
                      <a:pt x="54" y="83"/>
                    </a:lnTo>
                    <a:lnTo>
                      <a:pt x="51" y="81"/>
                    </a:lnTo>
                    <a:lnTo>
                      <a:pt x="0" y="3"/>
                    </a:lnTo>
                    <a:lnTo>
                      <a:pt x="1" y="0"/>
                    </a:lnTo>
                    <a:close/>
                  </a:path>
                </a:pathLst>
              </a:custGeom>
              <a:solidFill>
                <a:srgbClr val="5A5756"/>
              </a:solidFill>
              <a:ln w="9525">
                <a:noFill/>
                <a:round/>
                <a:headEnd/>
                <a:tailEnd/>
              </a:ln>
            </p:spPr>
            <p:txBody>
              <a:bodyPr/>
              <a:lstStyle/>
              <a:p>
                <a:endParaRPr lang="hu-HU"/>
              </a:p>
            </p:txBody>
          </p:sp>
          <p:sp>
            <p:nvSpPr>
              <p:cNvPr id="73954" name="Freeform 579"/>
              <p:cNvSpPr>
                <a:spLocks/>
              </p:cNvSpPr>
              <p:nvPr/>
            </p:nvSpPr>
            <p:spPr bwMode="auto">
              <a:xfrm>
                <a:off x="2405" y="1958"/>
                <a:ext cx="52" cy="82"/>
              </a:xfrm>
              <a:custGeom>
                <a:avLst/>
                <a:gdLst>
                  <a:gd name="T0" fmla="*/ 0 w 52"/>
                  <a:gd name="T1" fmla="*/ 0 h 82"/>
                  <a:gd name="T2" fmla="*/ 52 w 52"/>
                  <a:gd name="T3" fmla="*/ 82 h 82"/>
                  <a:gd name="T4" fmla="*/ 48 w 52"/>
                  <a:gd name="T5" fmla="*/ 80 h 82"/>
                  <a:gd name="T6" fmla="*/ 0 w 52"/>
                  <a:gd name="T7" fmla="*/ 3 h 82"/>
                  <a:gd name="T8" fmla="*/ 0 w 52"/>
                  <a:gd name="T9" fmla="*/ 0 h 82"/>
                  <a:gd name="T10" fmla="*/ 0 60000 65536"/>
                  <a:gd name="T11" fmla="*/ 0 60000 65536"/>
                  <a:gd name="T12" fmla="*/ 0 60000 65536"/>
                  <a:gd name="T13" fmla="*/ 0 60000 65536"/>
                  <a:gd name="T14" fmla="*/ 0 60000 65536"/>
                  <a:gd name="T15" fmla="*/ 0 w 52"/>
                  <a:gd name="T16" fmla="*/ 0 h 82"/>
                  <a:gd name="T17" fmla="*/ 52 w 52"/>
                  <a:gd name="T18" fmla="*/ 82 h 82"/>
                </a:gdLst>
                <a:ahLst/>
                <a:cxnLst>
                  <a:cxn ang="T10">
                    <a:pos x="T0" y="T1"/>
                  </a:cxn>
                  <a:cxn ang="T11">
                    <a:pos x="T2" y="T3"/>
                  </a:cxn>
                  <a:cxn ang="T12">
                    <a:pos x="T4" y="T5"/>
                  </a:cxn>
                  <a:cxn ang="T13">
                    <a:pos x="T6" y="T7"/>
                  </a:cxn>
                  <a:cxn ang="T14">
                    <a:pos x="T8" y="T9"/>
                  </a:cxn>
                </a:cxnLst>
                <a:rect l="T15" t="T16" r="T17" b="T18"/>
                <a:pathLst>
                  <a:path w="52" h="82">
                    <a:moveTo>
                      <a:pt x="0" y="0"/>
                    </a:moveTo>
                    <a:lnTo>
                      <a:pt x="52" y="82"/>
                    </a:lnTo>
                    <a:lnTo>
                      <a:pt x="48" y="80"/>
                    </a:lnTo>
                    <a:lnTo>
                      <a:pt x="0" y="3"/>
                    </a:lnTo>
                    <a:lnTo>
                      <a:pt x="0" y="0"/>
                    </a:lnTo>
                    <a:close/>
                  </a:path>
                </a:pathLst>
              </a:custGeom>
              <a:solidFill>
                <a:srgbClr val="585554"/>
              </a:solidFill>
              <a:ln w="9525">
                <a:noFill/>
                <a:round/>
                <a:headEnd/>
                <a:tailEnd/>
              </a:ln>
            </p:spPr>
            <p:txBody>
              <a:bodyPr/>
              <a:lstStyle/>
              <a:p>
                <a:endParaRPr lang="hu-HU"/>
              </a:p>
            </p:txBody>
          </p:sp>
          <p:sp>
            <p:nvSpPr>
              <p:cNvPr id="73955" name="Freeform 580"/>
              <p:cNvSpPr>
                <a:spLocks/>
              </p:cNvSpPr>
              <p:nvPr/>
            </p:nvSpPr>
            <p:spPr bwMode="auto">
              <a:xfrm>
                <a:off x="2404" y="1960"/>
                <a:ext cx="52" cy="78"/>
              </a:xfrm>
              <a:custGeom>
                <a:avLst/>
                <a:gdLst>
                  <a:gd name="T0" fmla="*/ 1 w 52"/>
                  <a:gd name="T1" fmla="*/ 0 h 78"/>
                  <a:gd name="T2" fmla="*/ 52 w 52"/>
                  <a:gd name="T3" fmla="*/ 78 h 78"/>
                  <a:gd name="T4" fmla="*/ 48 w 52"/>
                  <a:gd name="T5" fmla="*/ 78 h 78"/>
                  <a:gd name="T6" fmla="*/ 0 w 52"/>
                  <a:gd name="T7" fmla="*/ 4 h 78"/>
                  <a:gd name="T8" fmla="*/ 1 w 52"/>
                  <a:gd name="T9" fmla="*/ 0 h 78"/>
                  <a:gd name="T10" fmla="*/ 0 60000 65536"/>
                  <a:gd name="T11" fmla="*/ 0 60000 65536"/>
                  <a:gd name="T12" fmla="*/ 0 60000 65536"/>
                  <a:gd name="T13" fmla="*/ 0 60000 65536"/>
                  <a:gd name="T14" fmla="*/ 0 60000 65536"/>
                  <a:gd name="T15" fmla="*/ 0 w 52"/>
                  <a:gd name="T16" fmla="*/ 0 h 78"/>
                  <a:gd name="T17" fmla="*/ 52 w 52"/>
                  <a:gd name="T18" fmla="*/ 78 h 78"/>
                </a:gdLst>
                <a:ahLst/>
                <a:cxnLst>
                  <a:cxn ang="T10">
                    <a:pos x="T0" y="T1"/>
                  </a:cxn>
                  <a:cxn ang="T11">
                    <a:pos x="T2" y="T3"/>
                  </a:cxn>
                  <a:cxn ang="T12">
                    <a:pos x="T4" y="T5"/>
                  </a:cxn>
                  <a:cxn ang="T13">
                    <a:pos x="T6" y="T7"/>
                  </a:cxn>
                  <a:cxn ang="T14">
                    <a:pos x="T8" y="T9"/>
                  </a:cxn>
                </a:cxnLst>
                <a:rect l="T15" t="T16" r="T17" b="T18"/>
                <a:pathLst>
                  <a:path w="52" h="78">
                    <a:moveTo>
                      <a:pt x="1" y="0"/>
                    </a:moveTo>
                    <a:lnTo>
                      <a:pt x="52" y="78"/>
                    </a:lnTo>
                    <a:lnTo>
                      <a:pt x="48" y="78"/>
                    </a:lnTo>
                    <a:lnTo>
                      <a:pt x="0" y="4"/>
                    </a:lnTo>
                    <a:lnTo>
                      <a:pt x="1" y="0"/>
                    </a:lnTo>
                    <a:close/>
                  </a:path>
                </a:pathLst>
              </a:custGeom>
              <a:solidFill>
                <a:srgbClr val="565452"/>
              </a:solidFill>
              <a:ln w="9525">
                <a:noFill/>
                <a:round/>
                <a:headEnd/>
                <a:tailEnd/>
              </a:ln>
            </p:spPr>
            <p:txBody>
              <a:bodyPr/>
              <a:lstStyle/>
              <a:p>
                <a:endParaRPr lang="hu-HU"/>
              </a:p>
            </p:txBody>
          </p:sp>
          <p:sp>
            <p:nvSpPr>
              <p:cNvPr id="73956" name="Freeform 581"/>
              <p:cNvSpPr>
                <a:spLocks/>
              </p:cNvSpPr>
              <p:nvPr/>
            </p:nvSpPr>
            <p:spPr bwMode="auto">
              <a:xfrm>
                <a:off x="2404" y="1961"/>
                <a:ext cx="49" cy="77"/>
              </a:xfrm>
              <a:custGeom>
                <a:avLst/>
                <a:gdLst>
                  <a:gd name="T0" fmla="*/ 1 w 49"/>
                  <a:gd name="T1" fmla="*/ 0 h 77"/>
                  <a:gd name="T2" fmla="*/ 49 w 49"/>
                  <a:gd name="T3" fmla="*/ 77 h 77"/>
                  <a:gd name="T4" fmla="*/ 46 w 49"/>
                  <a:gd name="T5" fmla="*/ 77 h 77"/>
                  <a:gd name="T6" fmla="*/ 0 w 49"/>
                  <a:gd name="T7" fmla="*/ 4 h 77"/>
                  <a:gd name="T8" fmla="*/ 1 w 49"/>
                  <a:gd name="T9" fmla="*/ 0 h 77"/>
                  <a:gd name="T10" fmla="*/ 0 60000 65536"/>
                  <a:gd name="T11" fmla="*/ 0 60000 65536"/>
                  <a:gd name="T12" fmla="*/ 0 60000 65536"/>
                  <a:gd name="T13" fmla="*/ 0 60000 65536"/>
                  <a:gd name="T14" fmla="*/ 0 60000 65536"/>
                  <a:gd name="T15" fmla="*/ 0 w 49"/>
                  <a:gd name="T16" fmla="*/ 0 h 77"/>
                  <a:gd name="T17" fmla="*/ 49 w 49"/>
                  <a:gd name="T18" fmla="*/ 77 h 77"/>
                </a:gdLst>
                <a:ahLst/>
                <a:cxnLst>
                  <a:cxn ang="T10">
                    <a:pos x="T0" y="T1"/>
                  </a:cxn>
                  <a:cxn ang="T11">
                    <a:pos x="T2" y="T3"/>
                  </a:cxn>
                  <a:cxn ang="T12">
                    <a:pos x="T4" y="T5"/>
                  </a:cxn>
                  <a:cxn ang="T13">
                    <a:pos x="T6" y="T7"/>
                  </a:cxn>
                  <a:cxn ang="T14">
                    <a:pos x="T8" y="T9"/>
                  </a:cxn>
                </a:cxnLst>
                <a:rect l="T15" t="T16" r="T17" b="T18"/>
                <a:pathLst>
                  <a:path w="49" h="77">
                    <a:moveTo>
                      <a:pt x="1" y="0"/>
                    </a:moveTo>
                    <a:lnTo>
                      <a:pt x="49" y="77"/>
                    </a:lnTo>
                    <a:lnTo>
                      <a:pt x="46" y="77"/>
                    </a:lnTo>
                    <a:lnTo>
                      <a:pt x="0" y="4"/>
                    </a:lnTo>
                    <a:lnTo>
                      <a:pt x="1" y="0"/>
                    </a:lnTo>
                    <a:close/>
                  </a:path>
                </a:pathLst>
              </a:custGeom>
              <a:solidFill>
                <a:srgbClr val="545250"/>
              </a:solidFill>
              <a:ln w="9525">
                <a:noFill/>
                <a:round/>
                <a:headEnd/>
                <a:tailEnd/>
              </a:ln>
            </p:spPr>
            <p:txBody>
              <a:bodyPr/>
              <a:lstStyle/>
              <a:p>
                <a:endParaRPr lang="hu-HU"/>
              </a:p>
            </p:txBody>
          </p:sp>
          <p:sp>
            <p:nvSpPr>
              <p:cNvPr id="73957" name="Freeform 582"/>
              <p:cNvSpPr>
                <a:spLocks/>
              </p:cNvSpPr>
              <p:nvPr/>
            </p:nvSpPr>
            <p:spPr bwMode="auto">
              <a:xfrm>
                <a:off x="2402" y="1964"/>
                <a:ext cx="50" cy="74"/>
              </a:xfrm>
              <a:custGeom>
                <a:avLst/>
                <a:gdLst>
                  <a:gd name="T0" fmla="*/ 2 w 50"/>
                  <a:gd name="T1" fmla="*/ 0 h 74"/>
                  <a:gd name="T2" fmla="*/ 50 w 50"/>
                  <a:gd name="T3" fmla="*/ 74 h 74"/>
                  <a:gd name="T4" fmla="*/ 47 w 50"/>
                  <a:gd name="T5" fmla="*/ 74 h 74"/>
                  <a:gd name="T6" fmla="*/ 0 w 50"/>
                  <a:gd name="T7" fmla="*/ 3 h 74"/>
                  <a:gd name="T8" fmla="*/ 2 w 50"/>
                  <a:gd name="T9" fmla="*/ 0 h 74"/>
                  <a:gd name="T10" fmla="*/ 0 60000 65536"/>
                  <a:gd name="T11" fmla="*/ 0 60000 65536"/>
                  <a:gd name="T12" fmla="*/ 0 60000 65536"/>
                  <a:gd name="T13" fmla="*/ 0 60000 65536"/>
                  <a:gd name="T14" fmla="*/ 0 60000 65536"/>
                  <a:gd name="T15" fmla="*/ 0 w 50"/>
                  <a:gd name="T16" fmla="*/ 0 h 74"/>
                  <a:gd name="T17" fmla="*/ 50 w 50"/>
                  <a:gd name="T18" fmla="*/ 74 h 74"/>
                </a:gdLst>
                <a:ahLst/>
                <a:cxnLst>
                  <a:cxn ang="T10">
                    <a:pos x="T0" y="T1"/>
                  </a:cxn>
                  <a:cxn ang="T11">
                    <a:pos x="T2" y="T3"/>
                  </a:cxn>
                  <a:cxn ang="T12">
                    <a:pos x="T4" y="T5"/>
                  </a:cxn>
                  <a:cxn ang="T13">
                    <a:pos x="T6" y="T7"/>
                  </a:cxn>
                  <a:cxn ang="T14">
                    <a:pos x="T8" y="T9"/>
                  </a:cxn>
                </a:cxnLst>
                <a:rect l="T15" t="T16" r="T17" b="T18"/>
                <a:pathLst>
                  <a:path w="50" h="74">
                    <a:moveTo>
                      <a:pt x="2" y="0"/>
                    </a:moveTo>
                    <a:lnTo>
                      <a:pt x="50" y="74"/>
                    </a:lnTo>
                    <a:lnTo>
                      <a:pt x="47" y="74"/>
                    </a:lnTo>
                    <a:lnTo>
                      <a:pt x="0" y="3"/>
                    </a:lnTo>
                    <a:lnTo>
                      <a:pt x="2" y="0"/>
                    </a:lnTo>
                    <a:close/>
                  </a:path>
                </a:pathLst>
              </a:custGeom>
              <a:solidFill>
                <a:srgbClr val="514E4C"/>
              </a:solidFill>
              <a:ln w="9525">
                <a:noFill/>
                <a:round/>
                <a:headEnd/>
                <a:tailEnd/>
              </a:ln>
            </p:spPr>
            <p:txBody>
              <a:bodyPr/>
              <a:lstStyle/>
              <a:p>
                <a:endParaRPr lang="hu-HU"/>
              </a:p>
            </p:txBody>
          </p:sp>
          <p:sp>
            <p:nvSpPr>
              <p:cNvPr id="73958" name="Freeform 583"/>
              <p:cNvSpPr>
                <a:spLocks/>
              </p:cNvSpPr>
              <p:nvPr/>
            </p:nvSpPr>
            <p:spPr bwMode="auto">
              <a:xfrm>
                <a:off x="2402" y="1965"/>
                <a:ext cx="48" cy="73"/>
              </a:xfrm>
              <a:custGeom>
                <a:avLst/>
                <a:gdLst>
                  <a:gd name="T0" fmla="*/ 2 w 48"/>
                  <a:gd name="T1" fmla="*/ 0 h 73"/>
                  <a:gd name="T2" fmla="*/ 48 w 48"/>
                  <a:gd name="T3" fmla="*/ 73 h 73"/>
                  <a:gd name="T4" fmla="*/ 44 w 48"/>
                  <a:gd name="T5" fmla="*/ 73 h 73"/>
                  <a:gd name="T6" fmla="*/ 0 w 48"/>
                  <a:gd name="T7" fmla="*/ 3 h 73"/>
                  <a:gd name="T8" fmla="*/ 2 w 48"/>
                  <a:gd name="T9" fmla="*/ 0 h 73"/>
                  <a:gd name="T10" fmla="*/ 0 60000 65536"/>
                  <a:gd name="T11" fmla="*/ 0 60000 65536"/>
                  <a:gd name="T12" fmla="*/ 0 60000 65536"/>
                  <a:gd name="T13" fmla="*/ 0 60000 65536"/>
                  <a:gd name="T14" fmla="*/ 0 60000 65536"/>
                  <a:gd name="T15" fmla="*/ 0 w 48"/>
                  <a:gd name="T16" fmla="*/ 0 h 73"/>
                  <a:gd name="T17" fmla="*/ 48 w 48"/>
                  <a:gd name="T18" fmla="*/ 73 h 73"/>
                </a:gdLst>
                <a:ahLst/>
                <a:cxnLst>
                  <a:cxn ang="T10">
                    <a:pos x="T0" y="T1"/>
                  </a:cxn>
                  <a:cxn ang="T11">
                    <a:pos x="T2" y="T3"/>
                  </a:cxn>
                  <a:cxn ang="T12">
                    <a:pos x="T4" y="T5"/>
                  </a:cxn>
                  <a:cxn ang="T13">
                    <a:pos x="T6" y="T7"/>
                  </a:cxn>
                  <a:cxn ang="T14">
                    <a:pos x="T8" y="T9"/>
                  </a:cxn>
                </a:cxnLst>
                <a:rect l="T15" t="T16" r="T17" b="T18"/>
                <a:pathLst>
                  <a:path w="48" h="73">
                    <a:moveTo>
                      <a:pt x="2" y="0"/>
                    </a:moveTo>
                    <a:lnTo>
                      <a:pt x="48" y="73"/>
                    </a:lnTo>
                    <a:lnTo>
                      <a:pt x="44" y="73"/>
                    </a:lnTo>
                    <a:lnTo>
                      <a:pt x="0" y="3"/>
                    </a:lnTo>
                    <a:lnTo>
                      <a:pt x="2" y="0"/>
                    </a:lnTo>
                    <a:close/>
                  </a:path>
                </a:pathLst>
              </a:custGeom>
              <a:solidFill>
                <a:srgbClr val="4E4B4A"/>
              </a:solidFill>
              <a:ln w="9525">
                <a:noFill/>
                <a:round/>
                <a:headEnd/>
                <a:tailEnd/>
              </a:ln>
            </p:spPr>
            <p:txBody>
              <a:bodyPr/>
              <a:lstStyle/>
              <a:p>
                <a:endParaRPr lang="hu-HU"/>
              </a:p>
            </p:txBody>
          </p:sp>
          <p:sp>
            <p:nvSpPr>
              <p:cNvPr id="73959" name="Freeform 584"/>
              <p:cNvSpPr>
                <a:spLocks/>
              </p:cNvSpPr>
              <p:nvPr/>
            </p:nvSpPr>
            <p:spPr bwMode="auto">
              <a:xfrm>
                <a:off x="2402" y="1967"/>
                <a:ext cx="47" cy="71"/>
              </a:xfrm>
              <a:custGeom>
                <a:avLst/>
                <a:gdLst>
                  <a:gd name="T0" fmla="*/ 0 w 47"/>
                  <a:gd name="T1" fmla="*/ 0 h 71"/>
                  <a:gd name="T2" fmla="*/ 47 w 47"/>
                  <a:gd name="T3" fmla="*/ 71 h 71"/>
                  <a:gd name="T4" fmla="*/ 43 w 47"/>
                  <a:gd name="T5" fmla="*/ 71 h 71"/>
                  <a:gd name="T6" fmla="*/ 0 w 47"/>
                  <a:gd name="T7" fmla="*/ 4 h 71"/>
                  <a:gd name="T8" fmla="*/ 0 w 47"/>
                  <a:gd name="T9" fmla="*/ 0 h 71"/>
                  <a:gd name="T10" fmla="*/ 0 60000 65536"/>
                  <a:gd name="T11" fmla="*/ 0 60000 65536"/>
                  <a:gd name="T12" fmla="*/ 0 60000 65536"/>
                  <a:gd name="T13" fmla="*/ 0 60000 65536"/>
                  <a:gd name="T14" fmla="*/ 0 60000 65536"/>
                  <a:gd name="T15" fmla="*/ 0 w 47"/>
                  <a:gd name="T16" fmla="*/ 0 h 71"/>
                  <a:gd name="T17" fmla="*/ 47 w 47"/>
                  <a:gd name="T18" fmla="*/ 71 h 71"/>
                </a:gdLst>
                <a:ahLst/>
                <a:cxnLst>
                  <a:cxn ang="T10">
                    <a:pos x="T0" y="T1"/>
                  </a:cxn>
                  <a:cxn ang="T11">
                    <a:pos x="T2" y="T3"/>
                  </a:cxn>
                  <a:cxn ang="T12">
                    <a:pos x="T4" y="T5"/>
                  </a:cxn>
                  <a:cxn ang="T13">
                    <a:pos x="T6" y="T7"/>
                  </a:cxn>
                  <a:cxn ang="T14">
                    <a:pos x="T8" y="T9"/>
                  </a:cxn>
                </a:cxnLst>
                <a:rect l="T15" t="T16" r="T17" b="T18"/>
                <a:pathLst>
                  <a:path w="47" h="71">
                    <a:moveTo>
                      <a:pt x="0" y="0"/>
                    </a:moveTo>
                    <a:lnTo>
                      <a:pt x="47" y="71"/>
                    </a:lnTo>
                    <a:lnTo>
                      <a:pt x="43" y="71"/>
                    </a:lnTo>
                    <a:lnTo>
                      <a:pt x="0" y="4"/>
                    </a:lnTo>
                    <a:lnTo>
                      <a:pt x="0" y="0"/>
                    </a:lnTo>
                    <a:close/>
                  </a:path>
                </a:pathLst>
              </a:custGeom>
              <a:solidFill>
                <a:srgbClr val="4D4A48"/>
              </a:solidFill>
              <a:ln w="9525">
                <a:noFill/>
                <a:round/>
                <a:headEnd/>
                <a:tailEnd/>
              </a:ln>
            </p:spPr>
            <p:txBody>
              <a:bodyPr/>
              <a:lstStyle/>
              <a:p>
                <a:endParaRPr lang="hu-HU"/>
              </a:p>
            </p:txBody>
          </p:sp>
          <p:sp>
            <p:nvSpPr>
              <p:cNvPr id="73960" name="Freeform 585"/>
              <p:cNvSpPr>
                <a:spLocks/>
              </p:cNvSpPr>
              <p:nvPr/>
            </p:nvSpPr>
            <p:spPr bwMode="auto">
              <a:xfrm>
                <a:off x="2401" y="1968"/>
                <a:ext cx="45" cy="70"/>
              </a:xfrm>
              <a:custGeom>
                <a:avLst/>
                <a:gdLst>
                  <a:gd name="T0" fmla="*/ 1 w 45"/>
                  <a:gd name="T1" fmla="*/ 0 h 70"/>
                  <a:gd name="T2" fmla="*/ 45 w 45"/>
                  <a:gd name="T3" fmla="*/ 70 h 70"/>
                  <a:gd name="T4" fmla="*/ 42 w 45"/>
                  <a:gd name="T5" fmla="*/ 70 h 70"/>
                  <a:gd name="T6" fmla="*/ 0 w 45"/>
                  <a:gd name="T7" fmla="*/ 4 h 70"/>
                  <a:gd name="T8" fmla="*/ 1 w 45"/>
                  <a:gd name="T9" fmla="*/ 0 h 70"/>
                  <a:gd name="T10" fmla="*/ 0 60000 65536"/>
                  <a:gd name="T11" fmla="*/ 0 60000 65536"/>
                  <a:gd name="T12" fmla="*/ 0 60000 65536"/>
                  <a:gd name="T13" fmla="*/ 0 60000 65536"/>
                  <a:gd name="T14" fmla="*/ 0 60000 65536"/>
                  <a:gd name="T15" fmla="*/ 0 w 45"/>
                  <a:gd name="T16" fmla="*/ 0 h 70"/>
                  <a:gd name="T17" fmla="*/ 45 w 45"/>
                  <a:gd name="T18" fmla="*/ 70 h 70"/>
                </a:gdLst>
                <a:ahLst/>
                <a:cxnLst>
                  <a:cxn ang="T10">
                    <a:pos x="T0" y="T1"/>
                  </a:cxn>
                  <a:cxn ang="T11">
                    <a:pos x="T2" y="T3"/>
                  </a:cxn>
                  <a:cxn ang="T12">
                    <a:pos x="T4" y="T5"/>
                  </a:cxn>
                  <a:cxn ang="T13">
                    <a:pos x="T6" y="T7"/>
                  </a:cxn>
                  <a:cxn ang="T14">
                    <a:pos x="T8" y="T9"/>
                  </a:cxn>
                </a:cxnLst>
                <a:rect l="T15" t="T16" r="T17" b="T18"/>
                <a:pathLst>
                  <a:path w="45" h="70">
                    <a:moveTo>
                      <a:pt x="1" y="0"/>
                    </a:moveTo>
                    <a:lnTo>
                      <a:pt x="45" y="70"/>
                    </a:lnTo>
                    <a:lnTo>
                      <a:pt x="42" y="70"/>
                    </a:lnTo>
                    <a:lnTo>
                      <a:pt x="0" y="4"/>
                    </a:lnTo>
                    <a:lnTo>
                      <a:pt x="1" y="0"/>
                    </a:lnTo>
                    <a:close/>
                  </a:path>
                </a:pathLst>
              </a:custGeom>
              <a:solidFill>
                <a:srgbClr val="4A4745"/>
              </a:solidFill>
              <a:ln w="9525">
                <a:noFill/>
                <a:round/>
                <a:headEnd/>
                <a:tailEnd/>
              </a:ln>
            </p:spPr>
            <p:txBody>
              <a:bodyPr/>
              <a:lstStyle/>
              <a:p>
                <a:endParaRPr lang="hu-HU"/>
              </a:p>
            </p:txBody>
          </p:sp>
          <p:sp>
            <p:nvSpPr>
              <p:cNvPr id="73961" name="Freeform 586"/>
              <p:cNvSpPr>
                <a:spLocks/>
              </p:cNvSpPr>
              <p:nvPr/>
            </p:nvSpPr>
            <p:spPr bwMode="auto">
              <a:xfrm>
                <a:off x="2401" y="1971"/>
                <a:ext cx="44" cy="67"/>
              </a:xfrm>
              <a:custGeom>
                <a:avLst/>
                <a:gdLst>
                  <a:gd name="T0" fmla="*/ 1 w 44"/>
                  <a:gd name="T1" fmla="*/ 0 h 67"/>
                  <a:gd name="T2" fmla="*/ 44 w 44"/>
                  <a:gd name="T3" fmla="*/ 67 h 67"/>
                  <a:gd name="T4" fmla="*/ 41 w 44"/>
                  <a:gd name="T5" fmla="*/ 66 h 67"/>
                  <a:gd name="T6" fmla="*/ 0 w 44"/>
                  <a:gd name="T7" fmla="*/ 3 h 67"/>
                  <a:gd name="T8" fmla="*/ 1 w 44"/>
                  <a:gd name="T9" fmla="*/ 0 h 67"/>
                  <a:gd name="T10" fmla="*/ 0 60000 65536"/>
                  <a:gd name="T11" fmla="*/ 0 60000 65536"/>
                  <a:gd name="T12" fmla="*/ 0 60000 65536"/>
                  <a:gd name="T13" fmla="*/ 0 60000 65536"/>
                  <a:gd name="T14" fmla="*/ 0 60000 65536"/>
                  <a:gd name="T15" fmla="*/ 0 w 44"/>
                  <a:gd name="T16" fmla="*/ 0 h 67"/>
                  <a:gd name="T17" fmla="*/ 44 w 44"/>
                  <a:gd name="T18" fmla="*/ 67 h 67"/>
                </a:gdLst>
                <a:ahLst/>
                <a:cxnLst>
                  <a:cxn ang="T10">
                    <a:pos x="T0" y="T1"/>
                  </a:cxn>
                  <a:cxn ang="T11">
                    <a:pos x="T2" y="T3"/>
                  </a:cxn>
                  <a:cxn ang="T12">
                    <a:pos x="T4" y="T5"/>
                  </a:cxn>
                  <a:cxn ang="T13">
                    <a:pos x="T6" y="T7"/>
                  </a:cxn>
                  <a:cxn ang="T14">
                    <a:pos x="T8" y="T9"/>
                  </a:cxn>
                </a:cxnLst>
                <a:rect l="T15" t="T16" r="T17" b="T18"/>
                <a:pathLst>
                  <a:path w="44" h="67">
                    <a:moveTo>
                      <a:pt x="1" y="0"/>
                    </a:moveTo>
                    <a:lnTo>
                      <a:pt x="44" y="67"/>
                    </a:lnTo>
                    <a:lnTo>
                      <a:pt x="41" y="66"/>
                    </a:lnTo>
                    <a:lnTo>
                      <a:pt x="0" y="3"/>
                    </a:lnTo>
                    <a:lnTo>
                      <a:pt x="1" y="0"/>
                    </a:lnTo>
                    <a:close/>
                  </a:path>
                </a:pathLst>
              </a:custGeom>
              <a:solidFill>
                <a:srgbClr val="484544"/>
              </a:solidFill>
              <a:ln w="9525">
                <a:noFill/>
                <a:round/>
                <a:headEnd/>
                <a:tailEnd/>
              </a:ln>
            </p:spPr>
            <p:txBody>
              <a:bodyPr/>
              <a:lstStyle/>
              <a:p>
                <a:endParaRPr lang="hu-HU"/>
              </a:p>
            </p:txBody>
          </p:sp>
          <p:sp>
            <p:nvSpPr>
              <p:cNvPr id="73962" name="Freeform 587"/>
              <p:cNvSpPr>
                <a:spLocks/>
              </p:cNvSpPr>
              <p:nvPr/>
            </p:nvSpPr>
            <p:spPr bwMode="auto">
              <a:xfrm>
                <a:off x="2401" y="1972"/>
                <a:ext cx="42" cy="66"/>
              </a:xfrm>
              <a:custGeom>
                <a:avLst/>
                <a:gdLst>
                  <a:gd name="T0" fmla="*/ 0 w 42"/>
                  <a:gd name="T1" fmla="*/ 0 h 66"/>
                  <a:gd name="T2" fmla="*/ 42 w 42"/>
                  <a:gd name="T3" fmla="*/ 66 h 66"/>
                  <a:gd name="T4" fmla="*/ 38 w 42"/>
                  <a:gd name="T5" fmla="*/ 65 h 66"/>
                  <a:gd name="T6" fmla="*/ 0 w 42"/>
                  <a:gd name="T7" fmla="*/ 3 h 66"/>
                  <a:gd name="T8" fmla="*/ 0 w 42"/>
                  <a:gd name="T9" fmla="*/ 0 h 66"/>
                  <a:gd name="T10" fmla="*/ 0 60000 65536"/>
                  <a:gd name="T11" fmla="*/ 0 60000 65536"/>
                  <a:gd name="T12" fmla="*/ 0 60000 65536"/>
                  <a:gd name="T13" fmla="*/ 0 60000 65536"/>
                  <a:gd name="T14" fmla="*/ 0 60000 65536"/>
                  <a:gd name="T15" fmla="*/ 0 w 42"/>
                  <a:gd name="T16" fmla="*/ 0 h 66"/>
                  <a:gd name="T17" fmla="*/ 42 w 42"/>
                  <a:gd name="T18" fmla="*/ 66 h 66"/>
                </a:gdLst>
                <a:ahLst/>
                <a:cxnLst>
                  <a:cxn ang="T10">
                    <a:pos x="T0" y="T1"/>
                  </a:cxn>
                  <a:cxn ang="T11">
                    <a:pos x="T2" y="T3"/>
                  </a:cxn>
                  <a:cxn ang="T12">
                    <a:pos x="T4" y="T5"/>
                  </a:cxn>
                  <a:cxn ang="T13">
                    <a:pos x="T6" y="T7"/>
                  </a:cxn>
                  <a:cxn ang="T14">
                    <a:pos x="T8" y="T9"/>
                  </a:cxn>
                </a:cxnLst>
                <a:rect l="T15" t="T16" r="T17" b="T18"/>
                <a:pathLst>
                  <a:path w="42" h="66">
                    <a:moveTo>
                      <a:pt x="0" y="0"/>
                    </a:moveTo>
                    <a:lnTo>
                      <a:pt x="42" y="66"/>
                    </a:lnTo>
                    <a:lnTo>
                      <a:pt x="38" y="65"/>
                    </a:lnTo>
                    <a:lnTo>
                      <a:pt x="0" y="3"/>
                    </a:lnTo>
                    <a:lnTo>
                      <a:pt x="0" y="0"/>
                    </a:lnTo>
                    <a:close/>
                  </a:path>
                </a:pathLst>
              </a:custGeom>
              <a:solidFill>
                <a:srgbClr val="464341"/>
              </a:solidFill>
              <a:ln w="9525">
                <a:noFill/>
                <a:round/>
                <a:headEnd/>
                <a:tailEnd/>
              </a:ln>
            </p:spPr>
            <p:txBody>
              <a:bodyPr/>
              <a:lstStyle/>
              <a:p>
                <a:endParaRPr lang="hu-HU"/>
              </a:p>
            </p:txBody>
          </p:sp>
          <p:sp>
            <p:nvSpPr>
              <p:cNvPr id="73963" name="Freeform 588"/>
              <p:cNvSpPr>
                <a:spLocks/>
              </p:cNvSpPr>
              <p:nvPr/>
            </p:nvSpPr>
            <p:spPr bwMode="auto">
              <a:xfrm>
                <a:off x="2399" y="1974"/>
                <a:ext cx="43" cy="63"/>
              </a:xfrm>
              <a:custGeom>
                <a:avLst/>
                <a:gdLst>
                  <a:gd name="T0" fmla="*/ 2 w 43"/>
                  <a:gd name="T1" fmla="*/ 0 h 63"/>
                  <a:gd name="T2" fmla="*/ 43 w 43"/>
                  <a:gd name="T3" fmla="*/ 63 h 63"/>
                  <a:gd name="T4" fmla="*/ 38 w 43"/>
                  <a:gd name="T5" fmla="*/ 63 h 63"/>
                  <a:gd name="T6" fmla="*/ 0 w 43"/>
                  <a:gd name="T7" fmla="*/ 4 h 63"/>
                  <a:gd name="T8" fmla="*/ 2 w 43"/>
                  <a:gd name="T9" fmla="*/ 0 h 63"/>
                  <a:gd name="T10" fmla="*/ 0 60000 65536"/>
                  <a:gd name="T11" fmla="*/ 0 60000 65536"/>
                  <a:gd name="T12" fmla="*/ 0 60000 65536"/>
                  <a:gd name="T13" fmla="*/ 0 60000 65536"/>
                  <a:gd name="T14" fmla="*/ 0 60000 65536"/>
                  <a:gd name="T15" fmla="*/ 0 w 43"/>
                  <a:gd name="T16" fmla="*/ 0 h 63"/>
                  <a:gd name="T17" fmla="*/ 43 w 43"/>
                  <a:gd name="T18" fmla="*/ 63 h 63"/>
                </a:gdLst>
                <a:ahLst/>
                <a:cxnLst>
                  <a:cxn ang="T10">
                    <a:pos x="T0" y="T1"/>
                  </a:cxn>
                  <a:cxn ang="T11">
                    <a:pos x="T2" y="T3"/>
                  </a:cxn>
                  <a:cxn ang="T12">
                    <a:pos x="T4" y="T5"/>
                  </a:cxn>
                  <a:cxn ang="T13">
                    <a:pos x="T6" y="T7"/>
                  </a:cxn>
                  <a:cxn ang="T14">
                    <a:pos x="T8" y="T9"/>
                  </a:cxn>
                </a:cxnLst>
                <a:rect l="T15" t="T16" r="T17" b="T18"/>
                <a:pathLst>
                  <a:path w="43" h="63">
                    <a:moveTo>
                      <a:pt x="2" y="0"/>
                    </a:moveTo>
                    <a:lnTo>
                      <a:pt x="43" y="63"/>
                    </a:lnTo>
                    <a:lnTo>
                      <a:pt x="38" y="63"/>
                    </a:lnTo>
                    <a:lnTo>
                      <a:pt x="0" y="4"/>
                    </a:lnTo>
                    <a:lnTo>
                      <a:pt x="2" y="0"/>
                    </a:lnTo>
                    <a:close/>
                  </a:path>
                </a:pathLst>
              </a:custGeom>
              <a:solidFill>
                <a:srgbClr val="44403F"/>
              </a:solidFill>
              <a:ln w="9525">
                <a:noFill/>
                <a:round/>
                <a:headEnd/>
                <a:tailEnd/>
              </a:ln>
            </p:spPr>
            <p:txBody>
              <a:bodyPr/>
              <a:lstStyle/>
              <a:p>
                <a:endParaRPr lang="hu-HU"/>
              </a:p>
            </p:txBody>
          </p:sp>
          <p:sp>
            <p:nvSpPr>
              <p:cNvPr id="73964" name="Freeform 589"/>
              <p:cNvSpPr>
                <a:spLocks/>
              </p:cNvSpPr>
              <p:nvPr/>
            </p:nvSpPr>
            <p:spPr bwMode="auto">
              <a:xfrm>
                <a:off x="2399" y="1975"/>
                <a:ext cx="40" cy="62"/>
              </a:xfrm>
              <a:custGeom>
                <a:avLst/>
                <a:gdLst>
                  <a:gd name="T0" fmla="*/ 2 w 40"/>
                  <a:gd name="T1" fmla="*/ 0 h 62"/>
                  <a:gd name="T2" fmla="*/ 40 w 40"/>
                  <a:gd name="T3" fmla="*/ 62 h 62"/>
                  <a:gd name="T4" fmla="*/ 37 w 40"/>
                  <a:gd name="T5" fmla="*/ 62 h 62"/>
                  <a:gd name="T6" fmla="*/ 0 w 40"/>
                  <a:gd name="T7" fmla="*/ 4 h 62"/>
                  <a:gd name="T8" fmla="*/ 2 w 40"/>
                  <a:gd name="T9" fmla="*/ 0 h 62"/>
                  <a:gd name="T10" fmla="*/ 0 60000 65536"/>
                  <a:gd name="T11" fmla="*/ 0 60000 65536"/>
                  <a:gd name="T12" fmla="*/ 0 60000 65536"/>
                  <a:gd name="T13" fmla="*/ 0 60000 65536"/>
                  <a:gd name="T14" fmla="*/ 0 60000 65536"/>
                  <a:gd name="T15" fmla="*/ 0 w 40"/>
                  <a:gd name="T16" fmla="*/ 0 h 62"/>
                  <a:gd name="T17" fmla="*/ 40 w 40"/>
                  <a:gd name="T18" fmla="*/ 62 h 62"/>
                </a:gdLst>
                <a:ahLst/>
                <a:cxnLst>
                  <a:cxn ang="T10">
                    <a:pos x="T0" y="T1"/>
                  </a:cxn>
                  <a:cxn ang="T11">
                    <a:pos x="T2" y="T3"/>
                  </a:cxn>
                  <a:cxn ang="T12">
                    <a:pos x="T4" y="T5"/>
                  </a:cxn>
                  <a:cxn ang="T13">
                    <a:pos x="T6" y="T7"/>
                  </a:cxn>
                  <a:cxn ang="T14">
                    <a:pos x="T8" y="T9"/>
                  </a:cxn>
                </a:cxnLst>
                <a:rect l="T15" t="T16" r="T17" b="T18"/>
                <a:pathLst>
                  <a:path w="40" h="62">
                    <a:moveTo>
                      <a:pt x="2" y="0"/>
                    </a:moveTo>
                    <a:lnTo>
                      <a:pt x="40" y="62"/>
                    </a:lnTo>
                    <a:lnTo>
                      <a:pt x="37" y="62"/>
                    </a:lnTo>
                    <a:lnTo>
                      <a:pt x="0" y="4"/>
                    </a:lnTo>
                    <a:lnTo>
                      <a:pt x="2" y="0"/>
                    </a:lnTo>
                    <a:close/>
                  </a:path>
                </a:pathLst>
              </a:custGeom>
              <a:solidFill>
                <a:srgbClr val="413E3C"/>
              </a:solidFill>
              <a:ln w="9525">
                <a:noFill/>
                <a:round/>
                <a:headEnd/>
                <a:tailEnd/>
              </a:ln>
            </p:spPr>
            <p:txBody>
              <a:bodyPr/>
              <a:lstStyle/>
              <a:p>
                <a:endParaRPr lang="hu-HU"/>
              </a:p>
            </p:txBody>
          </p:sp>
          <p:sp>
            <p:nvSpPr>
              <p:cNvPr id="73965" name="Freeform 590"/>
              <p:cNvSpPr>
                <a:spLocks/>
              </p:cNvSpPr>
              <p:nvPr/>
            </p:nvSpPr>
            <p:spPr bwMode="auto">
              <a:xfrm>
                <a:off x="2398" y="1978"/>
                <a:ext cx="39" cy="59"/>
              </a:xfrm>
              <a:custGeom>
                <a:avLst/>
                <a:gdLst>
                  <a:gd name="T0" fmla="*/ 1 w 39"/>
                  <a:gd name="T1" fmla="*/ 0 h 59"/>
                  <a:gd name="T2" fmla="*/ 39 w 39"/>
                  <a:gd name="T3" fmla="*/ 59 h 59"/>
                  <a:gd name="T4" fmla="*/ 35 w 39"/>
                  <a:gd name="T5" fmla="*/ 59 h 59"/>
                  <a:gd name="T6" fmla="*/ 0 w 39"/>
                  <a:gd name="T7" fmla="*/ 3 h 59"/>
                  <a:gd name="T8" fmla="*/ 1 w 39"/>
                  <a:gd name="T9" fmla="*/ 0 h 59"/>
                  <a:gd name="T10" fmla="*/ 0 60000 65536"/>
                  <a:gd name="T11" fmla="*/ 0 60000 65536"/>
                  <a:gd name="T12" fmla="*/ 0 60000 65536"/>
                  <a:gd name="T13" fmla="*/ 0 60000 65536"/>
                  <a:gd name="T14" fmla="*/ 0 60000 65536"/>
                  <a:gd name="T15" fmla="*/ 0 w 39"/>
                  <a:gd name="T16" fmla="*/ 0 h 59"/>
                  <a:gd name="T17" fmla="*/ 39 w 39"/>
                  <a:gd name="T18" fmla="*/ 59 h 59"/>
                </a:gdLst>
                <a:ahLst/>
                <a:cxnLst>
                  <a:cxn ang="T10">
                    <a:pos x="T0" y="T1"/>
                  </a:cxn>
                  <a:cxn ang="T11">
                    <a:pos x="T2" y="T3"/>
                  </a:cxn>
                  <a:cxn ang="T12">
                    <a:pos x="T4" y="T5"/>
                  </a:cxn>
                  <a:cxn ang="T13">
                    <a:pos x="T6" y="T7"/>
                  </a:cxn>
                  <a:cxn ang="T14">
                    <a:pos x="T8" y="T9"/>
                  </a:cxn>
                </a:cxnLst>
                <a:rect l="T15" t="T16" r="T17" b="T18"/>
                <a:pathLst>
                  <a:path w="39" h="59">
                    <a:moveTo>
                      <a:pt x="1" y="0"/>
                    </a:moveTo>
                    <a:lnTo>
                      <a:pt x="39" y="59"/>
                    </a:lnTo>
                    <a:lnTo>
                      <a:pt x="35" y="59"/>
                    </a:lnTo>
                    <a:lnTo>
                      <a:pt x="0" y="3"/>
                    </a:lnTo>
                    <a:lnTo>
                      <a:pt x="1" y="0"/>
                    </a:lnTo>
                    <a:close/>
                  </a:path>
                </a:pathLst>
              </a:custGeom>
              <a:solidFill>
                <a:srgbClr val="403D3B"/>
              </a:solidFill>
              <a:ln w="9525">
                <a:noFill/>
                <a:round/>
                <a:headEnd/>
                <a:tailEnd/>
              </a:ln>
            </p:spPr>
            <p:txBody>
              <a:bodyPr/>
              <a:lstStyle/>
              <a:p>
                <a:endParaRPr lang="hu-HU"/>
              </a:p>
            </p:txBody>
          </p:sp>
          <p:sp>
            <p:nvSpPr>
              <p:cNvPr id="73966" name="Freeform 591"/>
              <p:cNvSpPr>
                <a:spLocks/>
              </p:cNvSpPr>
              <p:nvPr/>
            </p:nvSpPr>
            <p:spPr bwMode="auto">
              <a:xfrm>
                <a:off x="2398" y="1979"/>
                <a:ext cx="38" cy="58"/>
              </a:xfrm>
              <a:custGeom>
                <a:avLst/>
                <a:gdLst>
                  <a:gd name="T0" fmla="*/ 1 w 38"/>
                  <a:gd name="T1" fmla="*/ 0 h 58"/>
                  <a:gd name="T2" fmla="*/ 38 w 38"/>
                  <a:gd name="T3" fmla="*/ 58 h 58"/>
                  <a:gd name="T4" fmla="*/ 34 w 38"/>
                  <a:gd name="T5" fmla="*/ 58 h 58"/>
                  <a:gd name="T6" fmla="*/ 0 w 38"/>
                  <a:gd name="T7" fmla="*/ 5 h 58"/>
                  <a:gd name="T8" fmla="*/ 1 w 38"/>
                  <a:gd name="T9" fmla="*/ 0 h 58"/>
                  <a:gd name="T10" fmla="*/ 0 60000 65536"/>
                  <a:gd name="T11" fmla="*/ 0 60000 65536"/>
                  <a:gd name="T12" fmla="*/ 0 60000 65536"/>
                  <a:gd name="T13" fmla="*/ 0 60000 65536"/>
                  <a:gd name="T14" fmla="*/ 0 60000 65536"/>
                  <a:gd name="T15" fmla="*/ 0 w 38"/>
                  <a:gd name="T16" fmla="*/ 0 h 58"/>
                  <a:gd name="T17" fmla="*/ 38 w 38"/>
                  <a:gd name="T18" fmla="*/ 58 h 58"/>
                </a:gdLst>
                <a:ahLst/>
                <a:cxnLst>
                  <a:cxn ang="T10">
                    <a:pos x="T0" y="T1"/>
                  </a:cxn>
                  <a:cxn ang="T11">
                    <a:pos x="T2" y="T3"/>
                  </a:cxn>
                  <a:cxn ang="T12">
                    <a:pos x="T4" y="T5"/>
                  </a:cxn>
                  <a:cxn ang="T13">
                    <a:pos x="T6" y="T7"/>
                  </a:cxn>
                  <a:cxn ang="T14">
                    <a:pos x="T8" y="T9"/>
                  </a:cxn>
                </a:cxnLst>
                <a:rect l="T15" t="T16" r="T17" b="T18"/>
                <a:pathLst>
                  <a:path w="38" h="58">
                    <a:moveTo>
                      <a:pt x="1" y="0"/>
                    </a:moveTo>
                    <a:lnTo>
                      <a:pt x="38" y="58"/>
                    </a:lnTo>
                    <a:lnTo>
                      <a:pt x="34" y="58"/>
                    </a:lnTo>
                    <a:lnTo>
                      <a:pt x="0" y="5"/>
                    </a:lnTo>
                    <a:lnTo>
                      <a:pt x="1" y="0"/>
                    </a:lnTo>
                    <a:close/>
                  </a:path>
                </a:pathLst>
              </a:custGeom>
              <a:solidFill>
                <a:srgbClr val="3E3A39"/>
              </a:solidFill>
              <a:ln w="9525">
                <a:noFill/>
                <a:round/>
                <a:headEnd/>
                <a:tailEnd/>
              </a:ln>
            </p:spPr>
            <p:txBody>
              <a:bodyPr/>
              <a:lstStyle/>
              <a:p>
                <a:endParaRPr lang="hu-HU"/>
              </a:p>
            </p:txBody>
          </p:sp>
          <p:sp>
            <p:nvSpPr>
              <p:cNvPr id="73967" name="Freeform 592"/>
              <p:cNvSpPr>
                <a:spLocks/>
              </p:cNvSpPr>
              <p:nvPr/>
            </p:nvSpPr>
            <p:spPr bwMode="auto">
              <a:xfrm>
                <a:off x="2398" y="1981"/>
                <a:ext cx="35" cy="56"/>
              </a:xfrm>
              <a:custGeom>
                <a:avLst/>
                <a:gdLst>
                  <a:gd name="T0" fmla="*/ 0 w 35"/>
                  <a:gd name="T1" fmla="*/ 0 h 56"/>
                  <a:gd name="T2" fmla="*/ 35 w 35"/>
                  <a:gd name="T3" fmla="*/ 56 h 56"/>
                  <a:gd name="T4" fmla="*/ 32 w 35"/>
                  <a:gd name="T5" fmla="*/ 56 h 56"/>
                  <a:gd name="T6" fmla="*/ 0 w 35"/>
                  <a:gd name="T7" fmla="*/ 4 h 56"/>
                  <a:gd name="T8" fmla="*/ 0 w 35"/>
                  <a:gd name="T9" fmla="*/ 0 h 56"/>
                  <a:gd name="T10" fmla="*/ 0 60000 65536"/>
                  <a:gd name="T11" fmla="*/ 0 60000 65536"/>
                  <a:gd name="T12" fmla="*/ 0 60000 65536"/>
                  <a:gd name="T13" fmla="*/ 0 60000 65536"/>
                  <a:gd name="T14" fmla="*/ 0 60000 65536"/>
                  <a:gd name="T15" fmla="*/ 0 w 35"/>
                  <a:gd name="T16" fmla="*/ 0 h 56"/>
                  <a:gd name="T17" fmla="*/ 35 w 35"/>
                  <a:gd name="T18" fmla="*/ 56 h 56"/>
                </a:gdLst>
                <a:ahLst/>
                <a:cxnLst>
                  <a:cxn ang="T10">
                    <a:pos x="T0" y="T1"/>
                  </a:cxn>
                  <a:cxn ang="T11">
                    <a:pos x="T2" y="T3"/>
                  </a:cxn>
                  <a:cxn ang="T12">
                    <a:pos x="T4" y="T5"/>
                  </a:cxn>
                  <a:cxn ang="T13">
                    <a:pos x="T6" y="T7"/>
                  </a:cxn>
                  <a:cxn ang="T14">
                    <a:pos x="T8" y="T9"/>
                  </a:cxn>
                </a:cxnLst>
                <a:rect l="T15" t="T16" r="T17" b="T18"/>
                <a:pathLst>
                  <a:path w="35" h="56">
                    <a:moveTo>
                      <a:pt x="0" y="0"/>
                    </a:moveTo>
                    <a:lnTo>
                      <a:pt x="35" y="56"/>
                    </a:lnTo>
                    <a:lnTo>
                      <a:pt x="32" y="56"/>
                    </a:lnTo>
                    <a:lnTo>
                      <a:pt x="0" y="4"/>
                    </a:lnTo>
                    <a:lnTo>
                      <a:pt x="0" y="0"/>
                    </a:lnTo>
                    <a:close/>
                  </a:path>
                </a:pathLst>
              </a:custGeom>
              <a:solidFill>
                <a:srgbClr val="3A3635"/>
              </a:solidFill>
              <a:ln w="9525">
                <a:noFill/>
                <a:round/>
                <a:headEnd/>
                <a:tailEnd/>
              </a:ln>
            </p:spPr>
            <p:txBody>
              <a:bodyPr/>
              <a:lstStyle/>
              <a:p>
                <a:endParaRPr lang="hu-HU"/>
              </a:p>
            </p:txBody>
          </p:sp>
          <p:sp>
            <p:nvSpPr>
              <p:cNvPr id="73968" name="Freeform 593"/>
              <p:cNvSpPr>
                <a:spLocks/>
              </p:cNvSpPr>
              <p:nvPr/>
            </p:nvSpPr>
            <p:spPr bwMode="auto">
              <a:xfrm>
                <a:off x="2397" y="1984"/>
                <a:ext cx="35" cy="53"/>
              </a:xfrm>
              <a:custGeom>
                <a:avLst/>
                <a:gdLst>
                  <a:gd name="T0" fmla="*/ 1 w 35"/>
                  <a:gd name="T1" fmla="*/ 0 h 53"/>
                  <a:gd name="T2" fmla="*/ 35 w 35"/>
                  <a:gd name="T3" fmla="*/ 53 h 53"/>
                  <a:gd name="T4" fmla="*/ 32 w 35"/>
                  <a:gd name="T5" fmla="*/ 53 h 53"/>
                  <a:gd name="T6" fmla="*/ 0 w 35"/>
                  <a:gd name="T7" fmla="*/ 2 h 53"/>
                  <a:gd name="T8" fmla="*/ 1 w 35"/>
                  <a:gd name="T9" fmla="*/ 0 h 53"/>
                  <a:gd name="T10" fmla="*/ 0 60000 65536"/>
                  <a:gd name="T11" fmla="*/ 0 60000 65536"/>
                  <a:gd name="T12" fmla="*/ 0 60000 65536"/>
                  <a:gd name="T13" fmla="*/ 0 60000 65536"/>
                  <a:gd name="T14" fmla="*/ 0 60000 65536"/>
                  <a:gd name="T15" fmla="*/ 0 w 35"/>
                  <a:gd name="T16" fmla="*/ 0 h 53"/>
                  <a:gd name="T17" fmla="*/ 35 w 35"/>
                  <a:gd name="T18" fmla="*/ 53 h 53"/>
                </a:gdLst>
                <a:ahLst/>
                <a:cxnLst>
                  <a:cxn ang="T10">
                    <a:pos x="T0" y="T1"/>
                  </a:cxn>
                  <a:cxn ang="T11">
                    <a:pos x="T2" y="T3"/>
                  </a:cxn>
                  <a:cxn ang="T12">
                    <a:pos x="T4" y="T5"/>
                  </a:cxn>
                  <a:cxn ang="T13">
                    <a:pos x="T6" y="T7"/>
                  </a:cxn>
                  <a:cxn ang="T14">
                    <a:pos x="T8" y="T9"/>
                  </a:cxn>
                </a:cxnLst>
                <a:rect l="T15" t="T16" r="T17" b="T18"/>
                <a:pathLst>
                  <a:path w="35" h="53">
                    <a:moveTo>
                      <a:pt x="1" y="0"/>
                    </a:moveTo>
                    <a:lnTo>
                      <a:pt x="35" y="53"/>
                    </a:lnTo>
                    <a:lnTo>
                      <a:pt x="32" y="53"/>
                    </a:lnTo>
                    <a:lnTo>
                      <a:pt x="0" y="2"/>
                    </a:lnTo>
                    <a:lnTo>
                      <a:pt x="1" y="0"/>
                    </a:lnTo>
                    <a:close/>
                  </a:path>
                </a:pathLst>
              </a:custGeom>
              <a:solidFill>
                <a:srgbClr val="373432"/>
              </a:solidFill>
              <a:ln w="9525">
                <a:noFill/>
                <a:round/>
                <a:headEnd/>
                <a:tailEnd/>
              </a:ln>
            </p:spPr>
            <p:txBody>
              <a:bodyPr/>
              <a:lstStyle/>
              <a:p>
                <a:endParaRPr lang="hu-HU"/>
              </a:p>
            </p:txBody>
          </p:sp>
          <p:sp>
            <p:nvSpPr>
              <p:cNvPr id="73969" name="Freeform 594"/>
              <p:cNvSpPr>
                <a:spLocks/>
              </p:cNvSpPr>
              <p:nvPr/>
            </p:nvSpPr>
            <p:spPr bwMode="auto">
              <a:xfrm>
                <a:off x="2397" y="1985"/>
                <a:ext cx="33" cy="52"/>
              </a:xfrm>
              <a:custGeom>
                <a:avLst/>
                <a:gdLst>
                  <a:gd name="T0" fmla="*/ 1 w 33"/>
                  <a:gd name="T1" fmla="*/ 0 h 52"/>
                  <a:gd name="T2" fmla="*/ 33 w 33"/>
                  <a:gd name="T3" fmla="*/ 52 h 52"/>
                  <a:gd name="T4" fmla="*/ 29 w 33"/>
                  <a:gd name="T5" fmla="*/ 52 h 52"/>
                  <a:gd name="T6" fmla="*/ 0 w 33"/>
                  <a:gd name="T7" fmla="*/ 3 h 52"/>
                  <a:gd name="T8" fmla="*/ 1 w 33"/>
                  <a:gd name="T9" fmla="*/ 0 h 52"/>
                  <a:gd name="T10" fmla="*/ 0 60000 65536"/>
                  <a:gd name="T11" fmla="*/ 0 60000 65536"/>
                  <a:gd name="T12" fmla="*/ 0 60000 65536"/>
                  <a:gd name="T13" fmla="*/ 0 60000 65536"/>
                  <a:gd name="T14" fmla="*/ 0 60000 65536"/>
                  <a:gd name="T15" fmla="*/ 0 w 33"/>
                  <a:gd name="T16" fmla="*/ 0 h 52"/>
                  <a:gd name="T17" fmla="*/ 33 w 33"/>
                  <a:gd name="T18" fmla="*/ 52 h 52"/>
                </a:gdLst>
                <a:ahLst/>
                <a:cxnLst>
                  <a:cxn ang="T10">
                    <a:pos x="T0" y="T1"/>
                  </a:cxn>
                  <a:cxn ang="T11">
                    <a:pos x="T2" y="T3"/>
                  </a:cxn>
                  <a:cxn ang="T12">
                    <a:pos x="T4" y="T5"/>
                  </a:cxn>
                  <a:cxn ang="T13">
                    <a:pos x="T6" y="T7"/>
                  </a:cxn>
                  <a:cxn ang="T14">
                    <a:pos x="T8" y="T9"/>
                  </a:cxn>
                </a:cxnLst>
                <a:rect l="T15" t="T16" r="T17" b="T18"/>
                <a:pathLst>
                  <a:path w="33" h="52">
                    <a:moveTo>
                      <a:pt x="1" y="0"/>
                    </a:moveTo>
                    <a:lnTo>
                      <a:pt x="33" y="52"/>
                    </a:lnTo>
                    <a:lnTo>
                      <a:pt x="29" y="52"/>
                    </a:lnTo>
                    <a:lnTo>
                      <a:pt x="0" y="3"/>
                    </a:lnTo>
                    <a:lnTo>
                      <a:pt x="1" y="0"/>
                    </a:lnTo>
                    <a:close/>
                  </a:path>
                </a:pathLst>
              </a:custGeom>
              <a:solidFill>
                <a:srgbClr val="363230"/>
              </a:solidFill>
              <a:ln w="9525">
                <a:noFill/>
                <a:round/>
                <a:headEnd/>
                <a:tailEnd/>
              </a:ln>
            </p:spPr>
            <p:txBody>
              <a:bodyPr/>
              <a:lstStyle/>
              <a:p>
                <a:endParaRPr lang="hu-HU"/>
              </a:p>
            </p:txBody>
          </p:sp>
          <p:sp>
            <p:nvSpPr>
              <p:cNvPr id="73970" name="Freeform 595"/>
              <p:cNvSpPr>
                <a:spLocks/>
              </p:cNvSpPr>
              <p:nvPr/>
            </p:nvSpPr>
            <p:spPr bwMode="auto">
              <a:xfrm>
                <a:off x="2395" y="1986"/>
                <a:ext cx="34" cy="51"/>
              </a:xfrm>
              <a:custGeom>
                <a:avLst/>
                <a:gdLst>
                  <a:gd name="T0" fmla="*/ 2 w 34"/>
                  <a:gd name="T1" fmla="*/ 0 h 51"/>
                  <a:gd name="T2" fmla="*/ 34 w 34"/>
                  <a:gd name="T3" fmla="*/ 51 h 51"/>
                  <a:gd name="T4" fmla="*/ 30 w 34"/>
                  <a:gd name="T5" fmla="*/ 50 h 51"/>
                  <a:gd name="T6" fmla="*/ 0 w 34"/>
                  <a:gd name="T7" fmla="*/ 5 h 51"/>
                  <a:gd name="T8" fmla="*/ 2 w 34"/>
                  <a:gd name="T9" fmla="*/ 0 h 51"/>
                  <a:gd name="T10" fmla="*/ 0 60000 65536"/>
                  <a:gd name="T11" fmla="*/ 0 60000 65536"/>
                  <a:gd name="T12" fmla="*/ 0 60000 65536"/>
                  <a:gd name="T13" fmla="*/ 0 60000 65536"/>
                  <a:gd name="T14" fmla="*/ 0 60000 65536"/>
                  <a:gd name="T15" fmla="*/ 0 w 34"/>
                  <a:gd name="T16" fmla="*/ 0 h 51"/>
                  <a:gd name="T17" fmla="*/ 34 w 34"/>
                  <a:gd name="T18" fmla="*/ 51 h 51"/>
                </a:gdLst>
                <a:ahLst/>
                <a:cxnLst>
                  <a:cxn ang="T10">
                    <a:pos x="T0" y="T1"/>
                  </a:cxn>
                  <a:cxn ang="T11">
                    <a:pos x="T2" y="T3"/>
                  </a:cxn>
                  <a:cxn ang="T12">
                    <a:pos x="T4" y="T5"/>
                  </a:cxn>
                  <a:cxn ang="T13">
                    <a:pos x="T6" y="T7"/>
                  </a:cxn>
                  <a:cxn ang="T14">
                    <a:pos x="T8" y="T9"/>
                  </a:cxn>
                </a:cxnLst>
                <a:rect l="T15" t="T16" r="T17" b="T18"/>
                <a:pathLst>
                  <a:path w="34" h="51">
                    <a:moveTo>
                      <a:pt x="2" y="0"/>
                    </a:moveTo>
                    <a:lnTo>
                      <a:pt x="34" y="51"/>
                    </a:lnTo>
                    <a:lnTo>
                      <a:pt x="30" y="50"/>
                    </a:lnTo>
                    <a:lnTo>
                      <a:pt x="0" y="5"/>
                    </a:lnTo>
                    <a:lnTo>
                      <a:pt x="2" y="0"/>
                    </a:lnTo>
                    <a:close/>
                  </a:path>
                </a:pathLst>
              </a:custGeom>
              <a:solidFill>
                <a:srgbClr val="33302E"/>
              </a:solidFill>
              <a:ln w="9525">
                <a:noFill/>
                <a:round/>
                <a:headEnd/>
                <a:tailEnd/>
              </a:ln>
            </p:spPr>
            <p:txBody>
              <a:bodyPr/>
              <a:lstStyle/>
              <a:p>
                <a:endParaRPr lang="hu-HU"/>
              </a:p>
            </p:txBody>
          </p:sp>
          <p:sp>
            <p:nvSpPr>
              <p:cNvPr id="73971" name="Freeform 596"/>
              <p:cNvSpPr>
                <a:spLocks/>
              </p:cNvSpPr>
              <p:nvPr/>
            </p:nvSpPr>
            <p:spPr bwMode="auto">
              <a:xfrm>
                <a:off x="2395" y="1988"/>
                <a:ext cx="31" cy="49"/>
              </a:xfrm>
              <a:custGeom>
                <a:avLst/>
                <a:gdLst>
                  <a:gd name="T0" fmla="*/ 2 w 31"/>
                  <a:gd name="T1" fmla="*/ 0 h 49"/>
                  <a:gd name="T2" fmla="*/ 31 w 31"/>
                  <a:gd name="T3" fmla="*/ 49 h 49"/>
                  <a:gd name="T4" fmla="*/ 28 w 31"/>
                  <a:gd name="T5" fmla="*/ 48 h 49"/>
                  <a:gd name="T6" fmla="*/ 0 w 31"/>
                  <a:gd name="T7" fmla="*/ 4 h 49"/>
                  <a:gd name="T8" fmla="*/ 2 w 31"/>
                  <a:gd name="T9" fmla="*/ 0 h 49"/>
                  <a:gd name="T10" fmla="*/ 0 60000 65536"/>
                  <a:gd name="T11" fmla="*/ 0 60000 65536"/>
                  <a:gd name="T12" fmla="*/ 0 60000 65536"/>
                  <a:gd name="T13" fmla="*/ 0 60000 65536"/>
                  <a:gd name="T14" fmla="*/ 0 60000 65536"/>
                  <a:gd name="T15" fmla="*/ 0 w 31"/>
                  <a:gd name="T16" fmla="*/ 0 h 49"/>
                  <a:gd name="T17" fmla="*/ 31 w 31"/>
                  <a:gd name="T18" fmla="*/ 49 h 49"/>
                </a:gdLst>
                <a:ahLst/>
                <a:cxnLst>
                  <a:cxn ang="T10">
                    <a:pos x="T0" y="T1"/>
                  </a:cxn>
                  <a:cxn ang="T11">
                    <a:pos x="T2" y="T3"/>
                  </a:cxn>
                  <a:cxn ang="T12">
                    <a:pos x="T4" y="T5"/>
                  </a:cxn>
                  <a:cxn ang="T13">
                    <a:pos x="T6" y="T7"/>
                  </a:cxn>
                  <a:cxn ang="T14">
                    <a:pos x="T8" y="T9"/>
                  </a:cxn>
                </a:cxnLst>
                <a:rect l="T15" t="T16" r="T17" b="T18"/>
                <a:pathLst>
                  <a:path w="31" h="49">
                    <a:moveTo>
                      <a:pt x="2" y="0"/>
                    </a:moveTo>
                    <a:lnTo>
                      <a:pt x="31" y="49"/>
                    </a:lnTo>
                    <a:lnTo>
                      <a:pt x="28" y="48"/>
                    </a:lnTo>
                    <a:lnTo>
                      <a:pt x="0" y="4"/>
                    </a:lnTo>
                    <a:lnTo>
                      <a:pt x="2" y="0"/>
                    </a:lnTo>
                    <a:close/>
                  </a:path>
                </a:pathLst>
              </a:custGeom>
              <a:solidFill>
                <a:srgbClr val="322E2C"/>
              </a:solidFill>
              <a:ln w="9525">
                <a:noFill/>
                <a:round/>
                <a:headEnd/>
                <a:tailEnd/>
              </a:ln>
            </p:spPr>
            <p:txBody>
              <a:bodyPr/>
              <a:lstStyle/>
              <a:p>
                <a:endParaRPr lang="hu-HU"/>
              </a:p>
            </p:txBody>
          </p:sp>
          <p:sp>
            <p:nvSpPr>
              <p:cNvPr id="73972" name="Freeform 597"/>
              <p:cNvSpPr>
                <a:spLocks/>
              </p:cNvSpPr>
              <p:nvPr/>
            </p:nvSpPr>
            <p:spPr bwMode="auto">
              <a:xfrm>
                <a:off x="2395" y="1991"/>
                <a:ext cx="30" cy="45"/>
              </a:xfrm>
              <a:custGeom>
                <a:avLst/>
                <a:gdLst>
                  <a:gd name="T0" fmla="*/ 0 w 30"/>
                  <a:gd name="T1" fmla="*/ 0 h 45"/>
                  <a:gd name="T2" fmla="*/ 30 w 30"/>
                  <a:gd name="T3" fmla="*/ 45 h 45"/>
                  <a:gd name="T4" fmla="*/ 27 w 30"/>
                  <a:gd name="T5" fmla="*/ 45 h 45"/>
                  <a:gd name="T6" fmla="*/ 0 w 30"/>
                  <a:gd name="T7" fmla="*/ 2 h 45"/>
                  <a:gd name="T8" fmla="*/ 0 w 30"/>
                  <a:gd name="T9" fmla="*/ 0 h 45"/>
                  <a:gd name="T10" fmla="*/ 0 60000 65536"/>
                  <a:gd name="T11" fmla="*/ 0 60000 65536"/>
                  <a:gd name="T12" fmla="*/ 0 60000 65536"/>
                  <a:gd name="T13" fmla="*/ 0 60000 65536"/>
                  <a:gd name="T14" fmla="*/ 0 60000 65536"/>
                  <a:gd name="T15" fmla="*/ 0 w 30"/>
                  <a:gd name="T16" fmla="*/ 0 h 45"/>
                  <a:gd name="T17" fmla="*/ 30 w 30"/>
                  <a:gd name="T18" fmla="*/ 45 h 45"/>
                </a:gdLst>
                <a:ahLst/>
                <a:cxnLst>
                  <a:cxn ang="T10">
                    <a:pos x="T0" y="T1"/>
                  </a:cxn>
                  <a:cxn ang="T11">
                    <a:pos x="T2" y="T3"/>
                  </a:cxn>
                  <a:cxn ang="T12">
                    <a:pos x="T4" y="T5"/>
                  </a:cxn>
                  <a:cxn ang="T13">
                    <a:pos x="T6" y="T7"/>
                  </a:cxn>
                  <a:cxn ang="T14">
                    <a:pos x="T8" y="T9"/>
                  </a:cxn>
                </a:cxnLst>
                <a:rect l="T15" t="T16" r="T17" b="T18"/>
                <a:pathLst>
                  <a:path w="30" h="45">
                    <a:moveTo>
                      <a:pt x="0" y="0"/>
                    </a:moveTo>
                    <a:lnTo>
                      <a:pt x="30" y="45"/>
                    </a:lnTo>
                    <a:lnTo>
                      <a:pt x="27" y="45"/>
                    </a:lnTo>
                    <a:lnTo>
                      <a:pt x="0" y="2"/>
                    </a:lnTo>
                    <a:lnTo>
                      <a:pt x="0" y="0"/>
                    </a:lnTo>
                    <a:close/>
                  </a:path>
                </a:pathLst>
              </a:custGeom>
              <a:solidFill>
                <a:srgbClr val="2E2B29"/>
              </a:solidFill>
              <a:ln w="9525">
                <a:noFill/>
                <a:round/>
                <a:headEnd/>
                <a:tailEnd/>
              </a:ln>
            </p:spPr>
            <p:txBody>
              <a:bodyPr/>
              <a:lstStyle/>
              <a:p>
                <a:endParaRPr lang="hu-HU"/>
              </a:p>
            </p:txBody>
          </p:sp>
          <p:sp>
            <p:nvSpPr>
              <p:cNvPr id="73973" name="Freeform 598"/>
              <p:cNvSpPr>
                <a:spLocks/>
              </p:cNvSpPr>
              <p:nvPr/>
            </p:nvSpPr>
            <p:spPr bwMode="auto">
              <a:xfrm>
                <a:off x="2394" y="1992"/>
                <a:ext cx="29" cy="44"/>
              </a:xfrm>
              <a:custGeom>
                <a:avLst/>
                <a:gdLst>
                  <a:gd name="T0" fmla="*/ 1 w 29"/>
                  <a:gd name="T1" fmla="*/ 0 h 44"/>
                  <a:gd name="T2" fmla="*/ 29 w 29"/>
                  <a:gd name="T3" fmla="*/ 44 h 44"/>
                  <a:gd name="T4" fmla="*/ 25 w 29"/>
                  <a:gd name="T5" fmla="*/ 44 h 44"/>
                  <a:gd name="T6" fmla="*/ 0 w 29"/>
                  <a:gd name="T7" fmla="*/ 3 h 44"/>
                  <a:gd name="T8" fmla="*/ 1 w 29"/>
                  <a:gd name="T9" fmla="*/ 0 h 44"/>
                  <a:gd name="T10" fmla="*/ 0 60000 65536"/>
                  <a:gd name="T11" fmla="*/ 0 60000 65536"/>
                  <a:gd name="T12" fmla="*/ 0 60000 65536"/>
                  <a:gd name="T13" fmla="*/ 0 60000 65536"/>
                  <a:gd name="T14" fmla="*/ 0 60000 65536"/>
                  <a:gd name="T15" fmla="*/ 0 w 29"/>
                  <a:gd name="T16" fmla="*/ 0 h 44"/>
                  <a:gd name="T17" fmla="*/ 29 w 29"/>
                  <a:gd name="T18" fmla="*/ 44 h 44"/>
                </a:gdLst>
                <a:ahLst/>
                <a:cxnLst>
                  <a:cxn ang="T10">
                    <a:pos x="T0" y="T1"/>
                  </a:cxn>
                  <a:cxn ang="T11">
                    <a:pos x="T2" y="T3"/>
                  </a:cxn>
                  <a:cxn ang="T12">
                    <a:pos x="T4" y="T5"/>
                  </a:cxn>
                  <a:cxn ang="T13">
                    <a:pos x="T6" y="T7"/>
                  </a:cxn>
                  <a:cxn ang="T14">
                    <a:pos x="T8" y="T9"/>
                  </a:cxn>
                </a:cxnLst>
                <a:rect l="T15" t="T16" r="T17" b="T18"/>
                <a:pathLst>
                  <a:path w="29" h="44">
                    <a:moveTo>
                      <a:pt x="1" y="0"/>
                    </a:moveTo>
                    <a:lnTo>
                      <a:pt x="29" y="44"/>
                    </a:lnTo>
                    <a:lnTo>
                      <a:pt x="25" y="44"/>
                    </a:lnTo>
                    <a:lnTo>
                      <a:pt x="0" y="3"/>
                    </a:lnTo>
                    <a:lnTo>
                      <a:pt x="1" y="0"/>
                    </a:lnTo>
                    <a:close/>
                  </a:path>
                </a:pathLst>
              </a:custGeom>
              <a:solidFill>
                <a:srgbClr val="2C2926"/>
              </a:solidFill>
              <a:ln w="9525">
                <a:noFill/>
                <a:round/>
                <a:headEnd/>
                <a:tailEnd/>
              </a:ln>
            </p:spPr>
            <p:txBody>
              <a:bodyPr/>
              <a:lstStyle/>
              <a:p>
                <a:endParaRPr lang="hu-HU"/>
              </a:p>
            </p:txBody>
          </p:sp>
          <p:sp>
            <p:nvSpPr>
              <p:cNvPr id="73974" name="Freeform 599"/>
              <p:cNvSpPr>
                <a:spLocks/>
              </p:cNvSpPr>
              <p:nvPr/>
            </p:nvSpPr>
            <p:spPr bwMode="auto">
              <a:xfrm>
                <a:off x="2394" y="1993"/>
                <a:ext cx="28" cy="43"/>
              </a:xfrm>
              <a:custGeom>
                <a:avLst/>
                <a:gdLst>
                  <a:gd name="T0" fmla="*/ 1 w 28"/>
                  <a:gd name="T1" fmla="*/ 0 h 43"/>
                  <a:gd name="T2" fmla="*/ 28 w 28"/>
                  <a:gd name="T3" fmla="*/ 43 h 43"/>
                  <a:gd name="T4" fmla="*/ 24 w 28"/>
                  <a:gd name="T5" fmla="*/ 43 h 43"/>
                  <a:gd name="T6" fmla="*/ 0 w 28"/>
                  <a:gd name="T7" fmla="*/ 5 h 43"/>
                  <a:gd name="T8" fmla="*/ 1 w 28"/>
                  <a:gd name="T9" fmla="*/ 0 h 43"/>
                  <a:gd name="T10" fmla="*/ 0 60000 65536"/>
                  <a:gd name="T11" fmla="*/ 0 60000 65536"/>
                  <a:gd name="T12" fmla="*/ 0 60000 65536"/>
                  <a:gd name="T13" fmla="*/ 0 60000 65536"/>
                  <a:gd name="T14" fmla="*/ 0 60000 65536"/>
                  <a:gd name="T15" fmla="*/ 0 w 28"/>
                  <a:gd name="T16" fmla="*/ 0 h 43"/>
                  <a:gd name="T17" fmla="*/ 28 w 28"/>
                  <a:gd name="T18" fmla="*/ 43 h 43"/>
                </a:gdLst>
                <a:ahLst/>
                <a:cxnLst>
                  <a:cxn ang="T10">
                    <a:pos x="T0" y="T1"/>
                  </a:cxn>
                  <a:cxn ang="T11">
                    <a:pos x="T2" y="T3"/>
                  </a:cxn>
                  <a:cxn ang="T12">
                    <a:pos x="T4" y="T5"/>
                  </a:cxn>
                  <a:cxn ang="T13">
                    <a:pos x="T6" y="T7"/>
                  </a:cxn>
                  <a:cxn ang="T14">
                    <a:pos x="T8" y="T9"/>
                  </a:cxn>
                </a:cxnLst>
                <a:rect l="T15" t="T16" r="T17" b="T18"/>
                <a:pathLst>
                  <a:path w="28" h="43">
                    <a:moveTo>
                      <a:pt x="1" y="0"/>
                    </a:moveTo>
                    <a:lnTo>
                      <a:pt x="28" y="43"/>
                    </a:lnTo>
                    <a:lnTo>
                      <a:pt x="24" y="43"/>
                    </a:lnTo>
                    <a:lnTo>
                      <a:pt x="0" y="5"/>
                    </a:lnTo>
                    <a:lnTo>
                      <a:pt x="1" y="0"/>
                    </a:lnTo>
                    <a:close/>
                  </a:path>
                </a:pathLst>
              </a:custGeom>
              <a:solidFill>
                <a:srgbClr val="2A2523"/>
              </a:solidFill>
              <a:ln w="9525">
                <a:noFill/>
                <a:round/>
                <a:headEnd/>
                <a:tailEnd/>
              </a:ln>
            </p:spPr>
            <p:txBody>
              <a:bodyPr/>
              <a:lstStyle/>
              <a:p>
                <a:endParaRPr lang="hu-HU"/>
              </a:p>
            </p:txBody>
          </p:sp>
          <p:sp>
            <p:nvSpPr>
              <p:cNvPr id="73975" name="Freeform 600"/>
              <p:cNvSpPr>
                <a:spLocks/>
              </p:cNvSpPr>
              <p:nvPr/>
            </p:nvSpPr>
            <p:spPr bwMode="auto">
              <a:xfrm>
                <a:off x="2392" y="1995"/>
                <a:ext cx="27" cy="41"/>
              </a:xfrm>
              <a:custGeom>
                <a:avLst/>
                <a:gdLst>
                  <a:gd name="T0" fmla="*/ 2 w 27"/>
                  <a:gd name="T1" fmla="*/ 0 h 41"/>
                  <a:gd name="T2" fmla="*/ 27 w 27"/>
                  <a:gd name="T3" fmla="*/ 41 h 41"/>
                  <a:gd name="T4" fmla="*/ 24 w 27"/>
                  <a:gd name="T5" fmla="*/ 41 h 41"/>
                  <a:gd name="T6" fmla="*/ 0 w 27"/>
                  <a:gd name="T7" fmla="*/ 4 h 41"/>
                  <a:gd name="T8" fmla="*/ 2 w 27"/>
                  <a:gd name="T9" fmla="*/ 0 h 41"/>
                  <a:gd name="T10" fmla="*/ 0 60000 65536"/>
                  <a:gd name="T11" fmla="*/ 0 60000 65536"/>
                  <a:gd name="T12" fmla="*/ 0 60000 65536"/>
                  <a:gd name="T13" fmla="*/ 0 60000 65536"/>
                  <a:gd name="T14" fmla="*/ 0 60000 65536"/>
                  <a:gd name="T15" fmla="*/ 0 w 27"/>
                  <a:gd name="T16" fmla="*/ 0 h 41"/>
                  <a:gd name="T17" fmla="*/ 27 w 27"/>
                  <a:gd name="T18" fmla="*/ 41 h 41"/>
                </a:gdLst>
                <a:ahLst/>
                <a:cxnLst>
                  <a:cxn ang="T10">
                    <a:pos x="T0" y="T1"/>
                  </a:cxn>
                  <a:cxn ang="T11">
                    <a:pos x="T2" y="T3"/>
                  </a:cxn>
                  <a:cxn ang="T12">
                    <a:pos x="T4" y="T5"/>
                  </a:cxn>
                  <a:cxn ang="T13">
                    <a:pos x="T6" y="T7"/>
                  </a:cxn>
                  <a:cxn ang="T14">
                    <a:pos x="T8" y="T9"/>
                  </a:cxn>
                </a:cxnLst>
                <a:rect l="T15" t="T16" r="T17" b="T18"/>
                <a:pathLst>
                  <a:path w="27" h="41">
                    <a:moveTo>
                      <a:pt x="2" y="0"/>
                    </a:moveTo>
                    <a:lnTo>
                      <a:pt x="27" y="41"/>
                    </a:lnTo>
                    <a:lnTo>
                      <a:pt x="24" y="41"/>
                    </a:lnTo>
                    <a:lnTo>
                      <a:pt x="0" y="4"/>
                    </a:lnTo>
                    <a:lnTo>
                      <a:pt x="2" y="0"/>
                    </a:lnTo>
                    <a:close/>
                  </a:path>
                </a:pathLst>
              </a:custGeom>
              <a:solidFill>
                <a:srgbClr val="1F1A17"/>
              </a:solidFill>
              <a:ln w="9525">
                <a:noFill/>
                <a:round/>
                <a:headEnd/>
                <a:tailEnd/>
              </a:ln>
            </p:spPr>
            <p:txBody>
              <a:bodyPr/>
              <a:lstStyle/>
              <a:p>
                <a:endParaRPr lang="hu-HU"/>
              </a:p>
            </p:txBody>
          </p:sp>
          <p:sp>
            <p:nvSpPr>
              <p:cNvPr id="73976" name="Freeform 601"/>
              <p:cNvSpPr>
                <a:spLocks/>
              </p:cNvSpPr>
              <p:nvPr/>
            </p:nvSpPr>
            <p:spPr bwMode="auto">
              <a:xfrm>
                <a:off x="2383" y="1998"/>
                <a:ext cx="35" cy="38"/>
              </a:xfrm>
              <a:custGeom>
                <a:avLst/>
                <a:gdLst>
                  <a:gd name="T0" fmla="*/ 11 w 35"/>
                  <a:gd name="T1" fmla="*/ 0 h 38"/>
                  <a:gd name="T2" fmla="*/ 35 w 35"/>
                  <a:gd name="T3" fmla="*/ 38 h 38"/>
                  <a:gd name="T4" fmla="*/ 0 w 35"/>
                  <a:gd name="T5" fmla="*/ 35 h 38"/>
                  <a:gd name="T6" fmla="*/ 11 w 35"/>
                  <a:gd name="T7" fmla="*/ 0 h 38"/>
                  <a:gd name="T8" fmla="*/ 0 60000 65536"/>
                  <a:gd name="T9" fmla="*/ 0 60000 65536"/>
                  <a:gd name="T10" fmla="*/ 0 60000 65536"/>
                  <a:gd name="T11" fmla="*/ 0 60000 65536"/>
                  <a:gd name="T12" fmla="*/ 0 w 35"/>
                  <a:gd name="T13" fmla="*/ 0 h 38"/>
                  <a:gd name="T14" fmla="*/ 35 w 35"/>
                  <a:gd name="T15" fmla="*/ 38 h 38"/>
                </a:gdLst>
                <a:ahLst/>
                <a:cxnLst>
                  <a:cxn ang="T8">
                    <a:pos x="T0" y="T1"/>
                  </a:cxn>
                  <a:cxn ang="T9">
                    <a:pos x="T2" y="T3"/>
                  </a:cxn>
                  <a:cxn ang="T10">
                    <a:pos x="T4" y="T5"/>
                  </a:cxn>
                  <a:cxn ang="T11">
                    <a:pos x="T6" y="T7"/>
                  </a:cxn>
                </a:cxnLst>
                <a:rect l="T12" t="T13" r="T14" b="T15"/>
                <a:pathLst>
                  <a:path w="35" h="38">
                    <a:moveTo>
                      <a:pt x="11" y="0"/>
                    </a:moveTo>
                    <a:lnTo>
                      <a:pt x="35" y="38"/>
                    </a:lnTo>
                    <a:lnTo>
                      <a:pt x="0" y="35"/>
                    </a:lnTo>
                    <a:lnTo>
                      <a:pt x="11" y="0"/>
                    </a:lnTo>
                    <a:close/>
                  </a:path>
                </a:pathLst>
              </a:custGeom>
              <a:solidFill>
                <a:srgbClr val="1F1A17"/>
              </a:solidFill>
              <a:ln w="9525">
                <a:noFill/>
                <a:round/>
                <a:headEnd/>
                <a:tailEnd/>
              </a:ln>
            </p:spPr>
            <p:txBody>
              <a:bodyPr/>
              <a:lstStyle/>
              <a:p>
                <a:endParaRPr lang="hu-HU"/>
              </a:p>
            </p:txBody>
          </p:sp>
          <p:sp>
            <p:nvSpPr>
              <p:cNvPr id="73977" name="Freeform 602"/>
              <p:cNvSpPr>
                <a:spLocks/>
              </p:cNvSpPr>
              <p:nvPr/>
            </p:nvSpPr>
            <p:spPr bwMode="auto">
              <a:xfrm>
                <a:off x="2614" y="1864"/>
                <a:ext cx="35" cy="80"/>
              </a:xfrm>
              <a:custGeom>
                <a:avLst/>
                <a:gdLst>
                  <a:gd name="T0" fmla="*/ 31 w 35"/>
                  <a:gd name="T1" fmla="*/ 0 h 80"/>
                  <a:gd name="T2" fmla="*/ 28 w 35"/>
                  <a:gd name="T3" fmla="*/ 1 h 80"/>
                  <a:gd name="T4" fmla="*/ 0 w 35"/>
                  <a:gd name="T5" fmla="*/ 77 h 80"/>
                  <a:gd name="T6" fmla="*/ 7 w 35"/>
                  <a:gd name="T7" fmla="*/ 80 h 80"/>
                  <a:gd name="T8" fmla="*/ 33 w 35"/>
                  <a:gd name="T9" fmla="*/ 4 h 80"/>
                  <a:gd name="T10" fmla="*/ 31 w 35"/>
                  <a:gd name="T11" fmla="*/ 0 h 80"/>
                  <a:gd name="T12" fmla="*/ 33 w 35"/>
                  <a:gd name="T13" fmla="*/ 4 h 80"/>
                  <a:gd name="T14" fmla="*/ 35 w 35"/>
                  <a:gd name="T15" fmla="*/ 0 h 80"/>
                  <a:gd name="T16" fmla="*/ 31 w 35"/>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0"/>
                  <a:gd name="T29" fmla="*/ 35 w 35"/>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0">
                    <a:moveTo>
                      <a:pt x="31" y="0"/>
                    </a:moveTo>
                    <a:lnTo>
                      <a:pt x="28" y="1"/>
                    </a:lnTo>
                    <a:lnTo>
                      <a:pt x="0" y="77"/>
                    </a:lnTo>
                    <a:lnTo>
                      <a:pt x="7" y="80"/>
                    </a:lnTo>
                    <a:lnTo>
                      <a:pt x="33" y="4"/>
                    </a:lnTo>
                    <a:lnTo>
                      <a:pt x="31" y="0"/>
                    </a:lnTo>
                    <a:lnTo>
                      <a:pt x="33" y="4"/>
                    </a:lnTo>
                    <a:lnTo>
                      <a:pt x="35" y="0"/>
                    </a:lnTo>
                    <a:lnTo>
                      <a:pt x="31" y="0"/>
                    </a:lnTo>
                    <a:close/>
                  </a:path>
                </a:pathLst>
              </a:custGeom>
              <a:solidFill>
                <a:srgbClr val="1F1A17"/>
              </a:solidFill>
              <a:ln w="9525">
                <a:noFill/>
                <a:round/>
                <a:headEnd/>
                <a:tailEnd/>
              </a:ln>
            </p:spPr>
            <p:txBody>
              <a:bodyPr/>
              <a:lstStyle/>
              <a:p>
                <a:endParaRPr lang="hu-HU"/>
              </a:p>
            </p:txBody>
          </p:sp>
          <p:sp>
            <p:nvSpPr>
              <p:cNvPr id="73978" name="Freeform 603"/>
              <p:cNvSpPr>
                <a:spLocks/>
              </p:cNvSpPr>
              <p:nvPr/>
            </p:nvSpPr>
            <p:spPr bwMode="auto">
              <a:xfrm>
                <a:off x="2554" y="1850"/>
                <a:ext cx="91" cy="20"/>
              </a:xfrm>
              <a:custGeom>
                <a:avLst/>
                <a:gdLst>
                  <a:gd name="T0" fmla="*/ 5 w 91"/>
                  <a:gd name="T1" fmla="*/ 7 h 20"/>
                  <a:gd name="T2" fmla="*/ 6 w 91"/>
                  <a:gd name="T3" fmla="*/ 8 h 20"/>
                  <a:gd name="T4" fmla="*/ 91 w 91"/>
                  <a:gd name="T5" fmla="*/ 20 h 20"/>
                  <a:gd name="T6" fmla="*/ 91 w 91"/>
                  <a:gd name="T7" fmla="*/ 14 h 20"/>
                  <a:gd name="T8" fmla="*/ 7 w 91"/>
                  <a:gd name="T9" fmla="*/ 1 h 20"/>
                  <a:gd name="T10" fmla="*/ 5 w 91"/>
                  <a:gd name="T11" fmla="*/ 7 h 20"/>
                  <a:gd name="T12" fmla="*/ 7 w 91"/>
                  <a:gd name="T13" fmla="*/ 1 h 20"/>
                  <a:gd name="T14" fmla="*/ 0 w 91"/>
                  <a:gd name="T15" fmla="*/ 0 h 20"/>
                  <a:gd name="T16" fmla="*/ 5 w 91"/>
                  <a:gd name="T17" fmla="*/ 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20"/>
                  <a:gd name="T29" fmla="*/ 91 w 9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20">
                    <a:moveTo>
                      <a:pt x="5" y="7"/>
                    </a:moveTo>
                    <a:lnTo>
                      <a:pt x="6" y="8"/>
                    </a:lnTo>
                    <a:lnTo>
                      <a:pt x="91" y="20"/>
                    </a:lnTo>
                    <a:lnTo>
                      <a:pt x="91" y="14"/>
                    </a:lnTo>
                    <a:lnTo>
                      <a:pt x="7" y="1"/>
                    </a:lnTo>
                    <a:lnTo>
                      <a:pt x="5" y="7"/>
                    </a:lnTo>
                    <a:lnTo>
                      <a:pt x="7" y="1"/>
                    </a:lnTo>
                    <a:lnTo>
                      <a:pt x="0" y="0"/>
                    </a:lnTo>
                    <a:lnTo>
                      <a:pt x="5" y="7"/>
                    </a:lnTo>
                    <a:close/>
                  </a:path>
                </a:pathLst>
              </a:custGeom>
              <a:solidFill>
                <a:srgbClr val="1F1A17"/>
              </a:solidFill>
              <a:ln w="9525">
                <a:noFill/>
                <a:round/>
                <a:headEnd/>
                <a:tailEnd/>
              </a:ln>
            </p:spPr>
            <p:txBody>
              <a:bodyPr/>
              <a:lstStyle/>
              <a:p>
                <a:endParaRPr lang="hu-HU"/>
              </a:p>
            </p:txBody>
          </p:sp>
          <p:sp>
            <p:nvSpPr>
              <p:cNvPr id="73979" name="Freeform 604"/>
              <p:cNvSpPr>
                <a:spLocks/>
              </p:cNvSpPr>
              <p:nvPr/>
            </p:nvSpPr>
            <p:spPr bwMode="auto">
              <a:xfrm>
                <a:off x="2559" y="1853"/>
                <a:ext cx="21" cy="26"/>
              </a:xfrm>
              <a:custGeom>
                <a:avLst/>
                <a:gdLst>
                  <a:gd name="T0" fmla="*/ 18 w 21"/>
                  <a:gd name="T1" fmla="*/ 26 h 26"/>
                  <a:gd name="T2" fmla="*/ 19 w 21"/>
                  <a:gd name="T3" fmla="*/ 22 h 26"/>
                  <a:gd name="T4" fmla="*/ 5 w 21"/>
                  <a:gd name="T5" fmla="*/ 0 h 26"/>
                  <a:gd name="T6" fmla="*/ 0 w 21"/>
                  <a:gd name="T7" fmla="*/ 4 h 26"/>
                  <a:gd name="T8" fmla="*/ 14 w 21"/>
                  <a:gd name="T9" fmla="*/ 25 h 26"/>
                  <a:gd name="T10" fmla="*/ 18 w 21"/>
                  <a:gd name="T11" fmla="*/ 26 h 26"/>
                  <a:gd name="T12" fmla="*/ 18 w 21"/>
                  <a:gd name="T13" fmla="*/ 26 h 26"/>
                  <a:gd name="T14" fmla="*/ 21 w 21"/>
                  <a:gd name="T15" fmla="*/ 25 h 26"/>
                  <a:gd name="T16" fmla="*/ 19 w 21"/>
                  <a:gd name="T17" fmla="*/ 22 h 26"/>
                  <a:gd name="T18" fmla="*/ 18 w 21"/>
                  <a:gd name="T19" fmla="*/ 2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6"/>
                  <a:gd name="T32" fmla="*/ 21 w 21"/>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6">
                    <a:moveTo>
                      <a:pt x="18" y="26"/>
                    </a:moveTo>
                    <a:lnTo>
                      <a:pt x="19" y="22"/>
                    </a:lnTo>
                    <a:lnTo>
                      <a:pt x="5" y="0"/>
                    </a:lnTo>
                    <a:lnTo>
                      <a:pt x="0" y="4"/>
                    </a:lnTo>
                    <a:lnTo>
                      <a:pt x="14" y="25"/>
                    </a:lnTo>
                    <a:lnTo>
                      <a:pt x="18" y="26"/>
                    </a:lnTo>
                    <a:lnTo>
                      <a:pt x="21" y="25"/>
                    </a:lnTo>
                    <a:lnTo>
                      <a:pt x="19" y="22"/>
                    </a:lnTo>
                    <a:lnTo>
                      <a:pt x="18" y="26"/>
                    </a:lnTo>
                    <a:close/>
                  </a:path>
                </a:pathLst>
              </a:custGeom>
              <a:solidFill>
                <a:srgbClr val="1F1A17"/>
              </a:solidFill>
              <a:ln w="9525">
                <a:noFill/>
                <a:round/>
                <a:headEnd/>
                <a:tailEnd/>
              </a:ln>
            </p:spPr>
            <p:txBody>
              <a:bodyPr/>
              <a:lstStyle/>
              <a:p>
                <a:endParaRPr lang="hu-HU"/>
              </a:p>
            </p:txBody>
          </p:sp>
          <p:sp>
            <p:nvSpPr>
              <p:cNvPr id="73980" name="Freeform 605"/>
              <p:cNvSpPr>
                <a:spLocks/>
              </p:cNvSpPr>
              <p:nvPr/>
            </p:nvSpPr>
            <p:spPr bwMode="auto">
              <a:xfrm>
                <a:off x="2419" y="1874"/>
                <a:ext cx="158" cy="104"/>
              </a:xfrm>
              <a:custGeom>
                <a:avLst/>
                <a:gdLst>
                  <a:gd name="T0" fmla="*/ 0 w 158"/>
                  <a:gd name="T1" fmla="*/ 101 h 104"/>
                  <a:gd name="T2" fmla="*/ 4 w 158"/>
                  <a:gd name="T3" fmla="*/ 103 h 104"/>
                  <a:gd name="T4" fmla="*/ 158 w 158"/>
                  <a:gd name="T5" fmla="*/ 5 h 104"/>
                  <a:gd name="T6" fmla="*/ 155 w 158"/>
                  <a:gd name="T7" fmla="*/ 0 h 104"/>
                  <a:gd name="T8" fmla="*/ 2 w 158"/>
                  <a:gd name="T9" fmla="*/ 97 h 104"/>
                  <a:gd name="T10" fmla="*/ 0 w 158"/>
                  <a:gd name="T11" fmla="*/ 101 h 104"/>
                  <a:gd name="T12" fmla="*/ 0 w 158"/>
                  <a:gd name="T13" fmla="*/ 101 h 104"/>
                  <a:gd name="T14" fmla="*/ 2 w 158"/>
                  <a:gd name="T15" fmla="*/ 104 h 104"/>
                  <a:gd name="T16" fmla="*/ 4 w 158"/>
                  <a:gd name="T17" fmla="*/ 103 h 104"/>
                  <a:gd name="T18" fmla="*/ 0 w 158"/>
                  <a:gd name="T19" fmla="*/ 101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104"/>
                  <a:gd name="T32" fmla="*/ 158 w 158"/>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104">
                    <a:moveTo>
                      <a:pt x="0" y="101"/>
                    </a:moveTo>
                    <a:lnTo>
                      <a:pt x="4" y="103"/>
                    </a:lnTo>
                    <a:lnTo>
                      <a:pt x="158" y="5"/>
                    </a:lnTo>
                    <a:lnTo>
                      <a:pt x="155" y="0"/>
                    </a:lnTo>
                    <a:lnTo>
                      <a:pt x="2" y="97"/>
                    </a:lnTo>
                    <a:lnTo>
                      <a:pt x="0" y="101"/>
                    </a:lnTo>
                    <a:lnTo>
                      <a:pt x="2" y="104"/>
                    </a:lnTo>
                    <a:lnTo>
                      <a:pt x="4" y="103"/>
                    </a:lnTo>
                    <a:lnTo>
                      <a:pt x="0" y="101"/>
                    </a:lnTo>
                    <a:close/>
                  </a:path>
                </a:pathLst>
              </a:custGeom>
              <a:solidFill>
                <a:srgbClr val="1F1A17"/>
              </a:solidFill>
              <a:ln w="9525">
                <a:noFill/>
                <a:round/>
                <a:headEnd/>
                <a:tailEnd/>
              </a:ln>
            </p:spPr>
            <p:txBody>
              <a:bodyPr/>
              <a:lstStyle/>
              <a:p>
                <a:endParaRPr lang="hu-HU"/>
              </a:p>
            </p:txBody>
          </p:sp>
          <p:sp>
            <p:nvSpPr>
              <p:cNvPr id="73981" name="Freeform 606"/>
              <p:cNvSpPr>
                <a:spLocks/>
              </p:cNvSpPr>
              <p:nvPr/>
            </p:nvSpPr>
            <p:spPr bwMode="auto">
              <a:xfrm>
                <a:off x="2405" y="1944"/>
                <a:ext cx="20" cy="31"/>
              </a:xfrm>
              <a:custGeom>
                <a:avLst/>
                <a:gdLst>
                  <a:gd name="T0" fmla="*/ 0 w 20"/>
                  <a:gd name="T1" fmla="*/ 7 h 31"/>
                  <a:gd name="T2" fmla="*/ 0 w 20"/>
                  <a:gd name="T3" fmla="*/ 10 h 31"/>
                  <a:gd name="T4" fmla="*/ 14 w 20"/>
                  <a:gd name="T5" fmla="*/ 31 h 31"/>
                  <a:gd name="T6" fmla="*/ 20 w 20"/>
                  <a:gd name="T7" fmla="*/ 28 h 31"/>
                  <a:gd name="T8" fmla="*/ 6 w 20"/>
                  <a:gd name="T9" fmla="*/ 6 h 31"/>
                  <a:gd name="T10" fmla="*/ 0 w 20"/>
                  <a:gd name="T11" fmla="*/ 7 h 31"/>
                  <a:gd name="T12" fmla="*/ 6 w 20"/>
                  <a:gd name="T13" fmla="*/ 6 h 31"/>
                  <a:gd name="T14" fmla="*/ 1 w 20"/>
                  <a:gd name="T15" fmla="*/ 0 h 31"/>
                  <a:gd name="T16" fmla="*/ 0 w 20"/>
                  <a:gd name="T17" fmla="*/ 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1"/>
                  <a:gd name="T29" fmla="*/ 20 w 2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1">
                    <a:moveTo>
                      <a:pt x="0" y="7"/>
                    </a:moveTo>
                    <a:lnTo>
                      <a:pt x="0" y="10"/>
                    </a:lnTo>
                    <a:lnTo>
                      <a:pt x="14" y="31"/>
                    </a:lnTo>
                    <a:lnTo>
                      <a:pt x="20" y="28"/>
                    </a:lnTo>
                    <a:lnTo>
                      <a:pt x="6" y="6"/>
                    </a:lnTo>
                    <a:lnTo>
                      <a:pt x="0" y="7"/>
                    </a:lnTo>
                    <a:lnTo>
                      <a:pt x="6" y="6"/>
                    </a:lnTo>
                    <a:lnTo>
                      <a:pt x="1" y="0"/>
                    </a:lnTo>
                    <a:lnTo>
                      <a:pt x="0" y="7"/>
                    </a:lnTo>
                    <a:close/>
                  </a:path>
                </a:pathLst>
              </a:custGeom>
              <a:solidFill>
                <a:srgbClr val="1F1A17"/>
              </a:solidFill>
              <a:ln w="9525">
                <a:noFill/>
                <a:round/>
                <a:headEnd/>
                <a:tailEnd/>
              </a:ln>
            </p:spPr>
            <p:txBody>
              <a:bodyPr/>
              <a:lstStyle/>
              <a:p>
                <a:endParaRPr lang="hu-HU"/>
              </a:p>
            </p:txBody>
          </p:sp>
          <p:sp>
            <p:nvSpPr>
              <p:cNvPr id="73982" name="Freeform 607"/>
              <p:cNvSpPr>
                <a:spLocks/>
              </p:cNvSpPr>
              <p:nvPr/>
            </p:nvSpPr>
            <p:spPr bwMode="auto">
              <a:xfrm>
                <a:off x="2378" y="1951"/>
                <a:ext cx="33" cy="85"/>
              </a:xfrm>
              <a:custGeom>
                <a:avLst/>
                <a:gdLst>
                  <a:gd name="T0" fmla="*/ 5 w 33"/>
                  <a:gd name="T1" fmla="*/ 85 h 85"/>
                  <a:gd name="T2" fmla="*/ 7 w 33"/>
                  <a:gd name="T3" fmla="*/ 82 h 85"/>
                  <a:gd name="T4" fmla="*/ 33 w 33"/>
                  <a:gd name="T5" fmla="*/ 2 h 85"/>
                  <a:gd name="T6" fmla="*/ 27 w 33"/>
                  <a:gd name="T7" fmla="*/ 0 h 85"/>
                  <a:gd name="T8" fmla="*/ 2 w 33"/>
                  <a:gd name="T9" fmla="*/ 80 h 85"/>
                  <a:gd name="T10" fmla="*/ 5 w 33"/>
                  <a:gd name="T11" fmla="*/ 85 h 85"/>
                  <a:gd name="T12" fmla="*/ 2 w 33"/>
                  <a:gd name="T13" fmla="*/ 80 h 85"/>
                  <a:gd name="T14" fmla="*/ 0 w 33"/>
                  <a:gd name="T15" fmla="*/ 83 h 85"/>
                  <a:gd name="T16" fmla="*/ 5 w 33"/>
                  <a:gd name="T17" fmla="*/ 85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85"/>
                  <a:gd name="T29" fmla="*/ 33 w 33"/>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85">
                    <a:moveTo>
                      <a:pt x="5" y="85"/>
                    </a:moveTo>
                    <a:lnTo>
                      <a:pt x="7" y="82"/>
                    </a:lnTo>
                    <a:lnTo>
                      <a:pt x="33" y="2"/>
                    </a:lnTo>
                    <a:lnTo>
                      <a:pt x="27" y="0"/>
                    </a:lnTo>
                    <a:lnTo>
                      <a:pt x="2" y="80"/>
                    </a:lnTo>
                    <a:lnTo>
                      <a:pt x="5" y="85"/>
                    </a:lnTo>
                    <a:lnTo>
                      <a:pt x="2" y="80"/>
                    </a:lnTo>
                    <a:lnTo>
                      <a:pt x="0" y="83"/>
                    </a:lnTo>
                    <a:lnTo>
                      <a:pt x="5" y="85"/>
                    </a:lnTo>
                    <a:close/>
                  </a:path>
                </a:pathLst>
              </a:custGeom>
              <a:solidFill>
                <a:srgbClr val="1F1A17"/>
              </a:solidFill>
              <a:ln w="9525">
                <a:noFill/>
                <a:round/>
                <a:headEnd/>
                <a:tailEnd/>
              </a:ln>
            </p:spPr>
            <p:txBody>
              <a:bodyPr/>
              <a:lstStyle/>
              <a:p>
                <a:endParaRPr lang="hu-HU"/>
              </a:p>
            </p:txBody>
          </p:sp>
        </p:grpSp>
        <p:grpSp>
          <p:nvGrpSpPr>
            <p:cNvPr id="6" name="Group 608"/>
            <p:cNvGrpSpPr>
              <a:grpSpLocks/>
            </p:cNvGrpSpPr>
            <p:nvPr/>
          </p:nvGrpSpPr>
          <p:grpSpPr bwMode="auto">
            <a:xfrm>
              <a:off x="1160" y="1920"/>
              <a:ext cx="1461" cy="440"/>
              <a:chOff x="1160" y="1920"/>
              <a:chExt cx="1461" cy="440"/>
            </a:xfrm>
          </p:grpSpPr>
          <p:sp>
            <p:nvSpPr>
              <p:cNvPr id="58223" name="Freeform 609"/>
              <p:cNvSpPr>
                <a:spLocks/>
              </p:cNvSpPr>
              <p:nvPr/>
            </p:nvSpPr>
            <p:spPr bwMode="auto">
              <a:xfrm>
                <a:off x="2383" y="2029"/>
                <a:ext cx="87" cy="15"/>
              </a:xfrm>
              <a:custGeom>
                <a:avLst/>
                <a:gdLst>
                  <a:gd name="T0" fmla="*/ 83 w 87"/>
                  <a:gd name="T1" fmla="*/ 9 h 15"/>
                  <a:gd name="T2" fmla="*/ 81 w 87"/>
                  <a:gd name="T3" fmla="*/ 8 h 15"/>
                  <a:gd name="T4" fmla="*/ 0 w 87"/>
                  <a:gd name="T5" fmla="*/ 0 h 15"/>
                  <a:gd name="T6" fmla="*/ 0 w 87"/>
                  <a:gd name="T7" fmla="*/ 7 h 15"/>
                  <a:gd name="T8" fmla="*/ 80 w 87"/>
                  <a:gd name="T9" fmla="*/ 14 h 15"/>
                  <a:gd name="T10" fmla="*/ 83 w 87"/>
                  <a:gd name="T11" fmla="*/ 9 h 15"/>
                  <a:gd name="T12" fmla="*/ 80 w 87"/>
                  <a:gd name="T13" fmla="*/ 14 h 15"/>
                  <a:gd name="T14" fmla="*/ 87 w 87"/>
                  <a:gd name="T15" fmla="*/ 15 h 15"/>
                  <a:gd name="T16" fmla="*/ 83 w 87"/>
                  <a:gd name="T17" fmla="*/ 9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5"/>
                  <a:gd name="T29" fmla="*/ 87 w 8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5">
                    <a:moveTo>
                      <a:pt x="83" y="9"/>
                    </a:moveTo>
                    <a:lnTo>
                      <a:pt x="81" y="8"/>
                    </a:lnTo>
                    <a:lnTo>
                      <a:pt x="0" y="0"/>
                    </a:lnTo>
                    <a:lnTo>
                      <a:pt x="0" y="7"/>
                    </a:lnTo>
                    <a:lnTo>
                      <a:pt x="80" y="14"/>
                    </a:lnTo>
                    <a:lnTo>
                      <a:pt x="83" y="9"/>
                    </a:lnTo>
                    <a:lnTo>
                      <a:pt x="80" y="14"/>
                    </a:lnTo>
                    <a:lnTo>
                      <a:pt x="87" y="15"/>
                    </a:lnTo>
                    <a:lnTo>
                      <a:pt x="83" y="9"/>
                    </a:lnTo>
                    <a:close/>
                  </a:path>
                </a:pathLst>
              </a:custGeom>
              <a:solidFill>
                <a:srgbClr val="1F1A17"/>
              </a:solidFill>
              <a:ln w="9525">
                <a:noFill/>
                <a:round/>
                <a:headEnd/>
                <a:tailEnd/>
              </a:ln>
            </p:spPr>
            <p:txBody>
              <a:bodyPr/>
              <a:lstStyle/>
              <a:p>
                <a:endParaRPr lang="hu-HU"/>
              </a:p>
            </p:txBody>
          </p:sp>
          <p:sp>
            <p:nvSpPr>
              <p:cNvPr id="58224" name="Freeform 610"/>
              <p:cNvSpPr>
                <a:spLocks/>
              </p:cNvSpPr>
              <p:nvPr/>
            </p:nvSpPr>
            <p:spPr bwMode="auto">
              <a:xfrm>
                <a:off x="2447" y="2019"/>
                <a:ext cx="19" cy="22"/>
              </a:xfrm>
              <a:custGeom>
                <a:avLst/>
                <a:gdLst>
                  <a:gd name="T0" fmla="*/ 3 w 19"/>
                  <a:gd name="T1" fmla="*/ 0 h 22"/>
                  <a:gd name="T2" fmla="*/ 2 w 19"/>
                  <a:gd name="T3" fmla="*/ 4 h 22"/>
                  <a:gd name="T4" fmla="*/ 14 w 19"/>
                  <a:gd name="T5" fmla="*/ 22 h 22"/>
                  <a:gd name="T6" fmla="*/ 19 w 19"/>
                  <a:gd name="T7" fmla="*/ 19 h 22"/>
                  <a:gd name="T8" fmla="*/ 7 w 19"/>
                  <a:gd name="T9" fmla="*/ 1 h 22"/>
                  <a:gd name="T10" fmla="*/ 3 w 19"/>
                  <a:gd name="T11" fmla="*/ 0 h 22"/>
                  <a:gd name="T12" fmla="*/ 3 w 19"/>
                  <a:gd name="T13" fmla="*/ 0 h 22"/>
                  <a:gd name="T14" fmla="*/ 0 w 19"/>
                  <a:gd name="T15" fmla="*/ 1 h 22"/>
                  <a:gd name="T16" fmla="*/ 2 w 19"/>
                  <a:gd name="T17" fmla="*/ 4 h 22"/>
                  <a:gd name="T18" fmla="*/ 3 w 19"/>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2"/>
                  <a:gd name="T32" fmla="*/ 19 w 1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2">
                    <a:moveTo>
                      <a:pt x="3" y="0"/>
                    </a:moveTo>
                    <a:lnTo>
                      <a:pt x="2" y="4"/>
                    </a:lnTo>
                    <a:lnTo>
                      <a:pt x="14" y="22"/>
                    </a:lnTo>
                    <a:lnTo>
                      <a:pt x="19" y="19"/>
                    </a:lnTo>
                    <a:lnTo>
                      <a:pt x="7" y="1"/>
                    </a:lnTo>
                    <a:lnTo>
                      <a:pt x="3" y="0"/>
                    </a:lnTo>
                    <a:lnTo>
                      <a:pt x="0" y="1"/>
                    </a:lnTo>
                    <a:lnTo>
                      <a:pt x="2" y="4"/>
                    </a:lnTo>
                    <a:lnTo>
                      <a:pt x="3" y="0"/>
                    </a:lnTo>
                    <a:close/>
                  </a:path>
                </a:pathLst>
              </a:custGeom>
              <a:solidFill>
                <a:srgbClr val="1F1A17"/>
              </a:solidFill>
              <a:ln w="9525">
                <a:noFill/>
                <a:round/>
                <a:headEnd/>
                <a:tailEnd/>
              </a:ln>
            </p:spPr>
            <p:txBody>
              <a:bodyPr/>
              <a:lstStyle/>
              <a:p>
                <a:endParaRPr lang="hu-HU"/>
              </a:p>
            </p:txBody>
          </p:sp>
          <p:sp>
            <p:nvSpPr>
              <p:cNvPr id="58225" name="Freeform 611"/>
              <p:cNvSpPr>
                <a:spLocks/>
              </p:cNvSpPr>
              <p:nvPr/>
            </p:nvSpPr>
            <p:spPr bwMode="auto">
              <a:xfrm>
                <a:off x="2450" y="1920"/>
                <a:ext cx="158" cy="104"/>
              </a:xfrm>
              <a:custGeom>
                <a:avLst/>
                <a:gdLst>
                  <a:gd name="T0" fmla="*/ 158 w 158"/>
                  <a:gd name="T1" fmla="*/ 3 h 104"/>
                  <a:gd name="T2" fmla="*/ 154 w 158"/>
                  <a:gd name="T3" fmla="*/ 2 h 104"/>
                  <a:gd name="T4" fmla="*/ 0 w 158"/>
                  <a:gd name="T5" fmla="*/ 99 h 104"/>
                  <a:gd name="T6" fmla="*/ 3 w 158"/>
                  <a:gd name="T7" fmla="*/ 104 h 104"/>
                  <a:gd name="T8" fmla="*/ 157 w 158"/>
                  <a:gd name="T9" fmla="*/ 7 h 104"/>
                  <a:gd name="T10" fmla="*/ 158 w 158"/>
                  <a:gd name="T11" fmla="*/ 3 h 104"/>
                  <a:gd name="T12" fmla="*/ 158 w 158"/>
                  <a:gd name="T13" fmla="*/ 3 h 104"/>
                  <a:gd name="T14" fmla="*/ 157 w 158"/>
                  <a:gd name="T15" fmla="*/ 0 h 104"/>
                  <a:gd name="T16" fmla="*/ 154 w 158"/>
                  <a:gd name="T17" fmla="*/ 2 h 104"/>
                  <a:gd name="T18" fmla="*/ 158 w 158"/>
                  <a:gd name="T19" fmla="*/ 3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104"/>
                  <a:gd name="T32" fmla="*/ 158 w 158"/>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104">
                    <a:moveTo>
                      <a:pt x="158" y="3"/>
                    </a:moveTo>
                    <a:lnTo>
                      <a:pt x="154" y="2"/>
                    </a:lnTo>
                    <a:lnTo>
                      <a:pt x="0" y="99"/>
                    </a:lnTo>
                    <a:lnTo>
                      <a:pt x="3" y="104"/>
                    </a:lnTo>
                    <a:lnTo>
                      <a:pt x="157" y="7"/>
                    </a:lnTo>
                    <a:lnTo>
                      <a:pt x="158" y="3"/>
                    </a:lnTo>
                    <a:lnTo>
                      <a:pt x="157" y="0"/>
                    </a:lnTo>
                    <a:lnTo>
                      <a:pt x="154" y="2"/>
                    </a:lnTo>
                    <a:lnTo>
                      <a:pt x="158" y="3"/>
                    </a:lnTo>
                    <a:close/>
                  </a:path>
                </a:pathLst>
              </a:custGeom>
              <a:solidFill>
                <a:srgbClr val="1F1A17"/>
              </a:solidFill>
              <a:ln w="9525">
                <a:noFill/>
                <a:round/>
                <a:headEnd/>
                <a:tailEnd/>
              </a:ln>
            </p:spPr>
            <p:txBody>
              <a:bodyPr/>
              <a:lstStyle/>
              <a:p>
                <a:endParaRPr lang="hu-HU"/>
              </a:p>
            </p:txBody>
          </p:sp>
          <p:sp>
            <p:nvSpPr>
              <p:cNvPr id="58226" name="Freeform 612"/>
              <p:cNvSpPr>
                <a:spLocks/>
              </p:cNvSpPr>
              <p:nvPr/>
            </p:nvSpPr>
            <p:spPr bwMode="auto">
              <a:xfrm>
                <a:off x="2602" y="1923"/>
                <a:ext cx="19" cy="27"/>
              </a:xfrm>
              <a:custGeom>
                <a:avLst/>
                <a:gdLst>
                  <a:gd name="T0" fmla="*/ 19 w 19"/>
                  <a:gd name="T1" fmla="*/ 21 h 27"/>
                  <a:gd name="T2" fmla="*/ 17 w 19"/>
                  <a:gd name="T3" fmla="*/ 18 h 27"/>
                  <a:gd name="T4" fmla="*/ 6 w 19"/>
                  <a:gd name="T5" fmla="*/ 0 h 27"/>
                  <a:gd name="T6" fmla="*/ 0 w 19"/>
                  <a:gd name="T7" fmla="*/ 3 h 27"/>
                  <a:gd name="T8" fmla="*/ 13 w 19"/>
                  <a:gd name="T9" fmla="*/ 21 h 27"/>
                  <a:gd name="T10" fmla="*/ 19 w 19"/>
                  <a:gd name="T11" fmla="*/ 21 h 27"/>
                  <a:gd name="T12" fmla="*/ 13 w 19"/>
                  <a:gd name="T13" fmla="*/ 21 h 27"/>
                  <a:gd name="T14" fmla="*/ 16 w 19"/>
                  <a:gd name="T15" fmla="*/ 27 h 27"/>
                  <a:gd name="T16" fmla="*/ 19 w 19"/>
                  <a:gd name="T17" fmla="*/ 2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7"/>
                  <a:gd name="T29" fmla="*/ 19 w 1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7">
                    <a:moveTo>
                      <a:pt x="19" y="21"/>
                    </a:moveTo>
                    <a:lnTo>
                      <a:pt x="17" y="18"/>
                    </a:lnTo>
                    <a:lnTo>
                      <a:pt x="6" y="0"/>
                    </a:lnTo>
                    <a:lnTo>
                      <a:pt x="0" y="3"/>
                    </a:lnTo>
                    <a:lnTo>
                      <a:pt x="13" y="21"/>
                    </a:lnTo>
                    <a:lnTo>
                      <a:pt x="19" y="21"/>
                    </a:lnTo>
                    <a:lnTo>
                      <a:pt x="13" y="21"/>
                    </a:lnTo>
                    <a:lnTo>
                      <a:pt x="16" y="27"/>
                    </a:lnTo>
                    <a:lnTo>
                      <a:pt x="19" y="21"/>
                    </a:lnTo>
                    <a:close/>
                  </a:path>
                </a:pathLst>
              </a:custGeom>
              <a:solidFill>
                <a:srgbClr val="1F1A17"/>
              </a:solidFill>
              <a:ln w="9525">
                <a:noFill/>
                <a:round/>
                <a:headEnd/>
                <a:tailEnd/>
              </a:ln>
            </p:spPr>
            <p:txBody>
              <a:bodyPr/>
              <a:lstStyle/>
              <a:p>
                <a:endParaRPr lang="hu-HU"/>
              </a:p>
            </p:txBody>
          </p:sp>
          <p:sp>
            <p:nvSpPr>
              <p:cNvPr id="58227" name="Freeform 613"/>
              <p:cNvSpPr>
                <a:spLocks/>
              </p:cNvSpPr>
              <p:nvPr/>
            </p:nvSpPr>
            <p:spPr bwMode="auto">
              <a:xfrm>
                <a:off x="1422" y="2205"/>
                <a:ext cx="31" cy="39"/>
              </a:xfrm>
              <a:custGeom>
                <a:avLst/>
                <a:gdLst>
                  <a:gd name="T0" fmla="*/ 15 w 31"/>
                  <a:gd name="T1" fmla="*/ 39 h 39"/>
                  <a:gd name="T2" fmla="*/ 0 w 31"/>
                  <a:gd name="T3" fmla="*/ 0 h 39"/>
                  <a:gd name="T4" fmla="*/ 31 w 31"/>
                  <a:gd name="T5" fmla="*/ 8 h 39"/>
                  <a:gd name="T6" fmla="*/ 15 w 31"/>
                  <a:gd name="T7" fmla="*/ 39 h 39"/>
                  <a:gd name="T8" fmla="*/ 0 60000 65536"/>
                  <a:gd name="T9" fmla="*/ 0 60000 65536"/>
                  <a:gd name="T10" fmla="*/ 0 60000 65536"/>
                  <a:gd name="T11" fmla="*/ 0 60000 65536"/>
                  <a:gd name="T12" fmla="*/ 0 w 31"/>
                  <a:gd name="T13" fmla="*/ 0 h 39"/>
                  <a:gd name="T14" fmla="*/ 31 w 31"/>
                  <a:gd name="T15" fmla="*/ 39 h 39"/>
                </a:gdLst>
                <a:ahLst/>
                <a:cxnLst>
                  <a:cxn ang="T8">
                    <a:pos x="T0" y="T1"/>
                  </a:cxn>
                  <a:cxn ang="T9">
                    <a:pos x="T2" y="T3"/>
                  </a:cxn>
                  <a:cxn ang="T10">
                    <a:pos x="T4" y="T5"/>
                  </a:cxn>
                  <a:cxn ang="T11">
                    <a:pos x="T6" y="T7"/>
                  </a:cxn>
                </a:cxnLst>
                <a:rect l="T12" t="T13" r="T14" b="T15"/>
                <a:pathLst>
                  <a:path w="31" h="39">
                    <a:moveTo>
                      <a:pt x="15" y="39"/>
                    </a:moveTo>
                    <a:lnTo>
                      <a:pt x="0" y="0"/>
                    </a:lnTo>
                    <a:lnTo>
                      <a:pt x="31" y="8"/>
                    </a:lnTo>
                    <a:lnTo>
                      <a:pt x="15" y="39"/>
                    </a:lnTo>
                    <a:close/>
                  </a:path>
                </a:pathLst>
              </a:custGeom>
              <a:solidFill>
                <a:srgbClr val="1F1A17"/>
              </a:solidFill>
              <a:ln w="9525">
                <a:noFill/>
                <a:round/>
                <a:headEnd/>
                <a:tailEnd/>
              </a:ln>
            </p:spPr>
            <p:txBody>
              <a:bodyPr/>
              <a:lstStyle/>
              <a:p>
                <a:endParaRPr lang="hu-HU"/>
              </a:p>
            </p:txBody>
          </p:sp>
          <p:sp>
            <p:nvSpPr>
              <p:cNvPr id="58228" name="Freeform 614"/>
              <p:cNvSpPr>
                <a:spLocks/>
              </p:cNvSpPr>
              <p:nvPr/>
            </p:nvSpPr>
            <p:spPr bwMode="auto">
              <a:xfrm>
                <a:off x="1420" y="2203"/>
                <a:ext cx="17" cy="42"/>
              </a:xfrm>
              <a:custGeom>
                <a:avLst/>
                <a:gdLst>
                  <a:gd name="T0" fmla="*/ 3 w 17"/>
                  <a:gd name="T1" fmla="*/ 2 h 42"/>
                  <a:gd name="T2" fmla="*/ 17 w 17"/>
                  <a:gd name="T3" fmla="*/ 38 h 42"/>
                  <a:gd name="T4" fmla="*/ 16 w 17"/>
                  <a:gd name="T5" fmla="*/ 42 h 42"/>
                  <a:gd name="T6" fmla="*/ 0 w 17"/>
                  <a:gd name="T7" fmla="*/ 0 h 42"/>
                  <a:gd name="T8" fmla="*/ 3 w 17"/>
                  <a:gd name="T9" fmla="*/ 2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3" y="2"/>
                    </a:moveTo>
                    <a:lnTo>
                      <a:pt x="17" y="38"/>
                    </a:lnTo>
                    <a:lnTo>
                      <a:pt x="16" y="42"/>
                    </a:lnTo>
                    <a:lnTo>
                      <a:pt x="0" y="0"/>
                    </a:lnTo>
                    <a:lnTo>
                      <a:pt x="3" y="2"/>
                    </a:lnTo>
                    <a:close/>
                  </a:path>
                </a:pathLst>
              </a:custGeom>
              <a:solidFill>
                <a:srgbClr val="1F1A17"/>
              </a:solidFill>
              <a:ln w="9525">
                <a:noFill/>
                <a:round/>
                <a:headEnd/>
                <a:tailEnd/>
              </a:ln>
            </p:spPr>
            <p:txBody>
              <a:bodyPr/>
              <a:lstStyle/>
              <a:p>
                <a:endParaRPr lang="hu-HU"/>
              </a:p>
            </p:txBody>
          </p:sp>
          <p:sp>
            <p:nvSpPr>
              <p:cNvPr id="58229" name="Freeform 615"/>
              <p:cNvSpPr>
                <a:spLocks/>
              </p:cNvSpPr>
              <p:nvPr/>
            </p:nvSpPr>
            <p:spPr bwMode="auto">
              <a:xfrm>
                <a:off x="1418" y="2203"/>
                <a:ext cx="19" cy="44"/>
              </a:xfrm>
              <a:custGeom>
                <a:avLst/>
                <a:gdLst>
                  <a:gd name="T0" fmla="*/ 4 w 19"/>
                  <a:gd name="T1" fmla="*/ 2 h 44"/>
                  <a:gd name="T2" fmla="*/ 19 w 19"/>
                  <a:gd name="T3" fmla="*/ 41 h 44"/>
                  <a:gd name="T4" fmla="*/ 18 w 19"/>
                  <a:gd name="T5" fmla="*/ 44 h 44"/>
                  <a:gd name="T6" fmla="*/ 0 w 19"/>
                  <a:gd name="T7" fmla="*/ 0 h 44"/>
                  <a:gd name="T8" fmla="*/ 4 w 19"/>
                  <a:gd name="T9" fmla="*/ 2 h 44"/>
                  <a:gd name="T10" fmla="*/ 0 60000 65536"/>
                  <a:gd name="T11" fmla="*/ 0 60000 65536"/>
                  <a:gd name="T12" fmla="*/ 0 60000 65536"/>
                  <a:gd name="T13" fmla="*/ 0 60000 65536"/>
                  <a:gd name="T14" fmla="*/ 0 60000 65536"/>
                  <a:gd name="T15" fmla="*/ 0 w 19"/>
                  <a:gd name="T16" fmla="*/ 0 h 44"/>
                  <a:gd name="T17" fmla="*/ 19 w 19"/>
                  <a:gd name="T18" fmla="*/ 44 h 44"/>
                </a:gdLst>
                <a:ahLst/>
                <a:cxnLst>
                  <a:cxn ang="T10">
                    <a:pos x="T0" y="T1"/>
                  </a:cxn>
                  <a:cxn ang="T11">
                    <a:pos x="T2" y="T3"/>
                  </a:cxn>
                  <a:cxn ang="T12">
                    <a:pos x="T4" y="T5"/>
                  </a:cxn>
                  <a:cxn ang="T13">
                    <a:pos x="T6" y="T7"/>
                  </a:cxn>
                  <a:cxn ang="T14">
                    <a:pos x="T8" y="T9"/>
                  </a:cxn>
                </a:cxnLst>
                <a:rect l="T15" t="T16" r="T17" b="T18"/>
                <a:pathLst>
                  <a:path w="19" h="44">
                    <a:moveTo>
                      <a:pt x="4" y="2"/>
                    </a:moveTo>
                    <a:lnTo>
                      <a:pt x="19" y="41"/>
                    </a:lnTo>
                    <a:lnTo>
                      <a:pt x="18" y="44"/>
                    </a:lnTo>
                    <a:lnTo>
                      <a:pt x="0" y="0"/>
                    </a:lnTo>
                    <a:lnTo>
                      <a:pt x="4" y="2"/>
                    </a:lnTo>
                    <a:close/>
                  </a:path>
                </a:pathLst>
              </a:custGeom>
              <a:solidFill>
                <a:srgbClr val="221D1B"/>
              </a:solidFill>
              <a:ln w="9525">
                <a:noFill/>
                <a:round/>
                <a:headEnd/>
                <a:tailEnd/>
              </a:ln>
            </p:spPr>
            <p:txBody>
              <a:bodyPr/>
              <a:lstStyle/>
              <a:p>
                <a:endParaRPr lang="hu-HU"/>
              </a:p>
            </p:txBody>
          </p:sp>
          <p:sp>
            <p:nvSpPr>
              <p:cNvPr id="58230" name="Freeform 616"/>
              <p:cNvSpPr>
                <a:spLocks/>
              </p:cNvSpPr>
              <p:nvPr/>
            </p:nvSpPr>
            <p:spPr bwMode="auto">
              <a:xfrm>
                <a:off x="1416" y="2203"/>
                <a:ext cx="20" cy="45"/>
              </a:xfrm>
              <a:custGeom>
                <a:avLst/>
                <a:gdLst>
                  <a:gd name="T0" fmla="*/ 4 w 20"/>
                  <a:gd name="T1" fmla="*/ 0 h 45"/>
                  <a:gd name="T2" fmla="*/ 20 w 20"/>
                  <a:gd name="T3" fmla="*/ 42 h 45"/>
                  <a:gd name="T4" fmla="*/ 18 w 20"/>
                  <a:gd name="T5" fmla="*/ 45 h 45"/>
                  <a:gd name="T6" fmla="*/ 0 w 20"/>
                  <a:gd name="T7" fmla="*/ 0 h 45"/>
                  <a:gd name="T8" fmla="*/ 4 w 20"/>
                  <a:gd name="T9" fmla="*/ 0 h 45"/>
                  <a:gd name="T10" fmla="*/ 0 60000 65536"/>
                  <a:gd name="T11" fmla="*/ 0 60000 65536"/>
                  <a:gd name="T12" fmla="*/ 0 60000 65536"/>
                  <a:gd name="T13" fmla="*/ 0 60000 65536"/>
                  <a:gd name="T14" fmla="*/ 0 60000 65536"/>
                  <a:gd name="T15" fmla="*/ 0 w 20"/>
                  <a:gd name="T16" fmla="*/ 0 h 45"/>
                  <a:gd name="T17" fmla="*/ 20 w 20"/>
                  <a:gd name="T18" fmla="*/ 45 h 45"/>
                </a:gdLst>
                <a:ahLst/>
                <a:cxnLst>
                  <a:cxn ang="T10">
                    <a:pos x="T0" y="T1"/>
                  </a:cxn>
                  <a:cxn ang="T11">
                    <a:pos x="T2" y="T3"/>
                  </a:cxn>
                  <a:cxn ang="T12">
                    <a:pos x="T4" y="T5"/>
                  </a:cxn>
                  <a:cxn ang="T13">
                    <a:pos x="T6" y="T7"/>
                  </a:cxn>
                  <a:cxn ang="T14">
                    <a:pos x="T8" y="T9"/>
                  </a:cxn>
                </a:cxnLst>
                <a:rect l="T15" t="T16" r="T17" b="T18"/>
                <a:pathLst>
                  <a:path w="20" h="45">
                    <a:moveTo>
                      <a:pt x="4" y="0"/>
                    </a:moveTo>
                    <a:lnTo>
                      <a:pt x="20" y="42"/>
                    </a:lnTo>
                    <a:lnTo>
                      <a:pt x="18" y="45"/>
                    </a:lnTo>
                    <a:lnTo>
                      <a:pt x="0" y="0"/>
                    </a:lnTo>
                    <a:lnTo>
                      <a:pt x="4" y="0"/>
                    </a:lnTo>
                    <a:close/>
                  </a:path>
                </a:pathLst>
              </a:custGeom>
              <a:solidFill>
                <a:srgbClr val="26211F"/>
              </a:solidFill>
              <a:ln w="9525">
                <a:noFill/>
                <a:round/>
                <a:headEnd/>
                <a:tailEnd/>
              </a:ln>
            </p:spPr>
            <p:txBody>
              <a:bodyPr/>
              <a:lstStyle/>
              <a:p>
                <a:endParaRPr lang="hu-HU"/>
              </a:p>
            </p:txBody>
          </p:sp>
          <p:sp>
            <p:nvSpPr>
              <p:cNvPr id="58231" name="Freeform 617"/>
              <p:cNvSpPr>
                <a:spLocks/>
              </p:cNvSpPr>
              <p:nvPr/>
            </p:nvSpPr>
            <p:spPr bwMode="auto">
              <a:xfrm>
                <a:off x="1415" y="2202"/>
                <a:ext cx="21" cy="48"/>
              </a:xfrm>
              <a:custGeom>
                <a:avLst/>
                <a:gdLst>
                  <a:gd name="T0" fmla="*/ 3 w 21"/>
                  <a:gd name="T1" fmla="*/ 1 h 48"/>
                  <a:gd name="T2" fmla="*/ 21 w 21"/>
                  <a:gd name="T3" fmla="*/ 45 h 48"/>
                  <a:gd name="T4" fmla="*/ 18 w 21"/>
                  <a:gd name="T5" fmla="*/ 48 h 48"/>
                  <a:gd name="T6" fmla="*/ 0 w 21"/>
                  <a:gd name="T7" fmla="*/ 0 h 48"/>
                  <a:gd name="T8" fmla="*/ 3 w 21"/>
                  <a:gd name="T9" fmla="*/ 1 h 48"/>
                  <a:gd name="T10" fmla="*/ 0 60000 65536"/>
                  <a:gd name="T11" fmla="*/ 0 60000 65536"/>
                  <a:gd name="T12" fmla="*/ 0 60000 65536"/>
                  <a:gd name="T13" fmla="*/ 0 60000 65536"/>
                  <a:gd name="T14" fmla="*/ 0 60000 65536"/>
                  <a:gd name="T15" fmla="*/ 0 w 21"/>
                  <a:gd name="T16" fmla="*/ 0 h 48"/>
                  <a:gd name="T17" fmla="*/ 21 w 21"/>
                  <a:gd name="T18" fmla="*/ 48 h 48"/>
                </a:gdLst>
                <a:ahLst/>
                <a:cxnLst>
                  <a:cxn ang="T10">
                    <a:pos x="T0" y="T1"/>
                  </a:cxn>
                  <a:cxn ang="T11">
                    <a:pos x="T2" y="T3"/>
                  </a:cxn>
                  <a:cxn ang="T12">
                    <a:pos x="T4" y="T5"/>
                  </a:cxn>
                  <a:cxn ang="T13">
                    <a:pos x="T6" y="T7"/>
                  </a:cxn>
                  <a:cxn ang="T14">
                    <a:pos x="T8" y="T9"/>
                  </a:cxn>
                </a:cxnLst>
                <a:rect l="T15" t="T16" r="T17" b="T18"/>
                <a:pathLst>
                  <a:path w="21" h="48">
                    <a:moveTo>
                      <a:pt x="3" y="1"/>
                    </a:moveTo>
                    <a:lnTo>
                      <a:pt x="21" y="45"/>
                    </a:lnTo>
                    <a:lnTo>
                      <a:pt x="18" y="48"/>
                    </a:lnTo>
                    <a:lnTo>
                      <a:pt x="0" y="0"/>
                    </a:lnTo>
                    <a:lnTo>
                      <a:pt x="3" y="1"/>
                    </a:lnTo>
                    <a:close/>
                  </a:path>
                </a:pathLst>
              </a:custGeom>
              <a:solidFill>
                <a:srgbClr val="282422"/>
              </a:solidFill>
              <a:ln w="9525">
                <a:noFill/>
                <a:round/>
                <a:headEnd/>
                <a:tailEnd/>
              </a:ln>
            </p:spPr>
            <p:txBody>
              <a:bodyPr/>
              <a:lstStyle/>
              <a:p>
                <a:endParaRPr lang="hu-HU"/>
              </a:p>
            </p:txBody>
          </p:sp>
          <p:sp>
            <p:nvSpPr>
              <p:cNvPr id="58232" name="Freeform 618"/>
              <p:cNvSpPr>
                <a:spLocks/>
              </p:cNvSpPr>
              <p:nvPr/>
            </p:nvSpPr>
            <p:spPr bwMode="auto">
              <a:xfrm>
                <a:off x="1413" y="2202"/>
                <a:ext cx="21" cy="49"/>
              </a:xfrm>
              <a:custGeom>
                <a:avLst/>
                <a:gdLst>
                  <a:gd name="T0" fmla="*/ 3 w 21"/>
                  <a:gd name="T1" fmla="*/ 1 h 49"/>
                  <a:gd name="T2" fmla="*/ 21 w 21"/>
                  <a:gd name="T3" fmla="*/ 46 h 49"/>
                  <a:gd name="T4" fmla="*/ 20 w 21"/>
                  <a:gd name="T5" fmla="*/ 49 h 49"/>
                  <a:gd name="T6" fmla="*/ 0 w 21"/>
                  <a:gd name="T7" fmla="*/ 0 h 49"/>
                  <a:gd name="T8" fmla="*/ 3 w 21"/>
                  <a:gd name="T9" fmla="*/ 1 h 49"/>
                  <a:gd name="T10" fmla="*/ 0 60000 65536"/>
                  <a:gd name="T11" fmla="*/ 0 60000 65536"/>
                  <a:gd name="T12" fmla="*/ 0 60000 65536"/>
                  <a:gd name="T13" fmla="*/ 0 60000 65536"/>
                  <a:gd name="T14" fmla="*/ 0 60000 65536"/>
                  <a:gd name="T15" fmla="*/ 0 w 21"/>
                  <a:gd name="T16" fmla="*/ 0 h 49"/>
                  <a:gd name="T17" fmla="*/ 21 w 21"/>
                  <a:gd name="T18" fmla="*/ 49 h 49"/>
                </a:gdLst>
                <a:ahLst/>
                <a:cxnLst>
                  <a:cxn ang="T10">
                    <a:pos x="T0" y="T1"/>
                  </a:cxn>
                  <a:cxn ang="T11">
                    <a:pos x="T2" y="T3"/>
                  </a:cxn>
                  <a:cxn ang="T12">
                    <a:pos x="T4" y="T5"/>
                  </a:cxn>
                  <a:cxn ang="T13">
                    <a:pos x="T6" y="T7"/>
                  </a:cxn>
                  <a:cxn ang="T14">
                    <a:pos x="T8" y="T9"/>
                  </a:cxn>
                </a:cxnLst>
                <a:rect l="T15" t="T16" r="T17" b="T18"/>
                <a:pathLst>
                  <a:path w="21" h="49">
                    <a:moveTo>
                      <a:pt x="3" y="1"/>
                    </a:moveTo>
                    <a:lnTo>
                      <a:pt x="21" y="46"/>
                    </a:lnTo>
                    <a:lnTo>
                      <a:pt x="20" y="49"/>
                    </a:lnTo>
                    <a:lnTo>
                      <a:pt x="0" y="0"/>
                    </a:lnTo>
                    <a:lnTo>
                      <a:pt x="3" y="1"/>
                    </a:lnTo>
                    <a:close/>
                  </a:path>
                </a:pathLst>
              </a:custGeom>
              <a:solidFill>
                <a:srgbClr val="2C2726"/>
              </a:solidFill>
              <a:ln w="9525">
                <a:noFill/>
                <a:round/>
                <a:headEnd/>
                <a:tailEnd/>
              </a:ln>
            </p:spPr>
            <p:txBody>
              <a:bodyPr/>
              <a:lstStyle/>
              <a:p>
                <a:endParaRPr lang="hu-HU"/>
              </a:p>
            </p:txBody>
          </p:sp>
          <p:sp>
            <p:nvSpPr>
              <p:cNvPr id="58233" name="Freeform 619"/>
              <p:cNvSpPr>
                <a:spLocks/>
              </p:cNvSpPr>
              <p:nvPr/>
            </p:nvSpPr>
            <p:spPr bwMode="auto">
              <a:xfrm>
                <a:off x="1412" y="2202"/>
                <a:ext cx="21" cy="52"/>
              </a:xfrm>
              <a:custGeom>
                <a:avLst/>
                <a:gdLst>
                  <a:gd name="T0" fmla="*/ 3 w 21"/>
                  <a:gd name="T1" fmla="*/ 0 h 52"/>
                  <a:gd name="T2" fmla="*/ 21 w 21"/>
                  <a:gd name="T3" fmla="*/ 48 h 52"/>
                  <a:gd name="T4" fmla="*/ 20 w 21"/>
                  <a:gd name="T5" fmla="*/ 52 h 52"/>
                  <a:gd name="T6" fmla="*/ 0 w 21"/>
                  <a:gd name="T7" fmla="*/ 0 h 52"/>
                  <a:gd name="T8" fmla="*/ 3 w 21"/>
                  <a:gd name="T9" fmla="*/ 0 h 52"/>
                  <a:gd name="T10" fmla="*/ 0 60000 65536"/>
                  <a:gd name="T11" fmla="*/ 0 60000 65536"/>
                  <a:gd name="T12" fmla="*/ 0 60000 65536"/>
                  <a:gd name="T13" fmla="*/ 0 60000 65536"/>
                  <a:gd name="T14" fmla="*/ 0 60000 65536"/>
                  <a:gd name="T15" fmla="*/ 0 w 21"/>
                  <a:gd name="T16" fmla="*/ 0 h 52"/>
                  <a:gd name="T17" fmla="*/ 21 w 21"/>
                  <a:gd name="T18" fmla="*/ 52 h 52"/>
                </a:gdLst>
                <a:ahLst/>
                <a:cxnLst>
                  <a:cxn ang="T10">
                    <a:pos x="T0" y="T1"/>
                  </a:cxn>
                  <a:cxn ang="T11">
                    <a:pos x="T2" y="T3"/>
                  </a:cxn>
                  <a:cxn ang="T12">
                    <a:pos x="T4" y="T5"/>
                  </a:cxn>
                  <a:cxn ang="T13">
                    <a:pos x="T6" y="T7"/>
                  </a:cxn>
                  <a:cxn ang="T14">
                    <a:pos x="T8" y="T9"/>
                  </a:cxn>
                </a:cxnLst>
                <a:rect l="T15" t="T16" r="T17" b="T18"/>
                <a:pathLst>
                  <a:path w="21" h="52">
                    <a:moveTo>
                      <a:pt x="3" y="0"/>
                    </a:moveTo>
                    <a:lnTo>
                      <a:pt x="21" y="48"/>
                    </a:lnTo>
                    <a:lnTo>
                      <a:pt x="20" y="52"/>
                    </a:lnTo>
                    <a:lnTo>
                      <a:pt x="0" y="0"/>
                    </a:lnTo>
                    <a:lnTo>
                      <a:pt x="3" y="0"/>
                    </a:lnTo>
                    <a:close/>
                  </a:path>
                </a:pathLst>
              </a:custGeom>
              <a:solidFill>
                <a:srgbClr val="2E2A27"/>
              </a:solidFill>
              <a:ln w="9525">
                <a:noFill/>
                <a:round/>
                <a:headEnd/>
                <a:tailEnd/>
              </a:ln>
            </p:spPr>
            <p:txBody>
              <a:bodyPr/>
              <a:lstStyle/>
              <a:p>
                <a:endParaRPr lang="hu-HU"/>
              </a:p>
            </p:txBody>
          </p:sp>
          <p:sp>
            <p:nvSpPr>
              <p:cNvPr id="58234" name="Freeform 620"/>
              <p:cNvSpPr>
                <a:spLocks/>
              </p:cNvSpPr>
              <p:nvPr/>
            </p:nvSpPr>
            <p:spPr bwMode="auto">
              <a:xfrm>
                <a:off x="1409" y="2200"/>
                <a:ext cx="24" cy="55"/>
              </a:xfrm>
              <a:custGeom>
                <a:avLst/>
                <a:gdLst>
                  <a:gd name="T0" fmla="*/ 4 w 24"/>
                  <a:gd name="T1" fmla="*/ 2 h 55"/>
                  <a:gd name="T2" fmla="*/ 24 w 24"/>
                  <a:gd name="T3" fmla="*/ 51 h 55"/>
                  <a:gd name="T4" fmla="*/ 21 w 24"/>
                  <a:gd name="T5" fmla="*/ 55 h 55"/>
                  <a:gd name="T6" fmla="*/ 0 w 24"/>
                  <a:gd name="T7" fmla="*/ 0 h 55"/>
                  <a:gd name="T8" fmla="*/ 4 w 24"/>
                  <a:gd name="T9" fmla="*/ 2 h 55"/>
                  <a:gd name="T10" fmla="*/ 0 60000 65536"/>
                  <a:gd name="T11" fmla="*/ 0 60000 65536"/>
                  <a:gd name="T12" fmla="*/ 0 60000 65536"/>
                  <a:gd name="T13" fmla="*/ 0 60000 65536"/>
                  <a:gd name="T14" fmla="*/ 0 60000 65536"/>
                  <a:gd name="T15" fmla="*/ 0 w 24"/>
                  <a:gd name="T16" fmla="*/ 0 h 55"/>
                  <a:gd name="T17" fmla="*/ 24 w 24"/>
                  <a:gd name="T18" fmla="*/ 55 h 55"/>
                </a:gdLst>
                <a:ahLst/>
                <a:cxnLst>
                  <a:cxn ang="T10">
                    <a:pos x="T0" y="T1"/>
                  </a:cxn>
                  <a:cxn ang="T11">
                    <a:pos x="T2" y="T3"/>
                  </a:cxn>
                  <a:cxn ang="T12">
                    <a:pos x="T4" y="T5"/>
                  </a:cxn>
                  <a:cxn ang="T13">
                    <a:pos x="T6" y="T7"/>
                  </a:cxn>
                  <a:cxn ang="T14">
                    <a:pos x="T8" y="T9"/>
                  </a:cxn>
                </a:cxnLst>
                <a:rect l="T15" t="T16" r="T17" b="T18"/>
                <a:pathLst>
                  <a:path w="24" h="55">
                    <a:moveTo>
                      <a:pt x="4" y="2"/>
                    </a:moveTo>
                    <a:lnTo>
                      <a:pt x="24" y="51"/>
                    </a:lnTo>
                    <a:lnTo>
                      <a:pt x="21" y="55"/>
                    </a:lnTo>
                    <a:lnTo>
                      <a:pt x="0" y="0"/>
                    </a:lnTo>
                    <a:lnTo>
                      <a:pt x="4" y="2"/>
                    </a:lnTo>
                    <a:close/>
                  </a:path>
                </a:pathLst>
              </a:custGeom>
              <a:solidFill>
                <a:srgbClr val="302C2B"/>
              </a:solidFill>
              <a:ln w="9525">
                <a:noFill/>
                <a:round/>
                <a:headEnd/>
                <a:tailEnd/>
              </a:ln>
            </p:spPr>
            <p:txBody>
              <a:bodyPr/>
              <a:lstStyle/>
              <a:p>
                <a:endParaRPr lang="hu-HU"/>
              </a:p>
            </p:txBody>
          </p:sp>
          <p:sp>
            <p:nvSpPr>
              <p:cNvPr id="58235" name="Freeform 621"/>
              <p:cNvSpPr>
                <a:spLocks/>
              </p:cNvSpPr>
              <p:nvPr/>
            </p:nvSpPr>
            <p:spPr bwMode="auto">
              <a:xfrm>
                <a:off x="1408" y="2200"/>
                <a:ext cx="24" cy="57"/>
              </a:xfrm>
              <a:custGeom>
                <a:avLst/>
                <a:gdLst>
                  <a:gd name="T0" fmla="*/ 4 w 24"/>
                  <a:gd name="T1" fmla="*/ 2 h 57"/>
                  <a:gd name="T2" fmla="*/ 24 w 24"/>
                  <a:gd name="T3" fmla="*/ 54 h 57"/>
                  <a:gd name="T4" fmla="*/ 22 w 24"/>
                  <a:gd name="T5" fmla="*/ 57 h 57"/>
                  <a:gd name="T6" fmla="*/ 0 w 24"/>
                  <a:gd name="T7" fmla="*/ 0 h 57"/>
                  <a:gd name="T8" fmla="*/ 4 w 24"/>
                  <a:gd name="T9" fmla="*/ 2 h 57"/>
                  <a:gd name="T10" fmla="*/ 0 60000 65536"/>
                  <a:gd name="T11" fmla="*/ 0 60000 65536"/>
                  <a:gd name="T12" fmla="*/ 0 60000 65536"/>
                  <a:gd name="T13" fmla="*/ 0 60000 65536"/>
                  <a:gd name="T14" fmla="*/ 0 60000 65536"/>
                  <a:gd name="T15" fmla="*/ 0 w 24"/>
                  <a:gd name="T16" fmla="*/ 0 h 57"/>
                  <a:gd name="T17" fmla="*/ 24 w 24"/>
                  <a:gd name="T18" fmla="*/ 57 h 57"/>
                </a:gdLst>
                <a:ahLst/>
                <a:cxnLst>
                  <a:cxn ang="T10">
                    <a:pos x="T0" y="T1"/>
                  </a:cxn>
                  <a:cxn ang="T11">
                    <a:pos x="T2" y="T3"/>
                  </a:cxn>
                  <a:cxn ang="T12">
                    <a:pos x="T4" y="T5"/>
                  </a:cxn>
                  <a:cxn ang="T13">
                    <a:pos x="T6" y="T7"/>
                  </a:cxn>
                  <a:cxn ang="T14">
                    <a:pos x="T8" y="T9"/>
                  </a:cxn>
                </a:cxnLst>
                <a:rect l="T15" t="T16" r="T17" b="T18"/>
                <a:pathLst>
                  <a:path w="24" h="57">
                    <a:moveTo>
                      <a:pt x="4" y="2"/>
                    </a:moveTo>
                    <a:lnTo>
                      <a:pt x="24" y="54"/>
                    </a:lnTo>
                    <a:lnTo>
                      <a:pt x="22" y="57"/>
                    </a:lnTo>
                    <a:lnTo>
                      <a:pt x="0" y="0"/>
                    </a:lnTo>
                    <a:lnTo>
                      <a:pt x="4" y="2"/>
                    </a:lnTo>
                    <a:close/>
                  </a:path>
                </a:pathLst>
              </a:custGeom>
              <a:solidFill>
                <a:srgbClr val="322E2C"/>
              </a:solidFill>
              <a:ln w="9525">
                <a:noFill/>
                <a:round/>
                <a:headEnd/>
                <a:tailEnd/>
              </a:ln>
            </p:spPr>
            <p:txBody>
              <a:bodyPr/>
              <a:lstStyle/>
              <a:p>
                <a:endParaRPr lang="hu-HU"/>
              </a:p>
            </p:txBody>
          </p:sp>
          <p:sp>
            <p:nvSpPr>
              <p:cNvPr id="58236" name="Freeform 622"/>
              <p:cNvSpPr>
                <a:spLocks/>
              </p:cNvSpPr>
              <p:nvPr/>
            </p:nvSpPr>
            <p:spPr bwMode="auto">
              <a:xfrm>
                <a:off x="1406" y="2200"/>
                <a:ext cx="24" cy="58"/>
              </a:xfrm>
              <a:custGeom>
                <a:avLst/>
                <a:gdLst>
                  <a:gd name="T0" fmla="*/ 3 w 24"/>
                  <a:gd name="T1" fmla="*/ 0 h 58"/>
                  <a:gd name="T2" fmla="*/ 24 w 24"/>
                  <a:gd name="T3" fmla="*/ 55 h 58"/>
                  <a:gd name="T4" fmla="*/ 23 w 24"/>
                  <a:gd name="T5" fmla="*/ 58 h 58"/>
                  <a:gd name="T6" fmla="*/ 0 w 24"/>
                  <a:gd name="T7" fmla="*/ 0 h 58"/>
                  <a:gd name="T8" fmla="*/ 3 w 24"/>
                  <a:gd name="T9" fmla="*/ 0 h 58"/>
                  <a:gd name="T10" fmla="*/ 0 60000 65536"/>
                  <a:gd name="T11" fmla="*/ 0 60000 65536"/>
                  <a:gd name="T12" fmla="*/ 0 60000 65536"/>
                  <a:gd name="T13" fmla="*/ 0 60000 65536"/>
                  <a:gd name="T14" fmla="*/ 0 60000 65536"/>
                  <a:gd name="T15" fmla="*/ 0 w 24"/>
                  <a:gd name="T16" fmla="*/ 0 h 58"/>
                  <a:gd name="T17" fmla="*/ 24 w 24"/>
                  <a:gd name="T18" fmla="*/ 58 h 58"/>
                </a:gdLst>
                <a:ahLst/>
                <a:cxnLst>
                  <a:cxn ang="T10">
                    <a:pos x="T0" y="T1"/>
                  </a:cxn>
                  <a:cxn ang="T11">
                    <a:pos x="T2" y="T3"/>
                  </a:cxn>
                  <a:cxn ang="T12">
                    <a:pos x="T4" y="T5"/>
                  </a:cxn>
                  <a:cxn ang="T13">
                    <a:pos x="T6" y="T7"/>
                  </a:cxn>
                  <a:cxn ang="T14">
                    <a:pos x="T8" y="T9"/>
                  </a:cxn>
                </a:cxnLst>
                <a:rect l="T15" t="T16" r="T17" b="T18"/>
                <a:pathLst>
                  <a:path w="24" h="58">
                    <a:moveTo>
                      <a:pt x="3" y="0"/>
                    </a:moveTo>
                    <a:lnTo>
                      <a:pt x="24" y="55"/>
                    </a:lnTo>
                    <a:lnTo>
                      <a:pt x="23" y="58"/>
                    </a:lnTo>
                    <a:lnTo>
                      <a:pt x="0" y="0"/>
                    </a:lnTo>
                    <a:lnTo>
                      <a:pt x="3" y="0"/>
                    </a:lnTo>
                    <a:close/>
                  </a:path>
                </a:pathLst>
              </a:custGeom>
              <a:solidFill>
                <a:srgbClr val="35322F"/>
              </a:solidFill>
              <a:ln w="9525">
                <a:noFill/>
                <a:round/>
                <a:headEnd/>
                <a:tailEnd/>
              </a:ln>
            </p:spPr>
            <p:txBody>
              <a:bodyPr/>
              <a:lstStyle/>
              <a:p>
                <a:endParaRPr lang="hu-HU"/>
              </a:p>
            </p:txBody>
          </p:sp>
          <p:sp>
            <p:nvSpPr>
              <p:cNvPr id="58237" name="Freeform 623"/>
              <p:cNvSpPr>
                <a:spLocks/>
              </p:cNvSpPr>
              <p:nvPr/>
            </p:nvSpPr>
            <p:spPr bwMode="auto">
              <a:xfrm>
                <a:off x="1405" y="2199"/>
                <a:ext cx="25" cy="61"/>
              </a:xfrm>
              <a:custGeom>
                <a:avLst/>
                <a:gdLst>
                  <a:gd name="T0" fmla="*/ 3 w 25"/>
                  <a:gd name="T1" fmla="*/ 1 h 61"/>
                  <a:gd name="T2" fmla="*/ 25 w 25"/>
                  <a:gd name="T3" fmla="*/ 58 h 61"/>
                  <a:gd name="T4" fmla="*/ 24 w 25"/>
                  <a:gd name="T5" fmla="*/ 61 h 61"/>
                  <a:gd name="T6" fmla="*/ 0 w 25"/>
                  <a:gd name="T7" fmla="*/ 0 h 61"/>
                  <a:gd name="T8" fmla="*/ 3 w 25"/>
                  <a:gd name="T9" fmla="*/ 1 h 61"/>
                  <a:gd name="T10" fmla="*/ 0 60000 65536"/>
                  <a:gd name="T11" fmla="*/ 0 60000 65536"/>
                  <a:gd name="T12" fmla="*/ 0 60000 65536"/>
                  <a:gd name="T13" fmla="*/ 0 60000 65536"/>
                  <a:gd name="T14" fmla="*/ 0 60000 65536"/>
                  <a:gd name="T15" fmla="*/ 0 w 25"/>
                  <a:gd name="T16" fmla="*/ 0 h 61"/>
                  <a:gd name="T17" fmla="*/ 25 w 25"/>
                  <a:gd name="T18" fmla="*/ 61 h 61"/>
                </a:gdLst>
                <a:ahLst/>
                <a:cxnLst>
                  <a:cxn ang="T10">
                    <a:pos x="T0" y="T1"/>
                  </a:cxn>
                  <a:cxn ang="T11">
                    <a:pos x="T2" y="T3"/>
                  </a:cxn>
                  <a:cxn ang="T12">
                    <a:pos x="T4" y="T5"/>
                  </a:cxn>
                  <a:cxn ang="T13">
                    <a:pos x="T6" y="T7"/>
                  </a:cxn>
                  <a:cxn ang="T14">
                    <a:pos x="T8" y="T9"/>
                  </a:cxn>
                </a:cxnLst>
                <a:rect l="T15" t="T16" r="T17" b="T18"/>
                <a:pathLst>
                  <a:path w="25" h="61">
                    <a:moveTo>
                      <a:pt x="3" y="1"/>
                    </a:moveTo>
                    <a:lnTo>
                      <a:pt x="25" y="58"/>
                    </a:lnTo>
                    <a:lnTo>
                      <a:pt x="24" y="61"/>
                    </a:lnTo>
                    <a:lnTo>
                      <a:pt x="0" y="0"/>
                    </a:lnTo>
                    <a:lnTo>
                      <a:pt x="3" y="1"/>
                    </a:lnTo>
                    <a:close/>
                  </a:path>
                </a:pathLst>
              </a:custGeom>
              <a:solidFill>
                <a:srgbClr val="373331"/>
              </a:solidFill>
              <a:ln w="9525">
                <a:noFill/>
                <a:round/>
                <a:headEnd/>
                <a:tailEnd/>
              </a:ln>
            </p:spPr>
            <p:txBody>
              <a:bodyPr/>
              <a:lstStyle/>
              <a:p>
                <a:endParaRPr lang="hu-HU"/>
              </a:p>
            </p:txBody>
          </p:sp>
          <p:sp>
            <p:nvSpPr>
              <p:cNvPr id="58238" name="Freeform 624"/>
              <p:cNvSpPr>
                <a:spLocks/>
              </p:cNvSpPr>
              <p:nvPr/>
            </p:nvSpPr>
            <p:spPr bwMode="auto">
              <a:xfrm>
                <a:off x="1402" y="2199"/>
                <a:ext cx="27" cy="62"/>
              </a:xfrm>
              <a:custGeom>
                <a:avLst/>
                <a:gdLst>
                  <a:gd name="T0" fmla="*/ 4 w 27"/>
                  <a:gd name="T1" fmla="*/ 1 h 62"/>
                  <a:gd name="T2" fmla="*/ 27 w 27"/>
                  <a:gd name="T3" fmla="*/ 59 h 62"/>
                  <a:gd name="T4" fmla="*/ 25 w 27"/>
                  <a:gd name="T5" fmla="*/ 62 h 62"/>
                  <a:gd name="T6" fmla="*/ 0 w 27"/>
                  <a:gd name="T7" fmla="*/ 0 h 62"/>
                  <a:gd name="T8" fmla="*/ 4 w 27"/>
                  <a:gd name="T9" fmla="*/ 1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4" y="1"/>
                    </a:moveTo>
                    <a:lnTo>
                      <a:pt x="27" y="59"/>
                    </a:lnTo>
                    <a:lnTo>
                      <a:pt x="25" y="62"/>
                    </a:lnTo>
                    <a:lnTo>
                      <a:pt x="0" y="0"/>
                    </a:lnTo>
                    <a:lnTo>
                      <a:pt x="4" y="1"/>
                    </a:lnTo>
                    <a:close/>
                  </a:path>
                </a:pathLst>
              </a:custGeom>
              <a:solidFill>
                <a:srgbClr val="393633"/>
              </a:solidFill>
              <a:ln w="9525">
                <a:noFill/>
                <a:round/>
                <a:headEnd/>
                <a:tailEnd/>
              </a:ln>
            </p:spPr>
            <p:txBody>
              <a:bodyPr/>
              <a:lstStyle/>
              <a:p>
                <a:endParaRPr lang="hu-HU"/>
              </a:p>
            </p:txBody>
          </p:sp>
          <p:sp>
            <p:nvSpPr>
              <p:cNvPr id="58239" name="Freeform 625"/>
              <p:cNvSpPr>
                <a:spLocks/>
              </p:cNvSpPr>
              <p:nvPr/>
            </p:nvSpPr>
            <p:spPr bwMode="auto">
              <a:xfrm>
                <a:off x="1401" y="2198"/>
                <a:ext cx="28" cy="66"/>
              </a:xfrm>
              <a:custGeom>
                <a:avLst/>
                <a:gdLst>
                  <a:gd name="T0" fmla="*/ 4 w 28"/>
                  <a:gd name="T1" fmla="*/ 1 h 66"/>
                  <a:gd name="T2" fmla="*/ 28 w 28"/>
                  <a:gd name="T3" fmla="*/ 62 h 66"/>
                  <a:gd name="T4" fmla="*/ 25 w 28"/>
                  <a:gd name="T5" fmla="*/ 66 h 66"/>
                  <a:gd name="T6" fmla="*/ 0 w 28"/>
                  <a:gd name="T7" fmla="*/ 0 h 66"/>
                  <a:gd name="T8" fmla="*/ 4 w 28"/>
                  <a:gd name="T9" fmla="*/ 1 h 66"/>
                  <a:gd name="T10" fmla="*/ 0 60000 65536"/>
                  <a:gd name="T11" fmla="*/ 0 60000 65536"/>
                  <a:gd name="T12" fmla="*/ 0 60000 65536"/>
                  <a:gd name="T13" fmla="*/ 0 60000 65536"/>
                  <a:gd name="T14" fmla="*/ 0 60000 65536"/>
                  <a:gd name="T15" fmla="*/ 0 w 28"/>
                  <a:gd name="T16" fmla="*/ 0 h 66"/>
                  <a:gd name="T17" fmla="*/ 28 w 28"/>
                  <a:gd name="T18" fmla="*/ 66 h 66"/>
                </a:gdLst>
                <a:ahLst/>
                <a:cxnLst>
                  <a:cxn ang="T10">
                    <a:pos x="T0" y="T1"/>
                  </a:cxn>
                  <a:cxn ang="T11">
                    <a:pos x="T2" y="T3"/>
                  </a:cxn>
                  <a:cxn ang="T12">
                    <a:pos x="T4" y="T5"/>
                  </a:cxn>
                  <a:cxn ang="T13">
                    <a:pos x="T6" y="T7"/>
                  </a:cxn>
                  <a:cxn ang="T14">
                    <a:pos x="T8" y="T9"/>
                  </a:cxn>
                </a:cxnLst>
                <a:rect l="T15" t="T16" r="T17" b="T18"/>
                <a:pathLst>
                  <a:path w="28" h="66">
                    <a:moveTo>
                      <a:pt x="4" y="1"/>
                    </a:moveTo>
                    <a:lnTo>
                      <a:pt x="28" y="62"/>
                    </a:lnTo>
                    <a:lnTo>
                      <a:pt x="25" y="66"/>
                    </a:lnTo>
                    <a:lnTo>
                      <a:pt x="0" y="0"/>
                    </a:lnTo>
                    <a:lnTo>
                      <a:pt x="4" y="1"/>
                    </a:lnTo>
                    <a:close/>
                  </a:path>
                </a:pathLst>
              </a:custGeom>
              <a:solidFill>
                <a:srgbClr val="3C3836"/>
              </a:solidFill>
              <a:ln w="9525">
                <a:noFill/>
                <a:round/>
                <a:headEnd/>
                <a:tailEnd/>
              </a:ln>
            </p:spPr>
            <p:txBody>
              <a:bodyPr/>
              <a:lstStyle/>
              <a:p>
                <a:endParaRPr lang="hu-HU"/>
              </a:p>
            </p:txBody>
          </p:sp>
          <p:sp>
            <p:nvSpPr>
              <p:cNvPr id="58240" name="Freeform 626"/>
              <p:cNvSpPr>
                <a:spLocks/>
              </p:cNvSpPr>
              <p:nvPr/>
            </p:nvSpPr>
            <p:spPr bwMode="auto">
              <a:xfrm>
                <a:off x="1399" y="2198"/>
                <a:ext cx="28" cy="67"/>
              </a:xfrm>
              <a:custGeom>
                <a:avLst/>
                <a:gdLst>
                  <a:gd name="T0" fmla="*/ 3 w 28"/>
                  <a:gd name="T1" fmla="*/ 1 h 67"/>
                  <a:gd name="T2" fmla="*/ 28 w 28"/>
                  <a:gd name="T3" fmla="*/ 63 h 67"/>
                  <a:gd name="T4" fmla="*/ 27 w 28"/>
                  <a:gd name="T5" fmla="*/ 67 h 67"/>
                  <a:gd name="T6" fmla="*/ 0 w 28"/>
                  <a:gd name="T7" fmla="*/ 0 h 67"/>
                  <a:gd name="T8" fmla="*/ 3 w 28"/>
                  <a:gd name="T9" fmla="*/ 1 h 67"/>
                  <a:gd name="T10" fmla="*/ 0 60000 65536"/>
                  <a:gd name="T11" fmla="*/ 0 60000 65536"/>
                  <a:gd name="T12" fmla="*/ 0 60000 65536"/>
                  <a:gd name="T13" fmla="*/ 0 60000 65536"/>
                  <a:gd name="T14" fmla="*/ 0 60000 65536"/>
                  <a:gd name="T15" fmla="*/ 0 w 28"/>
                  <a:gd name="T16" fmla="*/ 0 h 67"/>
                  <a:gd name="T17" fmla="*/ 28 w 28"/>
                  <a:gd name="T18" fmla="*/ 67 h 67"/>
                </a:gdLst>
                <a:ahLst/>
                <a:cxnLst>
                  <a:cxn ang="T10">
                    <a:pos x="T0" y="T1"/>
                  </a:cxn>
                  <a:cxn ang="T11">
                    <a:pos x="T2" y="T3"/>
                  </a:cxn>
                  <a:cxn ang="T12">
                    <a:pos x="T4" y="T5"/>
                  </a:cxn>
                  <a:cxn ang="T13">
                    <a:pos x="T6" y="T7"/>
                  </a:cxn>
                  <a:cxn ang="T14">
                    <a:pos x="T8" y="T9"/>
                  </a:cxn>
                </a:cxnLst>
                <a:rect l="T15" t="T16" r="T17" b="T18"/>
                <a:pathLst>
                  <a:path w="28" h="67">
                    <a:moveTo>
                      <a:pt x="3" y="1"/>
                    </a:moveTo>
                    <a:lnTo>
                      <a:pt x="28" y="63"/>
                    </a:lnTo>
                    <a:lnTo>
                      <a:pt x="27" y="67"/>
                    </a:lnTo>
                    <a:lnTo>
                      <a:pt x="0" y="0"/>
                    </a:lnTo>
                    <a:lnTo>
                      <a:pt x="3" y="1"/>
                    </a:lnTo>
                    <a:close/>
                  </a:path>
                </a:pathLst>
              </a:custGeom>
              <a:solidFill>
                <a:srgbClr val="3D3A37"/>
              </a:solidFill>
              <a:ln w="9525">
                <a:noFill/>
                <a:round/>
                <a:headEnd/>
                <a:tailEnd/>
              </a:ln>
            </p:spPr>
            <p:txBody>
              <a:bodyPr/>
              <a:lstStyle/>
              <a:p>
                <a:endParaRPr lang="hu-HU"/>
              </a:p>
            </p:txBody>
          </p:sp>
          <p:sp>
            <p:nvSpPr>
              <p:cNvPr id="58241" name="Freeform 627"/>
              <p:cNvSpPr>
                <a:spLocks/>
              </p:cNvSpPr>
              <p:nvPr/>
            </p:nvSpPr>
            <p:spPr bwMode="auto">
              <a:xfrm>
                <a:off x="1398" y="2198"/>
                <a:ext cx="28" cy="69"/>
              </a:xfrm>
              <a:custGeom>
                <a:avLst/>
                <a:gdLst>
                  <a:gd name="T0" fmla="*/ 3 w 28"/>
                  <a:gd name="T1" fmla="*/ 0 h 69"/>
                  <a:gd name="T2" fmla="*/ 28 w 28"/>
                  <a:gd name="T3" fmla="*/ 66 h 69"/>
                  <a:gd name="T4" fmla="*/ 27 w 28"/>
                  <a:gd name="T5" fmla="*/ 69 h 69"/>
                  <a:gd name="T6" fmla="*/ 0 w 28"/>
                  <a:gd name="T7" fmla="*/ 0 h 69"/>
                  <a:gd name="T8" fmla="*/ 3 w 28"/>
                  <a:gd name="T9" fmla="*/ 0 h 69"/>
                  <a:gd name="T10" fmla="*/ 0 60000 65536"/>
                  <a:gd name="T11" fmla="*/ 0 60000 65536"/>
                  <a:gd name="T12" fmla="*/ 0 60000 65536"/>
                  <a:gd name="T13" fmla="*/ 0 60000 65536"/>
                  <a:gd name="T14" fmla="*/ 0 60000 65536"/>
                  <a:gd name="T15" fmla="*/ 0 w 28"/>
                  <a:gd name="T16" fmla="*/ 0 h 69"/>
                  <a:gd name="T17" fmla="*/ 28 w 28"/>
                  <a:gd name="T18" fmla="*/ 69 h 69"/>
                </a:gdLst>
                <a:ahLst/>
                <a:cxnLst>
                  <a:cxn ang="T10">
                    <a:pos x="T0" y="T1"/>
                  </a:cxn>
                  <a:cxn ang="T11">
                    <a:pos x="T2" y="T3"/>
                  </a:cxn>
                  <a:cxn ang="T12">
                    <a:pos x="T4" y="T5"/>
                  </a:cxn>
                  <a:cxn ang="T13">
                    <a:pos x="T6" y="T7"/>
                  </a:cxn>
                  <a:cxn ang="T14">
                    <a:pos x="T8" y="T9"/>
                  </a:cxn>
                </a:cxnLst>
                <a:rect l="T15" t="T16" r="T17" b="T18"/>
                <a:pathLst>
                  <a:path w="28" h="69">
                    <a:moveTo>
                      <a:pt x="3" y="0"/>
                    </a:moveTo>
                    <a:lnTo>
                      <a:pt x="28" y="66"/>
                    </a:lnTo>
                    <a:lnTo>
                      <a:pt x="27" y="69"/>
                    </a:lnTo>
                    <a:lnTo>
                      <a:pt x="0" y="0"/>
                    </a:lnTo>
                    <a:lnTo>
                      <a:pt x="3" y="0"/>
                    </a:lnTo>
                    <a:close/>
                  </a:path>
                </a:pathLst>
              </a:custGeom>
              <a:solidFill>
                <a:srgbClr val="403D3B"/>
              </a:solidFill>
              <a:ln w="9525">
                <a:noFill/>
                <a:round/>
                <a:headEnd/>
                <a:tailEnd/>
              </a:ln>
            </p:spPr>
            <p:txBody>
              <a:bodyPr/>
              <a:lstStyle/>
              <a:p>
                <a:endParaRPr lang="hu-HU"/>
              </a:p>
            </p:txBody>
          </p:sp>
          <p:sp>
            <p:nvSpPr>
              <p:cNvPr id="58242" name="Freeform 628"/>
              <p:cNvSpPr>
                <a:spLocks/>
              </p:cNvSpPr>
              <p:nvPr/>
            </p:nvSpPr>
            <p:spPr bwMode="auto">
              <a:xfrm>
                <a:off x="1396" y="2196"/>
                <a:ext cx="30" cy="72"/>
              </a:xfrm>
              <a:custGeom>
                <a:avLst/>
                <a:gdLst>
                  <a:gd name="T0" fmla="*/ 3 w 30"/>
                  <a:gd name="T1" fmla="*/ 2 h 72"/>
                  <a:gd name="T2" fmla="*/ 30 w 30"/>
                  <a:gd name="T3" fmla="*/ 69 h 72"/>
                  <a:gd name="T4" fmla="*/ 29 w 30"/>
                  <a:gd name="T5" fmla="*/ 72 h 72"/>
                  <a:gd name="T6" fmla="*/ 0 w 30"/>
                  <a:gd name="T7" fmla="*/ 0 h 72"/>
                  <a:gd name="T8" fmla="*/ 3 w 30"/>
                  <a:gd name="T9" fmla="*/ 2 h 72"/>
                  <a:gd name="T10" fmla="*/ 0 60000 65536"/>
                  <a:gd name="T11" fmla="*/ 0 60000 65536"/>
                  <a:gd name="T12" fmla="*/ 0 60000 65536"/>
                  <a:gd name="T13" fmla="*/ 0 60000 65536"/>
                  <a:gd name="T14" fmla="*/ 0 60000 65536"/>
                  <a:gd name="T15" fmla="*/ 0 w 30"/>
                  <a:gd name="T16" fmla="*/ 0 h 72"/>
                  <a:gd name="T17" fmla="*/ 30 w 30"/>
                  <a:gd name="T18" fmla="*/ 72 h 72"/>
                </a:gdLst>
                <a:ahLst/>
                <a:cxnLst>
                  <a:cxn ang="T10">
                    <a:pos x="T0" y="T1"/>
                  </a:cxn>
                  <a:cxn ang="T11">
                    <a:pos x="T2" y="T3"/>
                  </a:cxn>
                  <a:cxn ang="T12">
                    <a:pos x="T4" y="T5"/>
                  </a:cxn>
                  <a:cxn ang="T13">
                    <a:pos x="T6" y="T7"/>
                  </a:cxn>
                  <a:cxn ang="T14">
                    <a:pos x="T8" y="T9"/>
                  </a:cxn>
                </a:cxnLst>
                <a:rect l="T15" t="T16" r="T17" b="T18"/>
                <a:pathLst>
                  <a:path w="30" h="72">
                    <a:moveTo>
                      <a:pt x="3" y="2"/>
                    </a:moveTo>
                    <a:lnTo>
                      <a:pt x="30" y="69"/>
                    </a:lnTo>
                    <a:lnTo>
                      <a:pt x="29" y="72"/>
                    </a:lnTo>
                    <a:lnTo>
                      <a:pt x="0" y="0"/>
                    </a:lnTo>
                    <a:lnTo>
                      <a:pt x="3" y="2"/>
                    </a:lnTo>
                    <a:close/>
                  </a:path>
                </a:pathLst>
              </a:custGeom>
              <a:solidFill>
                <a:srgbClr val="43403E"/>
              </a:solidFill>
              <a:ln w="9525">
                <a:noFill/>
                <a:round/>
                <a:headEnd/>
                <a:tailEnd/>
              </a:ln>
            </p:spPr>
            <p:txBody>
              <a:bodyPr/>
              <a:lstStyle/>
              <a:p>
                <a:endParaRPr lang="hu-HU"/>
              </a:p>
            </p:txBody>
          </p:sp>
          <p:sp>
            <p:nvSpPr>
              <p:cNvPr id="58243" name="Freeform 629"/>
              <p:cNvSpPr>
                <a:spLocks/>
              </p:cNvSpPr>
              <p:nvPr/>
            </p:nvSpPr>
            <p:spPr bwMode="auto">
              <a:xfrm>
                <a:off x="1394" y="2196"/>
                <a:ext cx="31" cy="73"/>
              </a:xfrm>
              <a:custGeom>
                <a:avLst/>
                <a:gdLst>
                  <a:gd name="T0" fmla="*/ 4 w 31"/>
                  <a:gd name="T1" fmla="*/ 2 h 73"/>
                  <a:gd name="T2" fmla="*/ 31 w 31"/>
                  <a:gd name="T3" fmla="*/ 71 h 73"/>
                  <a:gd name="T4" fmla="*/ 29 w 31"/>
                  <a:gd name="T5" fmla="*/ 73 h 73"/>
                  <a:gd name="T6" fmla="*/ 0 w 31"/>
                  <a:gd name="T7" fmla="*/ 0 h 73"/>
                  <a:gd name="T8" fmla="*/ 4 w 31"/>
                  <a:gd name="T9" fmla="*/ 2 h 73"/>
                  <a:gd name="T10" fmla="*/ 0 60000 65536"/>
                  <a:gd name="T11" fmla="*/ 0 60000 65536"/>
                  <a:gd name="T12" fmla="*/ 0 60000 65536"/>
                  <a:gd name="T13" fmla="*/ 0 60000 65536"/>
                  <a:gd name="T14" fmla="*/ 0 60000 65536"/>
                  <a:gd name="T15" fmla="*/ 0 w 31"/>
                  <a:gd name="T16" fmla="*/ 0 h 73"/>
                  <a:gd name="T17" fmla="*/ 31 w 31"/>
                  <a:gd name="T18" fmla="*/ 73 h 73"/>
                </a:gdLst>
                <a:ahLst/>
                <a:cxnLst>
                  <a:cxn ang="T10">
                    <a:pos x="T0" y="T1"/>
                  </a:cxn>
                  <a:cxn ang="T11">
                    <a:pos x="T2" y="T3"/>
                  </a:cxn>
                  <a:cxn ang="T12">
                    <a:pos x="T4" y="T5"/>
                  </a:cxn>
                  <a:cxn ang="T13">
                    <a:pos x="T6" y="T7"/>
                  </a:cxn>
                  <a:cxn ang="T14">
                    <a:pos x="T8" y="T9"/>
                  </a:cxn>
                </a:cxnLst>
                <a:rect l="T15" t="T16" r="T17" b="T18"/>
                <a:pathLst>
                  <a:path w="31" h="73">
                    <a:moveTo>
                      <a:pt x="4" y="2"/>
                    </a:moveTo>
                    <a:lnTo>
                      <a:pt x="31" y="71"/>
                    </a:lnTo>
                    <a:lnTo>
                      <a:pt x="29" y="73"/>
                    </a:lnTo>
                    <a:lnTo>
                      <a:pt x="0" y="0"/>
                    </a:lnTo>
                    <a:lnTo>
                      <a:pt x="4" y="2"/>
                    </a:lnTo>
                    <a:close/>
                  </a:path>
                </a:pathLst>
              </a:custGeom>
              <a:solidFill>
                <a:srgbClr val="454240"/>
              </a:solidFill>
              <a:ln w="9525">
                <a:noFill/>
                <a:round/>
                <a:headEnd/>
                <a:tailEnd/>
              </a:ln>
            </p:spPr>
            <p:txBody>
              <a:bodyPr/>
              <a:lstStyle/>
              <a:p>
                <a:endParaRPr lang="hu-HU"/>
              </a:p>
            </p:txBody>
          </p:sp>
          <p:sp>
            <p:nvSpPr>
              <p:cNvPr id="58244" name="Freeform 630"/>
              <p:cNvSpPr>
                <a:spLocks/>
              </p:cNvSpPr>
              <p:nvPr/>
            </p:nvSpPr>
            <p:spPr bwMode="auto">
              <a:xfrm>
                <a:off x="1392" y="2196"/>
                <a:ext cx="33" cy="76"/>
              </a:xfrm>
              <a:custGeom>
                <a:avLst/>
                <a:gdLst>
                  <a:gd name="T0" fmla="*/ 4 w 33"/>
                  <a:gd name="T1" fmla="*/ 0 h 76"/>
                  <a:gd name="T2" fmla="*/ 33 w 33"/>
                  <a:gd name="T3" fmla="*/ 72 h 76"/>
                  <a:gd name="T4" fmla="*/ 30 w 33"/>
                  <a:gd name="T5" fmla="*/ 76 h 76"/>
                  <a:gd name="T6" fmla="*/ 0 w 33"/>
                  <a:gd name="T7" fmla="*/ 0 h 76"/>
                  <a:gd name="T8" fmla="*/ 4 w 33"/>
                  <a:gd name="T9" fmla="*/ 0 h 76"/>
                  <a:gd name="T10" fmla="*/ 0 60000 65536"/>
                  <a:gd name="T11" fmla="*/ 0 60000 65536"/>
                  <a:gd name="T12" fmla="*/ 0 60000 65536"/>
                  <a:gd name="T13" fmla="*/ 0 60000 65536"/>
                  <a:gd name="T14" fmla="*/ 0 60000 65536"/>
                  <a:gd name="T15" fmla="*/ 0 w 33"/>
                  <a:gd name="T16" fmla="*/ 0 h 76"/>
                  <a:gd name="T17" fmla="*/ 33 w 33"/>
                  <a:gd name="T18" fmla="*/ 76 h 76"/>
                </a:gdLst>
                <a:ahLst/>
                <a:cxnLst>
                  <a:cxn ang="T10">
                    <a:pos x="T0" y="T1"/>
                  </a:cxn>
                  <a:cxn ang="T11">
                    <a:pos x="T2" y="T3"/>
                  </a:cxn>
                  <a:cxn ang="T12">
                    <a:pos x="T4" y="T5"/>
                  </a:cxn>
                  <a:cxn ang="T13">
                    <a:pos x="T6" y="T7"/>
                  </a:cxn>
                  <a:cxn ang="T14">
                    <a:pos x="T8" y="T9"/>
                  </a:cxn>
                </a:cxnLst>
                <a:rect l="T15" t="T16" r="T17" b="T18"/>
                <a:pathLst>
                  <a:path w="33" h="76">
                    <a:moveTo>
                      <a:pt x="4" y="0"/>
                    </a:moveTo>
                    <a:lnTo>
                      <a:pt x="33" y="72"/>
                    </a:lnTo>
                    <a:lnTo>
                      <a:pt x="30" y="76"/>
                    </a:lnTo>
                    <a:lnTo>
                      <a:pt x="0" y="0"/>
                    </a:lnTo>
                    <a:lnTo>
                      <a:pt x="4" y="0"/>
                    </a:lnTo>
                    <a:close/>
                  </a:path>
                </a:pathLst>
              </a:custGeom>
              <a:solidFill>
                <a:srgbClr val="474443"/>
              </a:solidFill>
              <a:ln w="9525">
                <a:noFill/>
                <a:round/>
                <a:headEnd/>
                <a:tailEnd/>
              </a:ln>
            </p:spPr>
            <p:txBody>
              <a:bodyPr/>
              <a:lstStyle/>
              <a:p>
                <a:endParaRPr lang="hu-HU"/>
              </a:p>
            </p:txBody>
          </p:sp>
          <p:sp>
            <p:nvSpPr>
              <p:cNvPr id="58245" name="Freeform 631"/>
              <p:cNvSpPr>
                <a:spLocks/>
              </p:cNvSpPr>
              <p:nvPr/>
            </p:nvSpPr>
            <p:spPr bwMode="auto">
              <a:xfrm>
                <a:off x="1391" y="2195"/>
                <a:ext cx="32" cy="79"/>
              </a:xfrm>
              <a:custGeom>
                <a:avLst/>
                <a:gdLst>
                  <a:gd name="T0" fmla="*/ 3 w 32"/>
                  <a:gd name="T1" fmla="*/ 1 h 79"/>
                  <a:gd name="T2" fmla="*/ 32 w 32"/>
                  <a:gd name="T3" fmla="*/ 74 h 79"/>
                  <a:gd name="T4" fmla="*/ 31 w 32"/>
                  <a:gd name="T5" fmla="*/ 79 h 79"/>
                  <a:gd name="T6" fmla="*/ 0 w 32"/>
                  <a:gd name="T7" fmla="*/ 0 h 79"/>
                  <a:gd name="T8" fmla="*/ 3 w 32"/>
                  <a:gd name="T9" fmla="*/ 1 h 79"/>
                  <a:gd name="T10" fmla="*/ 0 60000 65536"/>
                  <a:gd name="T11" fmla="*/ 0 60000 65536"/>
                  <a:gd name="T12" fmla="*/ 0 60000 65536"/>
                  <a:gd name="T13" fmla="*/ 0 60000 65536"/>
                  <a:gd name="T14" fmla="*/ 0 60000 65536"/>
                  <a:gd name="T15" fmla="*/ 0 w 32"/>
                  <a:gd name="T16" fmla="*/ 0 h 79"/>
                  <a:gd name="T17" fmla="*/ 32 w 32"/>
                  <a:gd name="T18" fmla="*/ 79 h 79"/>
                </a:gdLst>
                <a:ahLst/>
                <a:cxnLst>
                  <a:cxn ang="T10">
                    <a:pos x="T0" y="T1"/>
                  </a:cxn>
                  <a:cxn ang="T11">
                    <a:pos x="T2" y="T3"/>
                  </a:cxn>
                  <a:cxn ang="T12">
                    <a:pos x="T4" y="T5"/>
                  </a:cxn>
                  <a:cxn ang="T13">
                    <a:pos x="T6" y="T7"/>
                  </a:cxn>
                  <a:cxn ang="T14">
                    <a:pos x="T8" y="T9"/>
                  </a:cxn>
                </a:cxnLst>
                <a:rect l="T15" t="T16" r="T17" b="T18"/>
                <a:pathLst>
                  <a:path w="32" h="79">
                    <a:moveTo>
                      <a:pt x="3" y="1"/>
                    </a:moveTo>
                    <a:lnTo>
                      <a:pt x="32" y="74"/>
                    </a:lnTo>
                    <a:lnTo>
                      <a:pt x="31" y="79"/>
                    </a:lnTo>
                    <a:lnTo>
                      <a:pt x="0" y="0"/>
                    </a:lnTo>
                    <a:lnTo>
                      <a:pt x="3" y="1"/>
                    </a:lnTo>
                    <a:close/>
                  </a:path>
                </a:pathLst>
              </a:custGeom>
              <a:solidFill>
                <a:srgbClr val="494644"/>
              </a:solidFill>
              <a:ln w="9525">
                <a:noFill/>
                <a:round/>
                <a:headEnd/>
                <a:tailEnd/>
              </a:ln>
            </p:spPr>
            <p:txBody>
              <a:bodyPr/>
              <a:lstStyle/>
              <a:p>
                <a:endParaRPr lang="hu-HU"/>
              </a:p>
            </p:txBody>
          </p:sp>
          <p:sp>
            <p:nvSpPr>
              <p:cNvPr id="58246" name="Freeform 632"/>
              <p:cNvSpPr>
                <a:spLocks/>
              </p:cNvSpPr>
              <p:nvPr/>
            </p:nvSpPr>
            <p:spPr bwMode="auto">
              <a:xfrm>
                <a:off x="1389" y="2195"/>
                <a:ext cx="33" cy="80"/>
              </a:xfrm>
              <a:custGeom>
                <a:avLst/>
                <a:gdLst>
                  <a:gd name="T0" fmla="*/ 3 w 33"/>
                  <a:gd name="T1" fmla="*/ 1 h 80"/>
                  <a:gd name="T2" fmla="*/ 33 w 33"/>
                  <a:gd name="T3" fmla="*/ 77 h 80"/>
                  <a:gd name="T4" fmla="*/ 31 w 33"/>
                  <a:gd name="T5" fmla="*/ 80 h 80"/>
                  <a:gd name="T6" fmla="*/ 0 w 33"/>
                  <a:gd name="T7" fmla="*/ 0 h 80"/>
                  <a:gd name="T8" fmla="*/ 3 w 33"/>
                  <a:gd name="T9" fmla="*/ 1 h 80"/>
                  <a:gd name="T10" fmla="*/ 0 60000 65536"/>
                  <a:gd name="T11" fmla="*/ 0 60000 65536"/>
                  <a:gd name="T12" fmla="*/ 0 60000 65536"/>
                  <a:gd name="T13" fmla="*/ 0 60000 65536"/>
                  <a:gd name="T14" fmla="*/ 0 60000 65536"/>
                  <a:gd name="T15" fmla="*/ 0 w 33"/>
                  <a:gd name="T16" fmla="*/ 0 h 80"/>
                  <a:gd name="T17" fmla="*/ 33 w 33"/>
                  <a:gd name="T18" fmla="*/ 80 h 80"/>
                </a:gdLst>
                <a:ahLst/>
                <a:cxnLst>
                  <a:cxn ang="T10">
                    <a:pos x="T0" y="T1"/>
                  </a:cxn>
                  <a:cxn ang="T11">
                    <a:pos x="T2" y="T3"/>
                  </a:cxn>
                  <a:cxn ang="T12">
                    <a:pos x="T4" y="T5"/>
                  </a:cxn>
                  <a:cxn ang="T13">
                    <a:pos x="T6" y="T7"/>
                  </a:cxn>
                  <a:cxn ang="T14">
                    <a:pos x="T8" y="T9"/>
                  </a:cxn>
                </a:cxnLst>
                <a:rect l="T15" t="T16" r="T17" b="T18"/>
                <a:pathLst>
                  <a:path w="33" h="80">
                    <a:moveTo>
                      <a:pt x="3" y="1"/>
                    </a:moveTo>
                    <a:lnTo>
                      <a:pt x="33" y="77"/>
                    </a:lnTo>
                    <a:lnTo>
                      <a:pt x="31" y="80"/>
                    </a:lnTo>
                    <a:lnTo>
                      <a:pt x="0" y="0"/>
                    </a:lnTo>
                    <a:lnTo>
                      <a:pt x="3" y="1"/>
                    </a:lnTo>
                    <a:close/>
                  </a:path>
                </a:pathLst>
              </a:custGeom>
              <a:solidFill>
                <a:srgbClr val="4C4947"/>
              </a:solidFill>
              <a:ln w="9525">
                <a:noFill/>
                <a:round/>
                <a:headEnd/>
                <a:tailEnd/>
              </a:ln>
            </p:spPr>
            <p:txBody>
              <a:bodyPr/>
              <a:lstStyle/>
              <a:p>
                <a:endParaRPr lang="hu-HU"/>
              </a:p>
            </p:txBody>
          </p:sp>
          <p:sp>
            <p:nvSpPr>
              <p:cNvPr id="58247" name="Freeform 633"/>
              <p:cNvSpPr>
                <a:spLocks/>
              </p:cNvSpPr>
              <p:nvPr/>
            </p:nvSpPr>
            <p:spPr bwMode="auto">
              <a:xfrm>
                <a:off x="1387" y="2195"/>
                <a:ext cx="35" cy="81"/>
              </a:xfrm>
              <a:custGeom>
                <a:avLst/>
                <a:gdLst>
                  <a:gd name="T0" fmla="*/ 4 w 35"/>
                  <a:gd name="T1" fmla="*/ 0 h 81"/>
                  <a:gd name="T2" fmla="*/ 35 w 35"/>
                  <a:gd name="T3" fmla="*/ 79 h 81"/>
                  <a:gd name="T4" fmla="*/ 32 w 35"/>
                  <a:gd name="T5" fmla="*/ 81 h 81"/>
                  <a:gd name="T6" fmla="*/ 0 w 35"/>
                  <a:gd name="T7" fmla="*/ 0 h 81"/>
                  <a:gd name="T8" fmla="*/ 4 w 35"/>
                  <a:gd name="T9" fmla="*/ 0 h 81"/>
                  <a:gd name="T10" fmla="*/ 0 60000 65536"/>
                  <a:gd name="T11" fmla="*/ 0 60000 65536"/>
                  <a:gd name="T12" fmla="*/ 0 60000 65536"/>
                  <a:gd name="T13" fmla="*/ 0 60000 65536"/>
                  <a:gd name="T14" fmla="*/ 0 60000 65536"/>
                  <a:gd name="T15" fmla="*/ 0 w 35"/>
                  <a:gd name="T16" fmla="*/ 0 h 81"/>
                  <a:gd name="T17" fmla="*/ 35 w 35"/>
                  <a:gd name="T18" fmla="*/ 81 h 81"/>
                </a:gdLst>
                <a:ahLst/>
                <a:cxnLst>
                  <a:cxn ang="T10">
                    <a:pos x="T0" y="T1"/>
                  </a:cxn>
                  <a:cxn ang="T11">
                    <a:pos x="T2" y="T3"/>
                  </a:cxn>
                  <a:cxn ang="T12">
                    <a:pos x="T4" y="T5"/>
                  </a:cxn>
                  <a:cxn ang="T13">
                    <a:pos x="T6" y="T7"/>
                  </a:cxn>
                  <a:cxn ang="T14">
                    <a:pos x="T8" y="T9"/>
                  </a:cxn>
                </a:cxnLst>
                <a:rect l="T15" t="T16" r="T17" b="T18"/>
                <a:pathLst>
                  <a:path w="35" h="81">
                    <a:moveTo>
                      <a:pt x="4" y="0"/>
                    </a:moveTo>
                    <a:lnTo>
                      <a:pt x="35" y="79"/>
                    </a:lnTo>
                    <a:lnTo>
                      <a:pt x="32" y="81"/>
                    </a:lnTo>
                    <a:lnTo>
                      <a:pt x="0" y="0"/>
                    </a:lnTo>
                    <a:lnTo>
                      <a:pt x="4" y="0"/>
                    </a:lnTo>
                    <a:close/>
                  </a:path>
                </a:pathLst>
              </a:custGeom>
              <a:solidFill>
                <a:srgbClr val="4E4B4A"/>
              </a:solidFill>
              <a:ln w="9525">
                <a:noFill/>
                <a:round/>
                <a:headEnd/>
                <a:tailEnd/>
              </a:ln>
            </p:spPr>
            <p:txBody>
              <a:bodyPr/>
              <a:lstStyle/>
              <a:p>
                <a:endParaRPr lang="hu-HU"/>
              </a:p>
            </p:txBody>
          </p:sp>
          <p:sp>
            <p:nvSpPr>
              <p:cNvPr id="58248" name="Freeform 634"/>
              <p:cNvSpPr>
                <a:spLocks/>
              </p:cNvSpPr>
              <p:nvPr/>
            </p:nvSpPr>
            <p:spPr bwMode="auto">
              <a:xfrm>
                <a:off x="1385" y="2193"/>
                <a:ext cx="35" cy="85"/>
              </a:xfrm>
              <a:custGeom>
                <a:avLst/>
                <a:gdLst>
                  <a:gd name="T0" fmla="*/ 4 w 35"/>
                  <a:gd name="T1" fmla="*/ 2 h 85"/>
                  <a:gd name="T2" fmla="*/ 35 w 35"/>
                  <a:gd name="T3" fmla="*/ 82 h 85"/>
                  <a:gd name="T4" fmla="*/ 34 w 35"/>
                  <a:gd name="T5" fmla="*/ 85 h 85"/>
                  <a:gd name="T6" fmla="*/ 0 w 35"/>
                  <a:gd name="T7" fmla="*/ 0 h 85"/>
                  <a:gd name="T8" fmla="*/ 4 w 35"/>
                  <a:gd name="T9" fmla="*/ 2 h 85"/>
                  <a:gd name="T10" fmla="*/ 0 60000 65536"/>
                  <a:gd name="T11" fmla="*/ 0 60000 65536"/>
                  <a:gd name="T12" fmla="*/ 0 60000 65536"/>
                  <a:gd name="T13" fmla="*/ 0 60000 65536"/>
                  <a:gd name="T14" fmla="*/ 0 60000 65536"/>
                  <a:gd name="T15" fmla="*/ 0 w 35"/>
                  <a:gd name="T16" fmla="*/ 0 h 85"/>
                  <a:gd name="T17" fmla="*/ 35 w 35"/>
                  <a:gd name="T18" fmla="*/ 85 h 85"/>
                </a:gdLst>
                <a:ahLst/>
                <a:cxnLst>
                  <a:cxn ang="T10">
                    <a:pos x="T0" y="T1"/>
                  </a:cxn>
                  <a:cxn ang="T11">
                    <a:pos x="T2" y="T3"/>
                  </a:cxn>
                  <a:cxn ang="T12">
                    <a:pos x="T4" y="T5"/>
                  </a:cxn>
                  <a:cxn ang="T13">
                    <a:pos x="T6" y="T7"/>
                  </a:cxn>
                  <a:cxn ang="T14">
                    <a:pos x="T8" y="T9"/>
                  </a:cxn>
                </a:cxnLst>
                <a:rect l="T15" t="T16" r="T17" b="T18"/>
                <a:pathLst>
                  <a:path w="35" h="85">
                    <a:moveTo>
                      <a:pt x="4" y="2"/>
                    </a:moveTo>
                    <a:lnTo>
                      <a:pt x="35" y="82"/>
                    </a:lnTo>
                    <a:lnTo>
                      <a:pt x="34" y="85"/>
                    </a:lnTo>
                    <a:lnTo>
                      <a:pt x="0" y="0"/>
                    </a:lnTo>
                    <a:lnTo>
                      <a:pt x="4" y="2"/>
                    </a:lnTo>
                    <a:close/>
                  </a:path>
                </a:pathLst>
              </a:custGeom>
              <a:solidFill>
                <a:srgbClr val="4F4D4B"/>
              </a:solidFill>
              <a:ln w="9525">
                <a:noFill/>
                <a:round/>
                <a:headEnd/>
                <a:tailEnd/>
              </a:ln>
            </p:spPr>
            <p:txBody>
              <a:bodyPr/>
              <a:lstStyle/>
              <a:p>
                <a:endParaRPr lang="hu-HU"/>
              </a:p>
            </p:txBody>
          </p:sp>
          <p:sp>
            <p:nvSpPr>
              <p:cNvPr id="58249" name="Freeform 635"/>
              <p:cNvSpPr>
                <a:spLocks/>
              </p:cNvSpPr>
              <p:nvPr/>
            </p:nvSpPr>
            <p:spPr bwMode="auto">
              <a:xfrm>
                <a:off x="1384" y="2193"/>
                <a:ext cx="35" cy="86"/>
              </a:xfrm>
              <a:custGeom>
                <a:avLst/>
                <a:gdLst>
                  <a:gd name="T0" fmla="*/ 3 w 35"/>
                  <a:gd name="T1" fmla="*/ 2 h 86"/>
                  <a:gd name="T2" fmla="*/ 35 w 35"/>
                  <a:gd name="T3" fmla="*/ 83 h 86"/>
                  <a:gd name="T4" fmla="*/ 34 w 35"/>
                  <a:gd name="T5" fmla="*/ 86 h 86"/>
                  <a:gd name="T6" fmla="*/ 0 w 35"/>
                  <a:gd name="T7" fmla="*/ 0 h 86"/>
                  <a:gd name="T8" fmla="*/ 3 w 35"/>
                  <a:gd name="T9" fmla="*/ 2 h 86"/>
                  <a:gd name="T10" fmla="*/ 0 60000 65536"/>
                  <a:gd name="T11" fmla="*/ 0 60000 65536"/>
                  <a:gd name="T12" fmla="*/ 0 60000 65536"/>
                  <a:gd name="T13" fmla="*/ 0 60000 65536"/>
                  <a:gd name="T14" fmla="*/ 0 60000 65536"/>
                  <a:gd name="T15" fmla="*/ 0 w 35"/>
                  <a:gd name="T16" fmla="*/ 0 h 86"/>
                  <a:gd name="T17" fmla="*/ 35 w 35"/>
                  <a:gd name="T18" fmla="*/ 86 h 86"/>
                </a:gdLst>
                <a:ahLst/>
                <a:cxnLst>
                  <a:cxn ang="T10">
                    <a:pos x="T0" y="T1"/>
                  </a:cxn>
                  <a:cxn ang="T11">
                    <a:pos x="T2" y="T3"/>
                  </a:cxn>
                  <a:cxn ang="T12">
                    <a:pos x="T4" y="T5"/>
                  </a:cxn>
                  <a:cxn ang="T13">
                    <a:pos x="T6" y="T7"/>
                  </a:cxn>
                  <a:cxn ang="T14">
                    <a:pos x="T8" y="T9"/>
                  </a:cxn>
                </a:cxnLst>
                <a:rect l="T15" t="T16" r="T17" b="T18"/>
                <a:pathLst>
                  <a:path w="35" h="86">
                    <a:moveTo>
                      <a:pt x="3" y="2"/>
                    </a:moveTo>
                    <a:lnTo>
                      <a:pt x="35" y="83"/>
                    </a:lnTo>
                    <a:lnTo>
                      <a:pt x="34" y="86"/>
                    </a:lnTo>
                    <a:lnTo>
                      <a:pt x="0" y="0"/>
                    </a:lnTo>
                    <a:lnTo>
                      <a:pt x="3" y="2"/>
                    </a:lnTo>
                    <a:close/>
                  </a:path>
                </a:pathLst>
              </a:custGeom>
              <a:solidFill>
                <a:srgbClr val="524F4E"/>
              </a:solidFill>
              <a:ln w="9525">
                <a:noFill/>
                <a:round/>
                <a:headEnd/>
                <a:tailEnd/>
              </a:ln>
            </p:spPr>
            <p:txBody>
              <a:bodyPr/>
              <a:lstStyle/>
              <a:p>
                <a:endParaRPr lang="hu-HU"/>
              </a:p>
            </p:txBody>
          </p:sp>
          <p:sp>
            <p:nvSpPr>
              <p:cNvPr id="58250" name="Freeform 636"/>
              <p:cNvSpPr>
                <a:spLocks/>
              </p:cNvSpPr>
              <p:nvPr/>
            </p:nvSpPr>
            <p:spPr bwMode="auto">
              <a:xfrm>
                <a:off x="1382" y="2192"/>
                <a:ext cx="37" cy="90"/>
              </a:xfrm>
              <a:custGeom>
                <a:avLst/>
                <a:gdLst>
                  <a:gd name="T0" fmla="*/ 3 w 37"/>
                  <a:gd name="T1" fmla="*/ 1 h 90"/>
                  <a:gd name="T2" fmla="*/ 37 w 37"/>
                  <a:gd name="T3" fmla="*/ 86 h 90"/>
                  <a:gd name="T4" fmla="*/ 36 w 37"/>
                  <a:gd name="T5" fmla="*/ 90 h 90"/>
                  <a:gd name="T6" fmla="*/ 0 w 37"/>
                  <a:gd name="T7" fmla="*/ 0 h 90"/>
                  <a:gd name="T8" fmla="*/ 3 w 37"/>
                  <a:gd name="T9" fmla="*/ 1 h 90"/>
                  <a:gd name="T10" fmla="*/ 0 60000 65536"/>
                  <a:gd name="T11" fmla="*/ 0 60000 65536"/>
                  <a:gd name="T12" fmla="*/ 0 60000 65536"/>
                  <a:gd name="T13" fmla="*/ 0 60000 65536"/>
                  <a:gd name="T14" fmla="*/ 0 60000 65536"/>
                  <a:gd name="T15" fmla="*/ 0 w 37"/>
                  <a:gd name="T16" fmla="*/ 0 h 90"/>
                  <a:gd name="T17" fmla="*/ 37 w 37"/>
                  <a:gd name="T18" fmla="*/ 90 h 90"/>
                </a:gdLst>
                <a:ahLst/>
                <a:cxnLst>
                  <a:cxn ang="T10">
                    <a:pos x="T0" y="T1"/>
                  </a:cxn>
                  <a:cxn ang="T11">
                    <a:pos x="T2" y="T3"/>
                  </a:cxn>
                  <a:cxn ang="T12">
                    <a:pos x="T4" y="T5"/>
                  </a:cxn>
                  <a:cxn ang="T13">
                    <a:pos x="T6" y="T7"/>
                  </a:cxn>
                  <a:cxn ang="T14">
                    <a:pos x="T8" y="T9"/>
                  </a:cxn>
                </a:cxnLst>
                <a:rect l="T15" t="T16" r="T17" b="T18"/>
                <a:pathLst>
                  <a:path w="37" h="90">
                    <a:moveTo>
                      <a:pt x="3" y="1"/>
                    </a:moveTo>
                    <a:lnTo>
                      <a:pt x="37" y="86"/>
                    </a:lnTo>
                    <a:lnTo>
                      <a:pt x="36" y="90"/>
                    </a:lnTo>
                    <a:lnTo>
                      <a:pt x="0" y="0"/>
                    </a:lnTo>
                    <a:lnTo>
                      <a:pt x="3" y="1"/>
                    </a:lnTo>
                    <a:close/>
                  </a:path>
                </a:pathLst>
              </a:custGeom>
              <a:solidFill>
                <a:srgbClr val="53514F"/>
              </a:solidFill>
              <a:ln w="9525">
                <a:noFill/>
                <a:round/>
                <a:headEnd/>
                <a:tailEnd/>
              </a:ln>
            </p:spPr>
            <p:txBody>
              <a:bodyPr/>
              <a:lstStyle/>
              <a:p>
                <a:endParaRPr lang="hu-HU"/>
              </a:p>
            </p:txBody>
          </p:sp>
          <p:sp>
            <p:nvSpPr>
              <p:cNvPr id="58251" name="Freeform 637"/>
              <p:cNvSpPr>
                <a:spLocks/>
              </p:cNvSpPr>
              <p:nvPr/>
            </p:nvSpPr>
            <p:spPr bwMode="auto">
              <a:xfrm>
                <a:off x="1381" y="2192"/>
                <a:ext cx="37" cy="91"/>
              </a:xfrm>
              <a:custGeom>
                <a:avLst/>
                <a:gdLst>
                  <a:gd name="T0" fmla="*/ 3 w 37"/>
                  <a:gd name="T1" fmla="*/ 1 h 91"/>
                  <a:gd name="T2" fmla="*/ 37 w 37"/>
                  <a:gd name="T3" fmla="*/ 87 h 91"/>
                  <a:gd name="T4" fmla="*/ 35 w 37"/>
                  <a:gd name="T5" fmla="*/ 91 h 91"/>
                  <a:gd name="T6" fmla="*/ 0 w 37"/>
                  <a:gd name="T7" fmla="*/ 0 h 91"/>
                  <a:gd name="T8" fmla="*/ 3 w 37"/>
                  <a:gd name="T9" fmla="*/ 1 h 91"/>
                  <a:gd name="T10" fmla="*/ 0 60000 65536"/>
                  <a:gd name="T11" fmla="*/ 0 60000 65536"/>
                  <a:gd name="T12" fmla="*/ 0 60000 65536"/>
                  <a:gd name="T13" fmla="*/ 0 60000 65536"/>
                  <a:gd name="T14" fmla="*/ 0 60000 65536"/>
                  <a:gd name="T15" fmla="*/ 0 w 37"/>
                  <a:gd name="T16" fmla="*/ 0 h 91"/>
                  <a:gd name="T17" fmla="*/ 37 w 37"/>
                  <a:gd name="T18" fmla="*/ 91 h 91"/>
                </a:gdLst>
                <a:ahLst/>
                <a:cxnLst>
                  <a:cxn ang="T10">
                    <a:pos x="T0" y="T1"/>
                  </a:cxn>
                  <a:cxn ang="T11">
                    <a:pos x="T2" y="T3"/>
                  </a:cxn>
                  <a:cxn ang="T12">
                    <a:pos x="T4" y="T5"/>
                  </a:cxn>
                  <a:cxn ang="T13">
                    <a:pos x="T6" y="T7"/>
                  </a:cxn>
                  <a:cxn ang="T14">
                    <a:pos x="T8" y="T9"/>
                  </a:cxn>
                </a:cxnLst>
                <a:rect l="T15" t="T16" r="T17" b="T18"/>
                <a:pathLst>
                  <a:path w="37" h="91">
                    <a:moveTo>
                      <a:pt x="3" y="1"/>
                    </a:moveTo>
                    <a:lnTo>
                      <a:pt x="37" y="87"/>
                    </a:lnTo>
                    <a:lnTo>
                      <a:pt x="35" y="91"/>
                    </a:lnTo>
                    <a:lnTo>
                      <a:pt x="0" y="0"/>
                    </a:lnTo>
                    <a:lnTo>
                      <a:pt x="3" y="1"/>
                    </a:lnTo>
                    <a:close/>
                  </a:path>
                </a:pathLst>
              </a:custGeom>
              <a:solidFill>
                <a:srgbClr val="565352"/>
              </a:solidFill>
              <a:ln w="9525">
                <a:noFill/>
                <a:round/>
                <a:headEnd/>
                <a:tailEnd/>
              </a:ln>
            </p:spPr>
            <p:txBody>
              <a:bodyPr/>
              <a:lstStyle/>
              <a:p>
                <a:endParaRPr lang="hu-HU"/>
              </a:p>
            </p:txBody>
          </p:sp>
          <p:sp>
            <p:nvSpPr>
              <p:cNvPr id="58252" name="Freeform 638"/>
              <p:cNvSpPr>
                <a:spLocks/>
              </p:cNvSpPr>
              <p:nvPr/>
            </p:nvSpPr>
            <p:spPr bwMode="auto">
              <a:xfrm>
                <a:off x="1378" y="2192"/>
                <a:ext cx="40" cy="93"/>
              </a:xfrm>
              <a:custGeom>
                <a:avLst/>
                <a:gdLst>
                  <a:gd name="T0" fmla="*/ 4 w 40"/>
                  <a:gd name="T1" fmla="*/ 0 h 93"/>
                  <a:gd name="T2" fmla="*/ 40 w 40"/>
                  <a:gd name="T3" fmla="*/ 90 h 93"/>
                  <a:gd name="T4" fmla="*/ 37 w 40"/>
                  <a:gd name="T5" fmla="*/ 93 h 93"/>
                  <a:gd name="T6" fmla="*/ 0 w 40"/>
                  <a:gd name="T7" fmla="*/ 0 h 93"/>
                  <a:gd name="T8" fmla="*/ 4 w 40"/>
                  <a:gd name="T9" fmla="*/ 0 h 93"/>
                  <a:gd name="T10" fmla="*/ 0 60000 65536"/>
                  <a:gd name="T11" fmla="*/ 0 60000 65536"/>
                  <a:gd name="T12" fmla="*/ 0 60000 65536"/>
                  <a:gd name="T13" fmla="*/ 0 60000 65536"/>
                  <a:gd name="T14" fmla="*/ 0 60000 65536"/>
                  <a:gd name="T15" fmla="*/ 0 w 40"/>
                  <a:gd name="T16" fmla="*/ 0 h 93"/>
                  <a:gd name="T17" fmla="*/ 40 w 40"/>
                  <a:gd name="T18" fmla="*/ 93 h 93"/>
                </a:gdLst>
                <a:ahLst/>
                <a:cxnLst>
                  <a:cxn ang="T10">
                    <a:pos x="T0" y="T1"/>
                  </a:cxn>
                  <a:cxn ang="T11">
                    <a:pos x="T2" y="T3"/>
                  </a:cxn>
                  <a:cxn ang="T12">
                    <a:pos x="T4" y="T5"/>
                  </a:cxn>
                  <a:cxn ang="T13">
                    <a:pos x="T6" y="T7"/>
                  </a:cxn>
                  <a:cxn ang="T14">
                    <a:pos x="T8" y="T9"/>
                  </a:cxn>
                </a:cxnLst>
                <a:rect l="T15" t="T16" r="T17" b="T18"/>
                <a:pathLst>
                  <a:path w="40" h="93">
                    <a:moveTo>
                      <a:pt x="4" y="0"/>
                    </a:moveTo>
                    <a:lnTo>
                      <a:pt x="40" y="90"/>
                    </a:lnTo>
                    <a:lnTo>
                      <a:pt x="37" y="93"/>
                    </a:lnTo>
                    <a:lnTo>
                      <a:pt x="0" y="0"/>
                    </a:lnTo>
                    <a:lnTo>
                      <a:pt x="4" y="0"/>
                    </a:lnTo>
                    <a:close/>
                  </a:path>
                </a:pathLst>
              </a:custGeom>
              <a:solidFill>
                <a:srgbClr val="575453"/>
              </a:solidFill>
              <a:ln w="9525">
                <a:noFill/>
                <a:round/>
                <a:headEnd/>
                <a:tailEnd/>
              </a:ln>
            </p:spPr>
            <p:txBody>
              <a:bodyPr/>
              <a:lstStyle/>
              <a:p>
                <a:endParaRPr lang="hu-HU"/>
              </a:p>
            </p:txBody>
          </p:sp>
          <p:sp>
            <p:nvSpPr>
              <p:cNvPr id="58253" name="Freeform 639"/>
              <p:cNvSpPr>
                <a:spLocks/>
              </p:cNvSpPr>
              <p:nvPr/>
            </p:nvSpPr>
            <p:spPr bwMode="auto">
              <a:xfrm>
                <a:off x="1377" y="2191"/>
                <a:ext cx="39" cy="95"/>
              </a:xfrm>
              <a:custGeom>
                <a:avLst/>
                <a:gdLst>
                  <a:gd name="T0" fmla="*/ 4 w 39"/>
                  <a:gd name="T1" fmla="*/ 1 h 95"/>
                  <a:gd name="T2" fmla="*/ 39 w 39"/>
                  <a:gd name="T3" fmla="*/ 92 h 95"/>
                  <a:gd name="T4" fmla="*/ 38 w 39"/>
                  <a:gd name="T5" fmla="*/ 95 h 95"/>
                  <a:gd name="T6" fmla="*/ 0 w 39"/>
                  <a:gd name="T7" fmla="*/ 0 h 95"/>
                  <a:gd name="T8" fmla="*/ 4 w 39"/>
                  <a:gd name="T9" fmla="*/ 1 h 95"/>
                  <a:gd name="T10" fmla="*/ 0 60000 65536"/>
                  <a:gd name="T11" fmla="*/ 0 60000 65536"/>
                  <a:gd name="T12" fmla="*/ 0 60000 65536"/>
                  <a:gd name="T13" fmla="*/ 0 60000 65536"/>
                  <a:gd name="T14" fmla="*/ 0 60000 65536"/>
                  <a:gd name="T15" fmla="*/ 0 w 39"/>
                  <a:gd name="T16" fmla="*/ 0 h 95"/>
                  <a:gd name="T17" fmla="*/ 39 w 39"/>
                  <a:gd name="T18" fmla="*/ 95 h 95"/>
                </a:gdLst>
                <a:ahLst/>
                <a:cxnLst>
                  <a:cxn ang="T10">
                    <a:pos x="T0" y="T1"/>
                  </a:cxn>
                  <a:cxn ang="T11">
                    <a:pos x="T2" y="T3"/>
                  </a:cxn>
                  <a:cxn ang="T12">
                    <a:pos x="T4" y="T5"/>
                  </a:cxn>
                  <a:cxn ang="T13">
                    <a:pos x="T6" y="T7"/>
                  </a:cxn>
                  <a:cxn ang="T14">
                    <a:pos x="T8" y="T9"/>
                  </a:cxn>
                </a:cxnLst>
                <a:rect l="T15" t="T16" r="T17" b="T18"/>
                <a:pathLst>
                  <a:path w="39" h="95">
                    <a:moveTo>
                      <a:pt x="4" y="1"/>
                    </a:moveTo>
                    <a:lnTo>
                      <a:pt x="39" y="92"/>
                    </a:lnTo>
                    <a:lnTo>
                      <a:pt x="38" y="95"/>
                    </a:lnTo>
                    <a:lnTo>
                      <a:pt x="0" y="0"/>
                    </a:lnTo>
                    <a:lnTo>
                      <a:pt x="4" y="1"/>
                    </a:lnTo>
                    <a:close/>
                  </a:path>
                </a:pathLst>
              </a:custGeom>
              <a:solidFill>
                <a:srgbClr val="5A5857"/>
              </a:solidFill>
              <a:ln w="9525">
                <a:noFill/>
                <a:round/>
                <a:headEnd/>
                <a:tailEnd/>
              </a:ln>
            </p:spPr>
            <p:txBody>
              <a:bodyPr/>
              <a:lstStyle/>
              <a:p>
                <a:endParaRPr lang="hu-HU"/>
              </a:p>
            </p:txBody>
          </p:sp>
          <p:sp>
            <p:nvSpPr>
              <p:cNvPr id="58254" name="Freeform 640"/>
              <p:cNvSpPr>
                <a:spLocks/>
              </p:cNvSpPr>
              <p:nvPr/>
            </p:nvSpPr>
            <p:spPr bwMode="auto">
              <a:xfrm>
                <a:off x="1375" y="2191"/>
                <a:ext cx="40" cy="97"/>
              </a:xfrm>
              <a:custGeom>
                <a:avLst/>
                <a:gdLst>
                  <a:gd name="T0" fmla="*/ 3 w 40"/>
                  <a:gd name="T1" fmla="*/ 1 h 97"/>
                  <a:gd name="T2" fmla="*/ 40 w 40"/>
                  <a:gd name="T3" fmla="*/ 94 h 97"/>
                  <a:gd name="T4" fmla="*/ 38 w 40"/>
                  <a:gd name="T5" fmla="*/ 97 h 97"/>
                  <a:gd name="T6" fmla="*/ 28 w 40"/>
                  <a:gd name="T7" fmla="*/ 73 h 97"/>
                  <a:gd name="T8" fmla="*/ 28 w 40"/>
                  <a:gd name="T9" fmla="*/ 73 h 97"/>
                  <a:gd name="T10" fmla="*/ 9 w 40"/>
                  <a:gd name="T11" fmla="*/ 21 h 97"/>
                  <a:gd name="T12" fmla="*/ 9 w 40"/>
                  <a:gd name="T13" fmla="*/ 21 h 97"/>
                  <a:gd name="T14" fmla="*/ 0 w 40"/>
                  <a:gd name="T15" fmla="*/ 0 h 97"/>
                  <a:gd name="T16" fmla="*/ 3 w 40"/>
                  <a:gd name="T17" fmla="*/ 1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97"/>
                  <a:gd name="T29" fmla="*/ 40 w 40"/>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97">
                    <a:moveTo>
                      <a:pt x="3" y="1"/>
                    </a:moveTo>
                    <a:lnTo>
                      <a:pt x="40" y="94"/>
                    </a:lnTo>
                    <a:lnTo>
                      <a:pt x="38" y="97"/>
                    </a:lnTo>
                    <a:lnTo>
                      <a:pt x="28" y="73"/>
                    </a:lnTo>
                    <a:lnTo>
                      <a:pt x="9" y="21"/>
                    </a:lnTo>
                    <a:lnTo>
                      <a:pt x="0" y="0"/>
                    </a:lnTo>
                    <a:lnTo>
                      <a:pt x="3" y="1"/>
                    </a:lnTo>
                    <a:close/>
                  </a:path>
                </a:pathLst>
              </a:custGeom>
              <a:solidFill>
                <a:srgbClr val="5C5A59"/>
              </a:solidFill>
              <a:ln w="9525">
                <a:noFill/>
                <a:round/>
                <a:headEnd/>
                <a:tailEnd/>
              </a:ln>
            </p:spPr>
            <p:txBody>
              <a:bodyPr/>
              <a:lstStyle/>
              <a:p>
                <a:endParaRPr lang="hu-HU"/>
              </a:p>
            </p:txBody>
          </p:sp>
          <p:sp>
            <p:nvSpPr>
              <p:cNvPr id="58255" name="Freeform 641"/>
              <p:cNvSpPr>
                <a:spLocks/>
              </p:cNvSpPr>
              <p:nvPr/>
            </p:nvSpPr>
            <p:spPr bwMode="auto">
              <a:xfrm>
                <a:off x="1375" y="2191"/>
                <a:ext cx="40" cy="97"/>
              </a:xfrm>
              <a:custGeom>
                <a:avLst/>
                <a:gdLst>
                  <a:gd name="T0" fmla="*/ 2 w 40"/>
                  <a:gd name="T1" fmla="*/ 0 h 97"/>
                  <a:gd name="T2" fmla="*/ 40 w 40"/>
                  <a:gd name="T3" fmla="*/ 95 h 97"/>
                  <a:gd name="T4" fmla="*/ 38 w 40"/>
                  <a:gd name="T5" fmla="*/ 97 h 97"/>
                  <a:gd name="T6" fmla="*/ 28 w 40"/>
                  <a:gd name="T7" fmla="*/ 73 h 97"/>
                  <a:gd name="T8" fmla="*/ 27 w 40"/>
                  <a:gd name="T9" fmla="*/ 73 h 97"/>
                  <a:gd name="T10" fmla="*/ 7 w 40"/>
                  <a:gd name="T11" fmla="*/ 21 h 97"/>
                  <a:gd name="T12" fmla="*/ 9 w 40"/>
                  <a:gd name="T13" fmla="*/ 21 h 97"/>
                  <a:gd name="T14" fmla="*/ 0 w 40"/>
                  <a:gd name="T15" fmla="*/ 0 h 97"/>
                  <a:gd name="T16" fmla="*/ 2 w 40"/>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97"/>
                  <a:gd name="T29" fmla="*/ 40 w 40"/>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97">
                    <a:moveTo>
                      <a:pt x="2" y="0"/>
                    </a:moveTo>
                    <a:lnTo>
                      <a:pt x="40" y="95"/>
                    </a:lnTo>
                    <a:lnTo>
                      <a:pt x="38" y="97"/>
                    </a:lnTo>
                    <a:lnTo>
                      <a:pt x="28" y="73"/>
                    </a:lnTo>
                    <a:lnTo>
                      <a:pt x="27" y="73"/>
                    </a:lnTo>
                    <a:lnTo>
                      <a:pt x="7" y="21"/>
                    </a:lnTo>
                    <a:lnTo>
                      <a:pt x="9" y="21"/>
                    </a:lnTo>
                    <a:lnTo>
                      <a:pt x="0" y="0"/>
                    </a:lnTo>
                    <a:lnTo>
                      <a:pt x="2" y="0"/>
                    </a:lnTo>
                    <a:close/>
                  </a:path>
                </a:pathLst>
              </a:custGeom>
              <a:solidFill>
                <a:srgbClr val="5D5B5A"/>
              </a:solidFill>
              <a:ln w="9525">
                <a:noFill/>
                <a:round/>
                <a:headEnd/>
                <a:tailEnd/>
              </a:ln>
            </p:spPr>
            <p:txBody>
              <a:bodyPr/>
              <a:lstStyle/>
              <a:p>
                <a:endParaRPr lang="hu-HU"/>
              </a:p>
            </p:txBody>
          </p:sp>
          <p:sp>
            <p:nvSpPr>
              <p:cNvPr id="58256" name="Freeform 642"/>
              <p:cNvSpPr>
                <a:spLocks/>
              </p:cNvSpPr>
              <p:nvPr/>
            </p:nvSpPr>
            <p:spPr bwMode="auto">
              <a:xfrm>
                <a:off x="1381" y="2212"/>
                <a:ext cx="22" cy="52"/>
              </a:xfrm>
              <a:custGeom>
                <a:avLst/>
                <a:gdLst>
                  <a:gd name="T0" fmla="*/ 3 w 22"/>
                  <a:gd name="T1" fmla="*/ 0 h 52"/>
                  <a:gd name="T2" fmla="*/ 22 w 22"/>
                  <a:gd name="T3" fmla="*/ 52 h 52"/>
                  <a:gd name="T4" fmla="*/ 20 w 22"/>
                  <a:gd name="T5" fmla="*/ 52 h 52"/>
                  <a:gd name="T6" fmla="*/ 0 w 22"/>
                  <a:gd name="T7" fmla="*/ 0 h 52"/>
                  <a:gd name="T8" fmla="*/ 3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3" y="0"/>
                    </a:moveTo>
                    <a:lnTo>
                      <a:pt x="22" y="52"/>
                    </a:lnTo>
                    <a:lnTo>
                      <a:pt x="20" y="52"/>
                    </a:lnTo>
                    <a:lnTo>
                      <a:pt x="0" y="0"/>
                    </a:lnTo>
                    <a:lnTo>
                      <a:pt x="3" y="0"/>
                    </a:lnTo>
                    <a:close/>
                  </a:path>
                </a:pathLst>
              </a:custGeom>
              <a:solidFill>
                <a:srgbClr val="605E5D"/>
              </a:solidFill>
              <a:ln w="9525">
                <a:noFill/>
                <a:round/>
                <a:headEnd/>
                <a:tailEnd/>
              </a:ln>
            </p:spPr>
            <p:txBody>
              <a:bodyPr/>
              <a:lstStyle/>
              <a:p>
                <a:endParaRPr lang="hu-HU"/>
              </a:p>
            </p:txBody>
          </p:sp>
          <p:sp>
            <p:nvSpPr>
              <p:cNvPr id="58257" name="Freeform 643"/>
              <p:cNvSpPr>
                <a:spLocks/>
              </p:cNvSpPr>
              <p:nvPr/>
            </p:nvSpPr>
            <p:spPr bwMode="auto">
              <a:xfrm>
                <a:off x="1380" y="2212"/>
                <a:ext cx="22" cy="53"/>
              </a:xfrm>
              <a:custGeom>
                <a:avLst/>
                <a:gdLst>
                  <a:gd name="T0" fmla="*/ 2 w 22"/>
                  <a:gd name="T1" fmla="*/ 0 h 53"/>
                  <a:gd name="T2" fmla="*/ 22 w 22"/>
                  <a:gd name="T3" fmla="*/ 52 h 53"/>
                  <a:gd name="T4" fmla="*/ 19 w 22"/>
                  <a:gd name="T5" fmla="*/ 53 h 53"/>
                  <a:gd name="T6" fmla="*/ 0 w 22"/>
                  <a:gd name="T7" fmla="*/ 1 h 53"/>
                  <a:gd name="T8" fmla="*/ 2 w 22"/>
                  <a:gd name="T9" fmla="*/ 0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2" y="0"/>
                    </a:moveTo>
                    <a:lnTo>
                      <a:pt x="22" y="52"/>
                    </a:lnTo>
                    <a:lnTo>
                      <a:pt x="19" y="53"/>
                    </a:lnTo>
                    <a:lnTo>
                      <a:pt x="0" y="1"/>
                    </a:lnTo>
                    <a:lnTo>
                      <a:pt x="2" y="0"/>
                    </a:lnTo>
                    <a:close/>
                  </a:path>
                </a:pathLst>
              </a:custGeom>
              <a:solidFill>
                <a:srgbClr val="62605F"/>
              </a:solidFill>
              <a:ln w="9525">
                <a:noFill/>
                <a:round/>
                <a:headEnd/>
                <a:tailEnd/>
              </a:ln>
            </p:spPr>
            <p:txBody>
              <a:bodyPr/>
              <a:lstStyle/>
              <a:p>
                <a:endParaRPr lang="hu-HU"/>
              </a:p>
            </p:txBody>
          </p:sp>
          <p:sp>
            <p:nvSpPr>
              <p:cNvPr id="58258" name="Freeform 644"/>
              <p:cNvSpPr>
                <a:spLocks/>
              </p:cNvSpPr>
              <p:nvPr/>
            </p:nvSpPr>
            <p:spPr bwMode="auto">
              <a:xfrm>
                <a:off x="1378" y="2212"/>
                <a:ext cx="23" cy="53"/>
              </a:xfrm>
              <a:custGeom>
                <a:avLst/>
                <a:gdLst>
                  <a:gd name="T0" fmla="*/ 3 w 23"/>
                  <a:gd name="T1" fmla="*/ 0 h 53"/>
                  <a:gd name="T2" fmla="*/ 23 w 23"/>
                  <a:gd name="T3" fmla="*/ 52 h 53"/>
                  <a:gd name="T4" fmla="*/ 20 w 23"/>
                  <a:gd name="T5" fmla="*/ 53 h 53"/>
                  <a:gd name="T6" fmla="*/ 0 w 23"/>
                  <a:gd name="T7" fmla="*/ 1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2"/>
                    </a:lnTo>
                    <a:lnTo>
                      <a:pt x="20" y="53"/>
                    </a:lnTo>
                    <a:lnTo>
                      <a:pt x="0" y="1"/>
                    </a:lnTo>
                    <a:lnTo>
                      <a:pt x="3" y="0"/>
                    </a:lnTo>
                    <a:close/>
                  </a:path>
                </a:pathLst>
              </a:custGeom>
              <a:solidFill>
                <a:srgbClr val="646260"/>
              </a:solidFill>
              <a:ln w="9525">
                <a:noFill/>
                <a:round/>
                <a:headEnd/>
                <a:tailEnd/>
              </a:ln>
            </p:spPr>
            <p:txBody>
              <a:bodyPr/>
              <a:lstStyle/>
              <a:p>
                <a:endParaRPr lang="hu-HU"/>
              </a:p>
            </p:txBody>
          </p:sp>
          <p:sp>
            <p:nvSpPr>
              <p:cNvPr id="58259" name="Freeform 645"/>
              <p:cNvSpPr>
                <a:spLocks/>
              </p:cNvSpPr>
              <p:nvPr/>
            </p:nvSpPr>
            <p:spPr bwMode="auto">
              <a:xfrm>
                <a:off x="1377" y="2213"/>
                <a:ext cx="22" cy="52"/>
              </a:xfrm>
              <a:custGeom>
                <a:avLst/>
                <a:gdLst>
                  <a:gd name="T0" fmla="*/ 3 w 22"/>
                  <a:gd name="T1" fmla="*/ 0 h 52"/>
                  <a:gd name="T2" fmla="*/ 22 w 22"/>
                  <a:gd name="T3" fmla="*/ 52 h 52"/>
                  <a:gd name="T4" fmla="*/ 19 w 22"/>
                  <a:gd name="T5" fmla="*/ 52 h 52"/>
                  <a:gd name="T6" fmla="*/ 0 w 22"/>
                  <a:gd name="T7" fmla="*/ 1 h 52"/>
                  <a:gd name="T8" fmla="*/ 3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3" y="0"/>
                    </a:moveTo>
                    <a:lnTo>
                      <a:pt x="22" y="52"/>
                    </a:lnTo>
                    <a:lnTo>
                      <a:pt x="19" y="52"/>
                    </a:lnTo>
                    <a:lnTo>
                      <a:pt x="0" y="1"/>
                    </a:lnTo>
                    <a:lnTo>
                      <a:pt x="3" y="0"/>
                    </a:lnTo>
                    <a:close/>
                  </a:path>
                </a:pathLst>
              </a:custGeom>
              <a:solidFill>
                <a:srgbClr val="666463"/>
              </a:solidFill>
              <a:ln w="9525">
                <a:noFill/>
                <a:round/>
                <a:headEnd/>
                <a:tailEnd/>
              </a:ln>
            </p:spPr>
            <p:txBody>
              <a:bodyPr/>
              <a:lstStyle/>
              <a:p>
                <a:endParaRPr lang="hu-HU"/>
              </a:p>
            </p:txBody>
          </p:sp>
          <p:sp>
            <p:nvSpPr>
              <p:cNvPr id="58260" name="Freeform 646"/>
              <p:cNvSpPr>
                <a:spLocks/>
              </p:cNvSpPr>
              <p:nvPr/>
            </p:nvSpPr>
            <p:spPr bwMode="auto">
              <a:xfrm>
                <a:off x="1375" y="2213"/>
                <a:ext cx="23" cy="54"/>
              </a:xfrm>
              <a:custGeom>
                <a:avLst/>
                <a:gdLst>
                  <a:gd name="T0" fmla="*/ 3 w 23"/>
                  <a:gd name="T1" fmla="*/ 0 h 54"/>
                  <a:gd name="T2" fmla="*/ 23 w 23"/>
                  <a:gd name="T3" fmla="*/ 52 h 54"/>
                  <a:gd name="T4" fmla="*/ 20 w 23"/>
                  <a:gd name="T5" fmla="*/ 54 h 54"/>
                  <a:gd name="T6" fmla="*/ 0 w 23"/>
                  <a:gd name="T7" fmla="*/ 1 h 54"/>
                  <a:gd name="T8" fmla="*/ 3 w 23"/>
                  <a:gd name="T9" fmla="*/ 0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3" y="0"/>
                    </a:moveTo>
                    <a:lnTo>
                      <a:pt x="23" y="52"/>
                    </a:lnTo>
                    <a:lnTo>
                      <a:pt x="20" y="54"/>
                    </a:lnTo>
                    <a:lnTo>
                      <a:pt x="0" y="1"/>
                    </a:lnTo>
                    <a:lnTo>
                      <a:pt x="3" y="0"/>
                    </a:lnTo>
                    <a:close/>
                  </a:path>
                </a:pathLst>
              </a:custGeom>
              <a:solidFill>
                <a:srgbClr val="686564"/>
              </a:solidFill>
              <a:ln w="9525">
                <a:noFill/>
                <a:round/>
                <a:headEnd/>
                <a:tailEnd/>
              </a:ln>
            </p:spPr>
            <p:txBody>
              <a:bodyPr/>
              <a:lstStyle/>
              <a:p>
                <a:endParaRPr lang="hu-HU"/>
              </a:p>
            </p:txBody>
          </p:sp>
          <p:sp>
            <p:nvSpPr>
              <p:cNvPr id="58261" name="Freeform 647"/>
              <p:cNvSpPr>
                <a:spLocks/>
              </p:cNvSpPr>
              <p:nvPr/>
            </p:nvSpPr>
            <p:spPr bwMode="auto">
              <a:xfrm>
                <a:off x="1374" y="2214"/>
                <a:ext cx="22" cy="53"/>
              </a:xfrm>
              <a:custGeom>
                <a:avLst/>
                <a:gdLst>
                  <a:gd name="T0" fmla="*/ 3 w 22"/>
                  <a:gd name="T1" fmla="*/ 0 h 53"/>
                  <a:gd name="T2" fmla="*/ 22 w 22"/>
                  <a:gd name="T3" fmla="*/ 51 h 53"/>
                  <a:gd name="T4" fmla="*/ 21 w 22"/>
                  <a:gd name="T5" fmla="*/ 53 h 53"/>
                  <a:gd name="T6" fmla="*/ 0 w 22"/>
                  <a:gd name="T7" fmla="*/ 0 h 53"/>
                  <a:gd name="T8" fmla="*/ 3 w 22"/>
                  <a:gd name="T9" fmla="*/ 0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3" y="0"/>
                    </a:moveTo>
                    <a:lnTo>
                      <a:pt x="22" y="51"/>
                    </a:lnTo>
                    <a:lnTo>
                      <a:pt x="21" y="53"/>
                    </a:lnTo>
                    <a:lnTo>
                      <a:pt x="0" y="0"/>
                    </a:lnTo>
                    <a:lnTo>
                      <a:pt x="3" y="0"/>
                    </a:lnTo>
                    <a:close/>
                  </a:path>
                </a:pathLst>
              </a:custGeom>
              <a:solidFill>
                <a:srgbClr val="6A6866"/>
              </a:solidFill>
              <a:ln w="9525">
                <a:noFill/>
                <a:round/>
                <a:headEnd/>
                <a:tailEnd/>
              </a:ln>
            </p:spPr>
            <p:txBody>
              <a:bodyPr/>
              <a:lstStyle/>
              <a:p>
                <a:endParaRPr lang="hu-HU"/>
              </a:p>
            </p:txBody>
          </p:sp>
          <p:sp>
            <p:nvSpPr>
              <p:cNvPr id="58262" name="Freeform 648"/>
              <p:cNvSpPr>
                <a:spLocks/>
              </p:cNvSpPr>
              <p:nvPr/>
            </p:nvSpPr>
            <p:spPr bwMode="auto">
              <a:xfrm>
                <a:off x="1372" y="2214"/>
                <a:ext cx="23" cy="54"/>
              </a:xfrm>
              <a:custGeom>
                <a:avLst/>
                <a:gdLst>
                  <a:gd name="T0" fmla="*/ 3 w 23"/>
                  <a:gd name="T1" fmla="*/ 0 h 54"/>
                  <a:gd name="T2" fmla="*/ 23 w 23"/>
                  <a:gd name="T3" fmla="*/ 53 h 54"/>
                  <a:gd name="T4" fmla="*/ 22 w 23"/>
                  <a:gd name="T5" fmla="*/ 54 h 54"/>
                  <a:gd name="T6" fmla="*/ 0 w 23"/>
                  <a:gd name="T7" fmla="*/ 2 h 54"/>
                  <a:gd name="T8" fmla="*/ 3 w 23"/>
                  <a:gd name="T9" fmla="*/ 0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3" y="0"/>
                    </a:moveTo>
                    <a:lnTo>
                      <a:pt x="23" y="53"/>
                    </a:lnTo>
                    <a:lnTo>
                      <a:pt x="22" y="54"/>
                    </a:lnTo>
                    <a:lnTo>
                      <a:pt x="0" y="2"/>
                    </a:lnTo>
                    <a:lnTo>
                      <a:pt x="3" y="0"/>
                    </a:lnTo>
                    <a:close/>
                  </a:path>
                </a:pathLst>
              </a:custGeom>
              <a:solidFill>
                <a:srgbClr val="6B6968"/>
              </a:solidFill>
              <a:ln w="9525">
                <a:noFill/>
                <a:round/>
                <a:headEnd/>
                <a:tailEnd/>
              </a:ln>
            </p:spPr>
            <p:txBody>
              <a:bodyPr/>
              <a:lstStyle/>
              <a:p>
                <a:endParaRPr lang="hu-HU"/>
              </a:p>
            </p:txBody>
          </p:sp>
          <p:sp>
            <p:nvSpPr>
              <p:cNvPr id="58263" name="Freeform 649"/>
              <p:cNvSpPr>
                <a:spLocks/>
              </p:cNvSpPr>
              <p:nvPr/>
            </p:nvSpPr>
            <p:spPr bwMode="auto">
              <a:xfrm>
                <a:off x="1371" y="2214"/>
                <a:ext cx="24" cy="54"/>
              </a:xfrm>
              <a:custGeom>
                <a:avLst/>
                <a:gdLst>
                  <a:gd name="T0" fmla="*/ 3 w 24"/>
                  <a:gd name="T1" fmla="*/ 0 h 54"/>
                  <a:gd name="T2" fmla="*/ 24 w 24"/>
                  <a:gd name="T3" fmla="*/ 53 h 54"/>
                  <a:gd name="T4" fmla="*/ 21 w 24"/>
                  <a:gd name="T5" fmla="*/ 54 h 54"/>
                  <a:gd name="T6" fmla="*/ 0 w 24"/>
                  <a:gd name="T7" fmla="*/ 2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3"/>
                    </a:lnTo>
                    <a:lnTo>
                      <a:pt x="21" y="54"/>
                    </a:lnTo>
                    <a:lnTo>
                      <a:pt x="0" y="2"/>
                    </a:lnTo>
                    <a:lnTo>
                      <a:pt x="3" y="0"/>
                    </a:lnTo>
                    <a:close/>
                  </a:path>
                </a:pathLst>
              </a:custGeom>
              <a:solidFill>
                <a:srgbClr val="6D6B6A"/>
              </a:solidFill>
              <a:ln w="9525">
                <a:noFill/>
                <a:round/>
                <a:headEnd/>
                <a:tailEnd/>
              </a:ln>
            </p:spPr>
            <p:txBody>
              <a:bodyPr/>
              <a:lstStyle/>
              <a:p>
                <a:endParaRPr lang="hu-HU"/>
              </a:p>
            </p:txBody>
          </p:sp>
          <p:sp>
            <p:nvSpPr>
              <p:cNvPr id="58264" name="Freeform 650"/>
              <p:cNvSpPr>
                <a:spLocks/>
              </p:cNvSpPr>
              <p:nvPr/>
            </p:nvSpPr>
            <p:spPr bwMode="auto">
              <a:xfrm>
                <a:off x="1370" y="2216"/>
                <a:ext cx="24" cy="52"/>
              </a:xfrm>
              <a:custGeom>
                <a:avLst/>
                <a:gdLst>
                  <a:gd name="T0" fmla="*/ 2 w 24"/>
                  <a:gd name="T1" fmla="*/ 0 h 52"/>
                  <a:gd name="T2" fmla="*/ 24 w 24"/>
                  <a:gd name="T3" fmla="*/ 52 h 52"/>
                  <a:gd name="T4" fmla="*/ 21 w 24"/>
                  <a:gd name="T5" fmla="*/ 52 h 52"/>
                  <a:gd name="T6" fmla="*/ 0 w 24"/>
                  <a:gd name="T7" fmla="*/ 0 h 52"/>
                  <a:gd name="T8" fmla="*/ 2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2" y="0"/>
                    </a:moveTo>
                    <a:lnTo>
                      <a:pt x="24" y="52"/>
                    </a:lnTo>
                    <a:lnTo>
                      <a:pt x="21" y="52"/>
                    </a:lnTo>
                    <a:lnTo>
                      <a:pt x="0" y="0"/>
                    </a:lnTo>
                    <a:lnTo>
                      <a:pt x="2" y="0"/>
                    </a:lnTo>
                    <a:close/>
                  </a:path>
                </a:pathLst>
              </a:custGeom>
              <a:solidFill>
                <a:srgbClr val="6E6D6C"/>
              </a:solidFill>
              <a:ln w="9525">
                <a:noFill/>
                <a:round/>
                <a:headEnd/>
                <a:tailEnd/>
              </a:ln>
            </p:spPr>
            <p:txBody>
              <a:bodyPr/>
              <a:lstStyle/>
              <a:p>
                <a:endParaRPr lang="hu-HU"/>
              </a:p>
            </p:txBody>
          </p:sp>
          <p:sp>
            <p:nvSpPr>
              <p:cNvPr id="58265" name="Freeform 651"/>
              <p:cNvSpPr>
                <a:spLocks/>
              </p:cNvSpPr>
              <p:nvPr/>
            </p:nvSpPr>
            <p:spPr bwMode="auto">
              <a:xfrm>
                <a:off x="1368" y="2216"/>
                <a:ext cx="24" cy="53"/>
              </a:xfrm>
              <a:custGeom>
                <a:avLst/>
                <a:gdLst>
                  <a:gd name="T0" fmla="*/ 3 w 24"/>
                  <a:gd name="T1" fmla="*/ 0 h 53"/>
                  <a:gd name="T2" fmla="*/ 24 w 24"/>
                  <a:gd name="T3" fmla="*/ 52 h 53"/>
                  <a:gd name="T4" fmla="*/ 21 w 24"/>
                  <a:gd name="T5" fmla="*/ 53 h 53"/>
                  <a:gd name="T6" fmla="*/ 0 w 24"/>
                  <a:gd name="T7" fmla="*/ 1 h 53"/>
                  <a:gd name="T8" fmla="*/ 3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3" y="0"/>
                    </a:moveTo>
                    <a:lnTo>
                      <a:pt x="24" y="52"/>
                    </a:lnTo>
                    <a:lnTo>
                      <a:pt x="21" y="53"/>
                    </a:lnTo>
                    <a:lnTo>
                      <a:pt x="0" y="1"/>
                    </a:lnTo>
                    <a:lnTo>
                      <a:pt x="3" y="0"/>
                    </a:lnTo>
                    <a:close/>
                  </a:path>
                </a:pathLst>
              </a:custGeom>
              <a:solidFill>
                <a:srgbClr val="727070"/>
              </a:solidFill>
              <a:ln w="9525">
                <a:noFill/>
                <a:round/>
                <a:headEnd/>
                <a:tailEnd/>
              </a:ln>
            </p:spPr>
            <p:txBody>
              <a:bodyPr/>
              <a:lstStyle/>
              <a:p>
                <a:endParaRPr lang="hu-HU"/>
              </a:p>
            </p:txBody>
          </p:sp>
          <p:sp>
            <p:nvSpPr>
              <p:cNvPr id="58266" name="Freeform 652"/>
              <p:cNvSpPr>
                <a:spLocks/>
              </p:cNvSpPr>
              <p:nvPr/>
            </p:nvSpPr>
            <p:spPr bwMode="auto">
              <a:xfrm>
                <a:off x="1367" y="2216"/>
                <a:ext cx="24" cy="53"/>
              </a:xfrm>
              <a:custGeom>
                <a:avLst/>
                <a:gdLst>
                  <a:gd name="T0" fmla="*/ 3 w 24"/>
                  <a:gd name="T1" fmla="*/ 0 h 53"/>
                  <a:gd name="T2" fmla="*/ 24 w 24"/>
                  <a:gd name="T3" fmla="*/ 52 h 53"/>
                  <a:gd name="T4" fmla="*/ 21 w 24"/>
                  <a:gd name="T5" fmla="*/ 53 h 53"/>
                  <a:gd name="T6" fmla="*/ 0 w 24"/>
                  <a:gd name="T7" fmla="*/ 1 h 53"/>
                  <a:gd name="T8" fmla="*/ 3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3" y="0"/>
                    </a:moveTo>
                    <a:lnTo>
                      <a:pt x="24" y="52"/>
                    </a:lnTo>
                    <a:lnTo>
                      <a:pt x="21" y="53"/>
                    </a:lnTo>
                    <a:lnTo>
                      <a:pt x="0" y="1"/>
                    </a:lnTo>
                    <a:lnTo>
                      <a:pt x="3" y="0"/>
                    </a:lnTo>
                    <a:close/>
                  </a:path>
                </a:pathLst>
              </a:custGeom>
              <a:solidFill>
                <a:srgbClr val="737271"/>
              </a:solidFill>
              <a:ln w="9525">
                <a:noFill/>
                <a:round/>
                <a:headEnd/>
                <a:tailEnd/>
              </a:ln>
            </p:spPr>
            <p:txBody>
              <a:bodyPr/>
              <a:lstStyle/>
              <a:p>
                <a:endParaRPr lang="hu-HU"/>
              </a:p>
            </p:txBody>
          </p:sp>
          <p:sp>
            <p:nvSpPr>
              <p:cNvPr id="58267" name="Freeform 653"/>
              <p:cNvSpPr>
                <a:spLocks/>
              </p:cNvSpPr>
              <p:nvPr/>
            </p:nvSpPr>
            <p:spPr bwMode="auto">
              <a:xfrm>
                <a:off x="1365" y="2217"/>
                <a:ext cx="24" cy="52"/>
              </a:xfrm>
              <a:custGeom>
                <a:avLst/>
                <a:gdLst>
                  <a:gd name="T0" fmla="*/ 3 w 24"/>
                  <a:gd name="T1" fmla="*/ 0 h 52"/>
                  <a:gd name="T2" fmla="*/ 24 w 24"/>
                  <a:gd name="T3" fmla="*/ 52 h 52"/>
                  <a:gd name="T4" fmla="*/ 22 w 24"/>
                  <a:gd name="T5" fmla="*/ 52 h 52"/>
                  <a:gd name="T6" fmla="*/ 0 w 24"/>
                  <a:gd name="T7" fmla="*/ 0 h 52"/>
                  <a:gd name="T8" fmla="*/ 3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3" y="0"/>
                    </a:moveTo>
                    <a:lnTo>
                      <a:pt x="24" y="52"/>
                    </a:lnTo>
                    <a:lnTo>
                      <a:pt x="22" y="52"/>
                    </a:lnTo>
                    <a:lnTo>
                      <a:pt x="0" y="0"/>
                    </a:lnTo>
                    <a:lnTo>
                      <a:pt x="3" y="0"/>
                    </a:lnTo>
                    <a:close/>
                  </a:path>
                </a:pathLst>
              </a:custGeom>
              <a:solidFill>
                <a:srgbClr val="757473"/>
              </a:solidFill>
              <a:ln w="9525">
                <a:noFill/>
                <a:round/>
                <a:headEnd/>
                <a:tailEnd/>
              </a:ln>
            </p:spPr>
            <p:txBody>
              <a:bodyPr/>
              <a:lstStyle/>
              <a:p>
                <a:endParaRPr lang="hu-HU"/>
              </a:p>
            </p:txBody>
          </p:sp>
          <p:sp>
            <p:nvSpPr>
              <p:cNvPr id="58268" name="Freeform 654"/>
              <p:cNvSpPr>
                <a:spLocks/>
              </p:cNvSpPr>
              <p:nvPr/>
            </p:nvSpPr>
            <p:spPr bwMode="auto">
              <a:xfrm>
                <a:off x="1364" y="2217"/>
                <a:ext cx="24" cy="54"/>
              </a:xfrm>
              <a:custGeom>
                <a:avLst/>
                <a:gdLst>
                  <a:gd name="T0" fmla="*/ 3 w 24"/>
                  <a:gd name="T1" fmla="*/ 0 h 54"/>
                  <a:gd name="T2" fmla="*/ 24 w 24"/>
                  <a:gd name="T3" fmla="*/ 52 h 54"/>
                  <a:gd name="T4" fmla="*/ 21 w 24"/>
                  <a:gd name="T5" fmla="*/ 54 h 54"/>
                  <a:gd name="T6" fmla="*/ 0 w 24"/>
                  <a:gd name="T7" fmla="*/ 2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2"/>
                    </a:lnTo>
                    <a:lnTo>
                      <a:pt x="21" y="54"/>
                    </a:lnTo>
                    <a:lnTo>
                      <a:pt x="0" y="2"/>
                    </a:lnTo>
                    <a:lnTo>
                      <a:pt x="3" y="0"/>
                    </a:lnTo>
                    <a:close/>
                  </a:path>
                </a:pathLst>
              </a:custGeom>
              <a:solidFill>
                <a:srgbClr val="767574"/>
              </a:solidFill>
              <a:ln w="9525">
                <a:noFill/>
                <a:round/>
                <a:headEnd/>
                <a:tailEnd/>
              </a:ln>
            </p:spPr>
            <p:txBody>
              <a:bodyPr/>
              <a:lstStyle/>
              <a:p>
                <a:endParaRPr lang="hu-HU"/>
              </a:p>
            </p:txBody>
          </p:sp>
          <p:sp>
            <p:nvSpPr>
              <p:cNvPr id="58269" name="Freeform 655"/>
              <p:cNvSpPr>
                <a:spLocks/>
              </p:cNvSpPr>
              <p:nvPr/>
            </p:nvSpPr>
            <p:spPr bwMode="auto">
              <a:xfrm>
                <a:off x="1364" y="2217"/>
                <a:ext cx="23" cy="54"/>
              </a:xfrm>
              <a:custGeom>
                <a:avLst/>
                <a:gdLst>
                  <a:gd name="T0" fmla="*/ 1 w 23"/>
                  <a:gd name="T1" fmla="*/ 0 h 54"/>
                  <a:gd name="T2" fmla="*/ 23 w 23"/>
                  <a:gd name="T3" fmla="*/ 52 h 54"/>
                  <a:gd name="T4" fmla="*/ 20 w 23"/>
                  <a:gd name="T5" fmla="*/ 54 h 54"/>
                  <a:gd name="T6" fmla="*/ 0 w 23"/>
                  <a:gd name="T7" fmla="*/ 2 h 54"/>
                  <a:gd name="T8" fmla="*/ 1 w 23"/>
                  <a:gd name="T9" fmla="*/ 0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1" y="0"/>
                    </a:moveTo>
                    <a:lnTo>
                      <a:pt x="23" y="52"/>
                    </a:lnTo>
                    <a:lnTo>
                      <a:pt x="20" y="54"/>
                    </a:lnTo>
                    <a:lnTo>
                      <a:pt x="0" y="2"/>
                    </a:lnTo>
                    <a:lnTo>
                      <a:pt x="1" y="0"/>
                    </a:lnTo>
                    <a:close/>
                  </a:path>
                </a:pathLst>
              </a:custGeom>
              <a:solidFill>
                <a:srgbClr val="797776"/>
              </a:solidFill>
              <a:ln w="9525">
                <a:noFill/>
                <a:round/>
                <a:headEnd/>
                <a:tailEnd/>
              </a:ln>
            </p:spPr>
            <p:txBody>
              <a:bodyPr/>
              <a:lstStyle/>
              <a:p>
                <a:endParaRPr lang="hu-HU"/>
              </a:p>
            </p:txBody>
          </p:sp>
          <p:sp>
            <p:nvSpPr>
              <p:cNvPr id="58270" name="Freeform 656"/>
              <p:cNvSpPr>
                <a:spLocks/>
              </p:cNvSpPr>
              <p:nvPr/>
            </p:nvSpPr>
            <p:spPr bwMode="auto">
              <a:xfrm>
                <a:off x="1363" y="2219"/>
                <a:ext cx="22" cy="52"/>
              </a:xfrm>
              <a:custGeom>
                <a:avLst/>
                <a:gdLst>
                  <a:gd name="T0" fmla="*/ 1 w 22"/>
                  <a:gd name="T1" fmla="*/ 0 h 52"/>
                  <a:gd name="T2" fmla="*/ 22 w 22"/>
                  <a:gd name="T3" fmla="*/ 52 h 52"/>
                  <a:gd name="T4" fmla="*/ 19 w 22"/>
                  <a:gd name="T5" fmla="*/ 52 h 52"/>
                  <a:gd name="T6" fmla="*/ 0 w 22"/>
                  <a:gd name="T7" fmla="*/ 1 h 52"/>
                  <a:gd name="T8" fmla="*/ 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1" y="0"/>
                    </a:moveTo>
                    <a:lnTo>
                      <a:pt x="22" y="52"/>
                    </a:lnTo>
                    <a:lnTo>
                      <a:pt x="19" y="52"/>
                    </a:lnTo>
                    <a:lnTo>
                      <a:pt x="0" y="1"/>
                    </a:lnTo>
                    <a:lnTo>
                      <a:pt x="1" y="0"/>
                    </a:lnTo>
                    <a:close/>
                  </a:path>
                </a:pathLst>
              </a:custGeom>
              <a:solidFill>
                <a:srgbClr val="7A7978"/>
              </a:solidFill>
              <a:ln w="9525">
                <a:noFill/>
                <a:round/>
                <a:headEnd/>
                <a:tailEnd/>
              </a:ln>
            </p:spPr>
            <p:txBody>
              <a:bodyPr/>
              <a:lstStyle/>
              <a:p>
                <a:endParaRPr lang="hu-HU"/>
              </a:p>
            </p:txBody>
          </p:sp>
          <p:sp>
            <p:nvSpPr>
              <p:cNvPr id="58271" name="Freeform 657"/>
              <p:cNvSpPr>
                <a:spLocks/>
              </p:cNvSpPr>
              <p:nvPr/>
            </p:nvSpPr>
            <p:spPr bwMode="auto">
              <a:xfrm>
                <a:off x="1361" y="2219"/>
                <a:ext cx="23" cy="53"/>
              </a:xfrm>
              <a:custGeom>
                <a:avLst/>
                <a:gdLst>
                  <a:gd name="T0" fmla="*/ 3 w 23"/>
                  <a:gd name="T1" fmla="*/ 0 h 53"/>
                  <a:gd name="T2" fmla="*/ 23 w 23"/>
                  <a:gd name="T3" fmla="*/ 52 h 53"/>
                  <a:gd name="T4" fmla="*/ 20 w 23"/>
                  <a:gd name="T5" fmla="*/ 53 h 53"/>
                  <a:gd name="T6" fmla="*/ 0 w 23"/>
                  <a:gd name="T7" fmla="*/ 1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2"/>
                    </a:lnTo>
                    <a:lnTo>
                      <a:pt x="20" y="53"/>
                    </a:lnTo>
                    <a:lnTo>
                      <a:pt x="0" y="1"/>
                    </a:lnTo>
                    <a:lnTo>
                      <a:pt x="3" y="0"/>
                    </a:lnTo>
                    <a:close/>
                  </a:path>
                </a:pathLst>
              </a:custGeom>
              <a:solidFill>
                <a:srgbClr val="7D7B7A"/>
              </a:solidFill>
              <a:ln w="9525">
                <a:noFill/>
                <a:round/>
                <a:headEnd/>
                <a:tailEnd/>
              </a:ln>
            </p:spPr>
            <p:txBody>
              <a:bodyPr/>
              <a:lstStyle/>
              <a:p>
                <a:endParaRPr lang="hu-HU"/>
              </a:p>
            </p:txBody>
          </p:sp>
          <p:sp>
            <p:nvSpPr>
              <p:cNvPr id="58272" name="Freeform 658"/>
              <p:cNvSpPr>
                <a:spLocks/>
              </p:cNvSpPr>
              <p:nvPr/>
            </p:nvSpPr>
            <p:spPr bwMode="auto">
              <a:xfrm>
                <a:off x="1360" y="2220"/>
                <a:ext cx="22" cy="52"/>
              </a:xfrm>
              <a:custGeom>
                <a:avLst/>
                <a:gdLst>
                  <a:gd name="T0" fmla="*/ 3 w 22"/>
                  <a:gd name="T1" fmla="*/ 0 h 52"/>
                  <a:gd name="T2" fmla="*/ 22 w 22"/>
                  <a:gd name="T3" fmla="*/ 51 h 52"/>
                  <a:gd name="T4" fmla="*/ 20 w 22"/>
                  <a:gd name="T5" fmla="*/ 52 h 52"/>
                  <a:gd name="T6" fmla="*/ 0 w 22"/>
                  <a:gd name="T7" fmla="*/ 0 h 52"/>
                  <a:gd name="T8" fmla="*/ 3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3" y="0"/>
                    </a:moveTo>
                    <a:lnTo>
                      <a:pt x="22" y="51"/>
                    </a:lnTo>
                    <a:lnTo>
                      <a:pt x="20" y="52"/>
                    </a:lnTo>
                    <a:lnTo>
                      <a:pt x="0" y="0"/>
                    </a:lnTo>
                    <a:lnTo>
                      <a:pt x="3" y="0"/>
                    </a:lnTo>
                    <a:close/>
                  </a:path>
                </a:pathLst>
              </a:custGeom>
              <a:solidFill>
                <a:srgbClr val="7E7D7C"/>
              </a:solidFill>
              <a:ln w="9525">
                <a:noFill/>
                <a:round/>
                <a:headEnd/>
                <a:tailEnd/>
              </a:ln>
            </p:spPr>
            <p:txBody>
              <a:bodyPr/>
              <a:lstStyle/>
              <a:p>
                <a:endParaRPr lang="hu-HU"/>
              </a:p>
            </p:txBody>
          </p:sp>
          <p:sp>
            <p:nvSpPr>
              <p:cNvPr id="58273" name="Freeform 659"/>
              <p:cNvSpPr>
                <a:spLocks/>
              </p:cNvSpPr>
              <p:nvPr/>
            </p:nvSpPr>
            <p:spPr bwMode="auto">
              <a:xfrm>
                <a:off x="1358" y="2220"/>
                <a:ext cx="23" cy="54"/>
              </a:xfrm>
              <a:custGeom>
                <a:avLst/>
                <a:gdLst>
                  <a:gd name="T0" fmla="*/ 3 w 23"/>
                  <a:gd name="T1" fmla="*/ 0 h 54"/>
                  <a:gd name="T2" fmla="*/ 23 w 23"/>
                  <a:gd name="T3" fmla="*/ 52 h 54"/>
                  <a:gd name="T4" fmla="*/ 20 w 23"/>
                  <a:gd name="T5" fmla="*/ 54 h 54"/>
                  <a:gd name="T6" fmla="*/ 0 w 23"/>
                  <a:gd name="T7" fmla="*/ 2 h 54"/>
                  <a:gd name="T8" fmla="*/ 3 w 23"/>
                  <a:gd name="T9" fmla="*/ 0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3" y="0"/>
                    </a:moveTo>
                    <a:lnTo>
                      <a:pt x="23" y="52"/>
                    </a:lnTo>
                    <a:lnTo>
                      <a:pt x="20" y="54"/>
                    </a:lnTo>
                    <a:lnTo>
                      <a:pt x="0" y="2"/>
                    </a:lnTo>
                    <a:lnTo>
                      <a:pt x="3" y="0"/>
                    </a:lnTo>
                    <a:close/>
                  </a:path>
                </a:pathLst>
              </a:custGeom>
              <a:solidFill>
                <a:srgbClr val="807F7E"/>
              </a:solidFill>
              <a:ln w="9525">
                <a:noFill/>
                <a:round/>
                <a:headEnd/>
                <a:tailEnd/>
              </a:ln>
            </p:spPr>
            <p:txBody>
              <a:bodyPr/>
              <a:lstStyle/>
              <a:p>
                <a:endParaRPr lang="hu-HU"/>
              </a:p>
            </p:txBody>
          </p:sp>
          <p:sp>
            <p:nvSpPr>
              <p:cNvPr id="58274" name="Freeform 660"/>
              <p:cNvSpPr>
                <a:spLocks/>
              </p:cNvSpPr>
              <p:nvPr/>
            </p:nvSpPr>
            <p:spPr bwMode="auto">
              <a:xfrm>
                <a:off x="1357" y="2220"/>
                <a:ext cx="23" cy="54"/>
              </a:xfrm>
              <a:custGeom>
                <a:avLst/>
                <a:gdLst>
                  <a:gd name="T0" fmla="*/ 3 w 23"/>
                  <a:gd name="T1" fmla="*/ 0 h 54"/>
                  <a:gd name="T2" fmla="*/ 23 w 23"/>
                  <a:gd name="T3" fmla="*/ 52 h 54"/>
                  <a:gd name="T4" fmla="*/ 20 w 23"/>
                  <a:gd name="T5" fmla="*/ 54 h 54"/>
                  <a:gd name="T6" fmla="*/ 0 w 23"/>
                  <a:gd name="T7" fmla="*/ 2 h 54"/>
                  <a:gd name="T8" fmla="*/ 3 w 23"/>
                  <a:gd name="T9" fmla="*/ 0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3" y="0"/>
                    </a:moveTo>
                    <a:lnTo>
                      <a:pt x="23" y="52"/>
                    </a:lnTo>
                    <a:lnTo>
                      <a:pt x="20" y="54"/>
                    </a:lnTo>
                    <a:lnTo>
                      <a:pt x="0" y="2"/>
                    </a:lnTo>
                    <a:lnTo>
                      <a:pt x="3" y="0"/>
                    </a:lnTo>
                    <a:close/>
                  </a:path>
                </a:pathLst>
              </a:custGeom>
              <a:solidFill>
                <a:srgbClr val="82807F"/>
              </a:solidFill>
              <a:ln w="9525">
                <a:noFill/>
                <a:round/>
                <a:headEnd/>
                <a:tailEnd/>
              </a:ln>
            </p:spPr>
            <p:txBody>
              <a:bodyPr/>
              <a:lstStyle/>
              <a:p>
                <a:endParaRPr lang="hu-HU"/>
              </a:p>
            </p:txBody>
          </p:sp>
          <p:sp>
            <p:nvSpPr>
              <p:cNvPr id="58275" name="Freeform 661"/>
              <p:cNvSpPr>
                <a:spLocks/>
              </p:cNvSpPr>
              <p:nvPr/>
            </p:nvSpPr>
            <p:spPr bwMode="auto">
              <a:xfrm>
                <a:off x="1356" y="2222"/>
                <a:ext cx="22" cy="52"/>
              </a:xfrm>
              <a:custGeom>
                <a:avLst/>
                <a:gdLst>
                  <a:gd name="T0" fmla="*/ 2 w 22"/>
                  <a:gd name="T1" fmla="*/ 0 h 52"/>
                  <a:gd name="T2" fmla="*/ 22 w 22"/>
                  <a:gd name="T3" fmla="*/ 52 h 52"/>
                  <a:gd name="T4" fmla="*/ 19 w 22"/>
                  <a:gd name="T5" fmla="*/ 52 h 52"/>
                  <a:gd name="T6" fmla="*/ 0 w 22"/>
                  <a:gd name="T7" fmla="*/ 0 h 52"/>
                  <a:gd name="T8" fmla="*/ 2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 y="0"/>
                    </a:moveTo>
                    <a:lnTo>
                      <a:pt x="22" y="52"/>
                    </a:lnTo>
                    <a:lnTo>
                      <a:pt x="19" y="52"/>
                    </a:lnTo>
                    <a:lnTo>
                      <a:pt x="0" y="0"/>
                    </a:lnTo>
                    <a:lnTo>
                      <a:pt x="2" y="0"/>
                    </a:lnTo>
                    <a:close/>
                  </a:path>
                </a:pathLst>
              </a:custGeom>
              <a:solidFill>
                <a:srgbClr val="848282"/>
              </a:solidFill>
              <a:ln w="9525">
                <a:noFill/>
                <a:round/>
                <a:headEnd/>
                <a:tailEnd/>
              </a:ln>
            </p:spPr>
            <p:txBody>
              <a:bodyPr/>
              <a:lstStyle/>
              <a:p>
                <a:endParaRPr lang="hu-HU"/>
              </a:p>
            </p:txBody>
          </p:sp>
          <p:sp>
            <p:nvSpPr>
              <p:cNvPr id="58276" name="Freeform 662"/>
              <p:cNvSpPr>
                <a:spLocks/>
              </p:cNvSpPr>
              <p:nvPr/>
            </p:nvSpPr>
            <p:spPr bwMode="auto">
              <a:xfrm>
                <a:off x="1354" y="2222"/>
                <a:ext cx="23" cy="53"/>
              </a:xfrm>
              <a:custGeom>
                <a:avLst/>
                <a:gdLst>
                  <a:gd name="T0" fmla="*/ 3 w 23"/>
                  <a:gd name="T1" fmla="*/ 0 h 53"/>
                  <a:gd name="T2" fmla="*/ 23 w 23"/>
                  <a:gd name="T3" fmla="*/ 52 h 53"/>
                  <a:gd name="T4" fmla="*/ 20 w 23"/>
                  <a:gd name="T5" fmla="*/ 53 h 53"/>
                  <a:gd name="T6" fmla="*/ 0 w 23"/>
                  <a:gd name="T7" fmla="*/ 1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2"/>
                    </a:lnTo>
                    <a:lnTo>
                      <a:pt x="20" y="53"/>
                    </a:lnTo>
                    <a:lnTo>
                      <a:pt x="0" y="1"/>
                    </a:lnTo>
                    <a:lnTo>
                      <a:pt x="3" y="0"/>
                    </a:lnTo>
                    <a:close/>
                  </a:path>
                </a:pathLst>
              </a:custGeom>
              <a:solidFill>
                <a:srgbClr val="868584"/>
              </a:solidFill>
              <a:ln w="9525">
                <a:noFill/>
                <a:round/>
                <a:headEnd/>
                <a:tailEnd/>
              </a:ln>
            </p:spPr>
            <p:txBody>
              <a:bodyPr/>
              <a:lstStyle/>
              <a:p>
                <a:endParaRPr lang="hu-HU"/>
              </a:p>
            </p:txBody>
          </p:sp>
          <p:sp>
            <p:nvSpPr>
              <p:cNvPr id="58277" name="Freeform 663"/>
              <p:cNvSpPr>
                <a:spLocks/>
              </p:cNvSpPr>
              <p:nvPr/>
            </p:nvSpPr>
            <p:spPr bwMode="auto">
              <a:xfrm>
                <a:off x="1353" y="2222"/>
                <a:ext cx="22" cy="53"/>
              </a:xfrm>
              <a:custGeom>
                <a:avLst/>
                <a:gdLst>
                  <a:gd name="T0" fmla="*/ 3 w 22"/>
                  <a:gd name="T1" fmla="*/ 0 h 53"/>
                  <a:gd name="T2" fmla="*/ 22 w 22"/>
                  <a:gd name="T3" fmla="*/ 52 h 53"/>
                  <a:gd name="T4" fmla="*/ 21 w 22"/>
                  <a:gd name="T5" fmla="*/ 53 h 53"/>
                  <a:gd name="T6" fmla="*/ 0 w 22"/>
                  <a:gd name="T7" fmla="*/ 1 h 53"/>
                  <a:gd name="T8" fmla="*/ 3 w 22"/>
                  <a:gd name="T9" fmla="*/ 0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3" y="0"/>
                    </a:moveTo>
                    <a:lnTo>
                      <a:pt x="22" y="52"/>
                    </a:lnTo>
                    <a:lnTo>
                      <a:pt x="21" y="53"/>
                    </a:lnTo>
                    <a:lnTo>
                      <a:pt x="0" y="1"/>
                    </a:lnTo>
                    <a:lnTo>
                      <a:pt x="3" y="0"/>
                    </a:lnTo>
                    <a:close/>
                  </a:path>
                </a:pathLst>
              </a:custGeom>
              <a:solidFill>
                <a:srgbClr val="878685"/>
              </a:solidFill>
              <a:ln w="9525">
                <a:noFill/>
                <a:round/>
                <a:headEnd/>
                <a:tailEnd/>
              </a:ln>
            </p:spPr>
            <p:txBody>
              <a:bodyPr/>
              <a:lstStyle/>
              <a:p>
                <a:endParaRPr lang="hu-HU"/>
              </a:p>
            </p:txBody>
          </p:sp>
          <p:sp>
            <p:nvSpPr>
              <p:cNvPr id="58278" name="Freeform 664"/>
              <p:cNvSpPr>
                <a:spLocks/>
              </p:cNvSpPr>
              <p:nvPr/>
            </p:nvSpPr>
            <p:spPr bwMode="auto">
              <a:xfrm>
                <a:off x="1351" y="2223"/>
                <a:ext cx="23" cy="52"/>
              </a:xfrm>
              <a:custGeom>
                <a:avLst/>
                <a:gdLst>
                  <a:gd name="T0" fmla="*/ 3 w 23"/>
                  <a:gd name="T1" fmla="*/ 0 h 52"/>
                  <a:gd name="T2" fmla="*/ 23 w 23"/>
                  <a:gd name="T3" fmla="*/ 52 h 52"/>
                  <a:gd name="T4" fmla="*/ 21 w 23"/>
                  <a:gd name="T5" fmla="*/ 52 h 52"/>
                  <a:gd name="T6" fmla="*/ 0 w 23"/>
                  <a:gd name="T7" fmla="*/ 1 h 52"/>
                  <a:gd name="T8" fmla="*/ 3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3" y="0"/>
                    </a:moveTo>
                    <a:lnTo>
                      <a:pt x="23" y="52"/>
                    </a:lnTo>
                    <a:lnTo>
                      <a:pt x="21" y="52"/>
                    </a:lnTo>
                    <a:lnTo>
                      <a:pt x="0" y="1"/>
                    </a:lnTo>
                    <a:lnTo>
                      <a:pt x="3" y="0"/>
                    </a:lnTo>
                    <a:close/>
                  </a:path>
                </a:pathLst>
              </a:custGeom>
              <a:solidFill>
                <a:srgbClr val="8B8989"/>
              </a:solidFill>
              <a:ln w="9525">
                <a:noFill/>
                <a:round/>
                <a:headEnd/>
                <a:tailEnd/>
              </a:ln>
            </p:spPr>
            <p:txBody>
              <a:bodyPr/>
              <a:lstStyle/>
              <a:p>
                <a:endParaRPr lang="hu-HU"/>
              </a:p>
            </p:txBody>
          </p:sp>
          <p:sp>
            <p:nvSpPr>
              <p:cNvPr id="58279" name="Freeform 665"/>
              <p:cNvSpPr>
                <a:spLocks/>
              </p:cNvSpPr>
              <p:nvPr/>
            </p:nvSpPr>
            <p:spPr bwMode="auto">
              <a:xfrm>
                <a:off x="1350" y="2223"/>
                <a:ext cx="24" cy="53"/>
              </a:xfrm>
              <a:custGeom>
                <a:avLst/>
                <a:gdLst>
                  <a:gd name="T0" fmla="*/ 3 w 24"/>
                  <a:gd name="T1" fmla="*/ 0 h 53"/>
                  <a:gd name="T2" fmla="*/ 24 w 24"/>
                  <a:gd name="T3" fmla="*/ 52 h 53"/>
                  <a:gd name="T4" fmla="*/ 21 w 24"/>
                  <a:gd name="T5" fmla="*/ 53 h 53"/>
                  <a:gd name="T6" fmla="*/ 0 w 24"/>
                  <a:gd name="T7" fmla="*/ 1 h 53"/>
                  <a:gd name="T8" fmla="*/ 3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3" y="0"/>
                    </a:moveTo>
                    <a:lnTo>
                      <a:pt x="24" y="52"/>
                    </a:lnTo>
                    <a:lnTo>
                      <a:pt x="21" y="53"/>
                    </a:lnTo>
                    <a:lnTo>
                      <a:pt x="0" y="1"/>
                    </a:lnTo>
                    <a:lnTo>
                      <a:pt x="3" y="0"/>
                    </a:lnTo>
                    <a:close/>
                  </a:path>
                </a:pathLst>
              </a:custGeom>
              <a:solidFill>
                <a:srgbClr val="8C8B8B"/>
              </a:solidFill>
              <a:ln w="9525">
                <a:noFill/>
                <a:round/>
                <a:headEnd/>
                <a:tailEnd/>
              </a:ln>
            </p:spPr>
            <p:txBody>
              <a:bodyPr/>
              <a:lstStyle/>
              <a:p>
                <a:endParaRPr lang="hu-HU"/>
              </a:p>
            </p:txBody>
          </p:sp>
          <p:sp>
            <p:nvSpPr>
              <p:cNvPr id="58280" name="Freeform 666"/>
              <p:cNvSpPr>
                <a:spLocks/>
              </p:cNvSpPr>
              <p:nvPr/>
            </p:nvSpPr>
            <p:spPr bwMode="auto">
              <a:xfrm>
                <a:off x="1349" y="2224"/>
                <a:ext cx="23" cy="52"/>
              </a:xfrm>
              <a:custGeom>
                <a:avLst/>
                <a:gdLst>
                  <a:gd name="T0" fmla="*/ 2 w 23"/>
                  <a:gd name="T1" fmla="*/ 0 h 52"/>
                  <a:gd name="T2" fmla="*/ 23 w 23"/>
                  <a:gd name="T3" fmla="*/ 51 h 52"/>
                  <a:gd name="T4" fmla="*/ 21 w 23"/>
                  <a:gd name="T5" fmla="*/ 52 h 52"/>
                  <a:gd name="T6" fmla="*/ 0 w 23"/>
                  <a:gd name="T7" fmla="*/ 0 h 52"/>
                  <a:gd name="T8" fmla="*/ 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 y="0"/>
                    </a:moveTo>
                    <a:lnTo>
                      <a:pt x="23" y="51"/>
                    </a:lnTo>
                    <a:lnTo>
                      <a:pt x="21" y="52"/>
                    </a:lnTo>
                    <a:lnTo>
                      <a:pt x="0" y="0"/>
                    </a:lnTo>
                    <a:lnTo>
                      <a:pt x="2" y="0"/>
                    </a:lnTo>
                    <a:close/>
                  </a:path>
                </a:pathLst>
              </a:custGeom>
              <a:solidFill>
                <a:srgbClr val="8E8D8C"/>
              </a:solidFill>
              <a:ln w="9525">
                <a:noFill/>
                <a:round/>
                <a:headEnd/>
                <a:tailEnd/>
              </a:ln>
            </p:spPr>
            <p:txBody>
              <a:bodyPr/>
              <a:lstStyle/>
              <a:p>
                <a:endParaRPr lang="hu-HU"/>
              </a:p>
            </p:txBody>
          </p:sp>
          <p:sp>
            <p:nvSpPr>
              <p:cNvPr id="58281" name="Freeform 667"/>
              <p:cNvSpPr>
                <a:spLocks/>
              </p:cNvSpPr>
              <p:nvPr/>
            </p:nvSpPr>
            <p:spPr bwMode="auto">
              <a:xfrm>
                <a:off x="1347" y="2224"/>
                <a:ext cx="24" cy="54"/>
              </a:xfrm>
              <a:custGeom>
                <a:avLst/>
                <a:gdLst>
                  <a:gd name="T0" fmla="*/ 3 w 24"/>
                  <a:gd name="T1" fmla="*/ 0 h 54"/>
                  <a:gd name="T2" fmla="*/ 24 w 24"/>
                  <a:gd name="T3" fmla="*/ 52 h 54"/>
                  <a:gd name="T4" fmla="*/ 21 w 24"/>
                  <a:gd name="T5" fmla="*/ 54 h 54"/>
                  <a:gd name="T6" fmla="*/ 0 w 24"/>
                  <a:gd name="T7" fmla="*/ 2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2"/>
                    </a:lnTo>
                    <a:lnTo>
                      <a:pt x="21" y="54"/>
                    </a:lnTo>
                    <a:lnTo>
                      <a:pt x="0" y="2"/>
                    </a:lnTo>
                    <a:lnTo>
                      <a:pt x="3" y="0"/>
                    </a:lnTo>
                    <a:close/>
                  </a:path>
                </a:pathLst>
              </a:custGeom>
              <a:solidFill>
                <a:srgbClr val="908F8E"/>
              </a:solidFill>
              <a:ln w="9525">
                <a:noFill/>
                <a:round/>
                <a:headEnd/>
                <a:tailEnd/>
              </a:ln>
            </p:spPr>
            <p:txBody>
              <a:bodyPr/>
              <a:lstStyle/>
              <a:p>
                <a:endParaRPr lang="hu-HU"/>
              </a:p>
            </p:txBody>
          </p:sp>
          <p:sp>
            <p:nvSpPr>
              <p:cNvPr id="58282" name="Freeform 668"/>
              <p:cNvSpPr>
                <a:spLocks/>
              </p:cNvSpPr>
              <p:nvPr/>
            </p:nvSpPr>
            <p:spPr bwMode="auto">
              <a:xfrm>
                <a:off x="1346" y="2224"/>
                <a:ext cx="24" cy="54"/>
              </a:xfrm>
              <a:custGeom>
                <a:avLst/>
                <a:gdLst>
                  <a:gd name="T0" fmla="*/ 3 w 24"/>
                  <a:gd name="T1" fmla="*/ 0 h 54"/>
                  <a:gd name="T2" fmla="*/ 24 w 24"/>
                  <a:gd name="T3" fmla="*/ 52 h 54"/>
                  <a:gd name="T4" fmla="*/ 21 w 24"/>
                  <a:gd name="T5" fmla="*/ 54 h 54"/>
                  <a:gd name="T6" fmla="*/ 0 w 24"/>
                  <a:gd name="T7" fmla="*/ 2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2"/>
                    </a:lnTo>
                    <a:lnTo>
                      <a:pt x="21" y="54"/>
                    </a:lnTo>
                    <a:lnTo>
                      <a:pt x="0" y="2"/>
                    </a:lnTo>
                    <a:lnTo>
                      <a:pt x="3" y="0"/>
                    </a:lnTo>
                    <a:close/>
                  </a:path>
                </a:pathLst>
              </a:custGeom>
              <a:solidFill>
                <a:srgbClr val="919090"/>
              </a:solidFill>
              <a:ln w="9525">
                <a:noFill/>
                <a:round/>
                <a:headEnd/>
                <a:tailEnd/>
              </a:ln>
            </p:spPr>
            <p:txBody>
              <a:bodyPr/>
              <a:lstStyle/>
              <a:p>
                <a:endParaRPr lang="hu-HU"/>
              </a:p>
            </p:txBody>
          </p:sp>
          <p:sp>
            <p:nvSpPr>
              <p:cNvPr id="58283" name="Freeform 669"/>
              <p:cNvSpPr>
                <a:spLocks/>
              </p:cNvSpPr>
              <p:nvPr/>
            </p:nvSpPr>
            <p:spPr bwMode="auto">
              <a:xfrm>
                <a:off x="1344" y="2226"/>
                <a:ext cx="24" cy="52"/>
              </a:xfrm>
              <a:custGeom>
                <a:avLst/>
                <a:gdLst>
                  <a:gd name="T0" fmla="*/ 3 w 24"/>
                  <a:gd name="T1" fmla="*/ 0 h 52"/>
                  <a:gd name="T2" fmla="*/ 24 w 24"/>
                  <a:gd name="T3" fmla="*/ 52 h 52"/>
                  <a:gd name="T4" fmla="*/ 21 w 24"/>
                  <a:gd name="T5" fmla="*/ 52 h 52"/>
                  <a:gd name="T6" fmla="*/ 0 w 24"/>
                  <a:gd name="T7" fmla="*/ 0 h 52"/>
                  <a:gd name="T8" fmla="*/ 3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3" y="0"/>
                    </a:moveTo>
                    <a:lnTo>
                      <a:pt x="24" y="52"/>
                    </a:lnTo>
                    <a:lnTo>
                      <a:pt x="21" y="52"/>
                    </a:lnTo>
                    <a:lnTo>
                      <a:pt x="0" y="0"/>
                    </a:lnTo>
                    <a:lnTo>
                      <a:pt x="3" y="0"/>
                    </a:lnTo>
                    <a:close/>
                  </a:path>
                </a:pathLst>
              </a:custGeom>
              <a:solidFill>
                <a:srgbClr val="949392"/>
              </a:solidFill>
              <a:ln w="9525">
                <a:noFill/>
                <a:round/>
                <a:headEnd/>
                <a:tailEnd/>
              </a:ln>
            </p:spPr>
            <p:txBody>
              <a:bodyPr/>
              <a:lstStyle/>
              <a:p>
                <a:endParaRPr lang="hu-HU"/>
              </a:p>
            </p:txBody>
          </p:sp>
          <p:sp>
            <p:nvSpPr>
              <p:cNvPr id="58284" name="Freeform 670"/>
              <p:cNvSpPr>
                <a:spLocks/>
              </p:cNvSpPr>
              <p:nvPr/>
            </p:nvSpPr>
            <p:spPr bwMode="auto">
              <a:xfrm>
                <a:off x="1343" y="2226"/>
                <a:ext cx="24" cy="53"/>
              </a:xfrm>
              <a:custGeom>
                <a:avLst/>
                <a:gdLst>
                  <a:gd name="T0" fmla="*/ 3 w 24"/>
                  <a:gd name="T1" fmla="*/ 0 h 53"/>
                  <a:gd name="T2" fmla="*/ 24 w 24"/>
                  <a:gd name="T3" fmla="*/ 52 h 53"/>
                  <a:gd name="T4" fmla="*/ 21 w 24"/>
                  <a:gd name="T5" fmla="*/ 53 h 53"/>
                  <a:gd name="T6" fmla="*/ 0 w 24"/>
                  <a:gd name="T7" fmla="*/ 1 h 53"/>
                  <a:gd name="T8" fmla="*/ 3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3" y="0"/>
                    </a:moveTo>
                    <a:lnTo>
                      <a:pt x="24" y="52"/>
                    </a:lnTo>
                    <a:lnTo>
                      <a:pt x="21" y="53"/>
                    </a:lnTo>
                    <a:lnTo>
                      <a:pt x="0" y="1"/>
                    </a:lnTo>
                    <a:lnTo>
                      <a:pt x="3" y="0"/>
                    </a:lnTo>
                    <a:close/>
                  </a:path>
                </a:pathLst>
              </a:custGeom>
              <a:solidFill>
                <a:srgbClr val="969595"/>
              </a:solidFill>
              <a:ln w="9525">
                <a:noFill/>
                <a:round/>
                <a:headEnd/>
                <a:tailEnd/>
              </a:ln>
            </p:spPr>
            <p:txBody>
              <a:bodyPr/>
              <a:lstStyle/>
              <a:p>
                <a:endParaRPr lang="hu-HU"/>
              </a:p>
            </p:txBody>
          </p:sp>
          <p:sp>
            <p:nvSpPr>
              <p:cNvPr id="58285" name="Freeform 671"/>
              <p:cNvSpPr>
                <a:spLocks/>
              </p:cNvSpPr>
              <p:nvPr/>
            </p:nvSpPr>
            <p:spPr bwMode="auto">
              <a:xfrm>
                <a:off x="1343" y="2226"/>
                <a:ext cx="22" cy="53"/>
              </a:xfrm>
              <a:custGeom>
                <a:avLst/>
                <a:gdLst>
                  <a:gd name="T0" fmla="*/ 1 w 22"/>
                  <a:gd name="T1" fmla="*/ 0 h 53"/>
                  <a:gd name="T2" fmla="*/ 22 w 22"/>
                  <a:gd name="T3" fmla="*/ 52 h 53"/>
                  <a:gd name="T4" fmla="*/ 20 w 22"/>
                  <a:gd name="T5" fmla="*/ 53 h 53"/>
                  <a:gd name="T6" fmla="*/ 0 w 22"/>
                  <a:gd name="T7" fmla="*/ 1 h 53"/>
                  <a:gd name="T8" fmla="*/ 1 w 22"/>
                  <a:gd name="T9" fmla="*/ 0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1" y="0"/>
                    </a:moveTo>
                    <a:lnTo>
                      <a:pt x="22" y="52"/>
                    </a:lnTo>
                    <a:lnTo>
                      <a:pt x="20" y="53"/>
                    </a:lnTo>
                    <a:lnTo>
                      <a:pt x="0" y="1"/>
                    </a:lnTo>
                    <a:lnTo>
                      <a:pt x="1" y="0"/>
                    </a:lnTo>
                    <a:close/>
                  </a:path>
                </a:pathLst>
              </a:custGeom>
              <a:solidFill>
                <a:srgbClr val="989796"/>
              </a:solidFill>
              <a:ln w="9525">
                <a:noFill/>
                <a:round/>
                <a:headEnd/>
                <a:tailEnd/>
              </a:ln>
            </p:spPr>
            <p:txBody>
              <a:bodyPr/>
              <a:lstStyle/>
              <a:p>
                <a:endParaRPr lang="hu-HU"/>
              </a:p>
            </p:txBody>
          </p:sp>
          <p:sp>
            <p:nvSpPr>
              <p:cNvPr id="58286" name="Freeform 672"/>
              <p:cNvSpPr>
                <a:spLocks/>
              </p:cNvSpPr>
              <p:nvPr/>
            </p:nvSpPr>
            <p:spPr bwMode="auto">
              <a:xfrm>
                <a:off x="1342" y="2227"/>
                <a:ext cx="22" cy="52"/>
              </a:xfrm>
              <a:custGeom>
                <a:avLst/>
                <a:gdLst>
                  <a:gd name="T0" fmla="*/ 1 w 22"/>
                  <a:gd name="T1" fmla="*/ 0 h 52"/>
                  <a:gd name="T2" fmla="*/ 22 w 22"/>
                  <a:gd name="T3" fmla="*/ 52 h 52"/>
                  <a:gd name="T4" fmla="*/ 19 w 22"/>
                  <a:gd name="T5" fmla="*/ 52 h 52"/>
                  <a:gd name="T6" fmla="*/ 0 w 22"/>
                  <a:gd name="T7" fmla="*/ 0 h 52"/>
                  <a:gd name="T8" fmla="*/ 1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1" y="0"/>
                    </a:moveTo>
                    <a:lnTo>
                      <a:pt x="22" y="52"/>
                    </a:lnTo>
                    <a:lnTo>
                      <a:pt x="19" y="52"/>
                    </a:lnTo>
                    <a:lnTo>
                      <a:pt x="0" y="0"/>
                    </a:lnTo>
                    <a:lnTo>
                      <a:pt x="1" y="0"/>
                    </a:lnTo>
                    <a:close/>
                  </a:path>
                </a:pathLst>
              </a:custGeom>
              <a:solidFill>
                <a:srgbClr val="9A9A99"/>
              </a:solidFill>
              <a:ln w="9525">
                <a:noFill/>
                <a:round/>
                <a:headEnd/>
                <a:tailEnd/>
              </a:ln>
            </p:spPr>
            <p:txBody>
              <a:bodyPr/>
              <a:lstStyle/>
              <a:p>
                <a:endParaRPr lang="hu-HU"/>
              </a:p>
            </p:txBody>
          </p:sp>
          <p:sp>
            <p:nvSpPr>
              <p:cNvPr id="58287" name="Freeform 673"/>
              <p:cNvSpPr>
                <a:spLocks/>
              </p:cNvSpPr>
              <p:nvPr/>
            </p:nvSpPr>
            <p:spPr bwMode="auto">
              <a:xfrm>
                <a:off x="1340" y="2227"/>
                <a:ext cx="23" cy="54"/>
              </a:xfrm>
              <a:custGeom>
                <a:avLst/>
                <a:gdLst>
                  <a:gd name="T0" fmla="*/ 3 w 23"/>
                  <a:gd name="T1" fmla="*/ 0 h 54"/>
                  <a:gd name="T2" fmla="*/ 23 w 23"/>
                  <a:gd name="T3" fmla="*/ 52 h 54"/>
                  <a:gd name="T4" fmla="*/ 20 w 23"/>
                  <a:gd name="T5" fmla="*/ 54 h 54"/>
                  <a:gd name="T6" fmla="*/ 0 w 23"/>
                  <a:gd name="T7" fmla="*/ 2 h 54"/>
                  <a:gd name="T8" fmla="*/ 3 w 23"/>
                  <a:gd name="T9" fmla="*/ 0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3" y="0"/>
                    </a:moveTo>
                    <a:lnTo>
                      <a:pt x="23" y="52"/>
                    </a:lnTo>
                    <a:lnTo>
                      <a:pt x="20" y="54"/>
                    </a:lnTo>
                    <a:lnTo>
                      <a:pt x="0" y="2"/>
                    </a:lnTo>
                    <a:lnTo>
                      <a:pt x="3" y="0"/>
                    </a:lnTo>
                    <a:close/>
                  </a:path>
                </a:pathLst>
              </a:custGeom>
              <a:solidFill>
                <a:srgbClr val="9C9B9B"/>
              </a:solidFill>
              <a:ln w="9525">
                <a:noFill/>
                <a:round/>
                <a:headEnd/>
                <a:tailEnd/>
              </a:ln>
            </p:spPr>
            <p:txBody>
              <a:bodyPr/>
              <a:lstStyle/>
              <a:p>
                <a:endParaRPr lang="hu-HU"/>
              </a:p>
            </p:txBody>
          </p:sp>
          <p:sp>
            <p:nvSpPr>
              <p:cNvPr id="58288" name="Freeform 674"/>
              <p:cNvSpPr>
                <a:spLocks/>
              </p:cNvSpPr>
              <p:nvPr/>
            </p:nvSpPr>
            <p:spPr bwMode="auto">
              <a:xfrm>
                <a:off x="1339" y="2227"/>
                <a:ext cx="22" cy="54"/>
              </a:xfrm>
              <a:custGeom>
                <a:avLst/>
                <a:gdLst>
                  <a:gd name="T0" fmla="*/ 3 w 22"/>
                  <a:gd name="T1" fmla="*/ 0 h 54"/>
                  <a:gd name="T2" fmla="*/ 22 w 22"/>
                  <a:gd name="T3" fmla="*/ 52 h 54"/>
                  <a:gd name="T4" fmla="*/ 19 w 22"/>
                  <a:gd name="T5" fmla="*/ 54 h 54"/>
                  <a:gd name="T6" fmla="*/ 0 w 22"/>
                  <a:gd name="T7" fmla="*/ 2 h 54"/>
                  <a:gd name="T8" fmla="*/ 3 w 22"/>
                  <a:gd name="T9" fmla="*/ 0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3" y="0"/>
                    </a:moveTo>
                    <a:lnTo>
                      <a:pt x="22" y="52"/>
                    </a:lnTo>
                    <a:lnTo>
                      <a:pt x="19" y="54"/>
                    </a:lnTo>
                    <a:lnTo>
                      <a:pt x="0" y="2"/>
                    </a:lnTo>
                    <a:lnTo>
                      <a:pt x="3" y="0"/>
                    </a:lnTo>
                    <a:close/>
                  </a:path>
                </a:pathLst>
              </a:custGeom>
              <a:solidFill>
                <a:srgbClr val="9F9E9D"/>
              </a:solidFill>
              <a:ln w="9525">
                <a:noFill/>
                <a:round/>
                <a:headEnd/>
                <a:tailEnd/>
              </a:ln>
            </p:spPr>
            <p:txBody>
              <a:bodyPr/>
              <a:lstStyle/>
              <a:p>
                <a:endParaRPr lang="hu-HU"/>
              </a:p>
            </p:txBody>
          </p:sp>
          <p:sp>
            <p:nvSpPr>
              <p:cNvPr id="58289" name="Freeform 675"/>
              <p:cNvSpPr>
                <a:spLocks/>
              </p:cNvSpPr>
              <p:nvPr/>
            </p:nvSpPr>
            <p:spPr bwMode="auto">
              <a:xfrm>
                <a:off x="1337" y="2229"/>
                <a:ext cx="23" cy="52"/>
              </a:xfrm>
              <a:custGeom>
                <a:avLst/>
                <a:gdLst>
                  <a:gd name="T0" fmla="*/ 3 w 23"/>
                  <a:gd name="T1" fmla="*/ 0 h 52"/>
                  <a:gd name="T2" fmla="*/ 23 w 23"/>
                  <a:gd name="T3" fmla="*/ 52 h 52"/>
                  <a:gd name="T4" fmla="*/ 20 w 23"/>
                  <a:gd name="T5" fmla="*/ 52 h 52"/>
                  <a:gd name="T6" fmla="*/ 0 w 23"/>
                  <a:gd name="T7" fmla="*/ 1 h 52"/>
                  <a:gd name="T8" fmla="*/ 3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3" y="0"/>
                    </a:moveTo>
                    <a:lnTo>
                      <a:pt x="23" y="52"/>
                    </a:lnTo>
                    <a:lnTo>
                      <a:pt x="20" y="52"/>
                    </a:lnTo>
                    <a:lnTo>
                      <a:pt x="0" y="1"/>
                    </a:lnTo>
                    <a:lnTo>
                      <a:pt x="3" y="0"/>
                    </a:lnTo>
                    <a:close/>
                  </a:path>
                </a:pathLst>
              </a:custGeom>
              <a:solidFill>
                <a:srgbClr val="A09F9F"/>
              </a:solidFill>
              <a:ln w="9525">
                <a:noFill/>
                <a:round/>
                <a:headEnd/>
                <a:tailEnd/>
              </a:ln>
            </p:spPr>
            <p:txBody>
              <a:bodyPr/>
              <a:lstStyle/>
              <a:p>
                <a:endParaRPr lang="hu-HU"/>
              </a:p>
            </p:txBody>
          </p:sp>
          <p:sp>
            <p:nvSpPr>
              <p:cNvPr id="58290" name="Freeform 676"/>
              <p:cNvSpPr>
                <a:spLocks/>
              </p:cNvSpPr>
              <p:nvPr/>
            </p:nvSpPr>
            <p:spPr bwMode="auto">
              <a:xfrm>
                <a:off x="1336" y="2229"/>
                <a:ext cx="22" cy="53"/>
              </a:xfrm>
              <a:custGeom>
                <a:avLst/>
                <a:gdLst>
                  <a:gd name="T0" fmla="*/ 3 w 22"/>
                  <a:gd name="T1" fmla="*/ 0 h 53"/>
                  <a:gd name="T2" fmla="*/ 22 w 22"/>
                  <a:gd name="T3" fmla="*/ 52 h 53"/>
                  <a:gd name="T4" fmla="*/ 20 w 22"/>
                  <a:gd name="T5" fmla="*/ 53 h 53"/>
                  <a:gd name="T6" fmla="*/ 0 w 22"/>
                  <a:gd name="T7" fmla="*/ 1 h 53"/>
                  <a:gd name="T8" fmla="*/ 3 w 22"/>
                  <a:gd name="T9" fmla="*/ 0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3" y="0"/>
                    </a:moveTo>
                    <a:lnTo>
                      <a:pt x="22" y="52"/>
                    </a:lnTo>
                    <a:lnTo>
                      <a:pt x="20" y="53"/>
                    </a:lnTo>
                    <a:lnTo>
                      <a:pt x="0" y="1"/>
                    </a:lnTo>
                    <a:lnTo>
                      <a:pt x="3" y="0"/>
                    </a:lnTo>
                    <a:close/>
                  </a:path>
                </a:pathLst>
              </a:custGeom>
              <a:solidFill>
                <a:srgbClr val="A4A3A3"/>
              </a:solidFill>
              <a:ln w="9525">
                <a:noFill/>
                <a:round/>
                <a:headEnd/>
                <a:tailEnd/>
              </a:ln>
            </p:spPr>
            <p:txBody>
              <a:bodyPr/>
              <a:lstStyle/>
              <a:p>
                <a:endParaRPr lang="hu-HU"/>
              </a:p>
            </p:txBody>
          </p:sp>
          <p:sp>
            <p:nvSpPr>
              <p:cNvPr id="58291" name="Freeform 677"/>
              <p:cNvSpPr>
                <a:spLocks/>
              </p:cNvSpPr>
              <p:nvPr/>
            </p:nvSpPr>
            <p:spPr bwMode="auto">
              <a:xfrm>
                <a:off x="1334" y="2230"/>
                <a:ext cx="23" cy="52"/>
              </a:xfrm>
              <a:custGeom>
                <a:avLst/>
                <a:gdLst>
                  <a:gd name="T0" fmla="*/ 3 w 23"/>
                  <a:gd name="T1" fmla="*/ 0 h 52"/>
                  <a:gd name="T2" fmla="*/ 23 w 23"/>
                  <a:gd name="T3" fmla="*/ 51 h 52"/>
                  <a:gd name="T4" fmla="*/ 20 w 23"/>
                  <a:gd name="T5" fmla="*/ 52 h 52"/>
                  <a:gd name="T6" fmla="*/ 0 w 23"/>
                  <a:gd name="T7" fmla="*/ 0 h 52"/>
                  <a:gd name="T8" fmla="*/ 3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3" y="0"/>
                    </a:moveTo>
                    <a:lnTo>
                      <a:pt x="23" y="51"/>
                    </a:lnTo>
                    <a:lnTo>
                      <a:pt x="20" y="52"/>
                    </a:lnTo>
                    <a:lnTo>
                      <a:pt x="0" y="0"/>
                    </a:lnTo>
                    <a:lnTo>
                      <a:pt x="3" y="0"/>
                    </a:lnTo>
                    <a:close/>
                  </a:path>
                </a:pathLst>
              </a:custGeom>
              <a:solidFill>
                <a:srgbClr val="A6A5A5"/>
              </a:solidFill>
              <a:ln w="9525">
                <a:noFill/>
                <a:round/>
                <a:headEnd/>
                <a:tailEnd/>
              </a:ln>
            </p:spPr>
            <p:txBody>
              <a:bodyPr/>
              <a:lstStyle/>
              <a:p>
                <a:endParaRPr lang="hu-HU"/>
              </a:p>
            </p:txBody>
          </p:sp>
          <p:sp>
            <p:nvSpPr>
              <p:cNvPr id="58292" name="Freeform 678"/>
              <p:cNvSpPr>
                <a:spLocks/>
              </p:cNvSpPr>
              <p:nvPr/>
            </p:nvSpPr>
            <p:spPr bwMode="auto">
              <a:xfrm>
                <a:off x="1333" y="2230"/>
                <a:ext cx="23" cy="53"/>
              </a:xfrm>
              <a:custGeom>
                <a:avLst/>
                <a:gdLst>
                  <a:gd name="T0" fmla="*/ 3 w 23"/>
                  <a:gd name="T1" fmla="*/ 0 h 53"/>
                  <a:gd name="T2" fmla="*/ 23 w 23"/>
                  <a:gd name="T3" fmla="*/ 52 h 53"/>
                  <a:gd name="T4" fmla="*/ 20 w 23"/>
                  <a:gd name="T5" fmla="*/ 53 h 53"/>
                  <a:gd name="T6" fmla="*/ 0 w 23"/>
                  <a:gd name="T7" fmla="*/ 1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2"/>
                    </a:lnTo>
                    <a:lnTo>
                      <a:pt x="20" y="53"/>
                    </a:lnTo>
                    <a:lnTo>
                      <a:pt x="0" y="1"/>
                    </a:lnTo>
                    <a:lnTo>
                      <a:pt x="3" y="0"/>
                    </a:lnTo>
                    <a:close/>
                  </a:path>
                </a:pathLst>
              </a:custGeom>
              <a:solidFill>
                <a:srgbClr val="A8A7A6"/>
              </a:solidFill>
              <a:ln w="9525">
                <a:noFill/>
                <a:round/>
                <a:headEnd/>
                <a:tailEnd/>
              </a:ln>
            </p:spPr>
            <p:txBody>
              <a:bodyPr/>
              <a:lstStyle/>
              <a:p>
                <a:endParaRPr lang="hu-HU"/>
              </a:p>
            </p:txBody>
          </p:sp>
          <p:sp>
            <p:nvSpPr>
              <p:cNvPr id="58293" name="Freeform 679"/>
              <p:cNvSpPr>
                <a:spLocks/>
              </p:cNvSpPr>
              <p:nvPr/>
            </p:nvSpPr>
            <p:spPr bwMode="auto">
              <a:xfrm>
                <a:off x="1332" y="2230"/>
                <a:ext cx="22" cy="53"/>
              </a:xfrm>
              <a:custGeom>
                <a:avLst/>
                <a:gdLst>
                  <a:gd name="T0" fmla="*/ 2 w 22"/>
                  <a:gd name="T1" fmla="*/ 0 h 53"/>
                  <a:gd name="T2" fmla="*/ 22 w 22"/>
                  <a:gd name="T3" fmla="*/ 52 h 53"/>
                  <a:gd name="T4" fmla="*/ 21 w 22"/>
                  <a:gd name="T5" fmla="*/ 53 h 53"/>
                  <a:gd name="T6" fmla="*/ 0 w 22"/>
                  <a:gd name="T7" fmla="*/ 1 h 53"/>
                  <a:gd name="T8" fmla="*/ 2 w 22"/>
                  <a:gd name="T9" fmla="*/ 0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2" y="0"/>
                    </a:moveTo>
                    <a:lnTo>
                      <a:pt x="22" y="52"/>
                    </a:lnTo>
                    <a:lnTo>
                      <a:pt x="21" y="53"/>
                    </a:lnTo>
                    <a:lnTo>
                      <a:pt x="0" y="1"/>
                    </a:lnTo>
                    <a:lnTo>
                      <a:pt x="2" y="0"/>
                    </a:lnTo>
                    <a:close/>
                  </a:path>
                </a:pathLst>
              </a:custGeom>
              <a:solidFill>
                <a:srgbClr val="AAA9A9"/>
              </a:solidFill>
              <a:ln w="9525">
                <a:noFill/>
                <a:round/>
                <a:headEnd/>
                <a:tailEnd/>
              </a:ln>
            </p:spPr>
            <p:txBody>
              <a:bodyPr/>
              <a:lstStyle/>
              <a:p>
                <a:endParaRPr lang="hu-HU"/>
              </a:p>
            </p:txBody>
          </p:sp>
          <p:sp>
            <p:nvSpPr>
              <p:cNvPr id="58294" name="Freeform 680"/>
              <p:cNvSpPr>
                <a:spLocks/>
              </p:cNvSpPr>
              <p:nvPr/>
            </p:nvSpPr>
            <p:spPr bwMode="auto">
              <a:xfrm>
                <a:off x="1330" y="2231"/>
                <a:ext cx="23" cy="52"/>
              </a:xfrm>
              <a:custGeom>
                <a:avLst/>
                <a:gdLst>
                  <a:gd name="T0" fmla="*/ 3 w 23"/>
                  <a:gd name="T1" fmla="*/ 0 h 52"/>
                  <a:gd name="T2" fmla="*/ 23 w 23"/>
                  <a:gd name="T3" fmla="*/ 52 h 52"/>
                  <a:gd name="T4" fmla="*/ 21 w 23"/>
                  <a:gd name="T5" fmla="*/ 52 h 52"/>
                  <a:gd name="T6" fmla="*/ 0 w 23"/>
                  <a:gd name="T7" fmla="*/ 0 h 52"/>
                  <a:gd name="T8" fmla="*/ 3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3" y="0"/>
                    </a:moveTo>
                    <a:lnTo>
                      <a:pt x="23" y="52"/>
                    </a:lnTo>
                    <a:lnTo>
                      <a:pt x="21" y="52"/>
                    </a:lnTo>
                    <a:lnTo>
                      <a:pt x="0" y="0"/>
                    </a:lnTo>
                    <a:lnTo>
                      <a:pt x="3" y="0"/>
                    </a:lnTo>
                    <a:close/>
                  </a:path>
                </a:pathLst>
              </a:custGeom>
              <a:solidFill>
                <a:srgbClr val="ACABAB"/>
              </a:solidFill>
              <a:ln w="9525">
                <a:noFill/>
                <a:round/>
                <a:headEnd/>
                <a:tailEnd/>
              </a:ln>
            </p:spPr>
            <p:txBody>
              <a:bodyPr/>
              <a:lstStyle/>
              <a:p>
                <a:endParaRPr lang="hu-HU"/>
              </a:p>
            </p:txBody>
          </p:sp>
          <p:sp>
            <p:nvSpPr>
              <p:cNvPr id="58295" name="Freeform 681"/>
              <p:cNvSpPr>
                <a:spLocks/>
              </p:cNvSpPr>
              <p:nvPr/>
            </p:nvSpPr>
            <p:spPr bwMode="auto">
              <a:xfrm>
                <a:off x="1329" y="2231"/>
                <a:ext cx="24" cy="54"/>
              </a:xfrm>
              <a:custGeom>
                <a:avLst/>
                <a:gdLst>
                  <a:gd name="T0" fmla="*/ 3 w 24"/>
                  <a:gd name="T1" fmla="*/ 0 h 54"/>
                  <a:gd name="T2" fmla="*/ 24 w 24"/>
                  <a:gd name="T3" fmla="*/ 52 h 54"/>
                  <a:gd name="T4" fmla="*/ 21 w 24"/>
                  <a:gd name="T5" fmla="*/ 54 h 54"/>
                  <a:gd name="T6" fmla="*/ 0 w 24"/>
                  <a:gd name="T7" fmla="*/ 2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2"/>
                    </a:lnTo>
                    <a:lnTo>
                      <a:pt x="21" y="54"/>
                    </a:lnTo>
                    <a:lnTo>
                      <a:pt x="0" y="2"/>
                    </a:lnTo>
                    <a:lnTo>
                      <a:pt x="3" y="0"/>
                    </a:lnTo>
                    <a:close/>
                  </a:path>
                </a:pathLst>
              </a:custGeom>
              <a:solidFill>
                <a:srgbClr val="AEADAD"/>
              </a:solidFill>
              <a:ln w="9525">
                <a:noFill/>
                <a:round/>
                <a:headEnd/>
                <a:tailEnd/>
              </a:ln>
            </p:spPr>
            <p:txBody>
              <a:bodyPr/>
              <a:lstStyle/>
              <a:p>
                <a:endParaRPr lang="hu-HU"/>
              </a:p>
            </p:txBody>
          </p:sp>
          <p:sp>
            <p:nvSpPr>
              <p:cNvPr id="58296" name="Freeform 682"/>
              <p:cNvSpPr>
                <a:spLocks/>
              </p:cNvSpPr>
              <p:nvPr/>
            </p:nvSpPr>
            <p:spPr bwMode="auto">
              <a:xfrm>
                <a:off x="1327" y="2231"/>
                <a:ext cx="24" cy="54"/>
              </a:xfrm>
              <a:custGeom>
                <a:avLst/>
                <a:gdLst>
                  <a:gd name="T0" fmla="*/ 3 w 24"/>
                  <a:gd name="T1" fmla="*/ 0 h 54"/>
                  <a:gd name="T2" fmla="*/ 24 w 24"/>
                  <a:gd name="T3" fmla="*/ 52 h 54"/>
                  <a:gd name="T4" fmla="*/ 22 w 24"/>
                  <a:gd name="T5" fmla="*/ 54 h 54"/>
                  <a:gd name="T6" fmla="*/ 0 w 24"/>
                  <a:gd name="T7" fmla="*/ 2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2"/>
                    </a:lnTo>
                    <a:lnTo>
                      <a:pt x="22" y="54"/>
                    </a:lnTo>
                    <a:lnTo>
                      <a:pt x="0" y="2"/>
                    </a:lnTo>
                    <a:lnTo>
                      <a:pt x="3" y="0"/>
                    </a:lnTo>
                    <a:close/>
                  </a:path>
                </a:pathLst>
              </a:custGeom>
              <a:solidFill>
                <a:srgbClr val="B1B0B0"/>
              </a:solidFill>
              <a:ln w="9525">
                <a:noFill/>
                <a:round/>
                <a:headEnd/>
                <a:tailEnd/>
              </a:ln>
            </p:spPr>
            <p:txBody>
              <a:bodyPr/>
              <a:lstStyle/>
              <a:p>
                <a:endParaRPr lang="hu-HU"/>
              </a:p>
            </p:txBody>
          </p:sp>
          <p:sp>
            <p:nvSpPr>
              <p:cNvPr id="58297" name="Freeform 683"/>
              <p:cNvSpPr>
                <a:spLocks/>
              </p:cNvSpPr>
              <p:nvPr/>
            </p:nvSpPr>
            <p:spPr bwMode="auto">
              <a:xfrm>
                <a:off x="1326" y="2233"/>
                <a:ext cx="24" cy="52"/>
              </a:xfrm>
              <a:custGeom>
                <a:avLst/>
                <a:gdLst>
                  <a:gd name="T0" fmla="*/ 3 w 24"/>
                  <a:gd name="T1" fmla="*/ 0 h 52"/>
                  <a:gd name="T2" fmla="*/ 24 w 24"/>
                  <a:gd name="T3" fmla="*/ 52 h 52"/>
                  <a:gd name="T4" fmla="*/ 21 w 24"/>
                  <a:gd name="T5" fmla="*/ 52 h 52"/>
                  <a:gd name="T6" fmla="*/ 0 w 24"/>
                  <a:gd name="T7" fmla="*/ 1 h 52"/>
                  <a:gd name="T8" fmla="*/ 3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3" y="0"/>
                    </a:moveTo>
                    <a:lnTo>
                      <a:pt x="24" y="52"/>
                    </a:lnTo>
                    <a:lnTo>
                      <a:pt x="21" y="52"/>
                    </a:lnTo>
                    <a:lnTo>
                      <a:pt x="0" y="1"/>
                    </a:lnTo>
                    <a:lnTo>
                      <a:pt x="3" y="0"/>
                    </a:lnTo>
                    <a:close/>
                  </a:path>
                </a:pathLst>
              </a:custGeom>
              <a:solidFill>
                <a:srgbClr val="B3B2B2"/>
              </a:solidFill>
              <a:ln w="9525">
                <a:noFill/>
                <a:round/>
                <a:headEnd/>
                <a:tailEnd/>
              </a:ln>
            </p:spPr>
            <p:txBody>
              <a:bodyPr/>
              <a:lstStyle/>
              <a:p>
                <a:endParaRPr lang="hu-HU"/>
              </a:p>
            </p:txBody>
          </p:sp>
          <p:sp>
            <p:nvSpPr>
              <p:cNvPr id="58298" name="Freeform 684"/>
              <p:cNvSpPr>
                <a:spLocks/>
              </p:cNvSpPr>
              <p:nvPr/>
            </p:nvSpPr>
            <p:spPr bwMode="auto">
              <a:xfrm>
                <a:off x="1325" y="2233"/>
                <a:ext cx="24" cy="53"/>
              </a:xfrm>
              <a:custGeom>
                <a:avLst/>
                <a:gdLst>
                  <a:gd name="T0" fmla="*/ 2 w 24"/>
                  <a:gd name="T1" fmla="*/ 0 h 53"/>
                  <a:gd name="T2" fmla="*/ 24 w 24"/>
                  <a:gd name="T3" fmla="*/ 52 h 53"/>
                  <a:gd name="T4" fmla="*/ 21 w 24"/>
                  <a:gd name="T5" fmla="*/ 53 h 53"/>
                  <a:gd name="T6" fmla="*/ 0 w 24"/>
                  <a:gd name="T7" fmla="*/ 1 h 53"/>
                  <a:gd name="T8" fmla="*/ 2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2" y="0"/>
                    </a:moveTo>
                    <a:lnTo>
                      <a:pt x="24" y="52"/>
                    </a:lnTo>
                    <a:lnTo>
                      <a:pt x="21" y="53"/>
                    </a:lnTo>
                    <a:lnTo>
                      <a:pt x="0" y="1"/>
                    </a:lnTo>
                    <a:lnTo>
                      <a:pt x="2" y="0"/>
                    </a:lnTo>
                    <a:close/>
                  </a:path>
                </a:pathLst>
              </a:custGeom>
              <a:solidFill>
                <a:srgbClr val="B6B6B5"/>
              </a:solidFill>
              <a:ln w="9525">
                <a:noFill/>
                <a:round/>
                <a:headEnd/>
                <a:tailEnd/>
              </a:ln>
            </p:spPr>
            <p:txBody>
              <a:bodyPr/>
              <a:lstStyle/>
              <a:p>
                <a:endParaRPr lang="hu-HU"/>
              </a:p>
            </p:txBody>
          </p:sp>
          <p:sp>
            <p:nvSpPr>
              <p:cNvPr id="58299" name="Freeform 685"/>
              <p:cNvSpPr>
                <a:spLocks/>
              </p:cNvSpPr>
              <p:nvPr/>
            </p:nvSpPr>
            <p:spPr bwMode="auto">
              <a:xfrm>
                <a:off x="1323" y="2234"/>
                <a:ext cx="24" cy="52"/>
              </a:xfrm>
              <a:custGeom>
                <a:avLst/>
                <a:gdLst>
                  <a:gd name="T0" fmla="*/ 3 w 24"/>
                  <a:gd name="T1" fmla="*/ 0 h 52"/>
                  <a:gd name="T2" fmla="*/ 24 w 24"/>
                  <a:gd name="T3" fmla="*/ 51 h 52"/>
                  <a:gd name="T4" fmla="*/ 21 w 24"/>
                  <a:gd name="T5" fmla="*/ 52 h 52"/>
                  <a:gd name="T6" fmla="*/ 0 w 24"/>
                  <a:gd name="T7" fmla="*/ 0 h 52"/>
                  <a:gd name="T8" fmla="*/ 3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3" y="0"/>
                    </a:moveTo>
                    <a:lnTo>
                      <a:pt x="24" y="51"/>
                    </a:lnTo>
                    <a:lnTo>
                      <a:pt x="21" y="52"/>
                    </a:lnTo>
                    <a:lnTo>
                      <a:pt x="0" y="0"/>
                    </a:lnTo>
                    <a:lnTo>
                      <a:pt x="3" y="0"/>
                    </a:lnTo>
                    <a:close/>
                  </a:path>
                </a:pathLst>
              </a:custGeom>
              <a:solidFill>
                <a:srgbClr val="B8B8B7"/>
              </a:solidFill>
              <a:ln w="9525">
                <a:noFill/>
                <a:round/>
                <a:headEnd/>
                <a:tailEnd/>
              </a:ln>
            </p:spPr>
            <p:txBody>
              <a:bodyPr/>
              <a:lstStyle/>
              <a:p>
                <a:endParaRPr lang="hu-HU"/>
              </a:p>
            </p:txBody>
          </p:sp>
          <p:sp>
            <p:nvSpPr>
              <p:cNvPr id="58300" name="Freeform 686"/>
              <p:cNvSpPr>
                <a:spLocks/>
              </p:cNvSpPr>
              <p:nvPr/>
            </p:nvSpPr>
            <p:spPr bwMode="auto">
              <a:xfrm>
                <a:off x="1322" y="2234"/>
                <a:ext cx="24" cy="54"/>
              </a:xfrm>
              <a:custGeom>
                <a:avLst/>
                <a:gdLst>
                  <a:gd name="T0" fmla="*/ 3 w 24"/>
                  <a:gd name="T1" fmla="*/ 0 h 54"/>
                  <a:gd name="T2" fmla="*/ 24 w 24"/>
                  <a:gd name="T3" fmla="*/ 52 h 54"/>
                  <a:gd name="T4" fmla="*/ 21 w 24"/>
                  <a:gd name="T5" fmla="*/ 54 h 54"/>
                  <a:gd name="T6" fmla="*/ 0 w 24"/>
                  <a:gd name="T7" fmla="*/ 2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2"/>
                    </a:lnTo>
                    <a:lnTo>
                      <a:pt x="21" y="54"/>
                    </a:lnTo>
                    <a:lnTo>
                      <a:pt x="0" y="2"/>
                    </a:lnTo>
                    <a:lnTo>
                      <a:pt x="3" y="0"/>
                    </a:lnTo>
                    <a:close/>
                  </a:path>
                </a:pathLst>
              </a:custGeom>
              <a:solidFill>
                <a:srgbClr val="BBBBBA"/>
              </a:solidFill>
              <a:ln w="9525">
                <a:noFill/>
                <a:round/>
                <a:headEnd/>
                <a:tailEnd/>
              </a:ln>
            </p:spPr>
            <p:txBody>
              <a:bodyPr/>
              <a:lstStyle/>
              <a:p>
                <a:endParaRPr lang="hu-HU"/>
              </a:p>
            </p:txBody>
          </p:sp>
          <p:sp>
            <p:nvSpPr>
              <p:cNvPr id="58301" name="Freeform 687"/>
              <p:cNvSpPr>
                <a:spLocks/>
              </p:cNvSpPr>
              <p:nvPr/>
            </p:nvSpPr>
            <p:spPr bwMode="auto">
              <a:xfrm>
                <a:off x="1322" y="2234"/>
                <a:ext cx="22" cy="54"/>
              </a:xfrm>
              <a:custGeom>
                <a:avLst/>
                <a:gdLst>
                  <a:gd name="T0" fmla="*/ 1 w 22"/>
                  <a:gd name="T1" fmla="*/ 0 h 54"/>
                  <a:gd name="T2" fmla="*/ 22 w 22"/>
                  <a:gd name="T3" fmla="*/ 52 h 54"/>
                  <a:gd name="T4" fmla="*/ 20 w 22"/>
                  <a:gd name="T5" fmla="*/ 54 h 54"/>
                  <a:gd name="T6" fmla="*/ 0 w 22"/>
                  <a:gd name="T7" fmla="*/ 2 h 54"/>
                  <a:gd name="T8" fmla="*/ 1 w 22"/>
                  <a:gd name="T9" fmla="*/ 0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1" y="0"/>
                    </a:moveTo>
                    <a:lnTo>
                      <a:pt x="22" y="52"/>
                    </a:lnTo>
                    <a:lnTo>
                      <a:pt x="20" y="54"/>
                    </a:lnTo>
                    <a:lnTo>
                      <a:pt x="0" y="2"/>
                    </a:lnTo>
                    <a:lnTo>
                      <a:pt x="1" y="0"/>
                    </a:lnTo>
                    <a:close/>
                  </a:path>
                </a:pathLst>
              </a:custGeom>
              <a:solidFill>
                <a:srgbClr val="BDBDBC"/>
              </a:solidFill>
              <a:ln w="9525">
                <a:noFill/>
                <a:round/>
                <a:headEnd/>
                <a:tailEnd/>
              </a:ln>
            </p:spPr>
            <p:txBody>
              <a:bodyPr/>
              <a:lstStyle/>
              <a:p>
                <a:endParaRPr lang="hu-HU"/>
              </a:p>
            </p:txBody>
          </p:sp>
          <p:sp>
            <p:nvSpPr>
              <p:cNvPr id="58302" name="Freeform 688"/>
              <p:cNvSpPr>
                <a:spLocks/>
              </p:cNvSpPr>
              <p:nvPr/>
            </p:nvSpPr>
            <p:spPr bwMode="auto">
              <a:xfrm>
                <a:off x="1320" y="2236"/>
                <a:ext cx="23" cy="52"/>
              </a:xfrm>
              <a:custGeom>
                <a:avLst/>
                <a:gdLst>
                  <a:gd name="T0" fmla="*/ 2 w 23"/>
                  <a:gd name="T1" fmla="*/ 0 h 52"/>
                  <a:gd name="T2" fmla="*/ 23 w 23"/>
                  <a:gd name="T3" fmla="*/ 52 h 52"/>
                  <a:gd name="T4" fmla="*/ 20 w 23"/>
                  <a:gd name="T5" fmla="*/ 52 h 52"/>
                  <a:gd name="T6" fmla="*/ 0 w 23"/>
                  <a:gd name="T7" fmla="*/ 0 h 52"/>
                  <a:gd name="T8" fmla="*/ 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 y="0"/>
                    </a:moveTo>
                    <a:lnTo>
                      <a:pt x="23" y="52"/>
                    </a:lnTo>
                    <a:lnTo>
                      <a:pt x="20" y="52"/>
                    </a:lnTo>
                    <a:lnTo>
                      <a:pt x="0" y="0"/>
                    </a:lnTo>
                    <a:lnTo>
                      <a:pt x="2" y="0"/>
                    </a:lnTo>
                    <a:close/>
                  </a:path>
                </a:pathLst>
              </a:custGeom>
              <a:solidFill>
                <a:srgbClr val="C3C3C2"/>
              </a:solidFill>
              <a:ln w="9525">
                <a:noFill/>
                <a:round/>
                <a:headEnd/>
                <a:tailEnd/>
              </a:ln>
            </p:spPr>
            <p:txBody>
              <a:bodyPr/>
              <a:lstStyle/>
              <a:p>
                <a:endParaRPr lang="hu-HU"/>
              </a:p>
            </p:txBody>
          </p:sp>
          <p:sp>
            <p:nvSpPr>
              <p:cNvPr id="58303" name="Freeform 689"/>
              <p:cNvSpPr>
                <a:spLocks/>
              </p:cNvSpPr>
              <p:nvPr/>
            </p:nvSpPr>
            <p:spPr bwMode="auto">
              <a:xfrm>
                <a:off x="1319" y="2236"/>
                <a:ext cx="23" cy="53"/>
              </a:xfrm>
              <a:custGeom>
                <a:avLst/>
                <a:gdLst>
                  <a:gd name="T0" fmla="*/ 3 w 23"/>
                  <a:gd name="T1" fmla="*/ 0 h 53"/>
                  <a:gd name="T2" fmla="*/ 23 w 23"/>
                  <a:gd name="T3" fmla="*/ 52 h 53"/>
                  <a:gd name="T4" fmla="*/ 20 w 23"/>
                  <a:gd name="T5" fmla="*/ 53 h 53"/>
                  <a:gd name="T6" fmla="*/ 0 w 23"/>
                  <a:gd name="T7" fmla="*/ 1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2"/>
                    </a:lnTo>
                    <a:lnTo>
                      <a:pt x="20" y="53"/>
                    </a:lnTo>
                    <a:lnTo>
                      <a:pt x="0" y="1"/>
                    </a:lnTo>
                    <a:lnTo>
                      <a:pt x="3" y="0"/>
                    </a:lnTo>
                    <a:close/>
                  </a:path>
                </a:pathLst>
              </a:custGeom>
              <a:solidFill>
                <a:srgbClr val="C5C4C4"/>
              </a:solidFill>
              <a:ln w="9525">
                <a:noFill/>
                <a:round/>
                <a:headEnd/>
                <a:tailEnd/>
              </a:ln>
            </p:spPr>
            <p:txBody>
              <a:bodyPr/>
              <a:lstStyle/>
              <a:p>
                <a:endParaRPr lang="hu-HU"/>
              </a:p>
            </p:txBody>
          </p:sp>
          <p:sp>
            <p:nvSpPr>
              <p:cNvPr id="58304" name="Freeform 690"/>
              <p:cNvSpPr>
                <a:spLocks/>
              </p:cNvSpPr>
              <p:nvPr/>
            </p:nvSpPr>
            <p:spPr bwMode="auto">
              <a:xfrm>
                <a:off x="1318" y="2236"/>
                <a:ext cx="22" cy="53"/>
              </a:xfrm>
              <a:custGeom>
                <a:avLst/>
                <a:gdLst>
                  <a:gd name="T0" fmla="*/ 2 w 22"/>
                  <a:gd name="T1" fmla="*/ 0 h 53"/>
                  <a:gd name="T2" fmla="*/ 22 w 22"/>
                  <a:gd name="T3" fmla="*/ 52 h 53"/>
                  <a:gd name="T4" fmla="*/ 19 w 22"/>
                  <a:gd name="T5" fmla="*/ 53 h 53"/>
                  <a:gd name="T6" fmla="*/ 0 w 22"/>
                  <a:gd name="T7" fmla="*/ 1 h 53"/>
                  <a:gd name="T8" fmla="*/ 2 w 22"/>
                  <a:gd name="T9" fmla="*/ 0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2" y="0"/>
                    </a:moveTo>
                    <a:lnTo>
                      <a:pt x="22" y="52"/>
                    </a:lnTo>
                    <a:lnTo>
                      <a:pt x="19" y="53"/>
                    </a:lnTo>
                    <a:lnTo>
                      <a:pt x="0" y="1"/>
                    </a:lnTo>
                    <a:lnTo>
                      <a:pt x="2" y="0"/>
                    </a:lnTo>
                    <a:close/>
                  </a:path>
                </a:pathLst>
              </a:custGeom>
              <a:solidFill>
                <a:srgbClr val="C8C7C7"/>
              </a:solidFill>
              <a:ln w="9525">
                <a:noFill/>
                <a:round/>
                <a:headEnd/>
                <a:tailEnd/>
              </a:ln>
            </p:spPr>
            <p:txBody>
              <a:bodyPr/>
              <a:lstStyle/>
              <a:p>
                <a:endParaRPr lang="hu-HU"/>
              </a:p>
            </p:txBody>
          </p:sp>
          <p:sp>
            <p:nvSpPr>
              <p:cNvPr id="58305" name="Freeform 691"/>
              <p:cNvSpPr>
                <a:spLocks/>
              </p:cNvSpPr>
              <p:nvPr/>
            </p:nvSpPr>
            <p:spPr bwMode="auto">
              <a:xfrm>
                <a:off x="1316" y="2237"/>
                <a:ext cx="23" cy="52"/>
              </a:xfrm>
              <a:custGeom>
                <a:avLst/>
                <a:gdLst>
                  <a:gd name="T0" fmla="*/ 3 w 23"/>
                  <a:gd name="T1" fmla="*/ 0 h 52"/>
                  <a:gd name="T2" fmla="*/ 23 w 23"/>
                  <a:gd name="T3" fmla="*/ 52 h 52"/>
                  <a:gd name="T4" fmla="*/ 20 w 23"/>
                  <a:gd name="T5" fmla="*/ 52 h 52"/>
                  <a:gd name="T6" fmla="*/ 0 w 23"/>
                  <a:gd name="T7" fmla="*/ 0 h 52"/>
                  <a:gd name="T8" fmla="*/ 3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3" y="0"/>
                    </a:moveTo>
                    <a:lnTo>
                      <a:pt x="23" y="52"/>
                    </a:lnTo>
                    <a:lnTo>
                      <a:pt x="20" y="52"/>
                    </a:lnTo>
                    <a:lnTo>
                      <a:pt x="0" y="0"/>
                    </a:lnTo>
                    <a:lnTo>
                      <a:pt x="3" y="0"/>
                    </a:lnTo>
                    <a:close/>
                  </a:path>
                </a:pathLst>
              </a:custGeom>
              <a:solidFill>
                <a:srgbClr val="CAC9C9"/>
              </a:solidFill>
              <a:ln w="9525">
                <a:noFill/>
                <a:round/>
                <a:headEnd/>
                <a:tailEnd/>
              </a:ln>
            </p:spPr>
            <p:txBody>
              <a:bodyPr/>
              <a:lstStyle/>
              <a:p>
                <a:endParaRPr lang="hu-HU"/>
              </a:p>
            </p:txBody>
          </p:sp>
          <p:sp>
            <p:nvSpPr>
              <p:cNvPr id="58306" name="Freeform 692"/>
              <p:cNvSpPr>
                <a:spLocks/>
              </p:cNvSpPr>
              <p:nvPr/>
            </p:nvSpPr>
            <p:spPr bwMode="auto">
              <a:xfrm>
                <a:off x="1315" y="2237"/>
                <a:ext cx="22" cy="54"/>
              </a:xfrm>
              <a:custGeom>
                <a:avLst/>
                <a:gdLst>
                  <a:gd name="T0" fmla="*/ 3 w 22"/>
                  <a:gd name="T1" fmla="*/ 0 h 54"/>
                  <a:gd name="T2" fmla="*/ 22 w 22"/>
                  <a:gd name="T3" fmla="*/ 52 h 54"/>
                  <a:gd name="T4" fmla="*/ 19 w 22"/>
                  <a:gd name="T5" fmla="*/ 54 h 54"/>
                  <a:gd name="T6" fmla="*/ 0 w 22"/>
                  <a:gd name="T7" fmla="*/ 1 h 54"/>
                  <a:gd name="T8" fmla="*/ 3 w 22"/>
                  <a:gd name="T9" fmla="*/ 0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3" y="0"/>
                    </a:moveTo>
                    <a:lnTo>
                      <a:pt x="22" y="52"/>
                    </a:lnTo>
                    <a:lnTo>
                      <a:pt x="19" y="54"/>
                    </a:lnTo>
                    <a:lnTo>
                      <a:pt x="0" y="1"/>
                    </a:lnTo>
                    <a:lnTo>
                      <a:pt x="3" y="0"/>
                    </a:lnTo>
                    <a:close/>
                  </a:path>
                </a:pathLst>
              </a:custGeom>
              <a:solidFill>
                <a:srgbClr val="CCCCCB"/>
              </a:solidFill>
              <a:ln w="9525">
                <a:noFill/>
                <a:round/>
                <a:headEnd/>
                <a:tailEnd/>
              </a:ln>
            </p:spPr>
            <p:txBody>
              <a:bodyPr/>
              <a:lstStyle/>
              <a:p>
                <a:endParaRPr lang="hu-HU"/>
              </a:p>
            </p:txBody>
          </p:sp>
          <p:sp>
            <p:nvSpPr>
              <p:cNvPr id="58307" name="Freeform 693"/>
              <p:cNvSpPr>
                <a:spLocks/>
              </p:cNvSpPr>
              <p:nvPr/>
            </p:nvSpPr>
            <p:spPr bwMode="auto">
              <a:xfrm>
                <a:off x="1313" y="2237"/>
                <a:ext cx="23" cy="54"/>
              </a:xfrm>
              <a:custGeom>
                <a:avLst/>
                <a:gdLst>
                  <a:gd name="T0" fmla="*/ 3 w 23"/>
                  <a:gd name="T1" fmla="*/ 0 h 54"/>
                  <a:gd name="T2" fmla="*/ 23 w 23"/>
                  <a:gd name="T3" fmla="*/ 52 h 54"/>
                  <a:gd name="T4" fmla="*/ 20 w 23"/>
                  <a:gd name="T5" fmla="*/ 54 h 54"/>
                  <a:gd name="T6" fmla="*/ 0 w 23"/>
                  <a:gd name="T7" fmla="*/ 1 h 54"/>
                  <a:gd name="T8" fmla="*/ 3 w 23"/>
                  <a:gd name="T9" fmla="*/ 0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3" y="0"/>
                    </a:moveTo>
                    <a:lnTo>
                      <a:pt x="23" y="52"/>
                    </a:lnTo>
                    <a:lnTo>
                      <a:pt x="20" y="54"/>
                    </a:lnTo>
                    <a:lnTo>
                      <a:pt x="0" y="1"/>
                    </a:lnTo>
                    <a:lnTo>
                      <a:pt x="3" y="0"/>
                    </a:lnTo>
                    <a:close/>
                  </a:path>
                </a:pathLst>
              </a:custGeom>
              <a:solidFill>
                <a:srgbClr val="CECECD"/>
              </a:solidFill>
              <a:ln w="9525">
                <a:noFill/>
                <a:round/>
                <a:headEnd/>
                <a:tailEnd/>
              </a:ln>
            </p:spPr>
            <p:txBody>
              <a:bodyPr/>
              <a:lstStyle/>
              <a:p>
                <a:endParaRPr lang="hu-HU"/>
              </a:p>
            </p:txBody>
          </p:sp>
          <p:sp>
            <p:nvSpPr>
              <p:cNvPr id="58308" name="Freeform 694"/>
              <p:cNvSpPr>
                <a:spLocks/>
              </p:cNvSpPr>
              <p:nvPr/>
            </p:nvSpPr>
            <p:spPr bwMode="auto">
              <a:xfrm>
                <a:off x="1312" y="2238"/>
                <a:ext cx="22" cy="53"/>
              </a:xfrm>
              <a:custGeom>
                <a:avLst/>
                <a:gdLst>
                  <a:gd name="T0" fmla="*/ 3 w 22"/>
                  <a:gd name="T1" fmla="*/ 0 h 53"/>
                  <a:gd name="T2" fmla="*/ 22 w 22"/>
                  <a:gd name="T3" fmla="*/ 53 h 53"/>
                  <a:gd name="T4" fmla="*/ 20 w 22"/>
                  <a:gd name="T5" fmla="*/ 53 h 53"/>
                  <a:gd name="T6" fmla="*/ 0 w 22"/>
                  <a:gd name="T7" fmla="*/ 2 h 53"/>
                  <a:gd name="T8" fmla="*/ 3 w 22"/>
                  <a:gd name="T9" fmla="*/ 0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3" y="0"/>
                    </a:moveTo>
                    <a:lnTo>
                      <a:pt x="22" y="53"/>
                    </a:lnTo>
                    <a:lnTo>
                      <a:pt x="20" y="53"/>
                    </a:lnTo>
                    <a:lnTo>
                      <a:pt x="0" y="2"/>
                    </a:lnTo>
                    <a:lnTo>
                      <a:pt x="3" y="0"/>
                    </a:lnTo>
                    <a:close/>
                  </a:path>
                </a:pathLst>
              </a:custGeom>
              <a:solidFill>
                <a:srgbClr val="D1D0D0"/>
              </a:solidFill>
              <a:ln w="9525">
                <a:noFill/>
                <a:round/>
                <a:headEnd/>
                <a:tailEnd/>
              </a:ln>
            </p:spPr>
            <p:txBody>
              <a:bodyPr/>
              <a:lstStyle/>
              <a:p>
                <a:endParaRPr lang="hu-HU"/>
              </a:p>
            </p:txBody>
          </p:sp>
          <p:sp>
            <p:nvSpPr>
              <p:cNvPr id="58309" name="Freeform 695"/>
              <p:cNvSpPr>
                <a:spLocks/>
              </p:cNvSpPr>
              <p:nvPr/>
            </p:nvSpPr>
            <p:spPr bwMode="auto">
              <a:xfrm>
                <a:off x="1311" y="2238"/>
                <a:ext cx="22" cy="54"/>
              </a:xfrm>
              <a:custGeom>
                <a:avLst/>
                <a:gdLst>
                  <a:gd name="T0" fmla="*/ 2 w 22"/>
                  <a:gd name="T1" fmla="*/ 0 h 54"/>
                  <a:gd name="T2" fmla="*/ 22 w 22"/>
                  <a:gd name="T3" fmla="*/ 53 h 54"/>
                  <a:gd name="T4" fmla="*/ 21 w 22"/>
                  <a:gd name="T5" fmla="*/ 54 h 54"/>
                  <a:gd name="T6" fmla="*/ 0 w 22"/>
                  <a:gd name="T7" fmla="*/ 2 h 54"/>
                  <a:gd name="T8" fmla="*/ 2 w 22"/>
                  <a:gd name="T9" fmla="*/ 0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2" y="0"/>
                    </a:moveTo>
                    <a:lnTo>
                      <a:pt x="22" y="53"/>
                    </a:lnTo>
                    <a:lnTo>
                      <a:pt x="21" y="54"/>
                    </a:lnTo>
                    <a:lnTo>
                      <a:pt x="0" y="2"/>
                    </a:lnTo>
                    <a:lnTo>
                      <a:pt x="2" y="0"/>
                    </a:lnTo>
                    <a:close/>
                  </a:path>
                </a:pathLst>
              </a:custGeom>
              <a:solidFill>
                <a:srgbClr val="D4D3D3"/>
              </a:solidFill>
              <a:ln w="9525">
                <a:noFill/>
                <a:round/>
                <a:headEnd/>
                <a:tailEnd/>
              </a:ln>
            </p:spPr>
            <p:txBody>
              <a:bodyPr/>
              <a:lstStyle/>
              <a:p>
                <a:endParaRPr lang="hu-HU"/>
              </a:p>
            </p:txBody>
          </p:sp>
          <p:sp>
            <p:nvSpPr>
              <p:cNvPr id="58310" name="Freeform 696"/>
              <p:cNvSpPr>
                <a:spLocks/>
              </p:cNvSpPr>
              <p:nvPr/>
            </p:nvSpPr>
            <p:spPr bwMode="auto">
              <a:xfrm>
                <a:off x="1309" y="2240"/>
                <a:ext cx="23" cy="52"/>
              </a:xfrm>
              <a:custGeom>
                <a:avLst/>
                <a:gdLst>
                  <a:gd name="T0" fmla="*/ 3 w 23"/>
                  <a:gd name="T1" fmla="*/ 0 h 52"/>
                  <a:gd name="T2" fmla="*/ 23 w 23"/>
                  <a:gd name="T3" fmla="*/ 51 h 52"/>
                  <a:gd name="T4" fmla="*/ 21 w 23"/>
                  <a:gd name="T5" fmla="*/ 52 h 52"/>
                  <a:gd name="T6" fmla="*/ 0 w 23"/>
                  <a:gd name="T7" fmla="*/ 0 h 52"/>
                  <a:gd name="T8" fmla="*/ 3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3" y="0"/>
                    </a:moveTo>
                    <a:lnTo>
                      <a:pt x="23" y="51"/>
                    </a:lnTo>
                    <a:lnTo>
                      <a:pt x="21" y="52"/>
                    </a:lnTo>
                    <a:lnTo>
                      <a:pt x="0" y="0"/>
                    </a:lnTo>
                    <a:lnTo>
                      <a:pt x="3" y="0"/>
                    </a:lnTo>
                    <a:close/>
                  </a:path>
                </a:pathLst>
              </a:custGeom>
              <a:solidFill>
                <a:srgbClr val="D8D8D7"/>
              </a:solidFill>
              <a:ln w="9525">
                <a:noFill/>
                <a:round/>
                <a:headEnd/>
                <a:tailEnd/>
              </a:ln>
            </p:spPr>
            <p:txBody>
              <a:bodyPr/>
              <a:lstStyle/>
              <a:p>
                <a:endParaRPr lang="hu-HU"/>
              </a:p>
            </p:txBody>
          </p:sp>
          <p:sp>
            <p:nvSpPr>
              <p:cNvPr id="58311" name="Freeform 697"/>
              <p:cNvSpPr>
                <a:spLocks/>
              </p:cNvSpPr>
              <p:nvPr/>
            </p:nvSpPr>
            <p:spPr bwMode="auto">
              <a:xfrm>
                <a:off x="1308" y="2240"/>
                <a:ext cx="24" cy="53"/>
              </a:xfrm>
              <a:custGeom>
                <a:avLst/>
                <a:gdLst>
                  <a:gd name="T0" fmla="*/ 3 w 24"/>
                  <a:gd name="T1" fmla="*/ 0 h 53"/>
                  <a:gd name="T2" fmla="*/ 24 w 24"/>
                  <a:gd name="T3" fmla="*/ 52 h 53"/>
                  <a:gd name="T4" fmla="*/ 21 w 24"/>
                  <a:gd name="T5" fmla="*/ 53 h 53"/>
                  <a:gd name="T6" fmla="*/ 0 w 24"/>
                  <a:gd name="T7" fmla="*/ 1 h 53"/>
                  <a:gd name="T8" fmla="*/ 3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3" y="0"/>
                    </a:moveTo>
                    <a:lnTo>
                      <a:pt x="24" y="52"/>
                    </a:lnTo>
                    <a:lnTo>
                      <a:pt x="21" y="53"/>
                    </a:lnTo>
                    <a:lnTo>
                      <a:pt x="0" y="1"/>
                    </a:lnTo>
                    <a:lnTo>
                      <a:pt x="3" y="0"/>
                    </a:lnTo>
                    <a:close/>
                  </a:path>
                </a:pathLst>
              </a:custGeom>
              <a:solidFill>
                <a:srgbClr val="DBDBDA"/>
              </a:solidFill>
              <a:ln w="9525">
                <a:noFill/>
                <a:round/>
                <a:headEnd/>
                <a:tailEnd/>
              </a:ln>
            </p:spPr>
            <p:txBody>
              <a:bodyPr/>
              <a:lstStyle/>
              <a:p>
                <a:endParaRPr lang="hu-HU"/>
              </a:p>
            </p:txBody>
          </p:sp>
          <p:sp>
            <p:nvSpPr>
              <p:cNvPr id="58312" name="Freeform 698"/>
              <p:cNvSpPr>
                <a:spLocks/>
              </p:cNvSpPr>
              <p:nvPr/>
            </p:nvSpPr>
            <p:spPr bwMode="auto">
              <a:xfrm>
                <a:off x="1306" y="2240"/>
                <a:ext cx="24" cy="53"/>
              </a:xfrm>
              <a:custGeom>
                <a:avLst/>
                <a:gdLst>
                  <a:gd name="T0" fmla="*/ 3 w 24"/>
                  <a:gd name="T1" fmla="*/ 0 h 53"/>
                  <a:gd name="T2" fmla="*/ 24 w 24"/>
                  <a:gd name="T3" fmla="*/ 52 h 53"/>
                  <a:gd name="T4" fmla="*/ 21 w 24"/>
                  <a:gd name="T5" fmla="*/ 53 h 53"/>
                  <a:gd name="T6" fmla="*/ 0 w 24"/>
                  <a:gd name="T7" fmla="*/ 1 h 53"/>
                  <a:gd name="T8" fmla="*/ 3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3" y="0"/>
                    </a:moveTo>
                    <a:lnTo>
                      <a:pt x="24" y="52"/>
                    </a:lnTo>
                    <a:lnTo>
                      <a:pt x="21" y="53"/>
                    </a:lnTo>
                    <a:lnTo>
                      <a:pt x="0" y="1"/>
                    </a:lnTo>
                    <a:lnTo>
                      <a:pt x="3" y="0"/>
                    </a:lnTo>
                    <a:close/>
                  </a:path>
                </a:pathLst>
              </a:custGeom>
              <a:solidFill>
                <a:srgbClr val="DFDFDE"/>
              </a:solidFill>
              <a:ln w="9525">
                <a:noFill/>
                <a:round/>
                <a:headEnd/>
                <a:tailEnd/>
              </a:ln>
            </p:spPr>
            <p:txBody>
              <a:bodyPr/>
              <a:lstStyle/>
              <a:p>
                <a:endParaRPr lang="hu-HU"/>
              </a:p>
            </p:txBody>
          </p:sp>
          <p:sp>
            <p:nvSpPr>
              <p:cNvPr id="58313" name="Freeform 699"/>
              <p:cNvSpPr>
                <a:spLocks/>
              </p:cNvSpPr>
              <p:nvPr/>
            </p:nvSpPr>
            <p:spPr bwMode="auto">
              <a:xfrm>
                <a:off x="1305" y="2241"/>
                <a:ext cx="24" cy="52"/>
              </a:xfrm>
              <a:custGeom>
                <a:avLst/>
                <a:gdLst>
                  <a:gd name="T0" fmla="*/ 3 w 24"/>
                  <a:gd name="T1" fmla="*/ 0 h 52"/>
                  <a:gd name="T2" fmla="*/ 24 w 24"/>
                  <a:gd name="T3" fmla="*/ 52 h 52"/>
                  <a:gd name="T4" fmla="*/ 21 w 24"/>
                  <a:gd name="T5" fmla="*/ 52 h 52"/>
                  <a:gd name="T6" fmla="*/ 0 w 24"/>
                  <a:gd name="T7" fmla="*/ 0 h 52"/>
                  <a:gd name="T8" fmla="*/ 3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3" y="0"/>
                    </a:moveTo>
                    <a:lnTo>
                      <a:pt x="24" y="52"/>
                    </a:lnTo>
                    <a:lnTo>
                      <a:pt x="21" y="52"/>
                    </a:lnTo>
                    <a:lnTo>
                      <a:pt x="0" y="0"/>
                    </a:lnTo>
                    <a:lnTo>
                      <a:pt x="3" y="0"/>
                    </a:lnTo>
                    <a:close/>
                  </a:path>
                </a:pathLst>
              </a:custGeom>
              <a:solidFill>
                <a:srgbClr val="E3E3E3"/>
              </a:solidFill>
              <a:ln w="9525">
                <a:noFill/>
                <a:round/>
                <a:headEnd/>
                <a:tailEnd/>
              </a:ln>
            </p:spPr>
            <p:txBody>
              <a:bodyPr/>
              <a:lstStyle/>
              <a:p>
                <a:endParaRPr lang="hu-HU"/>
              </a:p>
            </p:txBody>
          </p:sp>
          <p:sp>
            <p:nvSpPr>
              <p:cNvPr id="58314" name="Freeform 700"/>
              <p:cNvSpPr>
                <a:spLocks/>
              </p:cNvSpPr>
              <p:nvPr/>
            </p:nvSpPr>
            <p:spPr bwMode="auto">
              <a:xfrm>
                <a:off x="1303" y="2241"/>
                <a:ext cx="24" cy="54"/>
              </a:xfrm>
              <a:custGeom>
                <a:avLst/>
                <a:gdLst>
                  <a:gd name="T0" fmla="*/ 3 w 24"/>
                  <a:gd name="T1" fmla="*/ 0 h 54"/>
                  <a:gd name="T2" fmla="*/ 24 w 24"/>
                  <a:gd name="T3" fmla="*/ 52 h 54"/>
                  <a:gd name="T4" fmla="*/ 22 w 24"/>
                  <a:gd name="T5" fmla="*/ 54 h 54"/>
                  <a:gd name="T6" fmla="*/ 0 w 24"/>
                  <a:gd name="T7" fmla="*/ 2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2"/>
                    </a:lnTo>
                    <a:lnTo>
                      <a:pt x="22" y="54"/>
                    </a:lnTo>
                    <a:lnTo>
                      <a:pt x="0" y="2"/>
                    </a:lnTo>
                    <a:lnTo>
                      <a:pt x="3" y="0"/>
                    </a:lnTo>
                    <a:close/>
                  </a:path>
                </a:pathLst>
              </a:custGeom>
              <a:solidFill>
                <a:srgbClr val="E6E5E5"/>
              </a:solidFill>
              <a:ln w="9525">
                <a:noFill/>
                <a:round/>
                <a:headEnd/>
                <a:tailEnd/>
              </a:ln>
            </p:spPr>
            <p:txBody>
              <a:bodyPr/>
              <a:lstStyle/>
              <a:p>
                <a:endParaRPr lang="hu-HU"/>
              </a:p>
            </p:txBody>
          </p:sp>
          <p:sp>
            <p:nvSpPr>
              <p:cNvPr id="58315" name="Freeform 701"/>
              <p:cNvSpPr>
                <a:spLocks/>
              </p:cNvSpPr>
              <p:nvPr/>
            </p:nvSpPr>
            <p:spPr bwMode="auto">
              <a:xfrm>
                <a:off x="1302" y="2241"/>
                <a:ext cx="24" cy="54"/>
              </a:xfrm>
              <a:custGeom>
                <a:avLst/>
                <a:gdLst>
                  <a:gd name="T0" fmla="*/ 3 w 24"/>
                  <a:gd name="T1" fmla="*/ 0 h 54"/>
                  <a:gd name="T2" fmla="*/ 24 w 24"/>
                  <a:gd name="T3" fmla="*/ 52 h 54"/>
                  <a:gd name="T4" fmla="*/ 21 w 24"/>
                  <a:gd name="T5" fmla="*/ 54 h 54"/>
                  <a:gd name="T6" fmla="*/ 0 w 24"/>
                  <a:gd name="T7" fmla="*/ 2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2"/>
                    </a:lnTo>
                    <a:lnTo>
                      <a:pt x="21" y="54"/>
                    </a:lnTo>
                    <a:lnTo>
                      <a:pt x="0" y="2"/>
                    </a:lnTo>
                    <a:lnTo>
                      <a:pt x="3" y="0"/>
                    </a:lnTo>
                    <a:close/>
                  </a:path>
                </a:pathLst>
              </a:custGeom>
              <a:solidFill>
                <a:srgbClr val="ECECEC"/>
              </a:solidFill>
              <a:ln w="9525">
                <a:noFill/>
                <a:round/>
                <a:headEnd/>
                <a:tailEnd/>
              </a:ln>
            </p:spPr>
            <p:txBody>
              <a:bodyPr/>
              <a:lstStyle/>
              <a:p>
                <a:endParaRPr lang="hu-HU"/>
              </a:p>
            </p:txBody>
          </p:sp>
          <p:sp>
            <p:nvSpPr>
              <p:cNvPr id="58316" name="Freeform 702"/>
              <p:cNvSpPr>
                <a:spLocks/>
              </p:cNvSpPr>
              <p:nvPr/>
            </p:nvSpPr>
            <p:spPr bwMode="auto">
              <a:xfrm>
                <a:off x="1301" y="2243"/>
                <a:ext cx="24" cy="52"/>
              </a:xfrm>
              <a:custGeom>
                <a:avLst/>
                <a:gdLst>
                  <a:gd name="T0" fmla="*/ 2 w 24"/>
                  <a:gd name="T1" fmla="*/ 0 h 52"/>
                  <a:gd name="T2" fmla="*/ 24 w 24"/>
                  <a:gd name="T3" fmla="*/ 52 h 52"/>
                  <a:gd name="T4" fmla="*/ 21 w 24"/>
                  <a:gd name="T5" fmla="*/ 52 h 52"/>
                  <a:gd name="T6" fmla="*/ 0 w 24"/>
                  <a:gd name="T7" fmla="*/ 1 h 52"/>
                  <a:gd name="T8" fmla="*/ 2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2" y="0"/>
                    </a:moveTo>
                    <a:lnTo>
                      <a:pt x="24" y="52"/>
                    </a:lnTo>
                    <a:lnTo>
                      <a:pt x="21" y="52"/>
                    </a:lnTo>
                    <a:lnTo>
                      <a:pt x="0" y="1"/>
                    </a:lnTo>
                    <a:lnTo>
                      <a:pt x="2" y="0"/>
                    </a:lnTo>
                    <a:close/>
                  </a:path>
                </a:pathLst>
              </a:custGeom>
              <a:solidFill>
                <a:srgbClr val="F0F0EF"/>
              </a:solidFill>
              <a:ln w="9525">
                <a:noFill/>
                <a:round/>
                <a:headEnd/>
                <a:tailEnd/>
              </a:ln>
            </p:spPr>
            <p:txBody>
              <a:bodyPr/>
              <a:lstStyle/>
              <a:p>
                <a:endParaRPr lang="hu-HU"/>
              </a:p>
            </p:txBody>
          </p:sp>
          <p:sp>
            <p:nvSpPr>
              <p:cNvPr id="58317" name="Freeform 703"/>
              <p:cNvSpPr>
                <a:spLocks/>
              </p:cNvSpPr>
              <p:nvPr/>
            </p:nvSpPr>
            <p:spPr bwMode="auto">
              <a:xfrm>
                <a:off x="1301" y="2243"/>
                <a:ext cx="22" cy="53"/>
              </a:xfrm>
              <a:custGeom>
                <a:avLst/>
                <a:gdLst>
                  <a:gd name="T0" fmla="*/ 1 w 22"/>
                  <a:gd name="T1" fmla="*/ 0 h 53"/>
                  <a:gd name="T2" fmla="*/ 22 w 22"/>
                  <a:gd name="T3" fmla="*/ 52 h 53"/>
                  <a:gd name="T4" fmla="*/ 19 w 22"/>
                  <a:gd name="T5" fmla="*/ 53 h 53"/>
                  <a:gd name="T6" fmla="*/ 0 w 22"/>
                  <a:gd name="T7" fmla="*/ 1 h 53"/>
                  <a:gd name="T8" fmla="*/ 1 w 22"/>
                  <a:gd name="T9" fmla="*/ 0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1" y="0"/>
                    </a:moveTo>
                    <a:lnTo>
                      <a:pt x="22" y="52"/>
                    </a:lnTo>
                    <a:lnTo>
                      <a:pt x="19" y="53"/>
                    </a:lnTo>
                    <a:lnTo>
                      <a:pt x="0" y="1"/>
                    </a:lnTo>
                    <a:lnTo>
                      <a:pt x="1" y="0"/>
                    </a:lnTo>
                    <a:close/>
                  </a:path>
                </a:pathLst>
              </a:custGeom>
              <a:solidFill>
                <a:srgbClr val="F2F2F2"/>
              </a:solidFill>
              <a:ln w="9525">
                <a:noFill/>
                <a:round/>
                <a:headEnd/>
                <a:tailEnd/>
              </a:ln>
            </p:spPr>
            <p:txBody>
              <a:bodyPr/>
              <a:lstStyle/>
              <a:p>
                <a:endParaRPr lang="hu-HU"/>
              </a:p>
            </p:txBody>
          </p:sp>
          <p:sp>
            <p:nvSpPr>
              <p:cNvPr id="58318" name="Freeform 704"/>
              <p:cNvSpPr>
                <a:spLocks/>
              </p:cNvSpPr>
              <p:nvPr/>
            </p:nvSpPr>
            <p:spPr bwMode="auto">
              <a:xfrm>
                <a:off x="1299" y="2244"/>
                <a:ext cx="23" cy="52"/>
              </a:xfrm>
              <a:custGeom>
                <a:avLst/>
                <a:gdLst>
                  <a:gd name="T0" fmla="*/ 2 w 23"/>
                  <a:gd name="T1" fmla="*/ 0 h 52"/>
                  <a:gd name="T2" fmla="*/ 23 w 23"/>
                  <a:gd name="T3" fmla="*/ 51 h 52"/>
                  <a:gd name="T4" fmla="*/ 20 w 23"/>
                  <a:gd name="T5" fmla="*/ 52 h 52"/>
                  <a:gd name="T6" fmla="*/ 0 w 23"/>
                  <a:gd name="T7" fmla="*/ 0 h 52"/>
                  <a:gd name="T8" fmla="*/ 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 y="0"/>
                    </a:moveTo>
                    <a:lnTo>
                      <a:pt x="23" y="51"/>
                    </a:lnTo>
                    <a:lnTo>
                      <a:pt x="20" y="52"/>
                    </a:lnTo>
                    <a:lnTo>
                      <a:pt x="0" y="0"/>
                    </a:lnTo>
                    <a:lnTo>
                      <a:pt x="2" y="0"/>
                    </a:lnTo>
                    <a:close/>
                  </a:path>
                </a:pathLst>
              </a:custGeom>
              <a:solidFill>
                <a:srgbClr val="F6F6F6"/>
              </a:solidFill>
              <a:ln w="9525">
                <a:noFill/>
                <a:round/>
                <a:headEnd/>
                <a:tailEnd/>
              </a:ln>
            </p:spPr>
            <p:txBody>
              <a:bodyPr/>
              <a:lstStyle/>
              <a:p>
                <a:endParaRPr lang="hu-HU"/>
              </a:p>
            </p:txBody>
          </p:sp>
          <p:sp>
            <p:nvSpPr>
              <p:cNvPr id="58319" name="Freeform 705"/>
              <p:cNvSpPr>
                <a:spLocks/>
              </p:cNvSpPr>
              <p:nvPr/>
            </p:nvSpPr>
            <p:spPr bwMode="auto">
              <a:xfrm>
                <a:off x="1298" y="2244"/>
                <a:ext cx="22" cy="54"/>
              </a:xfrm>
              <a:custGeom>
                <a:avLst/>
                <a:gdLst>
                  <a:gd name="T0" fmla="*/ 3 w 22"/>
                  <a:gd name="T1" fmla="*/ 0 h 54"/>
                  <a:gd name="T2" fmla="*/ 22 w 22"/>
                  <a:gd name="T3" fmla="*/ 52 h 54"/>
                  <a:gd name="T4" fmla="*/ 20 w 22"/>
                  <a:gd name="T5" fmla="*/ 54 h 54"/>
                  <a:gd name="T6" fmla="*/ 0 w 22"/>
                  <a:gd name="T7" fmla="*/ 1 h 54"/>
                  <a:gd name="T8" fmla="*/ 3 w 22"/>
                  <a:gd name="T9" fmla="*/ 0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3" y="0"/>
                    </a:moveTo>
                    <a:lnTo>
                      <a:pt x="22" y="52"/>
                    </a:lnTo>
                    <a:lnTo>
                      <a:pt x="20" y="54"/>
                    </a:lnTo>
                    <a:lnTo>
                      <a:pt x="0" y="1"/>
                    </a:lnTo>
                    <a:lnTo>
                      <a:pt x="3" y="0"/>
                    </a:lnTo>
                    <a:close/>
                  </a:path>
                </a:pathLst>
              </a:custGeom>
              <a:solidFill>
                <a:srgbClr val="F8F8F8"/>
              </a:solidFill>
              <a:ln w="9525">
                <a:noFill/>
                <a:round/>
                <a:headEnd/>
                <a:tailEnd/>
              </a:ln>
            </p:spPr>
            <p:txBody>
              <a:bodyPr/>
              <a:lstStyle/>
              <a:p>
                <a:endParaRPr lang="hu-HU"/>
              </a:p>
            </p:txBody>
          </p:sp>
          <p:sp>
            <p:nvSpPr>
              <p:cNvPr id="58320" name="Freeform 706"/>
              <p:cNvSpPr>
                <a:spLocks/>
              </p:cNvSpPr>
              <p:nvPr/>
            </p:nvSpPr>
            <p:spPr bwMode="auto">
              <a:xfrm>
                <a:off x="1296" y="2244"/>
                <a:ext cx="23" cy="54"/>
              </a:xfrm>
              <a:custGeom>
                <a:avLst/>
                <a:gdLst>
                  <a:gd name="T0" fmla="*/ 3 w 23"/>
                  <a:gd name="T1" fmla="*/ 0 h 54"/>
                  <a:gd name="T2" fmla="*/ 23 w 23"/>
                  <a:gd name="T3" fmla="*/ 52 h 54"/>
                  <a:gd name="T4" fmla="*/ 20 w 23"/>
                  <a:gd name="T5" fmla="*/ 54 h 54"/>
                  <a:gd name="T6" fmla="*/ 0 w 23"/>
                  <a:gd name="T7" fmla="*/ 1 h 54"/>
                  <a:gd name="T8" fmla="*/ 3 w 23"/>
                  <a:gd name="T9" fmla="*/ 0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3" y="0"/>
                    </a:moveTo>
                    <a:lnTo>
                      <a:pt x="23" y="52"/>
                    </a:lnTo>
                    <a:lnTo>
                      <a:pt x="20" y="54"/>
                    </a:lnTo>
                    <a:lnTo>
                      <a:pt x="0" y="1"/>
                    </a:lnTo>
                    <a:lnTo>
                      <a:pt x="3" y="0"/>
                    </a:lnTo>
                    <a:close/>
                  </a:path>
                </a:pathLst>
              </a:custGeom>
              <a:solidFill>
                <a:srgbClr val="FCFCFC"/>
              </a:solidFill>
              <a:ln w="9525">
                <a:noFill/>
                <a:round/>
                <a:headEnd/>
                <a:tailEnd/>
              </a:ln>
            </p:spPr>
            <p:txBody>
              <a:bodyPr/>
              <a:lstStyle/>
              <a:p>
                <a:endParaRPr lang="hu-HU"/>
              </a:p>
            </p:txBody>
          </p:sp>
          <p:sp>
            <p:nvSpPr>
              <p:cNvPr id="58321" name="Freeform 707"/>
              <p:cNvSpPr>
                <a:spLocks/>
              </p:cNvSpPr>
              <p:nvPr/>
            </p:nvSpPr>
            <p:spPr bwMode="auto">
              <a:xfrm>
                <a:off x="1295" y="2245"/>
                <a:ext cx="23" cy="53"/>
              </a:xfrm>
              <a:custGeom>
                <a:avLst/>
                <a:gdLst>
                  <a:gd name="T0" fmla="*/ 3 w 23"/>
                  <a:gd name="T1" fmla="*/ 0 h 53"/>
                  <a:gd name="T2" fmla="*/ 23 w 23"/>
                  <a:gd name="T3" fmla="*/ 53 h 53"/>
                  <a:gd name="T4" fmla="*/ 20 w 23"/>
                  <a:gd name="T5" fmla="*/ 53 h 53"/>
                  <a:gd name="T6" fmla="*/ 0 w 23"/>
                  <a:gd name="T7" fmla="*/ 0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3"/>
                    </a:lnTo>
                    <a:lnTo>
                      <a:pt x="20" y="53"/>
                    </a:lnTo>
                    <a:lnTo>
                      <a:pt x="0" y="0"/>
                    </a:lnTo>
                    <a:lnTo>
                      <a:pt x="3" y="0"/>
                    </a:lnTo>
                    <a:close/>
                  </a:path>
                </a:pathLst>
              </a:custGeom>
              <a:solidFill>
                <a:srgbClr val="FFFFFF"/>
              </a:solidFill>
              <a:ln w="9525">
                <a:noFill/>
                <a:round/>
                <a:headEnd/>
                <a:tailEnd/>
              </a:ln>
            </p:spPr>
            <p:txBody>
              <a:bodyPr/>
              <a:lstStyle/>
              <a:p>
                <a:endParaRPr lang="hu-HU"/>
              </a:p>
            </p:txBody>
          </p:sp>
          <p:sp>
            <p:nvSpPr>
              <p:cNvPr id="58322" name="Freeform 708"/>
              <p:cNvSpPr>
                <a:spLocks/>
              </p:cNvSpPr>
              <p:nvPr/>
            </p:nvSpPr>
            <p:spPr bwMode="auto">
              <a:xfrm>
                <a:off x="1294" y="2245"/>
                <a:ext cx="22" cy="54"/>
              </a:xfrm>
              <a:custGeom>
                <a:avLst/>
                <a:gdLst>
                  <a:gd name="T0" fmla="*/ 2 w 22"/>
                  <a:gd name="T1" fmla="*/ 0 h 54"/>
                  <a:gd name="T2" fmla="*/ 22 w 22"/>
                  <a:gd name="T3" fmla="*/ 53 h 54"/>
                  <a:gd name="T4" fmla="*/ 19 w 22"/>
                  <a:gd name="T5" fmla="*/ 54 h 54"/>
                  <a:gd name="T6" fmla="*/ 0 w 22"/>
                  <a:gd name="T7" fmla="*/ 2 h 54"/>
                  <a:gd name="T8" fmla="*/ 2 w 22"/>
                  <a:gd name="T9" fmla="*/ 0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2" y="0"/>
                    </a:moveTo>
                    <a:lnTo>
                      <a:pt x="22" y="53"/>
                    </a:lnTo>
                    <a:lnTo>
                      <a:pt x="19" y="54"/>
                    </a:lnTo>
                    <a:lnTo>
                      <a:pt x="0" y="2"/>
                    </a:lnTo>
                    <a:lnTo>
                      <a:pt x="2" y="0"/>
                    </a:lnTo>
                    <a:close/>
                  </a:path>
                </a:pathLst>
              </a:custGeom>
              <a:solidFill>
                <a:srgbClr val="FDFDFD"/>
              </a:solidFill>
              <a:ln w="9525">
                <a:noFill/>
                <a:round/>
                <a:headEnd/>
                <a:tailEnd/>
              </a:ln>
            </p:spPr>
            <p:txBody>
              <a:bodyPr/>
              <a:lstStyle/>
              <a:p>
                <a:endParaRPr lang="hu-HU"/>
              </a:p>
            </p:txBody>
          </p:sp>
          <p:sp>
            <p:nvSpPr>
              <p:cNvPr id="58323" name="Freeform 709"/>
              <p:cNvSpPr>
                <a:spLocks/>
              </p:cNvSpPr>
              <p:nvPr/>
            </p:nvSpPr>
            <p:spPr bwMode="auto">
              <a:xfrm>
                <a:off x="1292" y="2245"/>
                <a:ext cx="23" cy="54"/>
              </a:xfrm>
              <a:custGeom>
                <a:avLst/>
                <a:gdLst>
                  <a:gd name="T0" fmla="*/ 3 w 23"/>
                  <a:gd name="T1" fmla="*/ 0 h 54"/>
                  <a:gd name="T2" fmla="*/ 23 w 23"/>
                  <a:gd name="T3" fmla="*/ 53 h 54"/>
                  <a:gd name="T4" fmla="*/ 20 w 23"/>
                  <a:gd name="T5" fmla="*/ 54 h 54"/>
                  <a:gd name="T6" fmla="*/ 0 w 23"/>
                  <a:gd name="T7" fmla="*/ 2 h 54"/>
                  <a:gd name="T8" fmla="*/ 3 w 23"/>
                  <a:gd name="T9" fmla="*/ 0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3" y="0"/>
                    </a:moveTo>
                    <a:lnTo>
                      <a:pt x="23" y="53"/>
                    </a:lnTo>
                    <a:lnTo>
                      <a:pt x="20" y="54"/>
                    </a:lnTo>
                    <a:lnTo>
                      <a:pt x="0" y="2"/>
                    </a:lnTo>
                    <a:lnTo>
                      <a:pt x="3" y="0"/>
                    </a:lnTo>
                    <a:close/>
                  </a:path>
                </a:pathLst>
              </a:custGeom>
              <a:solidFill>
                <a:srgbClr val="F9F9F9"/>
              </a:solidFill>
              <a:ln w="9525">
                <a:noFill/>
                <a:round/>
                <a:headEnd/>
                <a:tailEnd/>
              </a:ln>
            </p:spPr>
            <p:txBody>
              <a:bodyPr/>
              <a:lstStyle/>
              <a:p>
                <a:endParaRPr lang="hu-HU"/>
              </a:p>
            </p:txBody>
          </p:sp>
          <p:sp>
            <p:nvSpPr>
              <p:cNvPr id="58324" name="Freeform 710"/>
              <p:cNvSpPr>
                <a:spLocks/>
              </p:cNvSpPr>
              <p:nvPr/>
            </p:nvSpPr>
            <p:spPr bwMode="auto">
              <a:xfrm>
                <a:off x="1291" y="2247"/>
                <a:ext cx="22" cy="52"/>
              </a:xfrm>
              <a:custGeom>
                <a:avLst/>
                <a:gdLst>
                  <a:gd name="T0" fmla="*/ 3 w 22"/>
                  <a:gd name="T1" fmla="*/ 0 h 52"/>
                  <a:gd name="T2" fmla="*/ 22 w 22"/>
                  <a:gd name="T3" fmla="*/ 52 h 52"/>
                  <a:gd name="T4" fmla="*/ 20 w 22"/>
                  <a:gd name="T5" fmla="*/ 52 h 52"/>
                  <a:gd name="T6" fmla="*/ 0 w 22"/>
                  <a:gd name="T7" fmla="*/ 0 h 52"/>
                  <a:gd name="T8" fmla="*/ 3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3" y="0"/>
                    </a:moveTo>
                    <a:lnTo>
                      <a:pt x="22" y="52"/>
                    </a:lnTo>
                    <a:lnTo>
                      <a:pt x="20" y="52"/>
                    </a:lnTo>
                    <a:lnTo>
                      <a:pt x="0" y="0"/>
                    </a:lnTo>
                    <a:lnTo>
                      <a:pt x="3" y="0"/>
                    </a:lnTo>
                    <a:close/>
                  </a:path>
                </a:pathLst>
              </a:custGeom>
              <a:solidFill>
                <a:srgbClr val="F7F7F7"/>
              </a:solidFill>
              <a:ln w="9525">
                <a:noFill/>
                <a:round/>
                <a:headEnd/>
                <a:tailEnd/>
              </a:ln>
            </p:spPr>
            <p:txBody>
              <a:bodyPr/>
              <a:lstStyle/>
              <a:p>
                <a:endParaRPr lang="hu-HU"/>
              </a:p>
            </p:txBody>
          </p:sp>
          <p:sp>
            <p:nvSpPr>
              <p:cNvPr id="58325" name="Freeform 711"/>
              <p:cNvSpPr>
                <a:spLocks/>
              </p:cNvSpPr>
              <p:nvPr/>
            </p:nvSpPr>
            <p:spPr bwMode="auto">
              <a:xfrm>
                <a:off x="1289" y="2247"/>
                <a:ext cx="23" cy="53"/>
              </a:xfrm>
              <a:custGeom>
                <a:avLst/>
                <a:gdLst>
                  <a:gd name="T0" fmla="*/ 3 w 23"/>
                  <a:gd name="T1" fmla="*/ 0 h 53"/>
                  <a:gd name="T2" fmla="*/ 23 w 23"/>
                  <a:gd name="T3" fmla="*/ 52 h 53"/>
                  <a:gd name="T4" fmla="*/ 22 w 23"/>
                  <a:gd name="T5" fmla="*/ 53 h 53"/>
                  <a:gd name="T6" fmla="*/ 0 w 23"/>
                  <a:gd name="T7" fmla="*/ 1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2"/>
                    </a:lnTo>
                    <a:lnTo>
                      <a:pt x="22" y="53"/>
                    </a:lnTo>
                    <a:lnTo>
                      <a:pt x="0" y="1"/>
                    </a:lnTo>
                    <a:lnTo>
                      <a:pt x="3" y="0"/>
                    </a:lnTo>
                    <a:close/>
                  </a:path>
                </a:pathLst>
              </a:custGeom>
              <a:solidFill>
                <a:srgbClr val="F3F3F3"/>
              </a:solidFill>
              <a:ln w="9525">
                <a:noFill/>
                <a:round/>
                <a:headEnd/>
                <a:tailEnd/>
              </a:ln>
            </p:spPr>
            <p:txBody>
              <a:bodyPr/>
              <a:lstStyle/>
              <a:p>
                <a:endParaRPr lang="hu-HU"/>
              </a:p>
            </p:txBody>
          </p:sp>
          <p:sp>
            <p:nvSpPr>
              <p:cNvPr id="58326" name="Freeform 712"/>
              <p:cNvSpPr>
                <a:spLocks/>
              </p:cNvSpPr>
              <p:nvPr/>
            </p:nvSpPr>
            <p:spPr bwMode="auto">
              <a:xfrm>
                <a:off x="1288" y="2247"/>
                <a:ext cx="23" cy="53"/>
              </a:xfrm>
              <a:custGeom>
                <a:avLst/>
                <a:gdLst>
                  <a:gd name="T0" fmla="*/ 3 w 23"/>
                  <a:gd name="T1" fmla="*/ 0 h 53"/>
                  <a:gd name="T2" fmla="*/ 23 w 23"/>
                  <a:gd name="T3" fmla="*/ 52 h 53"/>
                  <a:gd name="T4" fmla="*/ 21 w 23"/>
                  <a:gd name="T5" fmla="*/ 53 h 53"/>
                  <a:gd name="T6" fmla="*/ 0 w 23"/>
                  <a:gd name="T7" fmla="*/ 1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2"/>
                    </a:lnTo>
                    <a:lnTo>
                      <a:pt x="21" y="53"/>
                    </a:lnTo>
                    <a:lnTo>
                      <a:pt x="0" y="1"/>
                    </a:lnTo>
                    <a:lnTo>
                      <a:pt x="3" y="0"/>
                    </a:lnTo>
                    <a:close/>
                  </a:path>
                </a:pathLst>
              </a:custGeom>
              <a:solidFill>
                <a:srgbClr val="F1F1F1"/>
              </a:solidFill>
              <a:ln w="9525">
                <a:noFill/>
                <a:round/>
                <a:headEnd/>
                <a:tailEnd/>
              </a:ln>
            </p:spPr>
            <p:txBody>
              <a:bodyPr/>
              <a:lstStyle/>
              <a:p>
                <a:endParaRPr lang="hu-HU"/>
              </a:p>
            </p:txBody>
          </p:sp>
          <p:sp>
            <p:nvSpPr>
              <p:cNvPr id="58327" name="Freeform 713"/>
              <p:cNvSpPr>
                <a:spLocks/>
              </p:cNvSpPr>
              <p:nvPr/>
            </p:nvSpPr>
            <p:spPr bwMode="auto">
              <a:xfrm>
                <a:off x="1287" y="2248"/>
                <a:ext cx="24" cy="52"/>
              </a:xfrm>
              <a:custGeom>
                <a:avLst/>
                <a:gdLst>
                  <a:gd name="T0" fmla="*/ 2 w 24"/>
                  <a:gd name="T1" fmla="*/ 0 h 52"/>
                  <a:gd name="T2" fmla="*/ 24 w 24"/>
                  <a:gd name="T3" fmla="*/ 52 h 52"/>
                  <a:gd name="T4" fmla="*/ 21 w 24"/>
                  <a:gd name="T5" fmla="*/ 52 h 52"/>
                  <a:gd name="T6" fmla="*/ 0 w 24"/>
                  <a:gd name="T7" fmla="*/ 2 h 52"/>
                  <a:gd name="T8" fmla="*/ 2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2" y="0"/>
                    </a:moveTo>
                    <a:lnTo>
                      <a:pt x="24" y="52"/>
                    </a:lnTo>
                    <a:lnTo>
                      <a:pt x="21" y="52"/>
                    </a:lnTo>
                    <a:lnTo>
                      <a:pt x="0" y="2"/>
                    </a:lnTo>
                    <a:lnTo>
                      <a:pt x="2" y="0"/>
                    </a:lnTo>
                    <a:close/>
                  </a:path>
                </a:pathLst>
              </a:custGeom>
              <a:solidFill>
                <a:srgbClr val="EBEBEA"/>
              </a:solidFill>
              <a:ln w="9525">
                <a:noFill/>
                <a:round/>
                <a:headEnd/>
                <a:tailEnd/>
              </a:ln>
            </p:spPr>
            <p:txBody>
              <a:bodyPr/>
              <a:lstStyle/>
              <a:p>
                <a:endParaRPr lang="hu-HU"/>
              </a:p>
            </p:txBody>
          </p:sp>
          <p:sp>
            <p:nvSpPr>
              <p:cNvPr id="58328" name="Freeform 714"/>
              <p:cNvSpPr>
                <a:spLocks/>
              </p:cNvSpPr>
              <p:nvPr/>
            </p:nvSpPr>
            <p:spPr bwMode="auto">
              <a:xfrm>
                <a:off x="1285" y="2248"/>
                <a:ext cx="24" cy="54"/>
              </a:xfrm>
              <a:custGeom>
                <a:avLst/>
                <a:gdLst>
                  <a:gd name="T0" fmla="*/ 3 w 24"/>
                  <a:gd name="T1" fmla="*/ 0 h 54"/>
                  <a:gd name="T2" fmla="*/ 24 w 24"/>
                  <a:gd name="T3" fmla="*/ 52 h 54"/>
                  <a:gd name="T4" fmla="*/ 21 w 24"/>
                  <a:gd name="T5" fmla="*/ 54 h 54"/>
                  <a:gd name="T6" fmla="*/ 0 w 24"/>
                  <a:gd name="T7" fmla="*/ 2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2"/>
                    </a:lnTo>
                    <a:lnTo>
                      <a:pt x="21" y="54"/>
                    </a:lnTo>
                    <a:lnTo>
                      <a:pt x="0" y="2"/>
                    </a:lnTo>
                    <a:lnTo>
                      <a:pt x="3" y="0"/>
                    </a:lnTo>
                    <a:close/>
                  </a:path>
                </a:pathLst>
              </a:custGeom>
              <a:solidFill>
                <a:srgbClr val="E7E7E7"/>
              </a:solidFill>
              <a:ln w="9525">
                <a:noFill/>
                <a:round/>
                <a:headEnd/>
                <a:tailEnd/>
              </a:ln>
            </p:spPr>
            <p:txBody>
              <a:bodyPr/>
              <a:lstStyle/>
              <a:p>
                <a:endParaRPr lang="hu-HU"/>
              </a:p>
            </p:txBody>
          </p:sp>
          <p:sp>
            <p:nvSpPr>
              <p:cNvPr id="58329" name="Freeform 715"/>
              <p:cNvSpPr>
                <a:spLocks/>
              </p:cNvSpPr>
              <p:nvPr/>
            </p:nvSpPr>
            <p:spPr bwMode="auto">
              <a:xfrm>
                <a:off x="1284" y="2250"/>
                <a:ext cx="24" cy="52"/>
              </a:xfrm>
              <a:custGeom>
                <a:avLst/>
                <a:gdLst>
                  <a:gd name="T0" fmla="*/ 3 w 24"/>
                  <a:gd name="T1" fmla="*/ 0 h 52"/>
                  <a:gd name="T2" fmla="*/ 24 w 24"/>
                  <a:gd name="T3" fmla="*/ 50 h 52"/>
                  <a:gd name="T4" fmla="*/ 21 w 24"/>
                  <a:gd name="T5" fmla="*/ 52 h 52"/>
                  <a:gd name="T6" fmla="*/ 0 w 24"/>
                  <a:gd name="T7" fmla="*/ 0 h 52"/>
                  <a:gd name="T8" fmla="*/ 3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3" y="0"/>
                    </a:moveTo>
                    <a:lnTo>
                      <a:pt x="24" y="50"/>
                    </a:lnTo>
                    <a:lnTo>
                      <a:pt x="21" y="52"/>
                    </a:lnTo>
                    <a:lnTo>
                      <a:pt x="0" y="0"/>
                    </a:lnTo>
                    <a:lnTo>
                      <a:pt x="3" y="0"/>
                    </a:lnTo>
                    <a:close/>
                  </a:path>
                </a:pathLst>
              </a:custGeom>
              <a:solidFill>
                <a:srgbClr val="E4E4E4"/>
              </a:solidFill>
              <a:ln w="9525">
                <a:noFill/>
                <a:round/>
                <a:headEnd/>
                <a:tailEnd/>
              </a:ln>
            </p:spPr>
            <p:txBody>
              <a:bodyPr/>
              <a:lstStyle/>
              <a:p>
                <a:endParaRPr lang="hu-HU"/>
              </a:p>
            </p:txBody>
          </p:sp>
          <p:sp>
            <p:nvSpPr>
              <p:cNvPr id="58330" name="Freeform 716"/>
              <p:cNvSpPr>
                <a:spLocks/>
              </p:cNvSpPr>
              <p:nvPr/>
            </p:nvSpPr>
            <p:spPr bwMode="auto">
              <a:xfrm>
                <a:off x="1282" y="2250"/>
                <a:ext cx="24" cy="53"/>
              </a:xfrm>
              <a:custGeom>
                <a:avLst/>
                <a:gdLst>
                  <a:gd name="T0" fmla="*/ 3 w 24"/>
                  <a:gd name="T1" fmla="*/ 0 h 53"/>
                  <a:gd name="T2" fmla="*/ 24 w 24"/>
                  <a:gd name="T3" fmla="*/ 52 h 53"/>
                  <a:gd name="T4" fmla="*/ 21 w 24"/>
                  <a:gd name="T5" fmla="*/ 53 h 53"/>
                  <a:gd name="T6" fmla="*/ 0 w 24"/>
                  <a:gd name="T7" fmla="*/ 1 h 53"/>
                  <a:gd name="T8" fmla="*/ 3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3" y="0"/>
                    </a:moveTo>
                    <a:lnTo>
                      <a:pt x="24" y="52"/>
                    </a:lnTo>
                    <a:lnTo>
                      <a:pt x="21" y="53"/>
                    </a:lnTo>
                    <a:lnTo>
                      <a:pt x="0" y="1"/>
                    </a:lnTo>
                    <a:lnTo>
                      <a:pt x="3" y="0"/>
                    </a:lnTo>
                    <a:close/>
                  </a:path>
                </a:pathLst>
              </a:custGeom>
              <a:solidFill>
                <a:srgbClr val="E0E0E0"/>
              </a:solidFill>
              <a:ln w="9525">
                <a:noFill/>
                <a:round/>
                <a:headEnd/>
                <a:tailEnd/>
              </a:ln>
            </p:spPr>
            <p:txBody>
              <a:bodyPr/>
              <a:lstStyle/>
              <a:p>
                <a:endParaRPr lang="hu-HU"/>
              </a:p>
            </p:txBody>
          </p:sp>
          <p:sp>
            <p:nvSpPr>
              <p:cNvPr id="58331" name="Freeform 717"/>
              <p:cNvSpPr>
                <a:spLocks/>
              </p:cNvSpPr>
              <p:nvPr/>
            </p:nvSpPr>
            <p:spPr bwMode="auto">
              <a:xfrm>
                <a:off x="1281" y="2250"/>
                <a:ext cx="24" cy="53"/>
              </a:xfrm>
              <a:custGeom>
                <a:avLst/>
                <a:gdLst>
                  <a:gd name="T0" fmla="*/ 3 w 24"/>
                  <a:gd name="T1" fmla="*/ 0 h 53"/>
                  <a:gd name="T2" fmla="*/ 24 w 24"/>
                  <a:gd name="T3" fmla="*/ 52 h 53"/>
                  <a:gd name="T4" fmla="*/ 21 w 24"/>
                  <a:gd name="T5" fmla="*/ 53 h 53"/>
                  <a:gd name="T6" fmla="*/ 0 w 24"/>
                  <a:gd name="T7" fmla="*/ 1 h 53"/>
                  <a:gd name="T8" fmla="*/ 3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3" y="0"/>
                    </a:moveTo>
                    <a:lnTo>
                      <a:pt x="24" y="52"/>
                    </a:lnTo>
                    <a:lnTo>
                      <a:pt x="21" y="53"/>
                    </a:lnTo>
                    <a:lnTo>
                      <a:pt x="0" y="1"/>
                    </a:lnTo>
                    <a:lnTo>
                      <a:pt x="3" y="0"/>
                    </a:lnTo>
                    <a:close/>
                  </a:path>
                </a:pathLst>
              </a:custGeom>
              <a:solidFill>
                <a:srgbClr val="DCDCDC"/>
              </a:solidFill>
              <a:ln w="9525">
                <a:noFill/>
                <a:round/>
                <a:headEnd/>
                <a:tailEnd/>
              </a:ln>
            </p:spPr>
            <p:txBody>
              <a:bodyPr/>
              <a:lstStyle/>
              <a:p>
                <a:endParaRPr lang="hu-HU"/>
              </a:p>
            </p:txBody>
          </p:sp>
          <p:sp>
            <p:nvSpPr>
              <p:cNvPr id="58332" name="Freeform 718"/>
              <p:cNvSpPr>
                <a:spLocks/>
              </p:cNvSpPr>
              <p:nvPr/>
            </p:nvSpPr>
            <p:spPr bwMode="auto">
              <a:xfrm>
                <a:off x="1280" y="2251"/>
                <a:ext cx="23" cy="52"/>
              </a:xfrm>
              <a:custGeom>
                <a:avLst/>
                <a:gdLst>
                  <a:gd name="T0" fmla="*/ 2 w 23"/>
                  <a:gd name="T1" fmla="*/ 0 h 52"/>
                  <a:gd name="T2" fmla="*/ 23 w 23"/>
                  <a:gd name="T3" fmla="*/ 52 h 52"/>
                  <a:gd name="T4" fmla="*/ 21 w 23"/>
                  <a:gd name="T5" fmla="*/ 52 h 52"/>
                  <a:gd name="T6" fmla="*/ 0 w 23"/>
                  <a:gd name="T7" fmla="*/ 0 h 52"/>
                  <a:gd name="T8" fmla="*/ 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 y="0"/>
                    </a:moveTo>
                    <a:lnTo>
                      <a:pt x="23" y="52"/>
                    </a:lnTo>
                    <a:lnTo>
                      <a:pt x="21" y="52"/>
                    </a:lnTo>
                    <a:lnTo>
                      <a:pt x="0" y="0"/>
                    </a:lnTo>
                    <a:lnTo>
                      <a:pt x="2" y="0"/>
                    </a:lnTo>
                    <a:close/>
                  </a:path>
                </a:pathLst>
              </a:custGeom>
              <a:solidFill>
                <a:srgbClr val="DAD9D9"/>
              </a:solidFill>
              <a:ln w="9525">
                <a:noFill/>
                <a:round/>
                <a:headEnd/>
                <a:tailEnd/>
              </a:ln>
            </p:spPr>
            <p:txBody>
              <a:bodyPr/>
              <a:lstStyle/>
              <a:p>
                <a:endParaRPr lang="hu-HU"/>
              </a:p>
            </p:txBody>
          </p:sp>
          <p:sp>
            <p:nvSpPr>
              <p:cNvPr id="58333" name="Freeform 719"/>
              <p:cNvSpPr>
                <a:spLocks/>
              </p:cNvSpPr>
              <p:nvPr/>
            </p:nvSpPr>
            <p:spPr bwMode="auto">
              <a:xfrm>
                <a:off x="1280" y="2251"/>
                <a:ext cx="22" cy="54"/>
              </a:xfrm>
              <a:custGeom>
                <a:avLst/>
                <a:gdLst>
                  <a:gd name="T0" fmla="*/ 1 w 22"/>
                  <a:gd name="T1" fmla="*/ 0 h 54"/>
                  <a:gd name="T2" fmla="*/ 22 w 22"/>
                  <a:gd name="T3" fmla="*/ 52 h 54"/>
                  <a:gd name="T4" fmla="*/ 19 w 22"/>
                  <a:gd name="T5" fmla="*/ 54 h 54"/>
                  <a:gd name="T6" fmla="*/ 0 w 22"/>
                  <a:gd name="T7" fmla="*/ 2 h 54"/>
                  <a:gd name="T8" fmla="*/ 1 w 22"/>
                  <a:gd name="T9" fmla="*/ 0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1" y="0"/>
                    </a:moveTo>
                    <a:lnTo>
                      <a:pt x="22" y="52"/>
                    </a:lnTo>
                    <a:lnTo>
                      <a:pt x="19" y="54"/>
                    </a:lnTo>
                    <a:lnTo>
                      <a:pt x="0" y="2"/>
                    </a:lnTo>
                    <a:lnTo>
                      <a:pt x="1" y="0"/>
                    </a:lnTo>
                    <a:close/>
                  </a:path>
                </a:pathLst>
              </a:custGeom>
              <a:solidFill>
                <a:srgbClr val="D5D5D5"/>
              </a:solidFill>
              <a:ln w="9525">
                <a:noFill/>
                <a:round/>
                <a:headEnd/>
                <a:tailEnd/>
              </a:ln>
            </p:spPr>
            <p:txBody>
              <a:bodyPr/>
              <a:lstStyle/>
              <a:p>
                <a:endParaRPr lang="hu-HU"/>
              </a:p>
            </p:txBody>
          </p:sp>
          <p:sp>
            <p:nvSpPr>
              <p:cNvPr id="58334" name="Freeform 720"/>
              <p:cNvSpPr>
                <a:spLocks/>
              </p:cNvSpPr>
              <p:nvPr/>
            </p:nvSpPr>
            <p:spPr bwMode="auto">
              <a:xfrm>
                <a:off x="1278" y="2251"/>
                <a:ext cx="23" cy="54"/>
              </a:xfrm>
              <a:custGeom>
                <a:avLst/>
                <a:gdLst>
                  <a:gd name="T0" fmla="*/ 2 w 23"/>
                  <a:gd name="T1" fmla="*/ 0 h 54"/>
                  <a:gd name="T2" fmla="*/ 23 w 23"/>
                  <a:gd name="T3" fmla="*/ 52 h 54"/>
                  <a:gd name="T4" fmla="*/ 20 w 23"/>
                  <a:gd name="T5" fmla="*/ 54 h 54"/>
                  <a:gd name="T6" fmla="*/ 0 w 23"/>
                  <a:gd name="T7" fmla="*/ 2 h 54"/>
                  <a:gd name="T8" fmla="*/ 2 w 23"/>
                  <a:gd name="T9" fmla="*/ 0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2" y="0"/>
                    </a:moveTo>
                    <a:lnTo>
                      <a:pt x="23" y="52"/>
                    </a:lnTo>
                    <a:lnTo>
                      <a:pt x="20" y="54"/>
                    </a:lnTo>
                    <a:lnTo>
                      <a:pt x="0" y="2"/>
                    </a:lnTo>
                    <a:lnTo>
                      <a:pt x="2" y="0"/>
                    </a:lnTo>
                    <a:close/>
                  </a:path>
                </a:pathLst>
              </a:custGeom>
              <a:solidFill>
                <a:srgbClr val="D3D2D2"/>
              </a:solidFill>
              <a:ln w="9525">
                <a:noFill/>
                <a:round/>
                <a:headEnd/>
                <a:tailEnd/>
              </a:ln>
            </p:spPr>
            <p:txBody>
              <a:bodyPr/>
              <a:lstStyle/>
              <a:p>
                <a:endParaRPr lang="hu-HU"/>
              </a:p>
            </p:txBody>
          </p:sp>
          <p:sp>
            <p:nvSpPr>
              <p:cNvPr id="58335" name="Freeform 721"/>
              <p:cNvSpPr>
                <a:spLocks/>
              </p:cNvSpPr>
              <p:nvPr/>
            </p:nvSpPr>
            <p:spPr bwMode="auto">
              <a:xfrm>
                <a:off x="1277" y="2253"/>
                <a:ext cx="22" cy="52"/>
              </a:xfrm>
              <a:custGeom>
                <a:avLst/>
                <a:gdLst>
                  <a:gd name="T0" fmla="*/ 3 w 22"/>
                  <a:gd name="T1" fmla="*/ 0 h 52"/>
                  <a:gd name="T2" fmla="*/ 22 w 22"/>
                  <a:gd name="T3" fmla="*/ 52 h 52"/>
                  <a:gd name="T4" fmla="*/ 19 w 22"/>
                  <a:gd name="T5" fmla="*/ 52 h 52"/>
                  <a:gd name="T6" fmla="*/ 0 w 22"/>
                  <a:gd name="T7" fmla="*/ 1 h 52"/>
                  <a:gd name="T8" fmla="*/ 3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3" y="0"/>
                    </a:moveTo>
                    <a:lnTo>
                      <a:pt x="22" y="52"/>
                    </a:lnTo>
                    <a:lnTo>
                      <a:pt x="19" y="52"/>
                    </a:lnTo>
                    <a:lnTo>
                      <a:pt x="0" y="1"/>
                    </a:lnTo>
                    <a:lnTo>
                      <a:pt x="3" y="0"/>
                    </a:lnTo>
                    <a:close/>
                  </a:path>
                </a:pathLst>
              </a:custGeom>
              <a:solidFill>
                <a:srgbClr val="CFCECE"/>
              </a:solidFill>
              <a:ln w="9525">
                <a:noFill/>
                <a:round/>
                <a:headEnd/>
                <a:tailEnd/>
              </a:ln>
            </p:spPr>
            <p:txBody>
              <a:bodyPr/>
              <a:lstStyle/>
              <a:p>
                <a:endParaRPr lang="hu-HU"/>
              </a:p>
            </p:txBody>
          </p:sp>
          <p:sp>
            <p:nvSpPr>
              <p:cNvPr id="58336" name="Freeform 722"/>
              <p:cNvSpPr>
                <a:spLocks/>
              </p:cNvSpPr>
              <p:nvPr/>
            </p:nvSpPr>
            <p:spPr bwMode="auto">
              <a:xfrm>
                <a:off x="1275" y="2253"/>
                <a:ext cx="23" cy="53"/>
              </a:xfrm>
              <a:custGeom>
                <a:avLst/>
                <a:gdLst>
                  <a:gd name="T0" fmla="*/ 3 w 23"/>
                  <a:gd name="T1" fmla="*/ 0 h 53"/>
                  <a:gd name="T2" fmla="*/ 23 w 23"/>
                  <a:gd name="T3" fmla="*/ 52 h 53"/>
                  <a:gd name="T4" fmla="*/ 20 w 23"/>
                  <a:gd name="T5" fmla="*/ 53 h 53"/>
                  <a:gd name="T6" fmla="*/ 0 w 23"/>
                  <a:gd name="T7" fmla="*/ 1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2"/>
                    </a:lnTo>
                    <a:lnTo>
                      <a:pt x="20" y="53"/>
                    </a:lnTo>
                    <a:lnTo>
                      <a:pt x="0" y="1"/>
                    </a:lnTo>
                    <a:lnTo>
                      <a:pt x="3" y="0"/>
                    </a:lnTo>
                    <a:close/>
                  </a:path>
                </a:pathLst>
              </a:custGeom>
              <a:solidFill>
                <a:srgbClr val="CDCDCC"/>
              </a:solidFill>
              <a:ln w="9525">
                <a:noFill/>
                <a:round/>
                <a:headEnd/>
                <a:tailEnd/>
              </a:ln>
            </p:spPr>
            <p:txBody>
              <a:bodyPr/>
              <a:lstStyle/>
              <a:p>
                <a:endParaRPr lang="hu-HU"/>
              </a:p>
            </p:txBody>
          </p:sp>
          <p:sp>
            <p:nvSpPr>
              <p:cNvPr id="58337" name="Freeform 723"/>
              <p:cNvSpPr>
                <a:spLocks/>
              </p:cNvSpPr>
              <p:nvPr/>
            </p:nvSpPr>
            <p:spPr bwMode="auto">
              <a:xfrm>
                <a:off x="1274" y="2254"/>
                <a:ext cx="22" cy="52"/>
              </a:xfrm>
              <a:custGeom>
                <a:avLst/>
                <a:gdLst>
                  <a:gd name="T0" fmla="*/ 3 w 22"/>
                  <a:gd name="T1" fmla="*/ 0 h 52"/>
                  <a:gd name="T2" fmla="*/ 22 w 22"/>
                  <a:gd name="T3" fmla="*/ 51 h 52"/>
                  <a:gd name="T4" fmla="*/ 20 w 22"/>
                  <a:gd name="T5" fmla="*/ 52 h 52"/>
                  <a:gd name="T6" fmla="*/ 0 w 22"/>
                  <a:gd name="T7" fmla="*/ 0 h 52"/>
                  <a:gd name="T8" fmla="*/ 3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3" y="0"/>
                    </a:moveTo>
                    <a:lnTo>
                      <a:pt x="22" y="51"/>
                    </a:lnTo>
                    <a:lnTo>
                      <a:pt x="20" y="52"/>
                    </a:lnTo>
                    <a:lnTo>
                      <a:pt x="0" y="0"/>
                    </a:lnTo>
                    <a:lnTo>
                      <a:pt x="3" y="0"/>
                    </a:lnTo>
                    <a:close/>
                  </a:path>
                </a:pathLst>
              </a:custGeom>
              <a:solidFill>
                <a:srgbClr val="CBCACA"/>
              </a:solidFill>
              <a:ln w="9525">
                <a:noFill/>
                <a:round/>
                <a:headEnd/>
                <a:tailEnd/>
              </a:ln>
            </p:spPr>
            <p:txBody>
              <a:bodyPr/>
              <a:lstStyle/>
              <a:p>
                <a:endParaRPr lang="hu-HU"/>
              </a:p>
            </p:txBody>
          </p:sp>
          <p:sp>
            <p:nvSpPr>
              <p:cNvPr id="58338" name="Freeform 724"/>
              <p:cNvSpPr>
                <a:spLocks/>
              </p:cNvSpPr>
              <p:nvPr/>
            </p:nvSpPr>
            <p:spPr bwMode="auto">
              <a:xfrm>
                <a:off x="1272" y="2254"/>
                <a:ext cx="23" cy="53"/>
              </a:xfrm>
              <a:custGeom>
                <a:avLst/>
                <a:gdLst>
                  <a:gd name="T0" fmla="*/ 3 w 23"/>
                  <a:gd name="T1" fmla="*/ 0 h 53"/>
                  <a:gd name="T2" fmla="*/ 23 w 23"/>
                  <a:gd name="T3" fmla="*/ 52 h 53"/>
                  <a:gd name="T4" fmla="*/ 20 w 23"/>
                  <a:gd name="T5" fmla="*/ 53 h 53"/>
                  <a:gd name="T6" fmla="*/ 0 w 23"/>
                  <a:gd name="T7" fmla="*/ 1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2"/>
                    </a:lnTo>
                    <a:lnTo>
                      <a:pt x="20" y="53"/>
                    </a:lnTo>
                    <a:lnTo>
                      <a:pt x="0" y="1"/>
                    </a:lnTo>
                    <a:lnTo>
                      <a:pt x="3" y="0"/>
                    </a:lnTo>
                    <a:close/>
                  </a:path>
                </a:pathLst>
              </a:custGeom>
              <a:solidFill>
                <a:srgbClr val="C9C8C8"/>
              </a:solidFill>
              <a:ln w="9525">
                <a:noFill/>
                <a:round/>
                <a:headEnd/>
                <a:tailEnd/>
              </a:ln>
            </p:spPr>
            <p:txBody>
              <a:bodyPr/>
              <a:lstStyle/>
              <a:p>
                <a:endParaRPr lang="hu-HU"/>
              </a:p>
            </p:txBody>
          </p:sp>
          <p:sp>
            <p:nvSpPr>
              <p:cNvPr id="58339" name="Freeform 725"/>
              <p:cNvSpPr>
                <a:spLocks/>
              </p:cNvSpPr>
              <p:nvPr/>
            </p:nvSpPr>
            <p:spPr bwMode="auto">
              <a:xfrm>
                <a:off x="1271" y="2254"/>
                <a:ext cx="23" cy="53"/>
              </a:xfrm>
              <a:custGeom>
                <a:avLst/>
                <a:gdLst>
                  <a:gd name="T0" fmla="*/ 3 w 23"/>
                  <a:gd name="T1" fmla="*/ 0 h 53"/>
                  <a:gd name="T2" fmla="*/ 23 w 23"/>
                  <a:gd name="T3" fmla="*/ 52 h 53"/>
                  <a:gd name="T4" fmla="*/ 20 w 23"/>
                  <a:gd name="T5" fmla="*/ 53 h 53"/>
                  <a:gd name="T6" fmla="*/ 0 w 23"/>
                  <a:gd name="T7" fmla="*/ 1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2"/>
                    </a:lnTo>
                    <a:lnTo>
                      <a:pt x="20" y="53"/>
                    </a:lnTo>
                    <a:lnTo>
                      <a:pt x="0" y="1"/>
                    </a:lnTo>
                    <a:lnTo>
                      <a:pt x="3" y="0"/>
                    </a:lnTo>
                    <a:close/>
                  </a:path>
                </a:pathLst>
              </a:custGeom>
              <a:solidFill>
                <a:srgbClr val="C3C3C2"/>
              </a:solidFill>
              <a:ln w="9525">
                <a:noFill/>
                <a:round/>
                <a:headEnd/>
                <a:tailEnd/>
              </a:ln>
            </p:spPr>
            <p:txBody>
              <a:bodyPr/>
              <a:lstStyle/>
              <a:p>
                <a:endParaRPr lang="hu-HU"/>
              </a:p>
            </p:txBody>
          </p:sp>
          <p:sp>
            <p:nvSpPr>
              <p:cNvPr id="58340" name="Freeform 726"/>
              <p:cNvSpPr>
                <a:spLocks/>
              </p:cNvSpPr>
              <p:nvPr/>
            </p:nvSpPr>
            <p:spPr bwMode="auto">
              <a:xfrm>
                <a:off x="1270" y="2255"/>
                <a:ext cx="22" cy="52"/>
              </a:xfrm>
              <a:custGeom>
                <a:avLst/>
                <a:gdLst>
                  <a:gd name="T0" fmla="*/ 2 w 22"/>
                  <a:gd name="T1" fmla="*/ 0 h 52"/>
                  <a:gd name="T2" fmla="*/ 22 w 22"/>
                  <a:gd name="T3" fmla="*/ 52 h 52"/>
                  <a:gd name="T4" fmla="*/ 19 w 22"/>
                  <a:gd name="T5" fmla="*/ 52 h 52"/>
                  <a:gd name="T6" fmla="*/ 0 w 22"/>
                  <a:gd name="T7" fmla="*/ 0 h 52"/>
                  <a:gd name="T8" fmla="*/ 2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 y="0"/>
                    </a:moveTo>
                    <a:lnTo>
                      <a:pt x="22" y="52"/>
                    </a:lnTo>
                    <a:lnTo>
                      <a:pt x="19" y="52"/>
                    </a:lnTo>
                    <a:lnTo>
                      <a:pt x="0" y="0"/>
                    </a:lnTo>
                    <a:lnTo>
                      <a:pt x="2" y="0"/>
                    </a:lnTo>
                    <a:close/>
                  </a:path>
                </a:pathLst>
              </a:custGeom>
              <a:solidFill>
                <a:srgbClr val="C1C1C0"/>
              </a:solidFill>
              <a:ln w="9525">
                <a:noFill/>
                <a:round/>
                <a:headEnd/>
                <a:tailEnd/>
              </a:ln>
            </p:spPr>
            <p:txBody>
              <a:bodyPr/>
              <a:lstStyle/>
              <a:p>
                <a:endParaRPr lang="hu-HU"/>
              </a:p>
            </p:txBody>
          </p:sp>
          <p:sp>
            <p:nvSpPr>
              <p:cNvPr id="58341" name="Freeform 727"/>
              <p:cNvSpPr>
                <a:spLocks/>
              </p:cNvSpPr>
              <p:nvPr/>
            </p:nvSpPr>
            <p:spPr bwMode="auto">
              <a:xfrm>
                <a:off x="1268" y="2255"/>
                <a:ext cx="23" cy="54"/>
              </a:xfrm>
              <a:custGeom>
                <a:avLst/>
                <a:gdLst>
                  <a:gd name="T0" fmla="*/ 3 w 23"/>
                  <a:gd name="T1" fmla="*/ 0 h 54"/>
                  <a:gd name="T2" fmla="*/ 23 w 23"/>
                  <a:gd name="T3" fmla="*/ 52 h 54"/>
                  <a:gd name="T4" fmla="*/ 21 w 23"/>
                  <a:gd name="T5" fmla="*/ 54 h 54"/>
                  <a:gd name="T6" fmla="*/ 0 w 23"/>
                  <a:gd name="T7" fmla="*/ 2 h 54"/>
                  <a:gd name="T8" fmla="*/ 3 w 23"/>
                  <a:gd name="T9" fmla="*/ 0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3" y="0"/>
                    </a:moveTo>
                    <a:lnTo>
                      <a:pt x="23" y="52"/>
                    </a:lnTo>
                    <a:lnTo>
                      <a:pt x="21" y="54"/>
                    </a:lnTo>
                    <a:lnTo>
                      <a:pt x="0" y="2"/>
                    </a:lnTo>
                    <a:lnTo>
                      <a:pt x="3" y="0"/>
                    </a:lnTo>
                    <a:close/>
                  </a:path>
                </a:pathLst>
              </a:custGeom>
              <a:solidFill>
                <a:srgbClr val="BEBEBD"/>
              </a:solidFill>
              <a:ln w="9525">
                <a:noFill/>
                <a:round/>
                <a:headEnd/>
                <a:tailEnd/>
              </a:ln>
            </p:spPr>
            <p:txBody>
              <a:bodyPr/>
              <a:lstStyle/>
              <a:p>
                <a:endParaRPr lang="hu-HU"/>
              </a:p>
            </p:txBody>
          </p:sp>
          <p:sp>
            <p:nvSpPr>
              <p:cNvPr id="58342" name="Freeform 728"/>
              <p:cNvSpPr>
                <a:spLocks/>
              </p:cNvSpPr>
              <p:nvPr/>
            </p:nvSpPr>
            <p:spPr bwMode="auto">
              <a:xfrm>
                <a:off x="1267" y="2255"/>
                <a:ext cx="22" cy="54"/>
              </a:xfrm>
              <a:custGeom>
                <a:avLst/>
                <a:gdLst>
                  <a:gd name="T0" fmla="*/ 3 w 22"/>
                  <a:gd name="T1" fmla="*/ 0 h 54"/>
                  <a:gd name="T2" fmla="*/ 22 w 22"/>
                  <a:gd name="T3" fmla="*/ 52 h 54"/>
                  <a:gd name="T4" fmla="*/ 21 w 22"/>
                  <a:gd name="T5" fmla="*/ 54 h 54"/>
                  <a:gd name="T6" fmla="*/ 0 w 22"/>
                  <a:gd name="T7" fmla="*/ 2 h 54"/>
                  <a:gd name="T8" fmla="*/ 3 w 22"/>
                  <a:gd name="T9" fmla="*/ 0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3" y="0"/>
                    </a:moveTo>
                    <a:lnTo>
                      <a:pt x="22" y="52"/>
                    </a:lnTo>
                    <a:lnTo>
                      <a:pt x="21" y="54"/>
                    </a:lnTo>
                    <a:lnTo>
                      <a:pt x="0" y="2"/>
                    </a:lnTo>
                    <a:lnTo>
                      <a:pt x="3" y="0"/>
                    </a:lnTo>
                    <a:close/>
                  </a:path>
                </a:pathLst>
              </a:custGeom>
              <a:solidFill>
                <a:srgbClr val="BCBCBB"/>
              </a:solidFill>
              <a:ln w="9525">
                <a:noFill/>
                <a:round/>
                <a:headEnd/>
                <a:tailEnd/>
              </a:ln>
            </p:spPr>
            <p:txBody>
              <a:bodyPr/>
              <a:lstStyle/>
              <a:p>
                <a:endParaRPr lang="hu-HU"/>
              </a:p>
            </p:txBody>
          </p:sp>
          <p:sp>
            <p:nvSpPr>
              <p:cNvPr id="58343" name="Freeform 729"/>
              <p:cNvSpPr>
                <a:spLocks/>
              </p:cNvSpPr>
              <p:nvPr/>
            </p:nvSpPr>
            <p:spPr bwMode="auto">
              <a:xfrm>
                <a:off x="1265" y="2257"/>
                <a:ext cx="24" cy="52"/>
              </a:xfrm>
              <a:custGeom>
                <a:avLst/>
                <a:gdLst>
                  <a:gd name="T0" fmla="*/ 3 w 24"/>
                  <a:gd name="T1" fmla="*/ 0 h 52"/>
                  <a:gd name="T2" fmla="*/ 24 w 24"/>
                  <a:gd name="T3" fmla="*/ 52 h 52"/>
                  <a:gd name="T4" fmla="*/ 22 w 24"/>
                  <a:gd name="T5" fmla="*/ 52 h 52"/>
                  <a:gd name="T6" fmla="*/ 0 w 24"/>
                  <a:gd name="T7" fmla="*/ 0 h 52"/>
                  <a:gd name="T8" fmla="*/ 3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3" y="0"/>
                    </a:moveTo>
                    <a:lnTo>
                      <a:pt x="24" y="52"/>
                    </a:lnTo>
                    <a:lnTo>
                      <a:pt x="22" y="52"/>
                    </a:lnTo>
                    <a:lnTo>
                      <a:pt x="0" y="0"/>
                    </a:lnTo>
                    <a:lnTo>
                      <a:pt x="3" y="0"/>
                    </a:lnTo>
                    <a:close/>
                  </a:path>
                </a:pathLst>
              </a:custGeom>
              <a:solidFill>
                <a:srgbClr val="B9B9B8"/>
              </a:solidFill>
              <a:ln w="9525">
                <a:noFill/>
                <a:round/>
                <a:headEnd/>
                <a:tailEnd/>
              </a:ln>
            </p:spPr>
            <p:txBody>
              <a:bodyPr/>
              <a:lstStyle/>
              <a:p>
                <a:endParaRPr lang="hu-HU"/>
              </a:p>
            </p:txBody>
          </p:sp>
          <p:sp>
            <p:nvSpPr>
              <p:cNvPr id="58344" name="Freeform 730"/>
              <p:cNvSpPr>
                <a:spLocks/>
              </p:cNvSpPr>
              <p:nvPr/>
            </p:nvSpPr>
            <p:spPr bwMode="auto">
              <a:xfrm>
                <a:off x="1264" y="2257"/>
                <a:ext cx="24" cy="53"/>
              </a:xfrm>
              <a:custGeom>
                <a:avLst/>
                <a:gdLst>
                  <a:gd name="T0" fmla="*/ 3 w 24"/>
                  <a:gd name="T1" fmla="*/ 0 h 53"/>
                  <a:gd name="T2" fmla="*/ 24 w 24"/>
                  <a:gd name="T3" fmla="*/ 52 h 53"/>
                  <a:gd name="T4" fmla="*/ 21 w 24"/>
                  <a:gd name="T5" fmla="*/ 53 h 53"/>
                  <a:gd name="T6" fmla="*/ 0 w 24"/>
                  <a:gd name="T7" fmla="*/ 1 h 53"/>
                  <a:gd name="T8" fmla="*/ 3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3" y="0"/>
                    </a:moveTo>
                    <a:lnTo>
                      <a:pt x="24" y="52"/>
                    </a:lnTo>
                    <a:lnTo>
                      <a:pt x="21" y="53"/>
                    </a:lnTo>
                    <a:lnTo>
                      <a:pt x="0" y="1"/>
                    </a:lnTo>
                    <a:lnTo>
                      <a:pt x="3" y="0"/>
                    </a:lnTo>
                    <a:close/>
                  </a:path>
                </a:pathLst>
              </a:custGeom>
              <a:solidFill>
                <a:srgbClr val="B7B7B6"/>
              </a:solidFill>
              <a:ln w="9525">
                <a:noFill/>
                <a:round/>
                <a:headEnd/>
                <a:tailEnd/>
              </a:ln>
            </p:spPr>
            <p:txBody>
              <a:bodyPr/>
              <a:lstStyle/>
              <a:p>
                <a:endParaRPr lang="hu-HU"/>
              </a:p>
            </p:txBody>
          </p:sp>
          <p:sp>
            <p:nvSpPr>
              <p:cNvPr id="58345" name="Freeform 731"/>
              <p:cNvSpPr>
                <a:spLocks/>
              </p:cNvSpPr>
              <p:nvPr/>
            </p:nvSpPr>
            <p:spPr bwMode="auto">
              <a:xfrm>
                <a:off x="1263" y="2257"/>
                <a:ext cx="24" cy="53"/>
              </a:xfrm>
              <a:custGeom>
                <a:avLst/>
                <a:gdLst>
                  <a:gd name="T0" fmla="*/ 2 w 24"/>
                  <a:gd name="T1" fmla="*/ 0 h 53"/>
                  <a:gd name="T2" fmla="*/ 24 w 24"/>
                  <a:gd name="T3" fmla="*/ 52 h 53"/>
                  <a:gd name="T4" fmla="*/ 21 w 24"/>
                  <a:gd name="T5" fmla="*/ 53 h 53"/>
                  <a:gd name="T6" fmla="*/ 0 w 24"/>
                  <a:gd name="T7" fmla="*/ 1 h 53"/>
                  <a:gd name="T8" fmla="*/ 2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2" y="0"/>
                    </a:moveTo>
                    <a:lnTo>
                      <a:pt x="24" y="52"/>
                    </a:lnTo>
                    <a:lnTo>
                      <a:pt x="21" y="53"/>
                    </a:lnTo>
                    <a:lnTo>
                      <a:pt x="0" y="1"/>
                    </a:lnTo>
                    <a:lnTo>
                      <a:pt x="2" y="0"/>
                    </a:lnTo>
                    <a:close/>
                  </a:path>
                </a:pathLst>
              </a:custGeom>
              <a:solidFill>
                <a:srgbClr val="B4B4B3"/>
              </a:solidFill>
              <a:ln w="9525">
                <a:noFill/>
                <a:round/>
                <a:headEnd/>
                <a:tailEnd/>
              </a:ln>
            </p:spPr>
            <p:txBody>
              <a:bodyPr/>
              <a:lstStyle/>
              <a:p>
                <a:endParaRPr lang="hu-HU"/>
              </a:p>
            </p:txBody>
          </p:sp>
          <p:sp>
            <p:nvSpPr>
              <p:cNvPr id="58346" name="Freeform 732"/>
              <p:cNvSpPr>
                <a:spLocks/>
              </p:cNvSpPr>
              <p:nvPr/>
            </p:nvSpPr>
            <p:spPr bwMode="auto">
              <a:xfrm>
                <a:off x="1261" y="2258"/>
                <a:ext cx="24" cy="52"/>
              </a:xfrm>
              <a:custGeom>
                <a:avLst/>
                <a:gdLst>
                  <a:gd name="T0" fmla="*/ 3 w 24"/>
                  <a:gd name="T1" fmla="*/ 0 h 52"/>
                  <a:gd name="T2" fmla="*/ 24 w 24"/>
                  <a:gd name="T3" fmla="*/ 52 h 52"/>
                  <a:gd name="T4" fmla="*/ 21 w 24"/>
                  <a:gd name="T5" fmla="*/ 52 h 52"/>
                  <a:gd name="T6" fmla="*/ 0 w 24"/>
                  <a:gd name="T7" fmla="*/ 2 h 52"/>
                  <a:gd name="T8" fmla="*/ 3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3" y="0"/>
                    </a:moveTo>
                    <a:lnTo>
                      <a:pt x="24" y="52"/>
                    </a:lnTo>
                    <a:lnTo>
                      <a:pt x="21" y="52"/>
                    </a:lnTo>
                    <a:lnTo>
                      <a:pt x="0" y="2"/>
                    </a:lnTo>
                    <a:lnTo>
                      <a:pt x="3" y="0"/>
                    </a:lnTo>
                    <a:close/>
                  </a:path>
                </a:pathLst>
              </a:custGeom>
              <a:solidFill>
                <a:srgbClr val="B2B1B1"/>
              </a:solidFill>
              <a:ln w="9525">
                <a:noFill/>
                <a:round/>
                <a:headEnd/>
                <a:tailEnd/>
              </a:ln>
            </p:spPr>
            <p:txBody>
              <a:bodyPr/>
              <a:lstStyle/>
              <a:p>
                <a:endParaRPr lang="hu-HU"/>
              </a:p>
            </p:txBody>
          </p:sp>
          <p:sp>
            <p:nvSpPr>
              <p:cNvPr id="58347" name="Freeform 733"/>
              <p:cNvSpPr>
                <a:spLocks/>
              </p:cNvSpPr>
              <p:nvPr/>
            </p:nvSpPr>
            <p:spPr bwMode="auto">
              <a:xfrm>
                <a:off x="1260" y="2258"/>
                <a:ext cx="24" cy="54"/>
              </a:xfrm>
              <a:custGeom>
                <a:avLst/>
                <a:gdLst>
                  <a:gd name="T0" fmla="*/ 3 w 24"/>
                  <a:gd name="T1" fmla="*/ 0 h 54"/>
                  <a:gd name="T2" fmla="*/ 24 w 24"/>
                  <a:gd name="T3" fmla="*/ 52 h 54"/>
                  <a:gd name="T4" fmla="*/ 21 w 24"/>
                  <a:gd name="T5" fmla="*/ 54 h 54"/>
                  <a:gd name="T6" fmla="*/ 0 w 24"/>
                  <a:gd name="T7" fmla="*/ 2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2"/>
                    </a:lnTo>
                    <a:lnTo>
                      <a:pt x="21" y="54"/>
                    </a:lnTo>
                    <a:lnTo>
                      <a:pt x="0" y="2"/>
                    </a:lnTo>
                    <a:lnTo>
                      <a:pt x="3" y="0"/>
                    </a:lnTo>
                    <a:close/>
                  </a:path>
                </a:pathLst>
              </a:custGeom>
              <a:solidFill>
                <a:srgbClr val="AFAEAE"/>
              </a:solidFill>
              <a:ln w="9525">
                <a:noFill/>
                <a:round/>
                <a:headEnd/>
                <a:tailEnd/>
              </a:ln>
            </p:spPr>
            <p:txBody>
              <a:bodyPr/>
              <a:lstStyle/>
              <a:p>
                <a:endParaRPr lang="hu-HU"/>
              </a:p>
            </p:txBody>
          </p:sp>
          <p:sp>
            <p:nvSpPr>
              <p:cNvPr id="58348" name="Freeform 734"/>
              <p:cNvSpPr>
                <a:spLocks/>
              </p:cNvSpPr>
              <p:nvPr/>
            </p:nvSpPr>
            <p:spPr bwMode="auto">
              <a:xfrm>
                <a:off x="1258" y="2260"/>
                <a:ext cx="24" cy="52"/>
              </a:xfrm>
              <a:custGeom>
                <a:avLst/>
                <a:gdLst>
                  <a:gd name="T0" fmla="*/ 3 w 24"/>
                  <a:gd name="T1" fmla="*/ 0 h 52"/>
                  <a:gd name="T2" fmla="*/ 24 w 24"/>
                  <a:gd name="T3" fmla="*/ 50 h 52"/>
                  <a:gd name="T4" fmla="*/ 22 w 24"/>
                  <a:gd name="T5" fmla="*/ 52 h 52"/>
                  <a:gd name="T6" fmla="*/ 0 w 24"/>
                  <a:gd name="T7" fmla="*/ 0 h 52"/>
                  <a:gd name="T8" fmla="*/ 3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3" y="0"/>
                    </a:moveTo>
                    <a:lnTo>
                      <a:pt x="24" y="50"/>
                    </a:lnTo>
                    <a:lnTo>
                      <a:pt x="22" y="52"/>
                    </a:lnTo>
                    <a:lnTo>
                      <a:pt x="0" y="0"/>
                    </a:lnTo>
                    <a:lnTo>
                      <a:pt x="3" y="0"/>
                    </a:lnTo>
                    <a:close/>
                  </a:path>
                </a:pathLst>
              </a:custGeom>
              <a:solidFill>
                <a:srgbClr val="ADACAB"/>
              </a:solidFill>
              <a:ln w="9525">
                <a:noFill/>
                <a:round/>
                <a:headEnd/>
                <a:tailEnd/>
              </a:ln>
            </p:spPr>
            <p:txBody>
              <a:bodyPr/>
              <a:lstStyle/>
              <a:p>
                <a:endParaRPr lang="hu-HU"/>
              </a:p>
            </p:txBody>
          </p:sp>
          <p:sp>
            <p:nvSpPr>
              <p:cNvPr id="58349" name="Freeform 735"/>
              <p:cNvSpPr>
                <a:spLocks/>
              </p:cNvSpPr>
              <p:nvPr/>
            </p:nvSpPr>
            <p:spPr bwMode="auto">
              <a:xfrm>
                <a:off x="1258" y="2260"/>
                <a:ext cx="23" cy="53"/>
              </a:xfrm>
              <a:custGeom>
                <a:avLst/>
                <a:gdLst>
                  <a:gd name="T0" fmla="*/ 2 w 23"/>
                  <a:gd name="T1" fmla="*/ 0 h 53"/>
                  <a:gd name="T2" fmla="*/ 23 w 23"/>
                  <a:gd name="T3" fmla="*/ 52 h 53"/>
                  <a:gd name="T4" fmla="*/ 20 w 23"/>
                  <a:gd name="T5" fmla="*/ 53 h 53"/>
                  <a:gd name="T6" fmla="*/ 0 w 23"/>
                  <a:gd name="T7" fmla="*/ 1 h 53"/>
                  <a:gd name="T8" fmla="*/ 2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2" y="0"/>
                    </a:moveTo>
                    <a:lnTo>
                      <a:pt x="23" y="52"/>
                    </a:lnTo>
                    <a:lnTo>
                      <a:pt x="20" y="53"/>
                    </a:lnTo>
                    <a:lnTo>
                      <a:pt x="0" y="1"/>
                    </a:lnTo>
                    <a:lnTo>
                      <a:pt x="2" y="0"/>
                    </a:lnTo>
                    <a:close/>
                  </a:path>
                </a:pathLst>
              </a:custGeom>
              <a:solidFill>
                <a:srgbClr val="ABAAA9"/>
              </a:solidFill>
              <a:ln w="9525">
                <a:noFill/>
                <a:round/>
                <a:headEnd/>
                <a:tailEnd/>
              </a:ln>
            </p:spPr>
            <p:txBody>
              <a:bodyPr/>
              <a:lstStyle/>
              <a:p>
                <a:endParaRPr lang="hu-HU"/>
              </a:p>
            </p:txBody>
          </p:sp>
          <p:sp>
            <p:nvSpPr>
              <p:cNvPr id="58350" name="Freeform 736"/>
              <p:cNvSpPr>
                <a:spLocks/>
              </p:cNvSpPr>
              <p:nvPr/>
            </p:nvSpPr>
            <p:spPr bwMode="auto">
              <a:xfrm>
                <a:off x="1257" y="2260"/>
                <a:ext cx="23" cy="53"/>
              </a:xfrm>
              <a:custGeom>
                <a:avLst/>
                <a:gdLst>
                  <a:gd name="T0" fmla="*/ 1 w 23"/>
                  <a:gd name="T1" fmla="*/ 0 h 53"/>
                  <a:gd name="T2" fmla="*/ 23 w 23"/>
                  <a:gd name="T3" fmla="*/ 52 h 53"/>
                  <a:gd name="T4" fmla="*/ 20 w 23"/>
                  <a:gd name="T5" fmla="*/ 53 h 53"/>
                  <a:gd name="T6" fmla="*/ 0 w 23"/>
                  <a:gd name="T7" fmla="*/ 1 h 53"/>
                  <a:gd name="T8" fmla="*/ 1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1" y="0"/>
                    </a:moveTo>
                    <a:lnTo>
                      <a:pt x="23" y="52"/>
                    </a:lnTo>
                    <a:lnTo>
                      <a:pt x="20" y="53"/>
                    </a:lnTo>
                    <a:lnTo>
                      <a:pt x="0" y="1"/>
                    </a:lnTo>
                    <a:lnTo>
                      <a:pt x="1" y="0"/>
                    </a:lnTo>
                    <a:close/>
                  </a:path>
                </a:pathLst>
              </a:custGeom>
              <a:solidFill>
                <a:srgbClr val="A8A8A7"/>
              </a:solidFill>
              <a:ln w="9525">
                <a:noFill/>
                <a:round/>
                <a:headEnd/>
                <a:tailEnd/>
              </a:ln>
            </p:spPr>
            <p:txBody>
              <a:bodyPr/>
              <a:lstStyle/>
              <a:p>
                <a:endParaRPr lang="hu-HU"/>
              </a:p>
            </p:txBody>
          </p:sp>
          <p:sp>
            <p:nvSpPr>
              <p:cNvPr id="58351" name="Freeform 737"/>
              <p:cNvSpPr>
                <a:spLocks/>
              </p:cNvSpPr>
              <p:nvPr/>
            </p:nvSpPr>
            <p:spPr bwMode="auto">
              <a:xfrm>
                <a:off x="1256" y="2261"/>
                <a:ext cx="22" cy="52"/>
              </a:xfrm>
              <a:custGeom>
                <a:avLst/>
                <a:gdLst>
                  <a:gd name="T0" fmla="*/ 2 w 22"/>
                  <a:gd name="T1" fmla="*/ 0 h 52"/>
                  <a:gd name="T2" fmla="*/ 22 w 22"/>
                  <a:gd name="T3" fmla="*/ 52 h 52"/>
                  <a:gd name="T4" fmla="*/ 19 w 22"/>
                  <a:gd name="T5" fmla="*/ 52 h 52"/>
                  <a:gd name="T6" fmla="*/ 0 w 22"/>
                  <a:gd name="T7" fmla="*/ 0 h 52"/>
                  <a:gd name="T8" fmla="*/ 2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 y="0"/>
                    </a:moveTo>
                    <a:lnTo>
                      <a:pt x="22" y="52"/>
                    </a:lnTo>
                    <a:lnTo>
                      <a:pt x="19" y="52"/>
                    </a:lnTo>
                    <a:lnTo>
                      <a:pt x="0" y="0"/>
                    </a:lnTo>
                    <a:lnTo>
                      <a:pt x="2" y="0"/>
                    </a:lnTo>
                    <a:close/>
                  </a:path>
                </a:pathLst>
              </a:custGeom>
              <a:solidFill>
                <a:srgbClr val="A7A6A6"/>
              </a:solidFill>
              <a:ln w="9525">
                <a:noFill/>
                <a:round/>
                <a:headEnd/>
                <a:tailEnd/>
              </a:ln>
            </p:spPr>
            <p:txBody>
              <a:bodyPr/>
              <a:lstStyle/>
              <a:p>
                <a:endParaRPr lang="hu-HU"/>
              </a:p>
            </p:txBody>
          </p:sp>
          <p:sp>
            <p:nvSpPr>
              <p:cNvPr id="58352" name="Freeform 738"/>
              <p:cNvSpPr>
                <a:spLocks/>
              </p:cNvSpPr>
              <p:nvPr/>
            </p:nvSpPr>
            <p:spPr bwMode="auto">
              <a:xfrm>
                <a:off x="1254" y="2261"/>
                <a:ext cx="23" cy="53"/>
              </a:xfrm>
              <a:custGeom>
                <a:avLst/>
                <a:gdLst>
                  <a:gd name="T0" fmla="*/ 3 w 23"/>
                  <a:gd name="T1" fmla="*/ 0 h 53"/>
                  <a:gd name="T2" fmla="*/ 23 w 23"/>
                  <a:gd name="T3" fmla="*/ 52 h 53"/>
                  <a:gd name="T4" fmla="*/ 20 w 23"/>
                  <a:gd name="T5" fmla="*/ 53 h 53"/>
                  <a:gd name="T6" fmla="*/ 0 w 23"/>
                  <a:gd name="T7" fmla="*/ 1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2"/>
                    </a:lnTo>
                    <a:lnTo>
                      <a:pt x="20" y="53"/>
                    </a:lnTo>
                    <a:lnTo>
                      <a:pt x="0" y="1"/>
                    </a:lnTo>
                    <a:lnTo>
                      <a:pt x="3" y="0"/>
                    </a:lnTo>
                    <a:close/>
                  </a:path>
                </a:pathLst>
              </a:custGeom>
              <a:solidFill>
                <a:srgbClr val="A3A2A2"/>
              </a:solidFill>
              <a:ln w="9525">
                <a:noFill/>
                <a:round/>
                <a:headEnd/>
                <a:tailEnd/>
              </a:ln>
            </p:spPr>
            <p:txBody>
              <a:bodyPr/>
              <a:lstStyle/>
              <a:p>
                <a:endParaRPr lang="hu-HU"/>
              </a:p>
            </p:txBody>
          </p:sp>
          <p:sp>
            <p:nvSpPr>
              <p:cNvPr id="58353" name="Freeform 739"/>
              <p:cNvSpPr>
                <a:spLocks/>
              </p:cNvSpPr>
              <p:nvPr/>
            </p:nvSpPr>
            <p:spPr bwMode="auto">
              <a:xfrm>
                <a:off x="1253" y="2261"/>
                <a:ext cx="22" cy="53"/>
              </a:xfrm>
              <a:custGeom>
                <a:avLst/>
                <a:gdLst>
                  <a:gd name="T0" fmla="*/ 3 w 22"/>
                  <a:gd name="T1" fmla="*/ 0 h 53"/>
                  <a:gd name="T2" fmla="*/ 22 w 22"/>
                  <a:gd name="T3" fmla="*/ 52 h 53"/>
                  <a:gd name="T4" fmla="*/ 19 w 22"/>
                  <a:gd name="T5" fmla="*/ 53 h 53"/>
                  <a:gd name="T6" fmla="*/ 0 w 22"/>
                  <a:gd name="T7" fmla="*/ 1 h 53"/>
                  <a:gd name="T8" fmla="*/ 3 w 22"/>
                  <a:gd name="T9" fmla="*/ 0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3" y="0"/>
                    </a:moveTo>
                    <a:lnTo>
                      <a:pt x="22" y="52"/>
                    </a:lnTo>
                    <a:lnTo>
                      <a:pt x="19" y="53"/>
                    </a:lnTo>
                    <a:lnTo>
                      <a:pt x="0" y="1"/>
                    </a:lnTo>
                    <a:lnTo>
                      <a:pt x="3" y="0"/>
                    </a:lnTo>
                    <a:close/>
                  </a:path>
                </a:pathLst>
              </a:custGeom>
              <a:solidFill>
                <a:srgbClr val="A1A09F"/>
              </a:solidFill>
              <a:ln w="9525">
                <a:noFill/>
                <a:round/>
                <a:headEnd/>
                <a:tailEnd/>
              </a:ln>
            </p:spPr>
            <p:txBody>
              <a:bodyPr/>
              <a:lstStyle/>
              <a:p>
                <a:endParaRPr lang="hu-HU"/>
              </a:p>
            </p:txBody>
          </p:sp>
          <p:sp>
            <p:nvSpPr>
              <p:cNvPr id="58354" name="Freeform 740"/>
              <p:cNvSpPr>
                <a:spLocks/>
              </p:cNvSpPr>
              <p:nvPr/>
            </p:nvSpPr>
            <p:spPr bwMode="auto">
              <a:xfrm>
                <a:off x="1251" y="2262"/>
                <a:ext cx="23" cy="52"/>
              </a:xfrm>
              <a:custGeom>
                <a:avLst/>
                <a:gdLst>
                  <a:gd name="T0" fmla="*/ 3 w 23"/>
                  <a:gd name="T1" fmla="*/ 0 h 52"/>
                  <a:gd name="T2" fmla="*/ 23 w 23"/>
                  <a:gd name="T3" fmla="*/ 52 h 52"/>
                  <a:gd name="T4" fmla="*/ 20 w 23"/>
                  <a:gd name="T5" fmla="*/ 52 h 52"/>
                  <a:gd name="T6" fmla="*/ 0 w 23"/>
                  <a:gd name="T7" fmla="*/ 2 h 52"/>
                  <a:gd name="T8" fmla="*/ 3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3" y="0"/>
                    </a:moveTo>
                    <a:lnTo>
                      <a:pt x="23" y="52"/>
                    </a:lnTo>
                    <a:lnTo>
                      <a:pt x="20" y="52"/>
                    </a:lnTo>
                    <a:lnTo>
                      <a:pt x="0" y="2"/>
                    </a:lnTo>
                    <a:lnTo>
                      <a:pt x="3" y="0"/>
                    </a:lnTo>
                    <a:close/>
                  </a:path>
                </a:pathLst>
              </a:custGeom>
              <a:solidFill>
                <a:srgbClr val="9F9E9E"/>
              </a:solidFill>
              <a:ln w="9525">
                <a:noFill/>
                <a:round/>
                <a:headEnd/>
                <a:tailEnd/>
              </a:ln>
            </p:spPr>
            <p:txBody>
              <a:bodyPr/>
              <a:lstStyle/>
              <a:p>
                <a:endParaRPr lang="hu-HU"/>
              </a:p>
            </p:txBody>
          </p:sp>
          <p:sp>
            <p:nvSpPr>
              <p:cNvPr id="58355" name="Freeform 741"/>
              <p:cNvSpPr>
                <a:spLocks/>
              </p:cNvSpPr>
              <p:nvPr/>
            </p:nvSpPr>
            <p:spPr bwMode="auto">
              <a:xfrm>
                <a:off x="1250" y="2262"/>
                <a:ext cx="22" cy="54"/>
              </a:xfrm>
              <a:custGeom>
                <a:avLst/>
                <a:gdLst>
                  <a:gd name="T0" fmla="*/ 3 w 22"/>
                  <a:gd name="T1" fmla="*/ 0 h 54"/>
                  <a:gd name="T2" fmla="*/ 22 w 22"/>
                  <a:gd name="T3" fmla="*/ 52 h 54"/>
                  <a:gd name="T4" fmla="*/ 20 w 22"/>
                  <a:gd name="T5" fmla="*/ 54 h 54"/>
                  <a:gd name="T6" fmla="*/ 0 w 22"/>
                  <a:gd name="T7" fmla="*/ 2 h 54"/>
                  <a:gd name="T8" fmla="*/ 3 w 22"/>
                  <a:gd name="T9" fmla="*/ 0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3" y="0"/>
                    </a:moveTo>
                    <a:lnTo>
                      <a:pt x="22" y="52"/>
                    </a:lnTo>
                    <a:lnTo>
                      <a:pt x="20" y="54"/>
                    </a:lnTo>
                    <a:lnTo>
                      <a:pt x="0" y="2"/>
                    </a:lnTo>
                    <a:lnTo>
                      <a:pt x="3" y="0"/>
                    </a:lnTo>
                    <a:close/>
                  </a:path>
                </a:pathLst>
              </a:custGeom>
              <a:solidFill>
                <a:srgbClr val="9D9C9B"/>
              </a:solidFill>
              <a:ln w="9525">
                <a:noFill/>
                <a:round/>
                <a:headEnd/>
                <a:tailEnd/>
              </a:ln>
            </p:spPr>
            <p:txBody>
              <a:bodyPr/>
              <a:lstStyle/>
              <a:p>
                <a:endParaRPr lang="hu-HU"/>
              </a:p>
            </p:txBody>
          </p:sp>
          <p:sp>
            <p:nvSpPr>
              <p:cNvPr id="58356" name="Freeform 742"/>
              <p:cNvSpPr>
                <a:spLocks/>
              </p:cNvSpPr>
              <p:nvPr/>
            </p:nvSpPr>
            <p:spPr bwMode="auto">
              <a:xfrm>
                <a:off x="1249" y="2264"/>
                <a:ext cx="22" cy="52"/>
              </a:xfrm>
              <a:custGeom>
                <a:avLst/>
                <a:gdLst>
                  <a:gd name="T0" fmla="*/ 2 w 22"/>
                  <a:gd name="T1" fmla="*/ 0 h 52"/>
                  <a:gd name="T2" fmla="*/ 22 w 22"/>
                  <a:gd name="T3" fmla="*/ 50 h 52"/>
                  <a:gd name="T4" fmla="*/ 19 w 22"/>
                  <a:gd name="T5" fmla="*/ 52 h 52"/>
                  <a:gd name="T6" fmla="*/ 0 w 22"/>
                  <a:gd name="T7" fmla="*/ 0 h 52"/>
                  <a:gd name="T8" fmla="*/ 2 w 22"/>
                  <a:gd name="T9" fmla="*/ 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2" y="0"/>
                    </a:moveTo>
                    <a:lnTo>
                      <a:pt x="22" y="50"/>
                    </a:lnTo>
                    <a:lnTo>
                      <a:pt x="19" y="52"/>
                    </a:lnTo>
                    <a:lnTo>
                      <a:pt x="0" y="0"/>
                    </a:lnTo>
                    <a:lnTo>
                      <a:pt x="2" y="0"/>
                    </a:lnTo>
                    <a:close/>
                  </a:path>
                </a:pathLst>
              </a:custGeom>
              <a:solidFill>
                <a:srgbClr val="9B9A9A"/>
              </a:solidFill>
              <a:ln w="9525">
                <a:noFill/>
                <a:round/>
                <a:headEnd/>
                <a:tailEnd/>
              </a:ln>
            </p:spPr>
            <p:txBody>
              <a:bodyPr/>
              <a:lstStyle/>
              <a:p>
                <a:endParaRPr lang="hu-HU"/>
              </a:p>
            </p:txBody>
          </p:sp>
          <p:sp>
            <p:nvSpPr>
              <p:cNvPr id="58357" name="Freeform 743"/>
              <p:cNvSpPr>
                <a:spLocks/>
              </p:cNvSpPr>
              <p:nvPr/>
            </p:nvSpPr>
            <p:spPr bwMode="auto">
              <a:xfrm>
                <a:off x="1247" y="2264"/>
                <a:ext cx="23" cy="53"/>
              </a:xfrm>
              <a:custGeom>
                <a:avLst/>
                <a:gdLst>
                  <a:gd name="T0" fmla="*/ 3 w 23"/>
                  <a:gd name="T1" fmla="*/ 0 h 53"/>
                  <a:gd name="T2" fmla="*/ 23 w 23"/>
                  <a:gd name="T3" fmla="*/ 52 h 53"/>
                  <a:gd name="T4" fmla="*/ 20 w 23"/>
                  <a:gd name="T5" fmla="*/ 53 h 53"/>
                  <a:gd name="T6" fmla="*/ 0 w 23"/>
                  <a:gd name="T7" fmla="*/ 1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2"/>
                    </a:lnTo>
                    <a:lnTo>
                      <a:pt x="20" y="53"/>
                    </a:lnTo>
                    <a:lnTo>
                      <a:pt x="0" y="1"/>
                    </a:lnTo>
                    <a:lnTo>
                      <a:pt x="3" y="0"/>
                    </a:lnTo>
                    <a:close/>
                  </a:path>
                </a:pathLst>
              </a:custGeom>
              <a:solidFill>
                <a:srgbClr val="999897"/>
              </a:solidFill>
              <a:ln w="9525">
                <a:noFill/>
                <a:round/>
                <a:headEnd/>
                <a:tailEnd/>
              </a:ln>
            </p:spPr>
            <p:txBody>
              <a:bodyPr/>
              <a:lstStyle/>
              <a:p>
                <a:endParaRPr lang="hu-HU"/>
              </a:p>
            </p:txBody>
          </p:sp>
          <p:sp>
            <p:nvSpPr>
              <p:cNvPr id="58358" name="Freeform 744"/>
              <p:cNvSpPr>
                <a:spLocks/>
              </p:cNvSpPr>
              <p:nvPr/>
            </p:nvSpPr>
            <p:spPr bwMode="auto">
              <a:xfrm>
                <a:off x="1246" y="2264"/>
                <a:ext cx="22" cy="53"/>
              </a:xfrm>
              <a:custGeom>
                <a:avLst/>
                <a:gdLst>
                  <a:gd name="T0" fmla="*/ 3 w 22"/>
                  <a:gd name="T1" fmla="*/ 0 h 53"/>
                  <a:gd name="T2" fmla="*/ 22 w 22"/>
                  <a:gd name="T3" fmla="*/ 52 h 53"/>
                  <a:gd name="T4" fmla="*/ 21 w 22"/>
                  <a:gd name="T5" fmla="*/ 53 h 53"/>
                  <a:gd name="T6" fmla="*/ 0 w 22"/>
                  <a:gd name="T7" fmla="*/ 1 h 53"/>
                  <a:gd name="T8" fmla="*/ 3 w 22"/>
                  <a:gd name="T9" fmla="*/ 0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3" y="0"/>
                    </a:moveTo>
                    <a:lnTo>
                      <a:pt x="22" y="52"/>
                    </a:lnTo>
                    <a:lnTo>
                      <a:pt x="21" y="53"/>
                    </a:lnTo>
                    <a:lnTo>
                      <a:pt x="0" y="1"/>
                    </a:lnTo>
                    <a:lnTo>
                      <a:pt x="3" y="0"/>
                    </a:lnTo>
                    <a:close/>
                  </a:path>
                </a:pathLst>
              </a:custGeom>
              <a:solidFill>
                <a:srgbClr val="969595"/>
              </a:solidFill>
              <a:ln w="9525">
                <a:noFill/>
                <a:round/>
                <a:headEnd/>
                <a:tailEnd/>
              </a:ln>
            </p:spPr>
            <p:txBody>
              <a:bodyPr/>
              <a:lstStyle/>
              <a:p>
                <a:endParaRPr lang="hu-HU"/>
              </a:p>
            </p:txBody>
          </p:sp>
          <p:sp>
            <p:nvSpPr>
              <p:cNvPr id="58359" name="Freeform 745"/>
              <p:cNvSpPr>
                <a:spLocks/>
              </p:cNvSpPr>
              <p:nvPr/>
            </p:nvSpPr>
            <p:spPr bwMode="auto">
              <a:xfrm>
                <a:off x="1244" y="2265"/>
                <a:ext cx="23" cy="52"/>
              </a:xfrm>
              <a:custGeom>
                <a:avLst/>
                <a:gdLst>
                  <a:gd name="T0" fmla="*/ 3 w 23"/>
                  <a:gd name="T1" fmla="*/ 0 h 52"/>
                  <a:gd name="T2" fmla="*/ 23 w 23"/>
                  <a:gd name="T3" fmla="*/ 52 h 52"/>
                  <a:gd name="T4" fmla="*/ 21 w 23"/>
                  <a:gd name="T5" fmla="*/ 52 h 52"/>
                  <a:gd name="T6" fmla="*/ 0 w 23"/>
                  <a:gd name="T7" fmla="*/ 0 h 52"/>
                  <a:gd name="T8" fmla="*/ 3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3" y="0"/>
                    </a:moveTo>
                    <a:lnTo>
                      <a:pt x="23" y="52"/>
                    </a:lnTo>
                    <a:lnTo>
                      <a:pt x="21" y="52"/>
                    </a:lnTo>
                    <a:lnTo>
                      <a:pt x="0" y="0"/>
                    </a:lnTo>
                    <a:lnTo>
                      <a:pt x="3" y="0"/>
                    </a:lnTo>
                    <a:close/>
                  </a:path>
                </a:pathLst>
              </a:custGeom>
              <a:solidFill>
                <a:srgbClr val="959493"/>
              </a:solidFill>
              <a:ln w="9525">
                <a:noFill/>
                <a:round/>
                <a:headEnd/>
                <a:tailEnd/>
              </a:ln>
            </p:spPr>
            <p:txBody>
              <a:bodyPr/>
              <a:lstStyle/>
              <a:p>
                <a:endParaRPr lang="hu-HU"/>
              </a:p>
            </p:txBody>
          </p:sp>
          <p:sp>
            <p:nvSpPr>
              <p:cNvPr id="58360" name="Freeform 746"/>
              <p:cNvSpPr>
                <a:spLocks/>
              </p:cNvSpPr>
              <p:nvPr/>
            </p:nvSpPr>
            <p:spPr bwMode="auto">
              <a:xfrm>
                <a:off x="1243" y="2265"/>
                <a:ext cx="24" cy="54"/>
              </a:xfrm>
              <a:custGeom>
                <a:avLst/>
                <a:gdLst>
                  <a:gd name="T0" fmla="*/ 3 w 24"/>
                  <a:gd name="T1" fmla="*/ 0 h 54"/>
                  <a:gd name="T2" fmla="*/ 24 w 24"/>
                  <a:gd name="T3" fmla="*/ 52 h 54"/>
                  <a:gd name="T4" fmla="*/ 21 w 24"/>
                  <a:gd name="T5" fmla="*/ 54 h 54"/>
                  <a:gd name="T6" fmla="*/ 0 w 24"/>
                  <a:gd name="T7" fmla="*/ 2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2"/>
                    </a:lnTo>
                    <a:lnTo>
                      <a:pt x="21" y="54"/>
                    </a:lnTo>
                    <a:lnTo>
                      <a:pt x="0" y="2"/>
                    </a:lnTo>
                    <a:lnTo>
                      <a:pt x="3" y="0"/>
                    </a:lnTo>
                    <a:close/>
                  </a:path>
                </a:pathLst>
              </a:custGeom>
              <a:solidFill>
                <a:srgbClr val="929190"/>
              </a:solidFill>
              <a:ln w="9525">
                <a:noFill/>
                <a:round/>
                <a:headEnd/>
                <a:tailEnd/>
              </a:ln>
            </p:spPr>
            <p:txBody>
              <a:bodyPr/>
              <a:lstStyle/>
              <a:p>
                <a:endParaRPr lang="hu-HU"/>
              </a:p>
            </p:txBody>
          </p:sp>
          <p:sp>
            <p:nvSpPr>
              <p:cNvPr id="58361" name="Freeform 747"/>
              <p:cNvSpPr>
                <a:spLocks/>
              </p:cNvSpPr>
              <p:nvPr/>
            </p:nvSpPr>
            <p:spPr bwMode="auto">
              <a:xfrm>
                <a:off x="1241" y="2265"/>
                <a:ext cx="24" cy="54"/>
              </a:xfrm>
              <a:custGeom>
                <a:avLst/>
                <a:gdLst>
                  <a:gd name="T0" fmla="*/ 3 w 24"/>
                  <a:gd name="T1" fmla="*/ 0 h 54"/>
                  <a:gd name="T2" fmla="*/ 24 w 24"/>
                  <a:gd name="T3" fmla="*/ 52 h 54"/>
                  <a:gd name="T4" fmla="*/ 22 w 24"/>
                  <a:gd name="T5" fmla="*/ 54 h 54"/>
                  <a:gd name="T6" fmla="*/ 0 w 24"/>
                  <a:gd name="T7" fmla="*/ 2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2"/>
                    </a:lnTo>
                    <a:lnTo>
                      <a:pt x="22" y="54"/>
                    </a:lnTo>
                    <a:lnTo>
                      <a:pt x="0" y="2"/>
                    </a:lnTo>
                    <a:lnTo>
                      <a:pt x="3" y="0"/>
                    </a:lnTo>
                    <a:close/>
                  </a:path>
                </a:pathLst>
              </a:custGeom>
              <a:solidFill>
                <a:srgbClr val="908F8F"/>
              </a:solidFill>
              <a:ln w="9525">
                <a:noFill/>
                <a:round/>
                <a:headEnd/>
                <a:tailEnd/>
              </a:ln>
            </p:spPr>
            <p:txBody>
              <a:bodyPr/>
              <a:lstStyle/>
              <a:p>
                <a:endParaRPr lang="hu-HU"/>
              </a:p>
            </p:txBody>
          </p:sp>
          <p:sp>
            <p:nvSpPr>
              <p:cNvPr id="58362" name="Freeform 748"/>
              <p:cNvSpPr>
                <a:spLocks/>
              </p:cNvSpPr>
              <p:nvPr/>
            </p:nvSpPr>
            <p:spPr bwMode="auto">
              <a:xfrm>
                <a:off x="1240" y="2267"/>
                <a:ext cx="24" cy="52"/>
              </a:xfrm>
              <a:custGeom>
                <a:avLst/>
                <a:gdLst>
                  <a:gd name="T0" fmla="*/ 3 w 24"/>
                  <a:gd name="T1" fmla="*/ 0 h 52"/>
                  <a:gd name="T2" fmla="*/ 24 w 24"/>
                  <a:gd name="T3" fmla="*/ 52 h 52"/>
                  <a:gd name="T4" fmla="*/ 21 w 24"/>
                  <a:gd name="T5" fmla="*/ 52 h 52"/>
                  <a:gd name="T6" fmla="*/ 0 w 24"/>
                  <a:gd name="T7" fmla="*/ 0 h 52"/>
                  <a:gd name="T8" fmla="*/ 3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3" y="0"/>
                    </a:moveTo>
                    <a:lnTo>
                      <a:pt x="24" y="52"/>
                    </a:lnTo>
                    <a:lnTo>
                      <a:pt x="21" y="52"/>
                    </a:lnTo>
                    <a:lnTo>
                      <a:pt x="0" y="0"/>
                    </a:lnTo>
                    <a:lnTo>
                      <a:pt x="3" y="0"/>
                    </a:lnTo>
                    <a:close/>
                  </a:path>
                </a:pathLst>
              </a:custGeom>
              <a:solidFill>
                <a:srgbClr val="8E8D8D"/>
              </a:solidFill>
              <a:ln w="9525">
                <a:noFill/>
                <a:round/>
                <a:headEnd/>
                <a:tailEnd/>
              </a:ln>
            </p:spPr>
            <p:txBody>
              <a:bodyPr/>
              <a:lstStyle/>
              <a:p>
                <a:endParaRPr lang="hu-HU"/>
              </a:p>
            </p:txBody>
          </p:sp>
          <p:sp>
            <p:nvSpPr>
              <p:cNvPr id="58363" name="Freeform 749"/>
              <p:cNvSpPr>
                <a:spLocks/>
              </p:cNvSpPr>
              <p:nvPr/>
            </p:nvSpPr>
            <p:spPr bwMode="auto">
              <a:xfrm>
                <a:off x="1239" y="2267"/>
                <a:ext cx="24" cy="53"/>
              </a:xfrm>
              <a:custGeom>
                <a:avLst/>
                <a:gdLst>
                  <a:gd name="T0" fmla="*/ 2 w 24"/>
                  <a:gd name="T1" fmla="*/ 0 h 53"/>
                  <a:gd name="T2" fmla="*/ 24 w 24"/>
                  <a:gd name="T3" fmla="*/ 52 h 53"/>
                  <a:gd name="T4" fmla="*/ 21 w 24"/>
                  <a:gd name="T5" fmla="*/ 53 h 53"/>
                  <a:gd name="T6" fmla="*/ 0 w 24"/>
                  <a:gd name="T7" fmla="*/ 1 h 53"/>
                  <a:gd name="T8" fmla="*/ 2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2" y="0"/>
                    </a:moveTo>
                    <a:lnTo>
                      <a:pt x="24" y="52"/>
                    </a:lnTo>
                    <a:lnTo>
                      <a:pt x="21" y="53"/>
                    </a:lnTo>
                    <a:lnTo>
                      <a:pt x="0" y="1"/>
                    </a:lnTo>
                    <a:lnTo>
                      <a:pt x="2" y="0"/>
                    </a:lnTo>
                    <a:close/>
                  </a:path>
                </a:pathLst>
              </a:custGeom>
              <a:solidFill>
                <a:srgbClr val="8D8C8B"/>
              </a:solidFill>
              <a:ln w="9525">
                <a:noFill/>
                <a:round/>
                <a:headEnd/>
                <a:tailEnd/>
              </a:ln>
            </p:spPr>
            <p:txBody>
              <a:bodyPr/>
              <a:lstStyle/>
              <a:p>
                <a:endParaRPr lang="hu-HU"/>
              </a:p>
            </p:txBody>
          </p:sp>
          <p:sp>
            <p:nvSpPr>
              <p:cNvPr id="58364" name="Freeform 750"/>
              <p:cNvSpPr>
                <a:spLocks/>
              </p:cNvSpPr>
              <p:nvPr/>
            </p:nvSpPr>
            <p:spPr bwMode="auto">
              <a:xfrm>
                <a:off x="1237" y="2267"/>
                <a:ext cx="24" cy="53"/>
              </a:xfrm>
              <a:custGeom>
                <a:avLst/>
                <a:gdLst>
                  <a:gd name="T0" fmla="*/ 3 w 24"/>
                  <a:gd name="T1" fmla="*/ 0 h 53"/>
                  <a:gd name="T2" fmla="*/ 24 w 24"/>
                  <a:gd name="T3" fmla="*/ 52 h 53"/>
                  <a:gd name="T4" fmla="*/ 21 w 24"/>
                  <a:gd name="T5" fmla="*/ 53 h 53"/>
                  <a:gd name="T6" fmla="*/ 0 w 24"/>
                  <a:gd name="T7" fmla="*/ 1 h 53"/>
                  <a:gd name="T8" fmla="*/ 3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3" y="0"/>
                    </a:moveTo>
                    <a:lnTo>
                      <a:pt x="24" y="52"/>
                    </a:lnTo>
                    <a:lnTo>
                      <a:pt x="21" y="53"/>
                    </a:lnTo>
                    <a:lnTo>
                      <a:pt x="0" y="1"/>
                    </a:lnTo>
                    <a:lnTo>
                      <a:pt x="3" y="0"/>
                    </a:lnTo>
                    <a:close/>
                  </a:path>
                </a:pathLst>
              </a:custGeom>
              <a:solidFill>
                <a:srgbClr val="8A8988"/>
              </a:solidFill>
              <a:ln w="9525">
                <a:noFill/>
                <a:round/>
                <a:headEnd/>
                <a:tailEnd/>
              </a:ln>
            </p:spPr>
            <p:txBody>
              <a:bodyPr/>
              <a:lstStyle/>
              <a:p>
                <a:endParaRPr lang="hu-HU"/>
              </a:p>
            </p:txBody>
          </p:sp>
          <p:sp>
            <p:nvSpPr>
              <p:cNvPr id="58365" name="Freeform 751"/>
              <p:cNvSpPr>
                <a:spLocks/>
              </p:cNvSpPr>
              <p:nvPr/>
            </p:nvSpPr>
            <p:spPr bwMode="auto">
              <a:xfrm>
                <a:off x="1237" y="2268"/>
                <a:ext cx="23" cy="52"/>
              </a:xfrm>
              <a:custGeom>
                <a:avLst/>
                <a:gdLst>
                  <a:gd name="T0" fmla="*/ 2 w 23"/>
                  <a:gd name="T1" fmla="*/ 0 h 52"/>
                  <a:gd name="T2" fmla="*/ 23 w 23"/>
                  <a:gd name="T3" fmla="*/ 52 h 52"/>
                  <a:gd name="T4" fmla="*/ 20 w 23"/>
                  <a:gd name="T5" fmla="*/ 52 h 52"/>
                  <a:gd name="T6" fmla="*/ 0 w 23"/>
                  <a:gd name="T7" fmla="*/ 1 h 52"/>
                  <a:gd name="T8" fmla="*/ 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 y="0"/>
                    </a:moveTo>
                    <a:lnTo>
                      <a:pt x="23" y="52"/>
                    </a:lnTo>
                    <a:lnTo>
                      <a:pt x="20" y="52"/>
                    </a:lnTo>
                    <a:lnTo>
                      <a:pt x="0" y="1"/>
                    </a:lnTo>
                    <a:lnTo>
                      <a:pt x="2" y="0"/>
                    </a:lnTo>
                    <a:close/>
                  </a:path>
                </a:pathLst>
              </a:custGeom>
              <a:solidFill>
                <a:srgbClr val="888786"/>
              </a:solidFill>
              <a:ln w="9525">
                <a:noFill/>
                <a:round/>
                <a:headEnd/>
                <a:tailEnd/>
              </a:ln>
            </p:spPr>
            <p:txBody>
              <a:bodyPr/>
              <a:lstStyle/>
              <a:p>
                <a:endParaRPr lang="hu-HU"/>
              </a:p>
            </p:txBody>
          </p:sp>
          <p:sp>
            <p:nvSpPr>
              <p:cNvPr id="58366" name="Freeform 752"/>
              <p:cNvSpPr>
                <a:spLocks/>
              </p:cNvSpPr>
              <p:nvPr/>
            </p:nvSpPr>
            <p:spPr bwMode="auto">
              <a:xfrm>
                <a:off x="1236" y="2268"/>
                <a:ext cx="22" cy="54"/>
              </a:xfrm>
              <a:custGeom>
                <a:avLst/>
                <a:gdLst>
                  <a:gd name="T0" fmla="*/ 1 w 22"/>
                  <a:gd name="T1" fmla="*/ 0 h 54"/>
                  <a:gd name="T2" fmla="*/ 22 w 22"/>
                  <a:gd name="T3" fmla="*/ 52 h 54"/>
                  <a:gd name="T4" fmla="*/ 20 w 22"/>
                  <a:gd name="T5" fmla="*/ 54 h 54"/>
                  <a:gd name="T6" fmla="*/ 0 w 22"/>
                  <a:gd name="T7" fmla="*/ 1 h 54"/>
                  <a:gd name="T8" fmla="*/ 1 w 22"/>
                  <a:gd name="T9" fmla="*/ 0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1" y="0"/>
                    </a:moveTo>
                    <a:lnTo>
                      <a:pt x="22" y="52"/>
                    </a:lnTo>
                    <a:lnTo>
                      <a:pt x="20" y="54"/>
                    </a:lnTo>
                    <a:lnTo>
                      <a:pt x="0" y="1"/>
                    </a:lnTo>
                    <a:lnTo>
                      <a:pt x="1" y="0"/>
                    </a:lnTo>
                    <a:close/>
                  </a:path>
                </a:pathLst>
              </a:custGeom>
              <a:solidFill>
                <a:srgbClr val="878585"/>
              </a:solidFill>
              <a:ln w="9525">
                <a:noFill/>
                <a:round/>
                <a:headEnd/>
                <a:tailEnd/>
              </a:ln>
            </p:spPr>
            <p:txBody>
              <a:bodyPr/>
              <a:lstStyle/>
              <a:p>
                <a:endParaRPr lang="hu-HU"/>
              </a:p>
            </p:txBody>
          </p:sp>
          <p:sp>
            <p:nvSpPr>
              <p:cNvPr id="58367" name="Freeform 753"/>
              <p:cNvSpPr>
                <a:spLocks/>
              </p:cNvSpPr>
              <p:nvPr/>
            </p:nvSpPr>
            <p:spPr bwMode="auto">
              <a:xfrm>
                <a:off x="1234" y="2269"/>
                <a:ext cx="23" cy="53"/>
              </a:xfrm>
              <a:custGeom>
                <a:avLst/>
                <a:gdLst>
                  <a:gd name="T0" fmla="*/ 3 w 23"/>
                  <a:gd name="T1" fmla="*/ 0 h 53"/>
                  <a:gd name="T2" fmla="*/ 23 w 23"/>
                  <a:gd name="T3" fmla="*/ 51 h 53"/>
                  <a:gd name="T4" fmla="*/ 20 w 23"/>
                  <a:gd name="T5" fmla="*/ 53 h 53"/>
                  <a:gd name="T6" fmla="*/ 0 w 23"/>
                  <a:gd name="T7" fmla="*/ 0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1"/>
                    </a:lnTo>
                    <a:lnTo>
                      <a:pt x="20" y="53"/>
                    </a:lnTo>
                    <a:lnTo>
                      <a:pt x="0" y="0"/>
                    </a:lnTo>
                    <a:lnTo>
                      <a:pt x="3" y="0"/>
                    </a:lnTo>
                    <a:close/>
                  </a:path>
                </a:pathLst>
              </a:custGeom>
              <a:solidFill>
                <a:srgbClr val="848382"/>
              </a:solidFill>
              <a:ln w="9525">
                <a:noFill/>
                <a:round/>
                <a:headEnd/>
                <a:tailEnd/>
              </a:ln>
            </p:spPr>
            <p:txBody>
              <a:bodyPr/>
              <a:lstStyle/>
              <a:p>
                <a:endParaRPr lang="hu-HU"/>
              </a:p>
            </p:txBody>
          </p:sp>
          <p:sp>
            <p:nvSpPr>
              <p:cNvPr id="73728" name="Freeform 754"/>
              <p:cNvSpPr>
                <a:spLocks/>
              </p:cNvSpPr>
              <p:nvPr/>
            </p:nvSpPr>
            <p:spPr bwMode="auto">
              <a:xfrm>
                <a:off x="1233" y="2269"/>
                <a:ext cx="23" cy="54"/>
              </a:xfrm>
              <a:custGeom>
                <a:avLst/>
                <a:gdLst>
                  <a:gd name="T0" fmla="*/ 3 w 23"/>
                  <a:gd name="T1" fmla="*/ 0 h 54"/>
                  <a:gd name="T2" fmla="*/ 23 w 23"/>
                  <a:gd name="T3" fmla="*/ 53 h 54"/>
                  <a:gd name="T4" fmla="*/ 20 w 23"/>
                  <a:gd name="T5" fmla="*/ 54 h 54"/>
                  <a:gd name="T6" fmla="*/ 0 w 23"/>
                  <a:gd name="T7" fmla="*/ 2 h 54"/>
                  <a:gd name="T8" fmla="*/ 3 w 23"/>
                  <a:gd name="T9" fmla="*/ 0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3" y="0"/>
                    </a:moveTo>
                    <a:lnTo>
                      <a:pt x="23" y="53"/>
                    </a:lnTo>
                    <a:lnTo>
                      <a:pt x="20" y="54"/>
                    </a:lnTo>
                    <a:lnTo>
                      <a:pt x="0" y="2"/>
                    </a:lnTo>
                    <a:lnTo>
                      <a:pt x="3" y="0"/>
                    </a:lnTo>
                    <a:close/>
                  </a:path>
                </a:pathLst>
              </a:custGeom>
              <a:solidFill>
                <a:srgbClr val="828180"/>
              </a:solidFill>
              <a:ln w="9525">
                <a:noFill/>
                <a:round/>
                <a:headEnd/>
                <a:tailEnd/>
              </a:ln>
            </p:spPr>
            <p:txBody>
              <a:bodyPr/>
              <a:lstStyle/>
              <a:p>
                <a:endParaRPr lang="hu-HU"/>
              </a:p>
            </p:txBody>
          </p:sp>
          <p:sp>
            <p:nvSpPr>
              <p:cNvPr id="73729" name="Freeform 755"/>
              <p:cNvSpPr>
                <a:spLocks/>
              </p:cNvSpPr>
              <p:nvPr/>
            </p:nvSpPr>
            <p:spPr bwMode="auto">
              <a:xfrm>
                <a:off x="1232" y="2269"/>
                <a:ext cx="22" cy="54"/>
              </a:xfrm>
              <a:custGeom>
                <a:avLst/>
                <a:gdLst>
                  <a:gd name="T0" fmla="*/ 2 w 22"/>
                  <a:gd name="T1" fmla="*/ 0 h 54"/>
                  <a:gd name="T2" fmla="*/ 22 w 22"/>
                  <a:gd name="T3" fmla="*/ 53 h 54"/>
                  <a:gd name="T4" fmla="*/ 19 w 22"/>
                  <a:gd name="T5" fmla="*/ 54 h 54"/>
                  <a:gd name="T6" fmla="*/ 0 w 22"/>
                  <a:gd name="T7" fmla="*/ 2 h 54"/>
                  <a:gd name="T8" fmla="*/ 2 w 22"/>
                  <a:gd name="T9" fmla="*/ 0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2" y="0"/>
                    </a:moveTo>
                    <a:lnTo>
                      <a:pt x="22" y="53"/>
                    </a:lnTo>
                    <a:lnTo>
                      <a:pt x="19" y="54"/>
                    </a:lnTo>
                    <a:lnTo>
                      <a:pt x="0" y="2"/>
                    </a:lnTo>
                    <a:lnTo>
                      <a:pt x="2" y="0"/>
                    </a:lnTo>
                    <a:close/>
                  </a:path>
                </a:pathLst>
              </a:custGeom>
              <a:solidFill>
                <a:srgbClr val="81807F"/>
              </a:solidFill>
              <a:ln w="9525">
                <a:noFill/>
                <a:round/>
                <a:headEnd/>
                <a:tailEnd/>
              </a:ln>
            </p:spPr>
            <p:txBody>
              <a:bodyPr/>
              <a:lstStyle/>
              <a:p>
                <a:endParaRPr lang="hu-HU"/>
              </a:p>
            </p:txBody>
          </p:sp>
          <p:sp>
            <p:nvSpPr>
              <p:cNvPr id="73730" name="Freeform 756"/>
              <p:cNvSpPr>
                <a:spLocks/>
              </p:cNvSpPr>
              <p:nvPr/>
            </p:nvSpPr>
            <p:spPr bwMode="auto">
              <a:xfrm>
                <a:off x="1230" y="2271"/>
                <a:ext cx="23" cy="52"/>
              </a:xfrm>
              <a:custGeom>
                <a:avLst/>
                <a:gdLst>
                  <a:gd name="T0" fmla="*/ 3 w 23"/>
                  <a:gd name="T1" fmla="*/ 0 h 52"/>
                  <a:gd name="T2" fmla="*/ 23 w 23"/>
                  <a:gd name="T3" fmla="*/ 52 h 52"/>
                  <a:gd name="T4" fmla="*/ 20 w 23"/>
                  <a:gd name="T5" fmla="*/ 52 h 52"/>
                  <a:gd name="T6" fmla="*/ 0 w 23"/>
                  <a:gd name="T7" fmla="*/ 0 h 52"/>
                  <a:gd name="T8" fmla="*/ 3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3" y="0"/>
                    </a:moveTo>
                    <a:lnTo>
                      <a:pt x="23" y="52"/>
                    </a:lnTo>
                    <a:lnTo>
                      <a:pt x="20" y="52"/>
                    </a:lnTo>
                    <a:lnTo>
                      <a:pt x="0" y="0"/>
                    </a:lnTo>
                    <a:lnTo>
                      <a:pt x="3" y="0"/>
                    </a:lnTo>
                    <a:close/>
                  </a:path>
                </a:pathLst>
              </a:custGeom>
              <a:solidFill>
                <a:srgbClr val="7F7D7D"/>
              </a:solidFill>
              <a:ln w="9525">
                <a:noFill/>
                <a:round/>
                <a:headEnd/>
                <a:tailEnd/>
              </a:ln>
            </p:spPr>
            <p:txBody>
              <a:bodyPr/>
              <a:lstStyle/>
              <a:p>
                <a:endParaRPr lang="hu-HU"/>
              </a:p>
            </p:txBody>
          </p:sp>
          <p:sp>
            <p:nvSpPr>
              <p:cNvPr id="73731" name="Freeform 757"/>
              <p:cNvSpPr>
                <a:spLocks/>
              </p:cNvSpPr>
              <p:nvPr/>
            </p:nvSpPr>
            <p:spPr bwMode="auto">
              <a:xfrm>
                <a:off x="1229" y="2271"/>
                <a:ext cx="22" cy="53"/>
              </a:xfrm>
              <a:custGeom>
                <a:avLst/>
                <a:gdLst>
                  <a:gd name="T0" fmla="*/ 3 w 22"/>
                  <a:gd name="T1" fmla="*/ 0 h 53"/>
                  <a:gd name="T2" fmla="*/ 22 w 22"/>
                  <a:gd name="T3" fmla="*/ 52 h 53"/>
                  <a:gd name="T4" fmla="*/ 20 w 22"/>
                  <a:gd name="T5" fmla="*/ 53 h 53"/>
                  <a:gd name="T6" fmla="*/ 0 w 22"/>
                  <a:gd name="T7" fmla="*/ 1 h 53"/>
                  <a:gd name="T8" fmla="*/ 3 w 22"/>
                  <a:gd name="T9" fmla="*/ 0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3" y="0"/>
                    </a:moveTo>
                    <a:lnTo>
                      <a:pt x="22" y="52"/>
                    </a:lnTo>
                    <a:lnTo>
                      <a:pt x="20" y="53"/>
                    </a:lnTo>
                    <a:lnTo>
                      <a:pt x="0" y="1"/>
                    </a:lnTo>
                    <a:lnTo>
                      <a:pt x="3" y="0"/>
                    </a:lnTo>
                    <a:close/>
                  </a:path>
                </a:pathLst>
              </a:custGeom>
              <a:solidFill>
                <a:srgbClr val="7D7C7B"/>
              </a:solidFill>
              <a:ln w="9525">
                <a:noFill/>
                <a:round/>
                <a:headEnd/>
                <a:tailEnd/>
              </a:ln>
            </p:spPr>
            <p:txBody>
              <a:bodyPr/>
              <a:lstStyle/>
              <a:p>
                <a:endParaRPr lang="hu-HU"/>
              </a:p>
            </p:txBody>
          </p:sp>
          <p:sp>
            <p:nvSpPr>
              <p:cNvPr id="73732" name="Freeform 758"/>
              <p:cNvSpPr>
                <a:spLocks/>
              </p:cNvSpPr>
              <p:nvPr/>
            </p:nvSpPr>
            <p:spPr bwMode="auto">
              <a:xfrm>
                <a:off x="1227" y="2271"/>
                <a:ext cx="23" cy="53"/>
              </a:xfrm>
              <a:custGeom>
                <a:avLst/>
                <a:gdLst>
                  <a:gd name="T0" fmla="*/ 3 w 23"/>
                  <a:gd name="T1" fmla="*/ 0 h 53"/>
                  <a:gd name="T2" fmla="*/ 23 w 23"/>
                  <a:gd name="T3" fmla="*/ 52 h 53"/>
                  <a:gd name="T4" fmla="*/ 20 w 23"/>
                  <a:gd name="T5" fmla="*/ 53 h 53"/>
                  <a:gd name="T6" fmla="*/ 0 w 23"/>
                  <a:gd name="T7" fmla="*/ 1 h 53"/>
                  <a:gd name="T8" fmla="*/ 3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3" y="0"/>
                    </a:moveTo>
                    <a:lnTo>
                      <a:pt x="23" y="52"/>
                    </a:lnTo>
                    <a:lnTo>
                      <a:pt x="20" y="53"/>
                    </a:lnTo>
                    <a:lnTo>
                      <a:pt x="0" y="1"/>
                    </a:lnTo>
                    <a:lnTo>
                      <a:pt x="3" y="0"/>
                    </a:lnTo>
                    <a:close/>
                  </a:path>
                </a:pathLst>
              </a:custGeom>
              <a:solidFill>
                <a:srgbClr val="7B7A79"/>
              </a:solidFill>
              <a:ln w="9525">
                <a:noFill/>
                <a:round/>
                <a:headEnd/>
                <a:tailEnd/>
              </a:ln>
            </p:spPr>
            <p:txBody>
              <a:bodyPr/>
              <a:lstStyle/>
              <a:p>
                <a:endParaRPr lang="hu-HU"/>
              </a:p>
            </p:txBody>
          </p:sp>
          <p:sp>
            <p:nvSpPr>
              <p:cNvPr id="73733" name="Freeform 759"/>
              <p:cNvSpPr>
                <a:spLocks/>
              </p:cNvSpPr>
              <p:nvPr/>
            </p:nvSpPr>
            <p:spPr bwMode="auto">
              <a:xfrm>
                <a:off x="1226" y="2272"/>
                <a:ext cx="23" cy="52"/>
              </a:xfrm>
              <a:custGeom>
                <a:avLst/>
                <a:gdLst>
                  <a:gd name="T0" fmla="*/ 3 w 23"/>
                  <a:gd name="T1" fmla="*/ 0 h 52"/>
                  <a:gd name="T2" fmla="*/ 23 w 23"/>
                  <a:gd name="T3" fmla="*/ 52 h 52"/>
                  <a:gd name="T4" fmla="*/ 20 w 23"/>
                  <a:gd name="T5" fmla="*/ 52 h 52"/>
                  <a:gd name="T6" fmla="*/ 0 w 23"/>
                  <a:gd name="T7" fmla="*/ 2 h 52"/>
                  <a:gd name="T8" fmla="*/ 3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3" y="0"/>
                    </a:moveTo>
                    <a:lnTo>
                      <a:pt x="23" y="52"/>
                    </a:lnTo>
                    <a:lnTo>
                      <a:pt x="20" y="52"/>
                    </a:lnTo>
                    <a:lnTo>
                      <a:pt x="0" y="2"/>
                    </a:lnTo>
                    <a:lnTo>
                      <a:pt x="3" y="0"/>
                    </a:lnTo>
                    <a:close/>
                  </a:path>
                </a:pathLst>
              </a:custGeom>
              <a:solidFill>
                <a:srgbClr val="797877"/>
              </a:solidFill>
              <a:ln w="9525">
                <a:noFill/>
                <a:round/>
                <a:headEnd/>
                <a:tailEnd/>
              </a:ln>
            </p:spPr>
            <p:txBody>
              <a:bodyPr/>
              <a:lstStyle/>
              <a:p>
                <a:endParaRPr lang="hu-HU"/>
              </a:p>
            </p:txBody>
          </p:sp>
          <p:sp>
            <p:nvSpPr>
              <p:cNvPr id="73734" name="Freeform 760"/>
              <p:cNvSpPr>
                <a:spLocks/>
              </p:cNvSpPr>
              <p:nvPr/>
            </p:nvSpPr>
            <p:spPr bwMode="auto">
              <a:xfrm>
                <a:off x="1225" y="2272"/>
                <a:ext cx="22" cy="54"/>
              </a:xfrm>
              <a:custGeom>
                <a:avLst/>
                <a:gdLst>
                  <a:gd name="T0" fmla="*/ 2 w 22"/>
                  <a:gd name="T1" fmla="*/ 0 h 54"/>
                  <a:gd name="T2" fmla="*/ 22 w 22"/>
                  <a:gd name="T3" fmla="*/ 52 h 54"/>
                  <a:gd name="T4" fmla="*/ 21 w 22"/>
                  <a:gd name="T5" fmla="*/ 54 h 54"/>
                  <a:gd name="T6" fmla="*/ 0 w 22"/>
                  <a:gd name="T7" fmla="*/ 2 h 54"/>
                  <a:gd name="T8" fmla="*/ 2 w 22"/>
                  <a:gd name="T9" fmla="*/ 0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2" y="0"/>
                    </a:moveTo>
                    <a:lnTo>
                      <a:pt x="22" y="52"/>
                    </a:lnTo>
                    <a:lnTo>
                      <a:pt x="21" y="54"/>
                    </a:lnTo>
                    <a:lnTo>
                      <a:pt x="0" y="2"/>
                    </a:lnTo>
                    <a:lnTo>
                      <a:pt x="2" y="0"/>
                    </a:lnTo>
                    <a:close/>
                  </a:path>
                </a:pathLst>
              </a:custGeom>
              <a:solidFill>
                <a:srgbClr val="777675"/>
              </a:solidFill>
              <a:ln w="9525">
                <a:noFill/>
                <a:round/>
                <a:headEnd/>
                <a:tailEnd/>
              </a:ln>
            </p:spPr>
            <p:txBody>
              <a:bodyPr/>
              <a:lstStyle/>
              <a:p>
                <a:endParaRPr lang="hu-HU"/>
              </a:p>
            </p:txBody>
          </p:sp>
          <p:sp>
            <p:nvSpPr>
              <p:cNvPr id="73735" name="Freeform 761"/>
              <p:cNvSpPr>
                <a:spLocks/>
              </p:cNvSpPr>
              <p:nvPr/>
            </p:nvSpPr>
            <p:spPr bwMode="auto">
              <a:xfrm>
                <a:off x="1223" y="2274"/>
                <a:ext cx="23" cy="52"/>
              </a:xfrm>
              <a:custGeom>
                <a:avLst/>
                <a:gdLst>
                  <a:gd name="T0" fmla="*/ 3 w 23"/>
                  <a:gd name="T1" fmla="*/ 0 h 52"/>
                  <a:gd name="T2" fmla="*/ 23 w 23"/>
                  <a:gd name="T3" fmla="*/ 50 h 52"/>
                  <a:gd name="T4" fmla="*/ 21 w 23"/>
                  <a:gd name="T5" fmla="*/ 52 h 52"/>
                  <a:gd name="T6" fmla="*/ 0 w 23"/>
                  <a:gd name="T7" fmla="*/ 0 h 52"/>
                  <a:gd name="T8" fmla="*/ 3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3" y="0"/>
                    </a:moveTo>
                    <a:lnTo>
                      <a:pt x="23" y="50"/>
                    </a:lnTo>
                    <a:lnTo>
                      <a:pt x="21" y="52"/>
                    </a:lnTo>
                    <a:lnTo>
                      <a:pt x="0" y="0"/>
                    </a:lnTo>
                    <a:lnTo>
                      <a:pt x="3" y="0"/>
                    </a:lnTo>
                    <a:close/>
                  </a:path>
                </a:pathLst>
              </a:custGeom>
              <a:solidFill>
                <a:srgbClr val="767473"/>
              </a:solidFill>
              <a:ln w="9525">
                <a:noFill/>
                <a:round/>
                <a:headEnd/>
                <a:tailEnd/>
              </a:ln>
            </p:spPr>
            <p:txBody>
              <a:bodyPr/>
              <a:lstStyle/>
              <a:p>
                <a:endParaRPr lang="hu-HU"/>
              </a:p>
            </p:txBody>
          </p:sp>
          <p:sp>
            <p:nvSpPr>
              <p:cNvPr id="73736" name="Freeform 762"/>
              <p:cNvSpPr>
                <a:spLocks/>
              </p:cNvSpPr>
              <p:nvPr/>
            </p:nvSpPr>
            <p:spPr bwMode="auto">
              <a:xfrm>
                <a:off x="1222" y="2274"/>
                <a:ext cx="24" cy="53"/>
              </a:xfrm>
              <a:custGeom>
                <a:avLst/>
                <a:gdLst>
                  <a:gd name="T0" fmla="*/ 3 w 24"/>
                  <a:gd name="T1" fmla="*/ 0 h 53"/>
                  <a:gd name="T2" fmla="*/ 24 w 24"/>
                  <a:gd name="T3" fmla="*/ 52 h 53"/>
                  <a:gd name="T4" fmla="*/ 21 w 24"/>
                  <a:gd name="T5" fmla="*/ 53 h 53"/>
                  <a:gd name="T6" fmla="*/ 0 w 24"/>
                  <a:gd name="T7" fmla="*/ 1 h 53"/>
                  <a:gd name="T8" fmla="*/ 3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3" y="0"/>
                    </a:moveTo>
                    <a:lnTo>
                      <a:pt x="24" y="52"/>
                    </a:lnTo>
                    <a:lnTo>
                      <a:pt x="21" y="53"/>
                    </a:lnTo>
                    <a:lnTo>
                      <a:pt x="0" y="1"/>
                    </a:lnTo>
                    <a:lnTo>
                      <a:pt x="3" y="0"/>
                    </a:lnTo>
                    <a:close/>
                  </a:path>
                </a:pathLst>
              </a:custGeom>
              <a:solidFill>
                <a:srgbClr val="727070"/>
              </a:solidFill>
              <a:ln w="9525">
                <a:noFill/>
                <a:round/>
                <a:headEnd/>
                <a:tailEnd/>
              </a:ln>
            </p:spPr>
            <p:txBody>
              <a:bodyPr/>
              <a:lstStyle/>
              <a:p>
                <a:endParaRPr lang="hu-HU"/>
              </a:p>
            </p:txBody>
          </p:sp>
          <p:sp>
            <p:nvSpPr>
              <p:cNvPr id="73737" name="Freeform 763"/>
              <p:cNvSpPr>
                <a:spLocks/>
              </p:cNvSpPr>
              <p:nvPr/>
            </p:nvSpPr>
            <p:spPr bwMode="auto">
              <a:xfrm>
                <a:off x="1220" y="2274"/>
                <a:ext cx="24" cy="53"/>
              </a:xfrm>
              <a:custGeom>
                <a:avLst/>
                <a:gdLst>
                  <a:gd name="T0" fmla="*/ 3 w 24"/>
                  <a:gd name="T1" fmla="*/ 0 h 53"/>
                  <a:gd name="T2" fmla="*/ 24 w 24"/>
                  <a:gd name="T3" fmla="*/ 52 h 53"/>
                  <a:gd name="T4" fmla="*/ 21 w 24"/>
                  <a:gd name="T5" fmla="*/ 53 h 53"/>
                  <a:gd name="T6" fmla="*/ 0 w 24"/>
                  <a:gd name="T7" fmla="*/ 1 h 53"/>
                  <a:gd name="T8" fmla="*/ 3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3" y="0"/>
                    </a:moveTo>
                    <a:lnTo>
                      <a:pt x="24" y="52"/>
                    </a:lnTo>
                    <a:lnTo>
                      <a:pt x="21" y="53"/>
                    </a:lnTo>
                    <a:lnTo>
                      <a:pt x="0" y="1"/>
                    </a:lnTo>
                    <a:lnTo>
                      <a:pt x="3" y="0"/>
                    </a:lnTo>
                    <a:close/>
                  </a:path>
                </a:pathLst>
              </a:custGeom>
              <a:solidFill>
                <a:srgbClr val="716F6E"/>
              </a:solidFill>
              <a:ln w="9525">
                <a:noFill/>
                <a:round/>
                <a:headEnd/>
                <a:tailEnd/>
              </a:ln>
            </p:spPr>
            <p:txBody>
              <a:bodyPr/>
              <a:lstStyle/>
              <a:p>
                <a:endParaRPr lang="hu-HU"/>
              </a:p>
            </p:txBody>
          </p:sp>
          <p:sp>
            <p:nvSpPr>
              <p:cNvPr id="73738" name="Freeform 764"/>
              <p:cNvSpPr>
                <a:spLocks/>
              </p:cNvSpPr>
              <p:nvPr/>
            </p:nvSpPr>
            <p:spPr bwMode="auto">
              <a:xfrm>
                <a:off x="1219" y="2275"/>
                <a:ext cx="24" cy="52"/>
              </a:xfrm>
              <a:custGeom>
                <a:avLst/>
                <a:gdLst>
                  <a:gd name="T0" fmla="*/ 3 w 24"/>
                  <a:gd name="T1" fmla="*/ 0 h 52"/>
                  <a:gd name="T2" fmla="*/ 24 w 24"/>
                  <a:gd name="T3" fmla="*/ 52 h 52"/>
                  <a:gd name="T4" fmla="*/ 21 w 24"/>
                  <a:gd name="T5" fmla="*/ 52 h 52"/>
                  <a:gd name="T6" fmla="*/ 0 w 24"/>
                  <a:gd name="T7" fmla="*/ 0 h 52"/>
                  <a:gd name="T8" fmla="*/ 3 w 24"/>
                  <a:gd name="T9" fmla="*/ 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3" y="0"/>
                    </a:moveTo>
                    <a:lnTo>
                      <a:pt x="24" y="52"/>
                    </a:lnTo>
                    <a:lnTo>
                      <a:pt x="21" y="52"/>
                    </a:lnTo>
                    <a:lnTo>
                      <a:pt x="0" y="0"/>
                    </a:lnTo>
                    <a:lnTo>
                      <a:pt x="3" y="0"/>
                    </a:lnTo>
                    <a:close/>
                  </a:path>
                </a:pathLst>
              </a:custGeom>
              <a:solidFill>
                <a:srgbClr val="6F6D6C"/>
              </a:solidFill>
              <a:ln w="9525">
                <a:noFill/>
                <a:round/>
                <a:headEnd/>
                <a:tailEnd/>
              </a:ln>
            </p:spPr>
            <p:txBody>
              <a:bodyPr/>
              <a:lstStyle/>
              <a:p>
                <a:endParaRPr lang="hu-HU"/>
              </a:p>
            </p:txBody>
          </p:sp>
          <p:sp>
            <p:nvSpPr>
              <p:cNvPr id="73739" name="Freeform 765"/>
              <p:cNvSpPr>
                <a:spLocks/>
              </p:cNvSpPr>
              <p:nvPr/>
            </p:nvSpPr>
            <p:spPr bwMode="auto">
              <a:xfrm>
                <a:off x="1218" y="2275"/>
                <a:ext cx="23" cy="54"/>
              </a:xfrm>
              <a:custGeom>
                <a:avLst/>
                <a:gdLst>
                  <a:gd name="T0" fmla="*/ 2 w 23"/>
                  <a:gd name="T1" fmla="*/ 0 h 54"/>
                  <a:gd name="T2" fmla="*/ 23 w 23"/>
                  <a:gd name="T3" fmla="*/ 52 h 54"/>
                  <a:gd name="T4" fmla="*/ 21 w 23"/>
                  <a:gd name="T5" fmla="*/ 54 h 54"/>
                  <a:gd name="T6" fmla="*/ 0 w 23"/>
                  <a:gd name="T7" fmla="*/ 1 h 54"/>
                  <a:gd name="T8" fmla="*/ 2 w 23"/>
                  <a:gd name="T9" fmla="*/ 0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2" y="0"/>
                    </a:moveTo>
                    <a:lnTo>
                      <a:pt x="23" y="52"/>
                    </a:lnTo>
                    <a:lnTo>
                      <a:pt x="21" y="54"/>
                    </a:lnTo>
                    <a:lnTo>
                      <a:pt x="0" y="1"/>
                    </a:lnTo>
                    <a:lnTo>
                      <a:pt x="2" y="0"/>
                    </a:lnTo>
                    <a:close/>
                  </a:path>
                </a:pathLst>
              </a:custGeom>
              <a:solidFill>
                <a:srgbClr val="6E6C6B"/>
              </a:solidFill>
              <a:ln w="9525">
                <a:noFill/>
                <a:round/>
                <a:headEnd/>
                <a:tailEnd/>
              </a:ln>
            </p:spPr>
            <p:txBody>
              <a:bodyPr/>
              <a:lstStyle/>
              <a:p>
                <a:endParaRPr lang="hu-HU"/>
              </a:p>
            </p:txBody>
          </p:sp>
          <p:sp>
            <p:nvSpPr>
              <p:cNvPr id="73740" name="Freeform 766"/>
              <p:cNvSpPr>
                <a:spLocks/>
              </p:cNvSpPr>
              <p:nvPr/>
            </p:nvSpPr>
            <p:spPr bwMode="auto">
              <a:xfrm>
                <a:off x="1216" y="2275"/>
                <a:ext cx="24" cy="54"/>
              </a:xfrm>
              <a:custGeom>
                <a:avLst/>
                <a:gdLst>
                  <a:gd name="T0" fmla="*/ 3 w 24"/>
                  <a:gd name="T1" fmla="*/ 0 h 54"/>
                  <a:gd name="T2" fmla="*/ 24 w 24"/>
                  <a:gd name="T3" fmla="*/ 52 h 54"/>
                  <a:gd name="T4" fmla="*/ 21 w 24"/>
                  <a:gd name="T5" fmla="*/ 54 h 54"/>
                  <a:gd name="T6" fmla="*/ 0 w 24"/>
                  <a:gd name="T7" fmla="*/ 1 h 54"/>
                  <a:gd name="T8" fmla="*/ 3 w 24"/>
                  <a:gd name="T9" fmla="*/ 0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3" y="0"/>
                    </a:moveTo>
                    <a:lnTo>
                      <a:pt x="24" y="52"/>
                    </a:lnTo>
                    <a:lnTo>
                      <a:pt x="21" y="54"/>
                    </a:lnTo>
                    <a:lnTo>
                      <a:pt x="0" y="1"/>
                    </a:lnTo>
                    <a:lnTo>
                      <a:pt x="3" y="0"/>
                    </a:lnTo>
                    <a:close/>
                  </a:path>
                </a:pathLst>
              </a:custGeom>
              <a:solidFill>
                <a:srgbClr val="6C6A69"/>
              </a:solidFill>
              <a:ln w="9525">
                <a:noFill/>
                <a:round/>
                <a:headEnd/>
                <a:tailEnd/>
              </a:ln>
            </p:spPr>
            <p:txBody>
              <a:bodyPr/>
              <a:lstStyle/>
              <a:p>
                <a:endParaRPr lang="hu-HU"/>
              </a:p>
            </p:txBody>
          </p:sp>
          <p:sp>
            <p:nvSpPr>
              <p:cNvPr id="73741" name="Freeform 767"/>
              <p:cNvSpPr>
                <a:spLocks/>
              </p:cNvSpPr>
              <p:nvPr/>
            </p:nvSpPr>
            <p:spPr bwMode="auto">
              <a:xfrm>
                <a:off x="1216" y="2276"/>
                <a:ext cx="23" cy="53"/>
              </a:xfrm>
              <a:custGeom>
                <a:avLst/>
                <a:gdLst>
                  <a:gd name="T0" fmla="*/ 2 w 23"/>
                  <a:gd name="T1" fmla="*/ 0 h 53"/>
                  <a:gd name="T2" fmla="*/ 23 w 23"/>
                  <a:gd name="T3" fmla="*/ 53 h 53"/>
                  <a:gd name="T4" fmla="*/ 20 w 23"/>
                  <a:gd name="T5" fmla="*/ 53 h 53"/>
                  <a:gd name="T6" fmla="*/ 0 w 23"/>
                  <a:gd name="T7" fmla="*/ 0 h 53"/>
                  <a:gd name="T8" fmla="*/ 2 w 23"/>
                  <a:gd name="T9" fmla="*/ 0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2" y="0"/>
                    </a:moveTo>
                    <a:lnTo>
                      <a:pt x="23" y="53"/>
                    </a:lnTo>
                    <a:lnTo>
                      <a:pt x="20" y="53"/>
                    </a:lnTo>
                    <a:lnTo>
                      <a:pt x="0" y="0"/>
                    </a:lnTo>
                    <a:lnTo>
                      <a:pt x="2" y="0"/>
                    </a:lnTo>
                    <a:close/>
                  </a:path>
                </a:pathLst>
              </a:custGeom>
              <a:solidFill>
                <a:srgbClr val="6A6867"/>
              </a:solidFill>
              <a:ln w="9525">
                <a:noFill/>
                <a:round/>
                <a:headEnd/>
                <a:tailEnd/>
              </a:ln>
            </p:spPr>
            <p:txBody>
              <a:bodyPr/>
              <a:lstStyle/>
              <a:p>
                <a:endParaRPr lang="hu-HU"/>
              </a:p>
            </p:txBody>
          </p:sp>
          <p:sp>
            <p:nvSpPr>
              <p:cNvPr id="73742" name="Freeform 768"/>
              <p:cNvSpPr>
                <a:spLocks/>
              </p:cNvSpPr>
              <p:nvPr/>
            </p:nvSpPr>
            <p:spPr bwMode="auto">
              <a:xfrm>
                <a:off x="1206" y="2257"/>
                <a:ext cx="38" cy="97"/>
              </a:xfrm>
              <a:custGeom>
                <a:avLst/>
                <a:gdLst>
                  <a:gd name="T0" fmla="*/ 10 w 38"/>
                  <a:gd name="T1" fmla="*/ 19 h 97"/>
                  <a:gd name="T2" fmla="*/ 31 w 38"/>
                  <a:gd name="T3" fmla="*/ 72 h 97"/>
                  <a:gd name="T4" fmla="*/ 28 w 38"/>
                  <a:gd name="T5" fmla="*/ 73 h 97"/>
                  <a:gd name="T6" fmla="*/ 38 w 38"/>
                  <a:gd name="T7" fmla="*/ 97 h 97"/>
                  <a:gd name="T8" fmla="*/ 38 w 38"/>
                  <a:gd name="T9" fmla="*/ 97 h 97"/>
                  <a:gd name="T10" fmla="*/ 0 w 38"/>
                  <a:gd name="T11" fmla="*/ 0 h 97"/>
                  <a:gd name="T12" fmla="*/ 0 w 38"/>
                  <a:gd name="T13" fmla="*/ 0 h 97"/>
                  <a:gd name="T14" fmla="*/ 0 w 38"/>
                  <a:gd name="T15" fmla="*/ 0 h 97"/>
                  <a:gd name="T16" fmla="*/ 9 w 38"/>
                  <a:gd name="T17" fmla="*/ 21 h 97"/>
                  <a:gd name="T18" fmla="*/ 10 w 38"/>
                  <a:gd name="T19" fmla="*/ 19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97"/>
                  <a:gd name="T32" fmla="*/ 38 w 38"/>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97">
                    <a:moveTo>
                      <a:pt x="10" y="19"/>
                    </a:moveTo>
                    <a:lnTo>
                      <a:pt x="31" y="72"/>
                    </a:lnTo>
                    <a:lnTo>
                      <a:pt x="28" y="73"/>
                    </a:lnTo>
                    <a:lnTo>
                      <a:pt x="38" y="97"/>
                    </a:lnTo>
                    <a:lnTo>
                      <a:pt x="0" y="0"/>
                    </a:lnTo>
                    <a:lnTo>
                      <a:pt x="9" y="21"/>
                    </a:lnTo>
                    <a:lnTo>
                      <a:pt x="10" y="19"/>
                    </a:lnTo>
                    <a:close/>
                  </a:path>
                </a:pathLst>
              </a:custGeom>
              <a:solidFill>
                <a:srgbClr val="686665"/>
              </a:solidFill>
              <a:ln w="9525">
                <a:noFill/>
                <a:round/>
                <a:headEnd/>
                <a:tailEnd/>
              </a:ln>
            </p:spPr>
            <p:txBody>
              <a:bodyPr/>
              <a:lstStyle/>
              <a:p>
                <a:endParaRPr lang="hu-HU"/>
              </a:p>
            </p:txBody>
          </p:sp>
          <p:sp>
            <p:nvSpPr>
              <p:cNvPr id="73743" name="Freeform 769"/>
              <p:cNvSpPr>
                <a:spLocks/>
              </p:cNvSpPr>
              <p:nvPr/>
            </p:nvSpPr>
            <p:spPr bwMode="auto">
              <a:xfrm>
                <a:off x="1205" y="2257"/>
                <a:ext cx="39" cy="97"/>
              </a:xfrm>
              <a:custGeom>
                <a:avLst/>
                <a:gdLst>
                  <a:gd name="T0" fmla="*/ 11 w 39"/>
                  <a:gd name="T1" fmla="*/ 19 h 97"/>
                  <a:gd name="T2" fmla="*/ 31 w 39"/>
                  <a:gd name="T3" fmla="*/ 72 h 97"/>
                  <a:gd name="T4" fmla="*/ 29 w 39"/>
                  <a:gd name="T5" fmla="*/ 73 h 97"/>
                  <a:gd name="T6" fmla="*/ 39 w 39"/>
                  <a:gd name="T7" fmla="*/ 97 h 97"/>
                  <a:gd name="T8" fmla="*/ 38 w 39"/>
                  <a:gd name="T9" fmla="*/ 97 h 97"/>
                  <a:gd name="T10" fmla="*/ 0 w 39"/>
                  <a:gd name="T11" fmla="*/ 1 h 97"/>
                  <a:gd name="T12" fmla="*/ 1 w 39"/>
                  <a:gd name="T13" fmla="*/ 0 h 97"/>
                  <a:gd name="T14" fmla="*/ 1 w 39"/>
                  <a:gd name="T15" fmla="*/ 0 h 97"/>
                  <a:gd name="T16" fmla="*/ 10 w 39"/>
                  <a:gd name="T17" fmla="*/ 21 h 97"/>
                  <a:gd name="T18" fmla="*/ 11 w 39"/>
                  <a:gd name="T19" fmla="*/ 19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97"/>
                  <a:gd name="T32" fmla="*/ 39 w 39"/>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97">
                    <a:moveTo>
                      <a:pt x="11" y="19"/>
                    </a:moveTo>
                    <a:lnTo>
                      <a:pt x="31" y="72"/>
                    </a:lnTo>
                    <a:lnTo>
                      <a:pt x="29" y="73"/>
                    </a:lnTo>
                    <a:lnTo>
                      <a:pt x="39" y="97"/>
                    </a:lnTo>
                    <a:lnTo>
                      <a:pt x="38" y="97"/>
                    </a:lnTo>
                    <a:lnTo>
                      <a:pt x="0" y="1"/>
                    </a:lnTo>
                    <a:lnTo>
                      <a:pt x="1" y="0"/>
                    </a:lnTo>
                    <a:lnTo>
                      <a:pt x="10" y="21"/>
                    </a:lnTo>
                    <a:lnTo>
                      <a:pt x="11" y="19"/>
                    </a:lnTo>
                    <a:close/>
                  </a:path>
                </a:pathLst>
              </a:custGeom>
              <a:solidFill>
                <a:srgbClr val="676563"/>
              </a:solidFill>
              <a:ln w="9525">
                <a:noFill/>
                <a:round/>
                <a:headEnd/>
                <a:tailEnd/>
              </a:ln>
            </p:spPr>
            <p:txBody>
              <a:bodyPr/>
              <a:lstStyle/>
              <a:p>
                <a:endParaRPr lang="hu-HU"/>
              </a:p>
            </p:txBody>
          </p:sp>
          <p:sp>
            <p:nvSpPr>
              <p:cNvPr id="73744" name="Freeform 770"/>
              <p:cNvSpPr>
                <a:spLocks/>
              </p:cNvSpPr>
              <p:nvPr/>
            </p:nvSpPr>
            <p:spPr bwMode="auto">
              <a:xfrm>
                <a:off x="1205" y="2257"/>
                <a:ext cx="39" cy="97"/>
              </a:xfrm>
              <a:custGeom>
                <a:avLst/>
                <a:gdLst>
                  <a:gd name="T0" fmla="*/ 1 w 39"/>
                  <a:gd name="T1" fmla="*/ 0 h 97"/>
                  <a:gd name="T2" fmla="*/ 39 w 39"/>
                  <a:gd name="T3" fmla="*/ 97 h 97"/>
                  <a:gd name="T4" fmla="*/ 35 w 39"/>
                  <a:gd name="T5" fmla="*/ 95 h 97"/>
                  <a:gd name="T6" fmla="*/ 0 w 39"/>
                  <a:gd name="T7" fmla="*/ 4 h 97"/>
                  <a:gd name="T8" fmla="*/ 1 w 39"/>
                  <a:gd name="T9" fmla="*/ 0 h 97"/>
                  <a:gd name="T10" fmla="*/ 0 60000 65536"/>
                  <a:gd name="T11" fmla="*/ 0 60000 65536"/>
                  <a:gd name="T12" fmla="*/ 0 60000 65536"/>
                  <a:gd name="T13" fmla="*/ 0 60000 65536"/>
                  <a:gd name="T14" fmla="*/ 0 60000 65536"/>
                  <a:gd name="T15" fmla="*/ 0 w 39"/>
                  <a:gd name="T16" fmla="*/ 0 h 97"/>
                  <a:gd name="T17" fmla="*/ 39 w 39"/>
                  <a:gd name="T18" fmla="*/ 97 h 97"/>
                </a:gdLst>
                <a:ahLst/>
                <a:cxnLst>
                  <a:cxn ang="T10">
                    <a:pos x="T0" y="T1"/>
                  </a:cxn>
                  <a:cxn ang="T11">
                    <a:pos x="T2" y="T3"/>
                  </a:cxn>
                  <a:cxn ang="T12">
                    <a:pos x="T4" y="T5"/>
                  </a:cxn>
                  <a:cxn ang="T13">
                    <a:pos x="T6" y="T7"/>
                  </a:cxn>
                  <a:cxn ang="T14">
                    <a:pos x="T8" y="T9"/>
                  </a:cxn>
                </a:cxnLst>
                <a:rect l="T15" t="T16" r="T17" b="T18"/>
                <a:pathLst>
                  <a:path w="39" h="97">
                    <a:moveTo>
                      <a:pt x="1" y="0"/>
                    </a:moveTo>
                    <a:lnTo>
                      <a:pt x="39" y="97"/>
                    </a:lnTo>
                    <a:lnTo>
                      <a:pt x="35" y="95"/>
                    </a:lnTo>
                    <a:lnTo>
                      <a:pt x="0" y="4"/>
                    </a:lnTo>
                    <a:lnTo>
                      <a:pt x="1" y="0"/>
                    </a:lnTo>
                    <a:close/>
                  </a:path>
                </a:pathLst>
              </a:custGeom>
              <a:solidFill>
                <a:srgbClr val="656261"/>
              </a:solidFill>
              <a:ln w="9525">
                <a:noFill/>
                <a:round/>
                <a:headEnd/>
                <a:tailEnd/>
              </a:ln>
            </p:spPr>
            <p:txBody>
              <a:bodyPr/>
              <a:lstStyle/>
              <a:p>
                <a:endParaRPr lang="hu-HU"/>
              </a:p>
            </p:txBody>
          </p:sp>
          <p:sp>
            <p:nvSpPr>
              <p:cNvPr id="73745" name="Freeform 771"/>
              <p:cNvSpPr>
                <a:spLocks/>
              </p:cNvSpPr>
              <p:nvPr/>
            </p:nvSpPr>
            <p:spPr bwMode="auto">
              <a:xfrm>
                <a:off x="1203" y="2258"/>
                <a:ext cx="40" cy="96"/>
              </a:xfrm>
              <a:custGeom>
                <a:avLst/>
                <a:gdLst>
                  <a:gd name="T0" fmla="*/ 2 w 40"/>
                  <a:gd name="T1" fmla="*/ 0 h 96"/>
                  <a:gd name="T2" fmla="*/ 40 w 40"/>
                  <a:gd name="T3" fmla="*/ 96 h 96"/>
                  <a:gd name="T4" fmla="*/ 36 w 40"/>
                  <a:gd name="T5" fmla="*/ 94 h 96"/>
                  <a:gd name="T6" fmla="*/ 0 w 40"/>
                  <a:gd name="T7" fmla="*/ 4 h 96"/>
                  <a:gd name="T8" fmla="*/ 2 w 40"/>
                  <a:gd name="T9" fmla="*/ 0 h 96"/>
                  <a:gd name="T10" fmla="*/ 0 60000 65536"/>
                  <a:gd name="T11" fmla="*/ 0 60000 65536"/>
                  <a:gd name="T12" fmla="*/ 0 60000 65536"/>
                  <a:gd name="T13" fmla="*/ 0 60000 65536"/>
                  <a:gd name="T14" fmla="*/ 0 60000 65536"/>
                  <a:gd name="T15" fmla="*/ 0 w 40"/>
                  <a:gd name="T16" fmla="*/ 0 h 96"/>
                  <a:gd name="T17" fmla="*/ 40 w 40"/>
                  <a:gd name="T18" fmla="*/ 96 h 96"/>
                </a:gdLst>
                <a:ahLst/>
                <a:cxnLst>
                  <a:cxn ang="T10">
                    <a:pos x="T0" y="T1"/>
                  </a:cxn>
                  <a:cxn ang="T11">
                    <a:pos x="T2" y="T3"/>
                  </a:cxn>
                  <a:cxn ang="T12">
                    <a:pos x="T4" y="T5"/>
                  </a:cxn>
                  <a:cxn ang="T13">
                    <a:pos x="T6" y="T7"/>
                  </a:cxn>
                  <a:cxn ang="T14">
                    <a:pos x="T8" y="T9"/>
                  </a:cxn>
                </a:cxnLst>
                <a:rect l="T15" t="T16" r="T17" b="T18"/>
                <a:pathLst>
                  <a:path w="40" h="96">
                    <a:moveTo>
                      <a:pt x="2" y="0"/>
                    </a:moveTo>
                    <a:lnTo>
                      <a:pt x="40" y="96"/>
                    </a:lnTo>
                    <a:lnTo>
                      <a:pt x="36" y="94"/>
                    </a:lnTo>
                    <a:lnTo>
                      <a:pt x="0" y="4"/>
                    </a:lnTo>
                    <a:lnTo>
                      <a:pt x="2" y="0"/>
                    </a:lnTo>
                    <a:close/>
                  </a:path>
                </a:pathLst>
              </a:custGeom>
              <a:solidFill>
                <a:srgbClr val="636160"/>
              </a:solidFill>
              <a:ln w="9525">
                <a:noFill/>
                <a:round/>
                <a:headEnd/>
                <a:tailEnd/>
              </a:ln>
            </p:spPr>
            <p:txBody>
              <a:bodyPr/>
              <a:lstStyle/>
              <a:p>
                <a:endParaRPr lang="hu-HU"/>
              </a:p>
            </p:txBody>
          </p:sp>
          <p:sp>
            <p:nvSpPr>
              <p:cNvPr id="73746" name="Freeform 772"/>
              <p:cNvSpPr>
                <a:spLocks/>
              </p:cNvSpPr>
              <p:nvPr/>
            </p:nvSpPr>
            <p:spPr bwMode="auto">
              <a:xfrm>
                <a:off x="1202" y="2261"/>
                <a:ext cx="38" cy="91"/>
              </a:xfrm>
              <a:custGeom>
                <a:avLst/>
                <a:gdLst>
                  <a:gd name="T0" fmla="*/ 3 w 38"/>
                  <a:gd name="T1" fmla="*/ 0 h 91"/>
                  <a:gd name="T2" fmla="*/ 38 w 38"/>
                  <a:gd name="T3" fmla="*/ 91 h 91"/>
                  <a:gd name="T4" fmla="*/ 35 w 38"/>
                  <a:gd name="T5" fmla="*/ 90 h 91"/>
                  <a:gd name="T6" fmla="*/ 0 w 38"/>
                  <a:gd name="T7" fmla="*/ 3 h 91"/>
                  <a:gd name="T8" fmla="*/ 3 w 38"/>
                  <a:gd name="T9" fmla="*/ 0 h 91"/>
                  <a:gd name="T10" fmla="*/ 0 60000 65536"/>
                  <a:gd name="T11" fmla="*/ 0 60000 65536"/>
                  <a:gd name="T12" fmla="*/ 0 60000 65536"/>
                  <a:gd name="T13" fmla="*/ 0 60000 65536"/>
                  <a:gd name="T14" fmla="*/ 0 60000 65536"/>
                  <a:gd name="T15" fmla="*/ 0 w 38"/>
                  <a:gd name="T16" fmla="*/ 0 h 91"/>
                  <a:gd name="T17" fmla="*/ 38 w 38"/>
                  <a:gd name="T18" fmla="*/ 91 h 91"/>
                </a:gdLst>
                <a:ahLst/>
                <a:cxnLst>
                  <a:cxn ang="T10">
                    <a:pos x="T0" y="T1"/>
                  </a:cxn>
                  <a:cxn ang="T11">
                    <a:pos x="T2" y="T3"/>
                  </a:cxn>
                  <a:cxn ang="T12">
                    <a:pos x="T4" y="T5"/>
                  </a:cxn>
                  <a:cxn ang="T13">
                    <a:pos x="T6" y="T7"/>
                  </a:cxn>
                  <a:cxn ang="T14">
                    <a:pos x="T8" y="T9"/>
                  </a:cxn>
                </a:cxnLst>
                <a:rect l="T15" t="T16" r="T17" b="T18"/>
                <a:pathLst>
                  <a:path w="38" h="91">
                    <a:moveTo>
                      <a:pt x="3" y="0"/>
                    </a:moveTo>
                    <a:lnTo>
                      <a:pt x="38" y="91"/>
                    </a:lnTo>
                    <a:lnTo>
                      <a:pt x="35" y="90"/>
                    </a:lnTo>
                    <a:lnTo>
                      <a:pt x="0" y="3"/>
                    </a:lnTo>
                    <a:lnTo>
                      <a:pt x="3" y="0"/>
                    </a:lnTo>
                    <a:close/>
                  </a:path>
                </a:pathLst>
              </a:custGeom>
              <a:solidFill>
                <a:srgbClr val="615E5D"/>
              </a:solidFill>
              <a:ln w="9525">
                <a:noFill/>
                <a:round/>
                <a:headEnd/>
                <a:tailEnd/>
              </a:ln>
            </p:spPr>
            <p:txBody>
              <a:bodyPr/>
              <a:lstStyle/>
              <a:p>
                <a:endParaRPr lang="hu-HU"/>
              </a:p>
            </p:txBody>
          </p:sp>
          <p:sp>
            <p:nvSpPr>
              <p:cNvPr id="73747" name="Freeform 773"/>
              <p:cNvSpPr>
                <a:spLocks/>
              </p:cNvSpPr>
              <p:nvPr/>
            </p:nvSpPr>
            <p:spPr bwMode="auto">
              <a:xfrm>
                <a:off x="1202" y="2262"/>
                <a:ext cx="37" cy="90"/>
              </a:xfrm>
              <a:custGeom>
                <a:avLst/>
                <a:gdLst>
                  <a:gd name="T0" fmla="*/ 1 w 37"/>
                  <a:gd name="T1" fmla="*/ 0 h 90"/>
                  <a:gd name="T2" fmla="*/ 37 w 37"/>
                  <a:gd name="T3" fmla="*/ 90 h 90"/>
                  <a:gd name="T4" fmla="*/ 34 w 37"/>
                  <a:gd name="T5" fmla="*/ 89 h 90"/>
                  <a:gd name="T6" fmla="*/ 0 w 37"/>
                  <a:gd name="T7" fmla="*/ 3 h 90"/>
                  <a:gd name="T8" fmla="*/ 1 w 37"/>
                  <a:gd name="T9" fmla="*/ 0 h 90"/>
                  <a:gd name="T10" fmla="*/ 0 60000 65536"/>
                  <a:gd name="T11" fmla="*/ 0 60000 65536"/>
                  <a:gd name="T12" fmla="*/ 0 60000 65536"/>
                  <a:gd name="T13" fmla="*/ 0 60000 65536"/>
                  <a:gd name="T14" fmla="*/ 0 60000 65536"/>
                  <a:gd name="T15" fmla="*/ 0 w 37"/>
                  <a:gd name="T16" fmla="*/ 0 h 90"/>
                  <a:gd name="T17" fmla="*/ 37 w 37"/>
                  <a:gd name="T18" fmla="*/ 90 h 90"/>
                </a:gdLst>
                <a:ahLst/>
                <a:cxnLst>
                  <a:cxn ang="T10">
                    <a:pos x="T0" y="T1"/>
                  </a:cxn>
                  <a:cxn ang="T11">
                    <a:pos x="T2" y="T3"/>
                  </a:cxn>
                  <a:cxn ang="T12">
                    <a:pos x="T4" y="T5"/>
                  </a:cxn>
                  <a:cxn ang="T13">
                    <a:pos x="T6" y="T7"/>
                  </a:cxn>
                  <a:cxn ang="T14">
                    <a:pos x="T8" y="T9"/>
                  </a:cxn>
                </a:cxnLst>
                <a:rect l="T15" t="T16" r="T17" b="T18"/>
                <a:pathLst>
                  <a:path w="37" h="90">
                    <a:moveTo>
                      <a:pt x="1" y="0"/>
                    </a:moveTo>
                    <a:lnTo>
                      <a:pt x="37" y="90"/>
                    </a:lnTo>
                    <a:lnTo>
                      <a:pt x="34" y="89"/>
                    </a:lnTo>
                    <a:lnTo>
                      <a:pt x="0" y="3"/>
                    </a:lnTo>
                    <a:lnTo>
                      <a:pt x="1" y="0"/>
                    </a:lnTo>
                    <a:close/>
                  </a:path>
                </a:pathLst>
              </a:custGeom>
              <a:solidFill>
                <a:srgbClr val="5E5C5B"/>
              </a:solidFill>
              <a:ln w="9525">
                <a:noFill/>
                <a:round/>
                <a:headEnd/>
                <a:tailEnd/>
              </a:ln>
            </p:spPr>
            <p:txBody>
              <a:bodyPr/>
              <a:lstStyle/>
              <a:p>
                <a:endParaRPr lang="hu-HU"/>
              </a:p>
            </p:txBody>
          </p:sp>
          <p:sp>
            <p:nvSpPr>
              <p:cNvPr id="73748" name="Freeform 774"/>
              <p:cNvSpPr>
                <a:spLocks/>
              </p:cNvSpPr>
              <p:nvPr/>
            </p:nvSpPr>
            <p:spPr bwMode="auto">
              <a:xfrm>
                <a:off x="1201" y="2264"/>
                <a:ext cx="36" cy="87"/>
              </a:xfrm>
              <a:custGeom>
                <a:avLst/>
                <a:gdLst>
                  <a:gd name="T0" fmla="*/ 1 w 36"/>
                  <a:gd name="T1" fmla="*/ 0 h 87"/>
                  <a:gd name="T2" fmla="*/ 36 w 36"/>
                  <a:gd name="T3" fmla="*/ 87 h 87"/>
                  <a:gd name="T4" fmla="*/ 32 w 36"/>
                  <a:gd name="T5" fmla="*/ 87 h 87"/>
                  <a:gd name="T6" fmla="*/ 0 w 36"/>
                  <a:gd name="T7" fmla="*/ 3 h 87"/>
                  <a:gd name="T8" fmla="*/ 1 w 36"/>
                  <a:gd name="T9" fmla="*/ 0 h 87"/>
                  <a:gd name="T10" fmla="*/ 0 60000 65536"/>
                  <a:gd name="T11" fmla="*/ 0 60000 65536"/>
                  <a:gd name="T12" fmla="*/ 0 60000 65536"/>
                  <a:gd name="T13" fmla="*/ 0 60000 65536"/>
                  <a:gd name="T14" fmla="*/ 0 60000 65536"/>
                  <a:gd name="T15" fmla="*/ 0 w 36"/>
                  <a:gd name="T16" fmla="*/ 0 h 87"/>
                  <a:gd name="T17" fmla="*/ 36 w 36"/>
                  <a:gd name="T18" fmla="*/ 87 h 87"/>
                </a:gdLst>
                <a:ahLst/>
                <a:cxnLst>
                  <a:cxn ang="T10">
                    <a:pos x="T0" y="T1"/>
                  </a:cxn>
                  <a:cxn ang="T11">
                    <a:pos x="T2" y="T3"/>
                  </a:cxn>
                  <a:cxn ang="T12">
                    <a:pos x="T4" y="T5"/>
                  </a:cxn>
                  <a:cxn ang="T13">
                    <a:pos x="T6" y="T7"/>
                  </a:cxn>
                  <a:cxn ang="T14">
                    <a:pos x="T8" y="T9"/>
                  </a:cxn>
                </a:cxnLst>
                <a:rect l="T15" t="T16" r="T17" b="T18"/>
                <a:pathLst>
                  <a:path w="36" h="87">
                    <a:moveTo>
                      <a:pt x="1" y="0"/>
                    </a:moveTo>
                    <a:lnTo>
                      <a:pt x="36" y="87"/>
                    </a:lnTo>
                    <a:lnTo>
                      <a:pt x="32" y="87"/>
                    </a:lnTo>
                    <a:lnTo>
                      <a:pt x="0" y="3"/>
                    </a:lnTo>
                    <a:lnTo>
                      <a:pt x="1" y="0"/>
                    </a:lnTo>
                    <a:close/>
                  </a:path>
                </a:pathLst>
              </a:custGeom>
              <a:solidFill>
                <a:srgbClr val="5D5A59"/>
              </a:solidFill>
              <a:ln w="9525">
                <a:noFill/>
                <a:round/>
                <a:headEnd/>
                <a:tailEnd/>
              </a:ln>
            </p:spPr>
            <p:txBody>
              <a:bodyPr/>
              <a:lstStyle/>
              <a:p>
                <a:endParaRPr lang="hu-HU"/>
              </a:p>
            </p:txBody>
          </p:sp>
          <p:sp>
            <p:nvSpPr>
              <p:cNvPr id="73749" name="Freeform 775"/>
              <p:cNvSpPr>
                <a:spLocks/>
              </p:cNvSpPr>
              <p:nvPr/>
            </p:nvSpPr>
            <p:spPr bwMode="auto">
              <a:xfrm>
                <a:off x="1199" y="2265"/>
                <a:ext cx="37" cy="86"/>
              </a:xfrm>
              <a:custGeom>
                <a:avLst/>
                <a:gdLst>
                  <a:gd name="T0" fmla="*/ 3 w 37"/>
                  <a:gd name="T1" fmla="*/ 0 h 86"/>
                  <a:gd name="T2" fmla="*/ 37 w 37"/>
                  <a:gd name="T3" fmla="*/ 86 h 86"/>
                  <a:gd name="T4" fmla="*/ 33 w 37"/>
                  <a:gd name="T5" fmla="*/ 85 h 86"/>
                  <a:gd name="T6" fmla="*/ 0 w 37"/>
                  <a:gd name="T7" fmla="*/ 3 h 86"/>
                  <a:gd name="T8" fmla="*/ 3 w 37"/>
                  <a:gd name="T9" fmla="*/ 0 h 86"/>
                  <a:gd name="T10" fmla="*/ 0 60000 65536"/>
                  <a:gd name="T11" fmla="*/ 0 60000 65536"/>
                  <a:gd name="T12" fmla="*/ 0 60000 65536"/>
                  <a:gd name="T13" fmla="*/ 0 60000 65536"/>
                  <a:gd name="T14" fmla="*/ 0 60000 65536"/>
                  <a:gd name="T15" fmla="*/ 0 w 37"/>
                  <a:gd name="T16" fmla="*/ 0 h 86"/>
                  <a:gd name="T17" fmla="*/ 37 w 37"/>
                  <a:gd name="T18" fmla="*/ 86 h 86"/>
                </a:gdLst>
                <a:ahLst/>
                <a:cxnLst>
                  <a:cxn ang="T10">
                    <a:pos x="T0" y="T1"/>
                  </a:cxn>
                  <a:cxn ang="T11">
                    <a:pos x="T2" y="T3"/>
                  </a:cxn>
                  <a:cxn ang="T12">
                    <a:pos x="T4" y="T5"/>
                  </a:cxn>
                  <a:cxn ang="T13">
                    <a:pos x="T6" y="T7"/>
                  </a:cxn>
                  <a:cxn ang="T14">
                    <a:pos x="T8" y="T9"/>
                  </a:cxn>
                </a:cxnLst>
                <a:rect l="T15" t="T16" r="T17" b="T18"/>
                <a:pathLst>
                  <a:path w="37" h="86">
                    <a:moveTo>
                      <a:pt x="3" y="0"/>
                    </a:moveTo>
                    <a:lnTo>
                      <a:pt x="37" y="86"/>
                    </a:lnTo>
                    <a:lnTo>
                      <a:pt x="33" y="85"/>
                    </a:lnTo>
                    <a:lnTo>
                      <a:pt x="0" y="3"/>
                    </a:lnTo>
                    <a:lnTo>
                      <a:pt x="3" y="0"/>
                    </a:lnTo>
                    <a:close/>
                  </a:path>
                </a:pathLst>
              </a:custGeom>
              <a:solidFill>
                <a:srgbClr val="5A5756"/>
              </a:solidFill>
              <a:ln w="9525">
                <a:noFill/>
                <a:round/>
                <a:headEnd/>
                <a:tailEnd/>
              </a:ln>
            </p:spPr>
            <p:txBody>
              <a:bodyPr/>
              <a:lstStyle/>
              <a:p>
                <a:endParaRPr lang="hu-HU"/>
              </a:p>
            </p:txBody>
          </p:sp>
          <p:sp>
            <p:nvSpPr>
              <p:cNvPr id="73750" name="Freeform 776"/>
              <p:cNvSpPr>
                <a:spLocks/>
              </p:cNvSpPr>
              <p:nvPr/>
            </p:nvSpPr>
            <p:spPr bwMode="auto">
              <a:xfrm>
                <a:off x="1199" y="2267"/>
                <a:ext cx="34" cy="84"/>
              </a:xfrm>
              <a:custGeom>
                <a:avLst/>
                <a:gdLst>
                  <a:gd name="T0" fmla="*/ 2 w 34"/>
                  <a:gd name="T1" fmla="*/ 0 h 84"/>
                  <a:gd name="T2" fmla="*/ 34 w 34"/>
                  <a:gd name="T3" fmla="*/ 84 h 84"/>
                  <a:gd name="T4" fmla="*/ 31 w 34"/>
                  <a:gd name="T5" fmla="*/ 83 h 84"/>
                  <a:gd name="T6" fmla="*/ 0 w 34"/>
                  <a:gd name="T7" fmla="*/ 2 h 84"/>
                  <a:gd name="T8" fmla="*/ 2 w 34"/>
                  <a:gd name="T9" fmla="*/ 0 h 84"/>
                  <a:gd name="T10" fmla="*/ 0 60000 65536"/>
                  <a:gd name="T11" fmla="*/ 0 60000 65536"/>
                  <a:gd name="T12" fmla="*/ 0 60000 65536"/>
                  <a:gd name="T13" fmla="*/ 0 60000 65536"/>
                  <a:gd name="T14" fmla="*/ 0 60000 65536"/>
                  <a:gd name="T15" fmla="*/ 0 w 34"/>
                  <a:gd name="T16" fmla="*/ 0 h 84"/>
                  <a:gd name="T17" fmla="*/ 34 w 34"/>
                  <a:gd name="T18" fmla="*/ 84 h 84"/>
                </a:gdLst>
                <a:ahLst/>
                <a:cxnLst>
                  <a:cxn ang="T10">
                    <a:pos x="T0" y="T1"/>
                  </a:cxn>
                  <a:cxn ang="T11">
                    <a:pos x="T2" y="T3"/>
                  </a:cxn>
                  <a:cxn ang="T12">
                    <a:pos x="T4" y="T5"/>
                  </a:cxn>
                  <a:cxn ang="T13">
                    <a:pos x="T6" y="T7"/>
                  </a:cxn>
                  <a:cxn ang="T14">
                    <a:pos x="T8" y="T9"/>
                  </a:cxn>
                </a:cxnLst>
                <a:rect l="T15" t="T16" r="T17" b="T18"/>
                <a:pathLst>
                  <a:path w="34" h="84">
                    <a:moveTo>
                      <a:pt x="2" y="0"/>
                    </a:moveTo>
                    <a:lnTo>
                      <a:pt x="34" y="84"/>
                    </a:lnTo>
                    <a:lnTo>
                      <a:pt x="31" y="83"/>
                    </a:lnTo>
                    <a:lnTo>
                      <a:pt x="0" y="2"/>
                    </a:lnTo>
                    <a:lnTo>
                      <a:pt x="2" y="0"/>
                    </a:lnTo>
                    <a:close/>
                  </a:path>
                </a:pathLst>
              </a:custGeom>
              <a:solidFill>
                <a:srgbClr val="585554"/>
              </a:solidFill>
              <a:ln w="9525">
                <a:noFill/>
                <a:round/>
                <a:headEnd/>
                <a:tailEnd/>
              </a:ln>
            </p:spPr>
            <p:txBody>
              <a:bodyPr/>
              <a:lstStyle/>
              <a:p>
                <a:endParaRPr lang="hu-HU"/>
              </a:p>
            </p:txBody>
          </p:sp>
          <p:sp>
            <p:nvSpPr>
              <p:cNvPr id="73751" name="Freeform 777"/>
              <p:cNvSpPr>
                <a:spLocks/>
              </p:cNvSpPr>
              <p:nvPr/>
            </p:nvSpPr>
            <p:spPr bwMode="auto">
              <a:xfrm>
                <a:off x="1198" y="2268"/>
                <a:ext cx="34" cy="82"/>
              </a:xfrm>
              <a:custGeom>
                <a:avLst/>
                <a:gdLst>
                  <a:gd name="T0" fmla="*/ 1 w 34"/>
                  <a:gd name="T1" fmla="*/ 0 h 82"/>
                  <a:gd name="T2" fmla="*/ 34 w 34"/>
                  <a:gd name="T3" fmla="*/ 82 h 82"/>
                  <a:gd name="T4" fmla="*/ 31 w 34"/>
                  <a:gd name="T5" fmla="*/ 80 h 82"/>
                  <a:gd name="T6" fmla="*/ 0 w 34"/>
                  <a:gd name="T7" fmla="*/ 3 h 82"/>
                  <a:gd name="T8" fmla="*/ 1 w 34"/>
                  <a:gd name="T9" fmla="*/ 0 h 82"/>
                  <a:gd name="T10" fmla="*/ 0 60000 65536"/>
                  <a:gd name="T11" fmla="*/ 0 60000 65536"/>
                  <a:gd name="T12" fmla="*/ 0 60000 65536"/>
                  <a:gd name="T13" fmla="*/ 0 60000 65536"/>
                  <a:gd name="T14" fmla="*/ 0 60000 65536"/>
                  <a:gd name="T15" fmla="*/ 0 w 34"/>
                  <a:gd name="T16" fmla="*/ 0 h 82"/>
                  <a:gd name="T17" fmla="*/ 34 w 34"/>
                  <a:gd name="T18" fmla="*/ 82 h 82"/>
                </a:gdLst>
                <a:ahLst/>
                <a:cxnLst>
                  <a:cxn ang="T10">
                    <a:pos x="T0" y="T1"/>
                  </a:cxn>
                  <a:cxn ang="T11">
                    <a:pos x="T2" y="T3"/>
                  </a:cxn>
                  <a:cxn ang="T12">
                    <a:pos x="T4" y="T5"/>
                  </a:cxn>
                  <a:cxn ang="T13">
                    <a:pos x="T6" y="T7"/>
                  </a:cxn>
                  <a:cxn ang="T14">
                    <a:pos x="T8" y="T9"/>
                  </a:cxn>
                </a:cxnLst>
                <a:rect l="T15" t="T16" r="T17" b="T18"/>
                <a:pathLst>
                  <a:path w="34" h="82">
                    <a:moveTo>
                      <a:pt x="1" y="0"/>
                    </a:moveTo>
                    <a:lnTo>
                      <a:pt x="34" y="82"/>
                    </a:lnTo>
                    <a:lnTo>
                      <a:pt x="31" y="80"/>
                    </a:lnTo>
                    <a:lnTo>
                      <a:pt x="0" y="3"/>
                    </a:lnTo>
                    <a:lnTo>
                      <a:pt x="1" y="0"/>
                    </a:lnTo>
                    <a:close/>
                  </a:path>
                </a:pathLst>
              </a:custGeom>
              <a:solidFill>
                <a:srgbClr val="565452"/>
              </a:solidFill>
              <a:ln w="9525">
                <a:noFill/>
                <a:round/>
                <a:headEnd/>
                <a:tailEnd/>
              </a:ln>
            </p:spPr>
            <p:txBody>
              <a:bodyPr/>
              <a:lstStyle/>
              <a:p>
                <a:endParaRPr lang="hu-HU"/>
              </a:p>
            </p:txBody>
          </p:sp>
          <p:sp>
            <p:nvSpPr>
              <p:cNvPr id="73752" name="Freeform 778"/>
              <p:cNvSpPr>
                <a:spLocks/>
              </p:cNvSpPr>
              <p:nvPr/>
            </p:nvSpPr>
            <p:spPr bwMode="auto">
              <a:xfrm>
                <a:off x="1196" y="2269"/>
                <a:ext cx="34" cy="81"/>
              </a:xfrm>
              <a:custGeom>
                <a:avLst/>
                <a:gdLst>
                  <a:gd name="T0" fmla="*/ 3 w 34"/>
                  <a:gd name="T1" fmla="*/ 0 h 81"/>
                  <a:gd name="T2" fmla="*/ 34 w 34"/>
                  <a:gd name="T3" fmla="*/ 81 h 81"/>
                  <a:gd name="T4" fmla="*/ 30 w 34"/>
                  <a:gd name="T5" fmla="*/ 79 h 81"/>
                  <a:gd name="T6" fmla="*/ 0 w 34"/>
                  <a:gd name="T7" fmla="*/ 3 h 81"/>
                  <a:gd name="T8" fmla="*/ 3 w 34"/>
                  <a:gd name="T9" fmla="*/ 0 h 81"/>
                  <a:gd name="T10" fmla="*/ 0 60000 65536"/>
                  <a:gd name="T11" fmla="*/ 0 60000 65536"/>
                  <a:gd name="T12" fmla="*/ 0 60000 65536"/>
                  <a:gd name="T13" fmla="*/ 0 60000 65536"/>
                  <a:gd name="T14" fmla="*/ 0 60000 65536"/>
                  <a:gd name="T15" fmla="*/ 0 w 34"/>
                  <a:gd name="T16" fmla="*/ 0 h 81"/>
                  <a:gd name="T17" fmla="*/ 34 w 34"/>
                  <a:gd name="T18" fmla="*/ 81 h 81"/>
                </a:gdLst>
                <a:ahLst/>
                <a:cxnLst>
                  <a:cxn ang="T10">
                    <a:pos x="T0" y="T1"/>
                  </a:cxn>
                  <a:cxn ang="T11">
                    <a:pos x="T2" y="T3"/>
                  </a:cxn>
                  <a:cxn ang="T12">
                    <a:pos x="T4" y="T5"/>
                  </a:cxn>
                  <a:cxn ang="T13">
                    <a:pos x="T6" y="T7"/>
                  </a:cxn>
                  <a:cxn ang="T14">
                    <a:pos x="T8" y="T9"/>
                  </a:cxn>
                </a:cxnLst>
                <a:rect l="T15" t="T16" r="T17" b="T18"/>
                <a:pathLst>
                  <a:path w="34" h="81">
                    <a:moveTo>
                      <a:pt x="3" y="0"/>
                    </a:moveTo>
                    <a:lnTo>
                      <a:pt x="34" y="81"/>
                    </a:lnTo>
                    <a:lnTo>
                      <a:pt x="30" y="79"/>
                    </a:lnTo>
                    <a:lnTo>
                      <a:pt x="0" y="3"/>
                    </a:lnTo>
                    <a:lnTo>
                      <a:pt x="3" y="0"/>
                    </a:lnTo>
                    <a:close/>
                  </a:path>
                </a:pathLst>
              </a:custGeom>
              <a:solidFill>
                <a:srgbClr val="545250"/>
              </a:solidFill>
              <a:ln w="9525">
                <a:noFill/>
                <a:round/>
                <a:headEnd/>
                <a:tailEnd/>
              </a:ln>
            </p:spPr>
            <p:txBody>
              <a:bodyPr/>
              <a:lstStyle/>
              <a:p>
                <a:endParaRPr lang="hu-HU"/>
              </a:p>
            </p:txBody>
          </p:sp>
          <p:sp>
            <p:nvSpPr>
              <p:cNvPr id="73753" name="Freeform 779"/>
              <p:cNvSpPr>
                <a:spLocks/>
              </p:cNvSpPr>
              <p:nvPr/>
            </p:nvSpPr>
            <p:spPr bwMode="auto">
              <a:xfrm>
                <a:off x="1196" y="2271"/>
                <a:ext cx="33" cy="77"/>
              </a:xfrm>
              <a:custGeom>
                <a:avLst/>
                <a:gdLst>
                  <a:gd name="T0" fmla="*/ 2 w 33"/>
                  <a:gd name="T1" fmla="*/ 0 h 77"/>
                  <a:gd name="T2" fmla="*/ 33 w 33"/>
                  <a:gd name="T3" fmla="*/ 77 h 77"/>
                  <a:gd name="T4" fmla="*/ 29 w 33"/>
                  <a:gd name="T5" fmla="*/ 76 h 77"/>
                  <a:gd name="T6" fmla="*/ 0 w 33"/>
                  <a:gd name="T7" fmla="*/ 3 h 77"/>
                  <a:gd name="T8" fmla="*/ 2 w 33"/>
                  <a:gd name="T9" fmla="*/ 0 h 77"/>
                  <a:gd name="T10" fmla="*/ 0 60000 65536"/>
                  <a:gd name="T11" fmla="*/ 0 60000 65536"/>
                  <a:gd name="T12" fmla="*/ 0 60000 65536"/>
                  <a:gd name="T13" fmla="*/ 0 60000 65536"/>
                  <a:gd name="T14" fmla="*/ 0 60000 65536"/>
                  <a:gd name="T15" fmla="*/ 0 w 33"/>
                  <a:gd name="T16" fmla="*/ 0 h 77"/>
                  <a:gd name="T17" fmla="*/ 33 w 33"/>
                  <a:gd name="T18" fmla="*/ 77 h 77"/>
                </a:gdLst>
                <a:ahLst/>
                <a:cxnLst>
                  <a:cxn ang="T10">
                    <a:pos x="T0" y="T1"/>
                  </a:cxn>
                  <a:cxn ang="T11">
                    <a:pos x="T2" y="T3"/>
                  </a:cxn>
                  <a:cxn ang="T12">
                    <a:pos x="T4" y="T5"/>
                  </a:cxn>
                  <a:cxn ang="T13">
                    <a:pos x="T6" y="T7"/>
                  </a:cxn>
                  <a:cxn ang="T14">
                    <a:pos x="T8" y="T9"/>
                  </a:cxn>
                </a:cxnLst>
                <a:rect l="T15" t="T16" r="T17" b="T18"/>
                <a:pathLst>
                  <a:path w="33" h="77">
                    <a:moveTo>
                      <a:pt x="2" y="0"/>
                    </a:moveTo>
                    <a:lnTo>
                      <a:pt x="33" y="77"/>
                    </a:lnTo>
                    <a:lnTo>
                      <a:pt x="29" y="76"/>
                    </a:lnTo>
                    <a:lnTo>
                      <a:pt x="0" y="3"/>
                    </a:lnTo>
                    <a:lnTo>
                      <a:pt x="2" y="0"/>
                    </a:lnTo>
                    <a:close/>
                  </a:path>
                </a:pathLst>
              </a:custGeom>
              <a:solidFill>
                <a:srgbClr val="53504E"/>
              </a:solidFill>
              <a:ln w="9525">
                <a:noFill/>
                <a:round/>
                <a:headEnd/>
                <a:tailEnd/>
              </a:ln>
            </p:spPr>
            <p:txBody>
              <a:bodyPr/>
              <a:lstStyle/>
              <a:p>
                <a:endParaRPr lang="hu-HU"/>
              </a:p>
            </p:txBody>
          </p:sp>
          <p:sp>
            <p:nvSpPr>
              <p:cNvPr id="73754" name="Freeform 780"/>
              <p:cNvSpPr>
                <a:spLocks/>
              </p:cNvSpPr>
              <p:nvPr/>
            </p:nvSpPr>
            <p:spPr bwMode="auto">
              <a:xfrm>
                <a:off x="1195" y="2272"/>
                <a:ext cx="31" cy="76"/>
              </a:xfrm>
              <a:custGeom>
                <a:avLst/>
                <a:gdLst>
                  <a:gd name="T0" fmla="*/ 1 w 31"/>
                  <a:gd name="T1" fmla="*/ 0 h 76"/>
                  <a:gd name="T2" fmla="*/ 31 w 31"/>
                  <a:gd name="T3" fmla="*/ 76 h 76"/>
                  <a:gd name="T4" fmla="*/ 28 w 31"/>
                  <a:gd name="T5" fmla="*/ 75 h 76"/>
                  <a:gd name="T6" fmla="*/ 0 w 31"/>
                  <a:gd name="T7" fmla="*/ 3 h 76"/>
                  <a:gd name="T8" fmla="*/ 1 w 31"/>
                  <a:gd name="T9" fmla="*/ 0 h 76"/>
                  <a:gd name="T10" fmla="*/ 0 60000 65536"/>
                  <a:gd name="T11" fmla="*/ 0 60000 65536"/>
                  <a:gd name="T12" fmla="*/ 0 60000 65536"/>
                  <a:gd name="T13" fmla="*/ 0 60000 65536"/>
                  <a:gd name="T14" fmla="*/ 0 60000 65536"/>
                  <a:gd name="T15" fmla="*/ 0 w 31"/>
                  <a:gd name="T16" fmla="*/ 0 h 76"/>
                  <a:gd name="T17" fmla="*/ 31 w 31"/>
                  <a:gd name="T18" fmla="*/ 76 h 76"/>
                </a:gdLst>
                <a:ahLst/>
                <a:cxnLst>
                  <a:cxn ang="T10">
                    <a:pos x="T0" y="T1"/>
                  </a:cxn>
                  <a:cxn ang="T11">
                    <a:pos x="T2" y="T3"/>
                  </a:cxn>
                  <a:cxn ang="T12">
                    <a:pos x="T4" y="T5"/>
                  </a:cxn>
                  <a:cxn ang="T13">
                    <a:pos x="T6" y="T7"/>
                  </a:cxn>
                  <a:cxn ang="T14">
                    <a:pos x="T8" y="T9"/>
                  </a:cxn>
                </a:cxnLst>
                <a:rect l="T15" t="T16" r="T17" b="T18"/>
                <a:pathLst>
                  <a:path w="31" h="76">
                    <a:moveTo>
                      <a:pt x="1" y="0"/>
                    </a:moveTo>
                    <a:lnTo>
                      <a:pt x="31" y="76"/>
                    </a:lnTo>
                    <a:lnTo>
                      <a:pt x="28" y="75"/>
                    </a:lnTo>
                    <a:lnTo>
                      <a:pt x="0" y="3"/>
                    </a:lnTo>
                    <a:lnTo>
                      <a:pt x="1" y="0"/>
                    </a:lnTo>
                    <a:close/>
                  </a:path>
                </a:pathLst>
              </a:custGeom>
              <a:solidFill>
                <a:srgbClr val="514E4C"/>
              </a:solidFill>
              <a:ln w="9525">
                <a:noFill/>
                <a:round/>
                <a:headEnd/>
                <a:tailEnd/>
              </a:ln>
            </p:spPr>
            <p:txBody>
              <a:bodyPr/>
              <a:lstStyle/>
              <a:p>
                <a:endParaRPr lang="hu-HU"/>
              </a:p>
            </p:txBody>
          </p:sp>
          <p:sp>
            <p:nvSpPr>
              <p:cNvPr id="73755" name="Freeform 781"/>
              <p:cNvSpPr>
                <a:spLocks/>
              </p:cNvSpPr>
              <p:nvPr/>
            </p:nvSpPr>
            <p:spPr bwMode="auto">
              <a:xfrm>
                <a:off x="1194" y="2274"/>
                <a:ext cx="31" cy="73"/>
              </a:xfrm>
              <a:custGeom>
                <a:avLst/>
                <a:gdLst>
                  <a:gd name="T0" fmla="*/ 2 w 31"/>
                  <a:gd name="T1" fmla="*/ 0 h 73"/>
                  <a:gd name="T2" fmla="*/ 31 w 31"/>
                  <a:gd name="T3" fmla="*/ 73 h 73"/>
                  <a:gd name="T4" fmla="*/ 28 w 31"/>
                  <a:gd name="T5" fmla="*/ 73 h 73"/>
                  <a:gd name="T6" fmla="*/ 0 w 31"/>
                  <a:gd name="T7" fmla="*/ 4 h 73"/>
                  <a:gd name="T8" fmla="*/ 2 w 31"/>
                  <a:gd name="T9" fmla="*/ 0 h 73"/>
                  <a:gd name="T10" fmla="*/ 0 60000 65536"/>
                  <a:gd name="T11" fmla="*/ 0 60000 65536"/>
                  <a:gd name="T12" fmla="*/ 0 60000 65536"/>
                  <a:gd name="T13" fmla="*/ 0 60000 65536"/>
                  <a:gd name="T14" fmla="*/ 0 60000 65536"/>
                  <a:gd name="T15" fmla="*/ 0 w 31"/>
                  <a:gd name="T16" fmla="*/ 0 h 73"/>
                  <a:gd name="T17" fmla="*/ 31 w 31"/>
                  <a:gd name="T18" fmla="*/ 73 h 73"/>
                </a:gdLst>
                <a:ahLst/>
                <a:cxnLst>
                  <a:cxn ang="T10">
                    <a:pos x="T0" y="T1"/>
                  </a:cxn>
                  <a:cxn ang="T11">
                    <a:pos x="T2" y="T3"/>
                  </a:cxn>
                  <a:cxn ang="T12">
                    <a:pos x="T4" y="T5"/>
                  </a:cxn>
                  <a:cxn ang="T13">
                    <a:pos x="T6" y="T7"/>
                  </a:cxn>
                  <a:cxn ang="T14">
                    <a:pos x="T8" y="T9"/>
                  </a:cxn>
                </a:cxnLst>
                <a:rect l="T15" t="T16" r="T17" b="T18"/>
                <a:pathLst>
                  <a:path w="31" h="73">
                    <a:moveTo>
                      <a:pt x="2" y="0"/>
                    </a:moveTo>
                    <a:lnTo>
                      <a:pt x="31" y="73"/>
                    </a:lnTo>
                    <a:lnTo>
                      <a:pt x="28" y="73"/>
                    </a:lnTo>
                    <a:lnTo>
                      <a:pt x="0" y="4"/>
                    </a:lnTo>
                    <a:lnTo>
                      <a:pt x="2" y="0"/>
                    </a:lnTo>
                    <a:close/>
                  </a:path>
                </a:pathLst>
              </a:custGeom>
              <a:solidFill>
                <a:srgbClr val="4E4B4A"/>
              </a:solidFill>
              <a:ln w="9525">
                <a:noFill/>
                <a:round/>
                <a:headEnd/>
                <a:tailEnd/>
              </a:ln>
            </p:spPr>
            <p:txBody>
              <a:bodyPr/>
              <a:lstStyle/>
              <a:p>
                <a:endParaRPr lang="hu-HU"/>
              </a:p>
            </p:txBody>
          </p:sp>
          <p:sp>
            <p:nvSpPr>
              <p:cNvPr id="73756" name="Freeform 782"/>
              <p:cNvSpPr>
                <a:spLocks/>
              </p:cNvSpPr>
              <p:nvPr/>
            </p:nvSpPr>
            <p:spPr bwMode="auto">
              <a:xfrm>
                <a:off x="1194" y="2275"/>
                <a:ext cx="29" cy="72"/>
              </a:xfrm>
              <a:custGeom>
                <a:avLst/>
                <a:gdLst>
                  <a:gd name="T0" fmla="*/ 1 w 29"/>
                  <a:gd name="T1" fmla="*/ 0 h 72"/>
                  <a:gd name="T2" fmla="*/ 29 w 29"/>
                  <a:gd name="T3" fmla="*/ 72 h 72"/>
                  <a:gd name="T4" fmla="*/ 25 w 29"/>
                  <a:gd name="T5" fmla="*/ 70 h 72"/>
                  <a:gd name="T6" fmla="*/ 0 w 29"/>
                  <a:gd name="T7" fmla="*/ 4 h 72"/>
                  <a:gd name="T8" fmla="*/ 1 w 29"/>
                  <a:gd name="T9" fmla="*/ 0 h 72"/>
                  <a:gd name="T10" fmla="*/ 0 60000 65536"/>
                  <a:gd name="T11" fmla="*/ 0 60000 65536"/>
                  <a:gd name="T12" fmla="*/ 0 60000 65536"/>
                  <a:gd name="T13" fmla="*/ 0 60000 65536"/>
                  <a:gd name="T14" fmla="*/ 0 60000 65536"/>
                  <a:gd name="T15" fmla="*/ 0 w 29"/>
                  <a:gd name="T16" fmla="*/ 0 h 72"/>
                  <a:gd name="T17" fmla="*/ 29 w 29"/>
                  <a:gd name="T18" fmla="*/ 72 h 72"/>
                </a:gdLst>
                <a:ahLst/>
                <a:cxnLst>
                  <a:cxn ang="T10">
                    <a:pos x="T0" y="T1"/>
                  </a:cxn>
                  <a:cxn ang="T11">
                    <a:pos x="T2" y="T3"/>
                  </a:cxn>
                  <a:cxn ang="T12">
                    <a:pos x="T4" y="T5"/>
                  </a:cxn>
                  <a:cxn ang="T13">
                    <a:pos x="T6" y="T7"/>
                  </a:cxn>
                  <a:cxn ang="T14">
                    <a:pos x="T8" y="T9"/>
                  </a:cxn>
                </a:cxnLst>
                <a:rect l="T15" t="T16" r="T17" b="T18"/>
                <a:pathLst>
                  <a:path w="29" h="72">
                    <a:moveTo>
                      <a:pt x="1" y="0"/>
                    </a:moveTo>
                    <a:lnTo>
                      <a:pt x="29" y="72"/>
                    </a:lnTo>
                    <a:lnTo>
                      <a:pt x="25" y="70"/>
                    </a:lnTo>
                    <a:lnTo>
                      <a:pt x="0" y="4"/>
                    </a:lnTo>
                    <a:lnTo>
                      <a:pt x="1" y="0"/>
                    </a:lnTo>
                    <a:close/>
                  </a:path>
                </a:pathLst>
              </a:custGeom>
              <a:solidFill>
                <a:srgbClr val="4D4A48"/>
              </a:solidFill>
              <a:ln w="9525">
                <a:noFill/>
                <a:round/>
                <a:headEnd/>
                <a:tailEnd/>
              </a:ln>
            </p:spPr>
            <p:txBody>
              <a:bodyPr/>
              <a:lstStyle/>
              <a:p>
                <a:endParaRPr lang="hu-HU"/>
              </a:p>
            </p:txBody>
          </p:sp>
          <p:sp>
            <p:nvSpPr>
              <p:cNvPr id="73757" name="Freeform 783"/>
              <p:cNvSpPr>
                <a:spLocks/>
              </p:cNvSpPr>
              <p:nvPr/>
            </p:nvSpPr>
            <p:spPr bwMode="auto">
              <a:xfrm>
                <a:off x="1192" y="2278"/>
                <a:ext cx="30" cy="69"/>
              </a:xfrm>
              <a:custGeom>
                <a:avLst/>
                <a:gdLst>
                  <a:gd name="T0" fmla="*/ 2 w 30"/>
                  <a:gd name="T1" fmla="*/ 0 h 69"/>
                  <a:gd name="T2" fmla="*/ 30 w 30"/>
                  <a:gd name="T3" fmla="*/ 69 h 69"/>
                  <a:gd name="T4" fmla="*/ 26 w 30"/>
                  <a:gd name="T5" fmla="*/ 67 h 69"/>
                  <a:gd name="T6" fmla="*/ 0 w 30"/>
                  <a:gd name="T7" fmla="*/ 3 h 69"/>
                  <a:gd name="T8" fmla="*/ 2 w 30"/>
                  <a:gd name="T9" fmla="*/ 0 h 69"/>
                  <a:gd name="T10" fmla="*/ 0 60000 65536"/>
                  <a:gd name="T11" fmla="*/ 0 60000 65536"/>
                  <a:gd name="T12" fmla="*/ 0 60000 65536"/>
                  <a:gd name="T13" fmla="*/ 0 60000 65536"/>
                  <a:gd name="T14" fmla="*/ 0 60000 65536"/>
                  <a:gd name="T15" fmla="*/ 0 w 30"/>
                  <a:gd name="T16" fmla="*/ 0 h 69"/>
                  <a:gd name="T17" fmla="*/ 30 w 30"/>
                  <a:gd name="T18" fmla="*/ 69 h 69"/>
                </a:gdLst>
                <a:ahLst/>
                <a:cxnLst>
                  <a:cxn ang="T10">
                    <a:pos x="T0" y="T1"/>
                  </a:cxn>
                  <a:cxn ang="T11">
                    <a:pos x="T2" y="T3"/>
                  </a:cxn>
                  <a:cxn ang="T12">
                    <a:pos x="T4" y="T5"/>
                  </a:cxn>
                  <a:cxn ang="T13">
                    <a:pos x="T6" y="T7"/>
                  </a:cxn>
                  <a:cxn ang="T14">
                    <a:pos x="T8" y="T9"/>
                  </a:cxn>
                </a:cxnLst>
                <a:rect l="T15" t="T16" r="T17" b="T18"/>
                <a:pathLst>
                  <a:path w="30" h="69">
                    <a:moveTo>
                      <a:pt x="2" y="0"/>
                    </a:moveTo>
                    <a:lnTo>
                      <a:pt x="30" y="69"/>
                    </a:lnTo>
                    <a:lnTo>
                      <a:pt x="26" y="67"/>
                    </a:lnTo>
                    <a:lnTo>
                      <a:pt x="0" y="3"/>
                    </a:lnTo>
                    <a:lnTo>
                      <a:pt x="2" y="0"/>
                    </a:lnTo>
                    <a:close/>
                  </a:path>
                </a:pathLst>
              </a:custGeom>
              <a:solidFill>
                <a:srgbClr val="4A4745"/>
              </a:solidFill>
              <a:ln w="9525">
                <a:noFill/>
                <a:round/>
                <a:headEnd/>
                <a:tailEnd/>
              </a:ln>
            </p:spPr>
            <p:txBody>
              <a:bodyPr/>
              <a:lstStyle/>
              <a:p>
                <a:endParaRPr lang="hu-HU"/>
              </a:p>
            </p:txBody>
          </p:sp>
          <p:sp>
            <p:nvSpPr>
              <p:cNvPr id="73758" name="Freeform 784"/>
              <p:cNvSpPr>
                <a:spLocks/>
              </p:cNvSpPr>
              <p:nvPr/>
            </p:nvSpPr>
            <p:spPr bwMode="auto">
              <a:xfrm>
                <a:off x="1191" y="2279"/>
                <a:ext cx="28" cy="66"/>
              </a:xfrm>
              <a:custGeom>
                <a:avLst/>
                <a:gdLst>
                  <a:gd name="T0" fmla="*/ 3 w 28"/>
                  <a:gd name="T1" fmla="*/ 0 h 66"/>
                  <a:gd name="T2" fmla="*/ 28 w 28"/>
                  <a:gd name="T3" fmla="*/ 66 h 66"/>
                  <a:gd name="T4" fmla="*/ 25 w 28"/>
                  <a:gd name="T5" fmla="*/ 65 h 66"/>
                  <a:gd name="T6" fmla="*/ 0 w 28"/>
                  <a:gd name="T7" fmla="*/ 3 h 66"/>
                  <a:gd name="T8" fmla="*/ 3 w 28"/>
                  <a:gd name="T9" fmla="*/ 0 h 66"/>
                  <a:gd name="T10" fmla="*/ 0 60000 65536"/>
                  <a:gd name="T11" fmla="*/ 0 60000 65536"/>
                  <a:gd name="T12" fmla="*/ 0 60000 65536"/>
                  <a:gd name="T13" fmla="*/ 0 60000 65536"/>
                  <a:gd name="T14" fmla="*/ 0 60000 65536"/>
                  <a:gd name="T15" fmla="*/ 0 w 28"/>
                  <a:gd name="T16" fmla="*/ 0 h 66"/>
                  <a:gd name="T17" fmla="*/ 28 w 28"/>
                  <a:gd name="T18" fmla="*/ 66 h 66"/>
                </a:gdLst>
                <a:ahLst/>
                <a:cxnLst>
                  <a:cxn ang="T10">
                    <a:pos x="T0" y="T1"/>
                  </a:cxn>
                  <a:cxn ang="T11">
                    <a:pos x="T2" y="T3"/>
                  </a:cxn>
                  <a:cxn ang="T12">
                    <a:pos x="T4" y="T5"/>
                  </a:cxn>
                  <a:cxn ang="T13">
                    <a:pos x="T6" y="T7"/>
                  </a:cxn>
                  <a:cxn ang="T14">
                    <a:pos x="T8" y="T9"/>
                  </a:cxn>
                </a:cxnLst>
                <a:rect l="T15" t="T16" r="T17" b="T18"/>
                <a:pathLst>
                  <a:path w="28" h="66">
                    <a:moveTo>
                      <a:pt x="3" y="0"/>
                    </a:moveTo>
                    <a:lnTo>
                      <a:pt x="28" y="66"/>
                    </a:lnTo>
                    <a:lnTo>
                      <a:pt x="25" y="65"/>
                    </a:lnTo>
                    <a:lnTo>
                      <a:pt x="0" y="3"/>
                    </a:lnTo>
                    <a:lnTo>
                      <a:pt x="3" y="0"/>
                    </a:lnTo>
                    <a:close/>
                  </a:path>
                </a:pathLst>
              </a:custGeom>
              <a:solidFill>
                <a:srgbClr val="484544"/>
              </a:solidFill>
              <a:ln w="9525">
                <a:noFill/>
                <a:round/>
                <a:headEnd/>
                <a:tailEnd/>
              </a:ln>
            </p:spPr>
            <p:txBody>
              <a:bodyPr/>
              <a:lstStyle/>
              <a:p>
                <a:endParaRPr lang="hu-HU"/>
              </a:p>
            </p:txBody>
          </p:sp>
          <p:sp>
            <p:nvSpPr>
              <p:cNvPr id="73759" name="Freeform 785"/>
              <p:cNvSpPr>
                <a:spLocks/>
              </p:cNvSpPr>
              <p:nvPr/>
            </p:nvSpPr>
            <p:spPr bwMode="auto">
              <a:xfrm>
                <a:off x="1191" y="2281"/>
                <a:ext cx="27" cy="64"/>
              </a:xfrm>
              <a:custGeom>
                <a:avLst/>
                <a:gdLst>
                  <a:gd name="T0" fmla="*/ 1 w 27"/>
                  <a:gd name="T1" fmla="*/ 0 h 64"/>
                  <a:gd name="T2" fmla="*/ 27 w 27"/>
                  <a:gd name="T3" fmla="*/ 64 h 64"/>
                  <a:gd name="T4" fmla="*/ 24 w 27"/>
                  <a:gd name="T5" fmla="*/ 63 h 64"/>
                  <a:gd name="T6" fmla="*/ 0 w 27"/>
                  <a:gd name="T7" fmla="*/ 2 h 64"/>
                  <a:gd name="T8" fmla="*/ 1 w 27"/>
                  <a:gd name="T9" fmla="*/ 0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1" y="0"/>
                    </a:moveTo>
                    <a:lnTo>
                      <a:pt x="27" y="64"/>
                    </a:lnTo>
                    <a:lnTo>
                      <a:pt x="24" y="63"/>
                    </a:lnTo>
                    <a:lnTo>
                      <a:pt x="0" y="2"/>
                    </a:lnTo>
                    <a:lnTo>
                      <a:pt x="1" y="0"/>
                    </a:lnTo>
                    <a:close/>
                  </a:path>
                </a:pathLst>
              </a:custGeom>
              <a:solidFill>
                <a:srgbClr val="464341"/>
              </a:solidFill>
              <a:ln w="9525">
                <a:noFill/>
                <a:round/>
                <a:headEnd/>
                <a:tailEnd/>
              </a:ln>
            </p:spPr>
            <p:txBody>
              <a:bodyPr/>
              <a:lstStyle/>
              <a:p>
                <a:endParaRPr lang="hu-HU"/>
              </a:p>
            </p:txBody>
          </p:sp>
          <p:sp>
            <p:nvSpPr>
              <p:cNvPr id="73760" name="Freeform 786"/>
              <p:cNvSpPr>
                <a:spLocks/>
              </p:cNvSpPr>
              <p:nvPr/>
            </p:nvSpPr>
            <p:spPr bwMode="auto">
              <a:xfrm>
                <a:off x="1189" y="2282"/>
                <a:ext cx="27" cy="62"/>
              </a:xfrm>
              <a:custGeom>
                <a:avLst/>
                <a:gdLst>
                  <a:gd name="T0" fmla="*/ 2 w 27"/>
                  <a:gd name="T1" fmla="*/ 0 h 62"/>
                  <a:gd name="T2" fmla="*/ 27 w 27"/>
                  <a:gd name="T3" fmla="*/ 62 h 62"/>
                  <a:gd name="T4" fmla="*/ 23 w 27"/>
                  <a:gd name="T5" fmla="*/ 61 h 62"/>
                  <a:gd name="T6" fmla="*/ 0 w 27"/>
                  <a:gd name="T7" fmla="*/ 3 h 62"/>
                  <a:gd name="T8" fmla="*/ 2 w 27"/>
                  <a:gd name="T9" fmla="*/ 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2" y="0"/>
                    </a:moveTo>
                    <a:lnTo>
                      <a:pt x="27" y="62"/>
                    </a:lnTo>
                    <a:lnTo>
                      <a:pt x="23" y="61"/>
                    </a:lnTo>
                    <a:lnTo>
                      <a:pt x="0" y="3"/>
                    </a:lnTo>
                    <a:lnTo>
                      <a:pt x="2" y="0"/>
                    </a:lnTo>
                    <a:close/>
                  </a:path>
                </a:pathLst>
              </a:custGeom>
              <a:solidFill>
                <a:srgbClr val="44403F"/>
              </a:solidFill>
              <a:ln w="9525">
                <a:noFill/>
                <a:round/>
                <a:headEnd/>
                <a:tailEnd/>
              </a:ln>
            </p:spPr>
            <p:txBody>
              <a:bodyPr/>
              <a:lstStyle/>
              <a:p>
                <a:endParaRPr lang="hu-HU"/>
              </a:p>
            </p:txBody>
          </p:sp>
          <p:sp>
            <p:nvSpPr>
              <p:cNvPr id="73761" name="Freeform 787"/>
              <p:cNvSpPr>
                <a:spLocks/>
              </p:cNvSpPr>
              <p:nvPr/>
            </p:nvSpPr>
            <p:spPr bwMode="auto">
              <a:xfrm>
                <a:off x="1188" y="2283"/>
                <a:ext cx="27" cy="61"/>
              </a:xfrm>
              <a:custGeom>
                <a:avLst/>
                <a:gdLst>
                  <a:gd name="T0" fmla="*/ 3 w 27"/>
                  <a:gd name="T1" fmla="*/ 0 h 61"/>
                  <a:gd name="T2" fmla="*/ 27 w 27"/>
                  <a:gd name="T3" fmla="*/ 61 h 61"/>
                  <a:gd name="T4" fmla="*/ 22 w 27"/>
                  <a:gd name="T5" fmla="*/ 60 h 61"/>
                  <a:gd name="T6" fmla="*/ 0 w 27"/>
                  <a:gd name="T7" fmla="*/ 3 h 61"/>
                  <a:gd name="T8" fmla="*/ 3 w 27"/>
                  <a:gd name="T9" fmla="*/ 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3" y="0"/>
                    </a:moveTo>
                    <a:lnTo>
                      <a:pt x="27" y="61"/>
                    </a:lnTo>
                    <a:lnTo>
                      <a:pt x="22" y="60"/>
                    </a:lnTo>
                    <a:lnTo>
                      <a:pt x="0" y="3"/>
                    </a:lnTo>
                    <a:lnTo>
                      <a:pt x="3" y="0"/>
                    </a:lnTo>
                    <a:close/>
                  </a:path>
                </a:pathLst>
              </a:custGeom>
              <a:solidFill>
                <a:srgbClr val="403D3B"/>
              </a:solidFill>
              <a:ln w="9525">
                <a:noFill/>
                <a:round/>
                <a:headEnd/>
                <a:tailEnd/>
              </a:ln>
            </p:spPr>
            <p:txBody>
              <a:bodyPr/>
              <a:lstStyle/>
              <a:p>
                <a:endParaRPr lang="hu-HU"/>
              </a:p>
            </p:txBody>
          </p:sp>
          <p:sp>
            <p:nvSpPr>
              <p:cNvPr id="73762" name="Freeform 788"/>
              <p:cNvSpPr>
                <a:spLocks/>
              </p:cNvSpPr>
              <p:nvPr/>
            </p:nvSpPr>
            <p:spPr bwMode="auto">
              <a:xfrm>
                <a:off x="1188" y="2285"/>
                <a:ext cx="24" cy="58"/>
              </a:xfrm>
              <a:custGeom>
                <a:avLst/>
                <a:gdLst>
                  <a:gd name="T0" fmla="*/ 1 w 24"/>
                  <a:gd name="T1" fmla="*/ 0 h 58"/>
                  <a:gd name="T2" fmla="*/ 24 w 24"/>
                  <a:gd name="T3" fmla="*/ 58 h 58"/>
                  <a:gd name="T4" fmla="*/ 21 w 24"/>
                  <a:gd name="T5" fmla="*/ 58 h 58"/>
                  <a:gd name="T6" fmla="*/ 0 w 24"/>
                  <a:gd name="T7" fmla="*/ 3 h 58"/>
                  <a:gd name="T8" fmla="*/ 1 w 24"/>
                  <a:gd name="T9" fmla="*/ 0 h 58"/>
                  <a:gd name="T10" fmla="*/ 0 60000 65536"/>
                  <a:gd name="T11" fmla="*/ 0 60000 65536"/>
                  <a:gd name="T12" fmla="*/ 0 60000 65536"/>
                  <a:gd name="T13" fmla="*/ 0 60000 65536"/>
                  <a:gd name="T14" fmla="*/ 0 60000 65536"/>
                  <a:gd name="T15" fmla="*/ 0 w 24"/>
                  <a:gd name="T16" fmla="*/ 0 h 58"/>
                  <a:gd name="T17" fmla="*/ 24 w 24"/>
                  <a:gd name="T18" fmla="*/ 58 h 58"/>
                </a:gdLst>
                <a:ahLst/>
                <a:cxnLst>
                  <a:cxn ang="T10">
                    <a:pos x="T0" y="T1"/>
                  </a:cxn>
                  <a:cxn ang="T11">
                    <a:pos x="T2" y="T3"/>
                  </a:cxn>
                  <a:cxn ang="T12">
                    <a:pos x="T4" y="T5"/>
                  </a:cxn>
                  <a:cxn ang="T13">
                    <a:pos x="T6" y="T7"/>
                  </a:cxn>
                  <a:cxn ang="T14">
                    <a:pos x="T8" y="T9"/>
                  </a:cxn>
                </a:cxnLst>
                <a:rect l="T15" t="T16" r="T17" b="T18"/>
                <a:pathLst>
                  <a:path w="24" h="58">
                    <a:moveTo>
                      <a:pt x="1" y="0"/>
                    </a:moveTo>
                    <a:lnTo>
                      <a:pt x="24" y="58"/>
                    </a:lnTo>
                    <a:lnTo>
                      <a:pt x="21" y="58"/>
                    </a:lnTo>
                    <a:lnTo>
                      <a:pt x="0" y="3"/>
                    </a:lnTo>
                    <a:lnTo>
                      <a:pt x="1" y="0"/>
                    </a:lnTo>
                    <a:close/>
                  </a:path>
                </a:pathLst>
              </a:custGeom>
              <a:solidFill>
                <a:srgbClr val="3E3A39"/>
              </a:solidFill>
              <a:ln w="9525">
                <a:noFill/>
                <a:round/>
                <a:headEnd/>
                <a:tailEnd/>
              </a:ln>
            </p:spPr>
            <p:txBody>
              <a:bodyPr/>
              <a:lstStyle/>
              <a:p>
                <a:endParaRPr lang="hu-HU"/>
              </a:p>
            </p:txBody>
          </p:sp>
          <p:sp>
            <p:nvSpPr>
              <p:cNvPr id="73763" name="Freeform 789"/>
              <p:cNvSpPr>
                <a:spLocks/>
              </p:cNvSpPr>
              <p:nvPr/>
            </p:nvSpPr>
            <p:spPr bwMode="auto">
              <a:xfrm>
                <a:off x="1187" y="2286"/>
                <a:ext cx="23" cy="57"/>
              </a:xfrm>
              <a:custGeom>
                <a:avLst/>
                <a:gdLst>
                  <a:gd name="T0" fmla="*/ 1 w 23"/>
                  <a:gd name="T1" fmla="*/ 0 h 57"/>
                  <a:gd name="T2" fmla="*/ 23 w 23"/>
                  <a:gd name="T3" fmla="*/ 57 h 57"/>
                  <a:gd name="T4" fmla="*/ 21 w 23"/>
                  <a:gd name="T5" fmla="*/ 55 h 57"/>
                  <a:gd name="T6" fmla="*/ 0 w 23"/>
                  <a:gd name="T7" fmla="*/ 3 h 57"/>
                  <a:gd name="T8" fmla="*/ 1 w 23"/>
                  <a:gd name="T9" fmla="*/ 0 h 57"/>
                  <a:gd name="T10" fmla="*/ 0 60000 65536"/>
                  <a:gd name="T11" fmla="*/ 0 60000 65536"/>
                  <a:gd name="T12" fmla="*/ 0 60000 65536"/>
                  <a:gd name="T13" fmla="*/ 0 60000 65536"/>
                  <a:gd name="T14" fmla="*/ 0 60000 65536"/>
                  <a:gd name="T15" fmla="*/ 0 w 23"/>
                  <a:gd name="T16" fmla="*/ 0 h 57"/>
                  <a:gd name="T17" fmla="*/ 23 w 23"/>
                  <a:gd name="T18" fmla="*/ 57 h 57"/>
                </a:gdLst>
                <a:ahLst/>
                <a:cxnLst>
                  <a:cxn ang="T10">
                    <a:pos x="T0" y="T1"/>
                  </a:cxn>
                  <a:cxn ang="T11">
                    <a:pos x="T2" y="T3"/>
                  </a:cxn>
                  <a:cxn ang="T12">
                    <a:pos x="T4" y="T5"/>
                  </a:cxn>
                  <a:cxn ang="T13">
                    <a:pos x="T6" y="T7"/>
                  </a:cxn>
                  <a:cxn ang="T14">
                    <a:pos x="T8" y="T9"/>
                  </a:cxn>
                </a:cxnLst>
                <a:rect l="T15" t="T16" r="T17" b="T18"/>
                <a:pathLst>
                  <a:path w="23" h="57">
                    <a:moveTo>
                      <a:pt x="1" y="0"/>
                    </a:moveTo>
                    <a:lnTo>
                      <a:pt x="23" y="57"/>
                    </a:lnTo>
                    <a:lnTo>
                      <a:pt x="21" y="55"/>
                    </a:lnTo>
                    <a:lnTo>
                      <a:pt x="0" y="3"/>
                    </a:lnTo>
                    <a:lnTo>
                      <a:pt x="1" y="0"/>
                    </a:lnTo>
                    <a:close/>
                  </a:path>
                </a:pathLst>
              </a:custGeom>
              <a:solidFill>
                <a:srgbClr val="3C3937"/>
              </a:solidFill>
              <a:ln w="9525">
                <a:noFill/>
                <a:round/>
                <a:headEnd/>
                <a:tailEnd/>
              </a:ln>
            </p:spPr>
            <p:txBody>
              <a:bodyPr/>
              <a:lstStyle/>
              <a:p>
                <a:endParaRPr lang="hu-HU"/>
              </a:p>
            </p:txBody>
          </p:sp>
          <p:sp>
            <p:nvSpPr>
              <p:cNvPr id="73764" name="Freeform 790"/>
              <p:cNvSpPr>
                <a:spLocks/>
              </p:cNvSpPr>
              <p:nvPr/>
            </p:nvSpPr>
            <p:spPr bwMode="auto">
              <a:xfrm>
                <a:off x="1187" y="2288"/>
                <a:ext cx="22" cy="55"/>
              </a:xfrm>
              <a:custGeom>
                <a:avLst/>
                <a:gdLst>
                  <a:gd name="T0" fmla="*/ 1 w 22"/>
                  <a:gd name="T1" fmla="*/ 0 h 55"/>
                  <a:gd name="T2" fmla="*/ 22 w 22"/>
                  <a:gd name="T3" fmla="*/ 55 h 55"/>
                  <a:gd name="T4" fmla="*/ 18 w 22"/>
                  <a:gd name="T5" fmla="*/ 53 h 55"/>
                  <a:gd name="T6" fmla="*/ 0 w 22"/>
                  <a:gd name="T7" fmla="*/ 3 h 55"/>
                  <a:gd name="T8" fmla="*/ 1 w 22"/>
                  <a:gd name="T9" fmla="*/ 0 h 55"/>
                  <a:gd name="T10" fmla="*/ 0 60000 65536"/>
                  <a:gd name="T11" fmla="*/ 0 60000 65536"/>
                  <a:gd name="T12" fmla="*/ 0 60000 65536"/>
                  <a:gd name="T13" fmla="*/ 0 60000 65536"/>
                  <a:gd name="T14" fmla="*/ 0 60000 65536"/>
                  <a:gd name="T15" fmla="*/ 0 w 22"/>
                  <a:gd name="T16" fmla="*/ 0 h 55"/>
                  <a:gd name="T17" fmla="*/ 22 w 22"/>
                  <a:gd name="T18" fmla="*/ 55 h 55"/>
                </a:gdLst>
                <a:ahLst/>
                <a:cxnLst>
                  <a:cxn ang="T10">
                    <a:pos x="T0" y="T1"/>
                  </a:cxn>
                  <a:cxn ang="T11">
                    <a:pos x="T2" y="T3"/>
                  </a:cxn>
                  <a:cxn ang="T12">
                    <a:pos x="T4" y="T5"/>
                  </a:cxn>
                  <a:cxn ang="T13">
                    <a:pos x="T6" y="T7"/>
                  </a:cxn>
                  <a:cxn ang="T14">
                    <a:pos x="T8" y="T9"/>
                  </a:cxn>
                </a:cxnLst>
                <a:rect l="T15" t="T16" r="T17" b="T18"/>
                <a:pathLst>
                  <a:path w="22" h="55">
                    <a:moveTo>
                      <a:pt x="1" y="0"/>
                    </a:moveTo>
                    <a:lnTo>
                      <a:pt x="22" y="55"/>
                    </a:lnTo>
                    <a:lnTo>
                      <a:pt x="18" y="53"/>
                    </a:lnTo>
                    <a:lnTo>
                      <a:pt x="0" y="3"/>
                    </a:lnTo>
                    <a:lnTo>
                      <a:pt x="1" y="0"/>
                    </a:lnTo>
                    <a:close/>
                  </a:path>
                </a:pathLst>
              </a:custGeom>
              <a:solidFill>
                <a:srgbClr val="3A3635"/>
              </a:solidFill>
              <a:ln w="9525">
                <a:noFill/>
                <a:round/>
                <a:headEnd/>
                <a:tailEnd/>
              </a:ln>
            </p:spPr>
            <p:txBody>
              <a:bodyPr/>
              <a:lstStyle/>
              <a:p>
                <a:endParaRPr lang="hu-HU"/>
              </a:p>
            </p:txBody>
          </p:sp>
          <p:sp>
            <p:nvSpPr>
              <p:cNvPr id="73765" name="Freeform 791"/>
              <p:cNvSpPr>
                <a:spLocks/>
              </p:cNvSpPr>
              <p:nvPr/>
            </p:nvSpPr>
            <p:spPr bwMode="auto">
              <a:xfrm>
                <a:off x="1185" y="2289"/>
                <a:ext cx="23" cy="52"/>
              </a:xfrm>
              <a:custGeom>
                <a:avLst/>
                <a:gdLst>
                  <a:gd name="T0" fmla="*/ 2 w 23"/>
                  <a:gd name="T1" fmla="*/ 0 h 52"/>
                  <a:gd name="T2" fmla="*/ 23 w 23"/>
                  <a:gd name="T3" fmla="*/ 52 h 52"/>
                  <a:gd name="T4" fmla="*/ 18 w 23"/>
                  <a:gd name="T5" fmla="*/ 51 h 52"/>
                  <a:gd name="T6" fmla="*/ 0 w 23"/>
                  <a:gd name="T7" fmla="*/ 4 h 52"/>
                  <a:gd name="T8" fmla="*/ 2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2" y="0"/>
                    </a:moveTo>
                    <a:lnTo>
                      <a:pt x="23" y="52"/>
                    </a:lnTo>
                    <a:lnTo>
                      <a:pt x="18" y="51"/>
                    </a:lnTo>
                    <a:lnTo>
                      <a:pt x="0" y="4"/>
                    </a:lnTo>
                    <a:lnTo>
                      <a:pt x="2" y="0"/>
                    </a:lnTo>
                    <a:close/>
                  </a:path>
                </a:pathLst>
              </a:custGeom>
              <a:solidFill>
                <a:srgbClr val="373432"/>
              </a:solidFill>
              <a:ln w="9525">
                <a:noFill/>
                <a:round/>
                <a:headEnd/>
                <a:tailEnd/>
              </a:ln>
            </p:spPr>
            <p:txBody>
              <a:bodyPr/>
              <a:lstStyle/>
              <a:p>
                <a:endParaRPr lang="hu-HU"/>
              </a:p>
            </p:txBody>
          </p:sp>
          <p:sp>
            <p:nvSpPr>
              <p:cNvPr id="73766" name="Freeform 792"/>
              <p:cNvSpPr>
                <a:spLocks/>
              </p:cNvSpPr>
              <p:nvPr/>
            </p:nvSpPr>
            <p:spPr bwMode="auto">
              <a:xfrm>
                <a:off x="1184" y="2291"/>
                <a:ext cx="21" cy="50"/>
              </a:xfrm>
              <a:custGeom>
                <a:avLst/>
                <a:gdLst>
                  <a:gd name="T0" fmla="*/ 3 w 21"/>
                  <a:gd name="T1" fmla="*/ 0 h 50"/>
                  <a:gd name="T2" fmla="*/ 21 w 21"/>
                  <a:gd name="T3" fmla="*/ 50 h 50"/>
                  <a:gd name="T4" fmla="*/ 18 w 21"/>
                  <a:gd name="T5" fmla="*/ 49 h 50"/>
                  <a:gd name="T6" fmla="*/ 0 w 21"/>
                  <a:gd name="T7" fmla="*/ 4 h 50"/>
                  <a:gd name="T8" fmla="*/ 3 w 21"/>
                  <a:gd name="T9" fmla="*/ 0 h 50"/>
                  <a:gd name="T10" fmla="*/ 0 60000 65536"/>
                  <a:gd name="T11" fmla="*/ 0 60000 65536"/>
                  <a:gd name="T12" fmla="*/ 0 60000 65536"/>
                  <a:gd name="T13" fmla="*/ 0 60000 65536"/>
                  <a:gd name="T14" fmla="*/ 0 60000 65536"/>
                  <a:gd name="T15" fmla="*/ 0 w 21"/>
                  <a:gd name="T16" fmla="*/ 0 h 50"/>
                  <a:gd name="T17" fmla="*/ 21 w 21"/>
                  <a:gd name="T18" fmla="*/ 50 h 50"/>
                </a:gdLst>
                <a:ahLst/>
                <a:cxnLst>
                  <a:cxn ang="T10">
                    <a:pos x="T0" y="T1"/>
                  </a:cxn>
                  <a:cxn ang="T11">
                    <a:pos x="T2" y="T3"/>
                  </a:cxn>
                  <a:cxn ang="T12">
                    <a:pos x="T4" y="T5"/>
                  </a:cxn>
                  <a:cxn ang="T13">
                    <a:pos x="T6" y="T7"/>
                  </a:cxn>
                  <a:cxn ang="T14">
                    <a:pos x="T8" y="T9"/>
                  </a:cxn>
                </a:cxnLst>
                <a:rect l="T15" t="T16" r="T17" b="T18"/>
                <a:pathLst>
                  <a:path w="21" h="50">
                    <a:moveTo>
                      <a:pt x="3" y="0"/>
                    </a:moveTo>
                    <a:lnTo>
                      <a:pt x="21" y="50"/>
                    </a:lnTo>
                    <a:lnTo>
                      <a:pt x="18" y="49"/>
                    </a:lnTo>
                    <a:lnTo>
                      <a:pt x="0" y="4"/>
                    </a:lnTo>
                    <a:lnTo>
                      <a:pt x="3" y="0"/>
                    </a:lnTo>
                    <a:close/>
                  </a:path>
                </a:pathLst>
              </a:custGeom>
              <a:solidFill>
                <a:srgbClr val="363230"/>
              </a:solidFill>
              <a:ln w="9525">
                <a:noFill/>
                <a:round/>
                <a:headEnd/>
                <a:tailEnd/>
              </a:ln>
            </p:spPr>
            <p:txBody>
              <a:bodyPr/>
              <a:lstStyle/>
              <a:p>
                <a:endParaRPr lang="hu-HU"/>
              </a:p>
            </p:txBody>
          </p:sp>
          <p:sp>
            <p:nvSpPr>
              <p:cNvPr id="73767" name="Freeform 793"/>
              <p:cNvSpPr>
                <a:spLocks/>
              </p:cNvSpPr>
              <p:nvPr/>
            </p:nvSpPr>
            <p:spPr bwMode="auto">
              <a:xfrm>
                <a:off x="1184" y="2293"/>
                <a:ext cx="19" cy="47"/>
              </a:xfrm>
              <a:custGeom>
                <a:avLst/>
                <a:gdLst>
                  <a:gd name="T0" fmla="*/ 1 w 19"/>
                  <a:gd name="T1" fmla="*/ 0 h 47"/>
                  <a:gd name="T2" fmla="*/ 19 w 19"/>
                  <a:gd name="T3" fmla="*/ 47 h 47"/>
                  <a:gd name="T4" fmla="*/ 17 w 19"/>
                  <a:gd name="T5" fmla="*/ 45 h 47"/>
                  <a:gd name="T6" fmla="*/ 0 w 19"/>
                  <a:gd name="T7" fmla="*/ 3 h 47"/>
                  <a:gd name="T8" fmla="*/ 1 w 19"/>
                  <a:gd name="T9" fmla="*/ 0 h 47"/>
                  <a:gd name="T10" fmla="*/ 0 60000 65536"/>
                  <a:gd name="T11" fmla="*/ 0 60000 65536"/>
                  <a:gd name="T12" fmla="*/ 0 60000 65536"/>
                  <a:gd name="T13" fmla="*/ 0 60000 65536"/>
                  <a:gd name="T14" fmla="*/ 0 60000 65536"/>
                  <a:gd name="T15" fmla="*/ 0 w 19"/>
                  <a:gd name="T16" fmla="*/ 0 h 47"/>
                  <a:gd name="T17" fmla="*/ 19 w 19"/>
                  <a:gd name="T18" fmla="*/ 47 h 47"/>
                </a:gdLst>
                <a:ahLst/>
                <a:cxnLst>
                  <a:cxn ang="T10">
                    <a:pos x="T0" y="T1"/>
                  </a:cxn>
                  <a:cxn ang="T11">
                    <a:pos x="T2" y="T3"/>
                  </a:cxn>
                  <a:cxn ang="T12">
                    <a:pos x="T4" y="T5"/>
                  </a:cxn>
                  <a:cxn ang="T13">
                    <a:pos x="T6" y="T7"/>
                  </a:cxn>
                  <a:cxn ang="T14">
                    <a:pos x="T8" y="T9"/>
                  </a:cxn>
                </a:cxnLst>
                <a:rect l="T15" t="T16" r="T17" b="T18"/>
                <a:pathLst>
                  <a:path w="19" h="47">
                    <a:moveTo>
                      <a:pt x="1" y="0"/>
                    </a:moveTo>
                    <a:lnTo>
                      <a:pt x="19" y="47"/>
                    </a:lnTo>
                    <a:lnTo>
                      <a:pt x="17" y="45"/>
                    </a:lnTo>
                    <a:lnTo>
                      <a:pt x="0" y="3"/>
                    </a:lnTo>
                    <a:lnTo>
                      <a:pt x="1" y="0"/>
                    </a:lnTo>
                    <a:close/>
                  </a:path>
                </a:pathLst>
              </a:custGeom>
              <a:solidFill>
                <a:srgbClr val="33302E"/>
              </a:solidFill>
              <a:ln w="9525">
                <a:noFill/>
                <a:round/>
                <a:headEnd/>
                <a:tailEnd/>
              </a:ln>
            </p:spPr>
            <p:txBody>
              <a:bodyPr/>
              <a:lstStyle/>
              <a:p>
                <a:endParaRPr lang="hu-HU"/>
              </a:p>
            </p:txBody>
          </p:sp>
          <p:sp>
            <p:nvSpPr>
              <p:cNvPr id="73768" name="Freeform 794"/>
              <p:cNvSpPr>
                <a:spLocks/>
              </p:cNvSpPr>
              <p:nvPr/>
            </p:nvSpPr>
            <p:spPr bwMode="auto">
              <a:xfrm>
                <a:off x="1182" y="2295"/>
                <a:ext cx="20" cy="45"/>
              </a:xfrm>
              <a:custGeom>
                <a:avLst/>
                <a:gdLst>
                  <a:gd name="T0" fmla="*/ 2 w 20"/>
                  <a:gd name="T1" fmla="*/ 0 h 45"/>
                  <a:gd name="T2" fmla="*/ 20 w 20"/>
                  <a:gd name="T3" fmla="*/ 45 h 45"/>
                  <a:gd name="T4" fmla="*/ 16 w 20"/>
                  <a:gd name="T5" fmla="*/ 43 h 45"/>
                  <a:gd name="T6" fmla="*/ 0 w 20"/>
                  <a:gd name="T7" fmla="*/ 3 h 45"/>
                  <a:gd name="T8" fmla="*/ 2 w 20"/>
                  <a:gd name="T9" fmla="*/ 0 h 45"/>
                  <a:gd name="T10" fmla="*/ 0 60000 65536"/>
                  <a:gd name="T11" fmla="*/ 0 60000 65536"/>
                  <a:gd name="T12" fmla="*/ 0 60000 65536"/>
                  <a:gd name="T13" fmla="*/ 0 60000 65536"/>
                  <a:gd name="T14" fmla="*/ 0 60000 65536"/>
                  <a:gd name="T15" fmla="*/ 0 w 20"/>
                  <a:gd name="T16" fmla="*/ 0 h 45"/>
                  <a:gd name="T17" fmla="*/ 20 w 20"/>
                  <a:gd name="T18" fmla="*/ 45 h 45"/>
                </a:gdLst>
                <a:ahLst/>
                <a:cxnLst>
                  <a:cxn ang="T10">
                    <a:pos x="T0" y="T1"/>
                  </a:cxn>
                  <a:cxn ang="T11">
                    <a:pos x="T2" y="T3"/>
                  </a:cxn>
                  <a:cxn ang="T12">
                    <a:pos x="T4" y="T5"/>
                  </a:cxn>
                  <a:cxn ang="T13">
                    <a:pos x="T6" y="T7"/>
                  </a:cxn>
                  <a:cxn ang="T14">
                    <a:pos x="T8" y="T9"/>
                  </a:cxn>
                </a:cxnLst>
                <a:rect l="T15" t="T16" r="T17" b="T18"/>
                <a:pathLst>
                  <a:path w="20" h="45">
                    <a:moveTo>
                      <a:pt x="2" y="0"/>
                    </a:moveTo>
                    <a:lnTo>
                      <a:pt x="20" y="45"/>
                    </a:lnTo>
                    <a:lnTo>
                      <a:pt x="16" y="43"/>
                    </a:lnTo>
                    <a:lnTo>
                      <a:pt x="0" y="3"/>
                    </a:lnTo>
                    <a:lnTo>
                      <a:pt x="2" y="0"/>
                    </a:lnTo>
                    <a:close/>
                  </a:path>
                </a:pathLst>
              </a:custGeom>
              <a:solidFill>
                <a:srgbClr val="322E2C"/>
              </a:solidFill>
              <a:ln w="9525">
                <a:noFill/>
                <a:round/>
                <a:headEnd/>
                <a:tailEnd/>
              </a:ln>
            </p:spPr>
            <p:txBody>
              <a:bodyPr/>
              <a:lstStyle/>
              <a:p>
                <a:endParaRPr lang="hu-HU"/>
              </a:p>
            </p:txBody>
          </p:sp>
          <p:sp>
            <p:nvSpPr>
              <p:cNvPr id="73769" name="Freeform 795"/>
              <p:cNvSpPr>
                <a:spLocks/>
              </p:cNvSpPr>
              <p:nvPr/>
            </p:nvSpPr>
            <p:spPr bwMode="auto">
              <a:xfrm>
                <a:off x="1181" y="2296"/>
                <a:ext cx="20" cy="42"/>
              </a:xfrm>
              <a:custGeom>
                <a:avLst/>
                <a:gdLst>
                  <a:gd name="T0" fmla="*/ 3 w 20"/>
                  <a:gd name="T1" fmla="*/ 0 h 42"/>
                  <a:gd name="T2" fmla="*/ 20 w 20"/>
                  <a:gd name="T3" fmla="*/ 42 h 42"/>
                  <a:gd name="T4" fmla="*/ 15 w 20"/>
                  <a:gd name="T5" fmla="*/ 42 h 42"/>
                  <a:gd name="T6" fmla="*/ 0 w 20"/>
                  <a:gd name="T7" fmla="*/ 3 h 42"/>
                  <a:gd name="T8" fmla="*/ 3 w 20"/>
                  <a:gd name="T9" fmla="*/ 0 h 42"/>
                  <a:gd name="T10" fmla="*/ 0 60000 65536"/>
                  <a:gd name="T11" fmla="*/ 0 60000 65536"/>
                  <a:gd name="T12" fmla="*/ 0 60000 65536"/>
                  <a:gd name="T13" fmla="*/ 0 60000 65536"/>
                  <a:gd name="T14" fmla="*/ 0 60000 65536"/>
                  <a:gd name="T15" fmla="*/ 0 w 20"/>
                  <a:gd name="T16" fmla="*/ 0 h 42"/>
                  <a:gd name="T17" fmla="*/ 20 w 20"/>
                  <a:gd name="T18" fmla="*/ 42 h 42"/>
                </a:gdLst>
                <a:ahLst/>
                <a:cxnLst>
                  <a:cxn ang="T10">
                    <a:pos x="T0" y="T1"/>
                  </a:cxn>
                  <a:cxn ang="T11">
                    <a:pos x="T2" y="T3"/>
                  </a:cxn>
                  <a:cxn ang="T12">
                    <a:pos x="T4" y="T5"/>
                  </a:cxn>
                  <a:cxn ang="T13">
                    <a:pos x="T6" y="T7"/>
                  </a:cxn>
                  <a:cxn ang="T14">
                    <a:pos x="T8" y="T9"/>
                  </a:cxn>
                </a:cxnLst>
                <a:rect l="T15" t="T16" r="T17" b="T18"/>
                <a:pathLst>
                  <a:path w="20" h="42">
                    <a:moveTo>
                      <a:pt x="3" y="0"/>
                    </a:moveTo>
                    <a:lnTo>
                      <a:pt x="20" y="42"/>
                    </a:lnTo>
                    <a:lnTo>
                      <a:pt x="15" y="42"/>
                    </a:lnTo>
                    <a:lnTo>
                      <a:pt x="0" y="3"/>
                    </a:lnTo>
                    <a:lnTo>
                      <a:pt x="3" y="0"/>
                    </a:lnTo>
                    <a:close/>
                  </a:path>
                </a:pathLst>
              </a:custGeom>
              <a:solidFill>
                <a:srgbClr val="2E2B29"/>
              </a:solidFill>
              <a:ln w="9525">
                <a:noFill/>
                <a:round/>
                <a:headEnd/>
                <a:tailEnd/>
              </a:ln>
            </p:spPr>
            <p:txBody>
              <a:bodyPr/>
              <a:lstStyle/>
              <a:p>
                <a:endParaRPr lang="hu-HU"/>
              </a:p>
            </p:txBody>
          </p:sp>
          <p:sp>
            <p:nvSpPr>
              <p:cNvPr id="73770" name="Freeform 796"/>
              <p:cNvSpPr>
                <a:spLocks/>
              </p:cNvSpPr>
              <p:nvPr/>
            </p:nvSpPr>
            <p:spPr bwMode="auto">
              <a:xfrm>
                <a:off x="1181" y="2298"/>
                <a:ext cx="17" cy="40"/>
              </a:xfrm>
              <a:custGeom>
                <a:avLst/>
                <a:gdLst>
                  <a:gd name="T0" fmla="*/ 1 w 17"/>
                  <a:gd name="T1" fmla="*/ 0 h 40"/>
                  <a:gd name="T2" fmla="*/ 17 w 17"/>
                  <a:gd name="T3" fmla="*/ 40 h 40"/>
                  <a:gd name="T4" fmla="*/ 14 w 17"/>
                  <a:gd name="T5" fmla="*/ 39 h 40"/>
                  <a:gd name="T6" fmla="*/ 0 w 17"/>
                  <a:gd name="T7" fmla="*/ 2 h 40"/>
                  <a:gd name="T8" fmla="*/ 1 w 17"/>
                  <a:gd name="T9" fmla="*/ 0 h 40"/>
                  <a:gd name="T10" fmla="*/ 0 60000 65536"/>
                  <a:gd name="T11" fmla="*/ 0 60000 65536"/>
                  <a:gd name="T12" fmla="*/ 0 60000 65536"/>
                  <a:gd name="T13" fmla="*/ 0 60000 65536"/>
                  <a:gd name="T14" fmla="*/ 0 60000 65536"/>
                  <a:gd name="T15" fmla="*/ 0 w 17"/>
                  <a:gd name="T16" fmla="*/ 0 h 40"/>
                  <a:gd name="T17" fmla="*/ 17 w 17"/>
                  <a:gd name="T18" fmla="*/ 40 h 40"/>
                </a:gdLst>
                <a:ahLst/>
                <a:cxnLst>
                  <a:cxn ang="T10">
                    <a:pos x="T0" y="T1"/>
                  </a:cxn>
                  <a:cxn ang="T11">
                    <a:pos x="T2" y="T3"/>
                  </a:cxn>
                  <a:cxn ang="T12">
                    <a:pos x="T4" y="T5"/>
                  </a:cxn>
                  <a:cxn ang="T13">
                    <a:pos x="T6" y="T7"/>
                  </a:cxn>
                  <a:cxn ang="T14">
                    <a:pos x="T8" y="T9"/>
                  </a:cxn>
                </a:cxnLst>
                <a:rect l="T15" t="T16" r="T17" b="T18"/>
                <a:pathLst>
                  <a:path w="17" h="40">
                    <a:moveTo>
                      <a:pt x="1" y="0"/>
                    </a:moveTo>
                    <a:lnTo>
                      <a:pt x="17" y="40"/>
                    </a:lnTo>
                    <a:lnTo>
                      <a:pt x="14" y="39"/>
                    </a:lnTo>
                    <a:lnTo>
                      <a:pt x="0" y="2"/>
                    </a:lnTo>
                    <a:lnTo>
                      <a:pt x="1" y="0"/>
                    </a:lnTo>
                    <a:close/>
                  </a:path>
                </a:pathLst>
              </a:custGeom>
              <a:solidFill>
                <a:srgbClr val="2C2926"/>
              </a:solidFill>
              <a:ln w="9525">
                <a:noFill/>
                <a:round/>
                <a:headEnd/>
                <a:tailEnd/>
              </a:ln>
            </p:spPr>
            <p:txBody>
              <a:bodyPr/>
              <a:lstStyle/>
              <a:p>
                <a:endParaRPr lang="hu-HU"/>
              </a:p>
            </p:txBody>
          </p:sp>
          <p:sp>
            <p:nvSpPr>
              <p:cNvPr id="73771" name="Freeform 797"/>
              <p:cNvSpPr>
                <a:spLocks/>
              </p:cNvSpPr>
              <p:nvPr/>
            </p:nvSpPr>
            <p:spPr bwMode="auto">
              <a:xfrm>
                <a:off x="1180" y="2299"/>
                <a:ext cx="16" cy="39"/>
              </a:xfrm>
              <a:custGeom>
                <a:avLst/>
                <a:gdLst>
                  <a:gd name="T0" fmla="*/ 1 w 16"/>
                  <a:gd name="T1" fmla="*/ 0 h 39"/>
                  <a:gd name="T2" fmla="*/ 16 w 16"/>
                  <a:gd name="T3" fmla="*/ 39 h 39"/>
                  <a:gd name="T4" fmla="*/ 14 w 16"/>
                  <a:gd name="T5" fmla="*/ 38 h 39"/>
                  <a:gd name="T6" fmla="*/ 0 w 16"/>
                  <a:gd name="T7" fmla="*/ 3 h 39"/>
                  <a:gd name="T8" fmla="*/ 1 w 16"/>
                  <a:gd name="T9" fmla="*/ 0 h 39"/>
                  <a:gd name="T10" fmla="*/ 0 60000 65536"/>
                  <a:gd name="T11" fmla="*/ 0 60000 65536"/>
                  <a:gd name="T12" fmla="*/ 0 60000 65536"/>
                  <a:gd name="T13" fmla="*/ 0 60000 65536"/>
                  <a:gd name="T14" fmla="*/ 0 60000 65536"/>
                  <a:gd name="T15" fmla="*/ 0 w 16"/>
                  <a:gd name="T16" fmla="*/ 0 h 39"/>
                  <a:gd name="T17" fmla="*/ 16 w 16"/>
                  <a:gd name="T18" fmla="*/ 39 h 39"/>
                </a:gdLst>
                <a:ahLst/>
                <a:cxnLst>
                  <a:cxn ang="T10">
                    <a:pos x="T0" y="T1"/>
                  </a:cxn>
                  <a:cxn ang="T11">
                    <a:pos x="T2" y="T3"/>
                  </a:cxn>
                  <a:cxn ang="T12">
                    <a:pos x="T4" y="T5"/>
                  </a:cxn>
                  <a:cxn ang="T13">
                    <a:pos x="T6" y="T7"/>
                  </a:cxn>
                  <a:cxn ang="T14">
                    <a:pos x="T8" y="T9"/>
                  </a:cxn>
                </a:cxnLst>
                <a:rect l="T15" t="T16" r="T17" b="T18"/>
                <a:pathLst>
                  <a:path w="16" h="39">
                    <a:moveTo>
                      <a:pt x="1" y="0"/>
                    </a:moveTo>
                    <a:lnTo>
                      <a:pt x="16" y="39"/>
                    </a:lnTo>
                    <a:lnTo>
                      <a:pt x="14" y="38"/>
                    </a:lnTo>
                    <a:lnTo>
                      <a:pt x="0" y="3"/>
                    </a:lnTo>
                    <a:lnTo>
                      <a:pt x="1" y="0"/>
                    </a:lnTo>
                    <a:close/>
                  </a:path>
                </a:pathLst>
              </a:custGeom>
              <a:solidFill>
                <a:srgbClr val="2A2523"/>
              </a:solidFill>
              <a:ln w="9525">
                <a:noFill/>
                <a:round/>
                <a:headEnd/>
                <a:tailEnd/>
              </a:ln>
            </p:spPr>
            <p:txBody>
              <a:bodyPr/>
              <a:lstStyle/>
              <a:p>
                <a:endParaRPr lang="hu-HU"/>
              </a:p>
            </p:txBody>
          </p:sp>
          <p:sp>
            <p:nvSpPr>
              <p:cNvPr id="73772" name="Freeform 798"/>
              <p:cNvSpPr>
                <a:spLocks/>
              </p:cNvSpPr>
              <p:nvPr/>
            </p:nvSpPr>
            <p:spPr bwMode="auto">
              <a:xfrm>
                <a:off x="1178" y="2300"/>
                <a:ext cx="17" cy="37"/>
              </a:xfrm>
              <a:custGeom>
                <a:avLst/>
                <a:gdLst>
                  <a:gd name="T0" fmla="*/ 3 w 17"/>
                  <a:gd name="T1" fmla="*/ 0 h 37"/>
                  <a:gd name="T2" fmla="*/ 17 w 17"/>
                  <a:gd name="T3" fmla="*/ 37 h 37"/>
                  <a:gd name="T4" fmla="*/ 13 w 17"/>
                  <a:gd name="T5" fmla="*/ 36 h 37"/>
                  <a:gd name="T6" fmla="*/ 0 w 17"/>
                  <a:gd name="T7" fmla="*/ 3 h 37"/>
                  <a:gd name="T8" fmla="*/ 3 w 17"/>
                  <a:gd name="T9" fmla="*/ 0 h 37"/>
                  <a:gd name="T10" fmla="*/ 0 60000 65536"/>
                  <a:gd name="T11" fmla="*/ 0 60000 65536"/>
                  <a:gd name="T12" fmla="*/ 0 60000 65536"/>
                  <a:gd name="T13" fmla="*/ 0 60000 65536"/>
                  <a:gd name="T14" fmla="*/ 0 60000 65536"/>
                  <a:gd name="T15" fmla="*/ 0 w 17"/>
                  <a:gd name="T16" fmla="*/ 0 h 37"/>
                  <a:gd name="T17" fmla="*/ 17 w 17"/>
                  <a:gd name="T18" fmla="*/ 37 h 37"/>
                </a:gdLst>
                <a:ahLst/>
                <a:cxnLst>
                  <a:cxn ang="T10">
                    <a:pos x="T0" y="T1"/>
                  </a:cxn>
                  <a:cxn ang="T11">
                    <a:pos x="T2" y="T3"/>
                  </a:cxn>
                  <a:cxn ang="T12">
                    <a:pos x="T4" y="T5"/>
                  </a:cxn>
                  <a:cxn ang="T13">
                    <a:pos x="T6" y="T7"/>
                  </a:cxn>
                  <a:cxn ang="T14">
                    <a:pos x="T8" y="T9"/>
                  </a:cxn>
                </a:cxnLst>
                <a:rect l="T15" t="T16" r="T17" b="T18"/>
                <a:pathLst>
                  <a:path w="17" h="37">
                    <a:moveTo>
                      <a:pt x="3" y="0"/>
                    </a:moveTo>
                    <a:lnTo>
                      <a:pt x="17" y="37"/>
                    </a:lnTo>
                    <a:lnTo>
                      <a:pt x="13" y="36"/>
                    </a:lnTo>
                    <a:lnTo>
                      <a:pt x="0" y="3"/>
                    </a:lnTo>
                    <a:lnTo>
                      <a:pt x="3" y="0"/>
                    </a:lnTo>
                    <a:close/>
                  </a:path>
                </a:pathLst>
              </a:custGeom>
              <a:solidFill>
                <a:srgbClr val="1F1A17"/>
              </a:solidFill>
              <a:ln w="9525">
                <a:noFill/>
                <a:round/>
                <a:headEnd/>
                <a:tailEnd/>
              </a:ln>
            </p:spPr>
            <p:txBody>
              <a:bodyPr/>
              <a:lstStyle/>
              <a:p>
                <a:endParaRPr lang="hu-HU"/>
              </a:p>
            </p:txBody>
          </p:sp>
          <p:sp>
            <p:nvSpPr>
              <p:cNvPr id="73773" name="Freeform 799"/>
              <p:cNvSpPr>
                <a:spLocks/>
              </p:cNvSpPr>
              <p:nvPr/>
            </p:nvSpPr>
            <p:spPr bwMode="auto">
              <a:xfrm>
                <a:off x="1164" y="2302"/>
                <a:ext cx="30" cy="35"/>
              </a:xfrm>
              <a:custGeom>
                <a:avLst/>
                <a:gdLst>
                  <a:gd name="T0" fmla="*/ 16 w 30"/>
                  <a:gd name="T1" fmla="*/ 0 h 35"/>
                  <a:gd name="T2" fmla="*/ 30 w 30"/>
                  <a:gd name="T3" fmla="*/ 35 h 35"/>
                  <a:gd name="T4" fmla="*/ 0 w 30"/>
                  <a:gd name="T5" fmla="*/ 25 h 35"/>
                  <a:gd name="T6" fmla="*/ 16 w 30"/>
                  <a:gd name="T7" fmla="*/ 0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16" y="0"/>
                    </a:moveTo>
                    <a:lnTo>
                      <a:pt x="30" y="35"/>
                    </a:lnTo>
                    <a:lnTo>
                      <a:pt x="0" y="25"/>
                    </a:lnTo>
                    <a:lnTo>
                      <a:pt x="16" y="0"/>
                    </a:lnTo>
                    <a:close/>
                  </a:path>
                </a:pathLst>
              </a:custGeom>
              <a:solidFill>
                <a:srgbClr val="1F1A17"/>
              </a:solidFill>
              <a:ln w="9525">
                <a:noFill/>
                <a:round/>
                <a:headEnd/>
                <a:tailEnd/>
              </a:ln>
            </p:spPr>
            <p:txBody>
              <a:bodyPr/>
              <a:lstStyle/>
              <a:p>
                <a:endParaRPr lang="hu-HU"/>
              </a:p>
            </p:txBody>
          </p:sp>
          <p:sp>
            <p:nvSpPr>
              <p:cNvPr id="73774" name="Freeform 800"/>
              <p:cNvSpPr>
                <a:spLocks/>
              </p:cNvSpPr>
              <p:nvPr/>
            </p:nvSpPr>
            <p:spPr bwMode="auto">
              <a:xfrm>
                <a:off x="1374" y="2188"/>
                <a:ext cx="83" cy="28"/>
              </a:xfrm>
              <a:custGeom>
                <a:avLst/>
                <a:gdLst>
                  <a:gd name="T0" fmla="*/ 82 w 83"/>
                  <a:gd name="T1" fmla="*/ 26 h 28"/>
                  <a:gd name="T2" fmla="*/ 80 w 83"/>
                  <a:gd name="T3" fmla="*/ 22 h 28"/>
                  <a:gd name="T4" fmla="*/ 3 w 83"/>
                  <a:gd name="T5" fmla="*/ 0 h 28"/>
                  <a:gd name="T6" fmla="*/ 0 w 83"/>
                  <a:gd name="T7" fmla="*/ 5 h 28"/>
                  <a:gd name="T8" fmla="*/ 79 w 83"/>
                  <a:gd name="T9" fmla="*/ 28 h 28"/>
                  <a:gd name="T10" fmla="*/ 82 w 83"/>
                  <a:gd name="T11" fmla="*/ 26 h 28"/>
                  <a:gd name="T12" fmla="*/ 82 w 83"/>
                  <a:gd name="T13" fmla="*/ 26 h 28"/>
                  <a:gd name="T14" fmla="*/ 83 w 83"/>
                  <a:gd name="T15" fmla="*/ 24 h 28"/>
                  <a:gd name="T16" fmla="*/ 80 w 83"/>
                  <a:gd name="T17" fmla="*/ 22 h 28"/>
                  <a:gd name="T18" fmla="*/ 82 w 83"/>
                  <a:gd name="T19" fmla="*/ 26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28"/>
                  <a:gd name="T32" fmla="*/ 83 w 8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28">
                    <a:moveTo>
                      <a:pt x="82" y="26"/>
                    </a:moveTo>
                    <a:lnTo>
                      <a:pt x="80" y="22"/>
                    </a:lnTo>
                    <a:lnTo>
                      <a:pt x="3" y="0"/>
                    </a:lnTo>
                    <a:lnTo>
                      <a:pt x="0" y="5"/>
                    </a:lnTo>
                    <a:lnTo>
                      <a:pt x="79" y="28"/>
                    </a:lnTo>
                    <a:lnTo>
                      <a:pt x="82" y="26"/>
                    </a:lnTo>
                    <a:lnTo>
                      <a:pt x="83" y="24"/>
                    </a:lnTo>
                    <a:lnTo>
                      <a:pt x="80" y="22"/>
                    </a:lnTo>
                    <a:lnTo>
                      <a:pt x="82" y="26"/>
                    </a:lnTo>
                    <a:close/>
                  </a:path>
                </a:pathLst>
              </a:custGeom>
              <a:solidFill>
                <a:srgbClr val="1F1A17"/>
              </a:solidFill>
              <a:ln w="9525">
                <a:noFill/>
                <a:round/>
                <a:headEnd/>
                <a:tailEnd/>
              </a:ln>
            </p:spPr>
            <p:txBody>
              <a:bodyPr/>
              <a:lstStyle/>
              <a:p>
                <a:endParaRPr lang="hu-HU"/>
              </a:p>
            </p:txBody>
          </p:sp>
          <p:sp>
            <p:nvSpPr>
              <p:cNvPr id="73775" name="Freeform 801"/>
              <p:cNvSpPr>
                <a:spLocks/>
              </p:cNvSpPr>
              <p:nvPr/>
            </p:nvSpPr>
            <p:spPr bwMode="auto">
              <a:xfrm>
                <a:off x="1411" y="2212"/>
                <a:ext cx="45" cy="83"/>
              </a:xfrm>
              <a:custGeom>
                <a:avLst/>
                <a:gdLst>
                  <a:gd name="T0" fmla="*/ 0 w 45"/>
                  <a:gd name="T1" fmla="*/ 77 h 83"/>
                  <a:gd name="T2" fmla="*/ 5 w 45"/>
                  <a:gd name="T3" fmla="*/ 77 h 83"/>
                  <a:gd name="T4" fmla="*/ 45 w 45"/>
                  <a:gd name="T5" fmla="*/ 2 h 83"/>
                  <a:gd name="T6" fmla="*/ 39 w 45"/>
                  <a:gd name="T7" fmla="*/ 0 h 83"/>
                  <a:gd name="T8" fmla="*/ 0 w 45"/>
                  <a:gd name="T9" fmla="*/ 74 h 83"/>
                  <a:gd name="T10" fmla="*/ 0 w 45"/>
                  <a:gd name="T11" fmla="*/ 77 h 83"/>
                  <a:gd name="T12" fmla="*/ 0 w 45"/>
                  <a:gd name="T13" fmla="*/ 77 h 83"/>
                  <a:gd name="T14" fmla="*/ 2 w 45"/>
                  <a:gd name="T15" fmla="*/ 83 h 83"/>
                  <a:gd name="T16" fmla="*/ 5 w 45"/>
                  <a:gd name="T17" fmla="*/ 77 h 83"/>
                  <a:gd name="T18" fmla="*/ 0 w 45"/>
                  <a:gd name="T19" fmla="*/ 77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83"/>
                  <a:gd name="T32" fmla="*/ 45 w 45"/>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83">
                    <a:moveTo>
                      <a:pt x="0" y="77"/>
                    </a:moveTo>
                    <a:lnTo>
                      <a:pt x="5" y="77"/>
                    </a:lnTo>
                    <a:lnTo>
                      <a:pt x="45" y="2"/>
                    </a:lnTo>
                    <a:lnTo>
                      <a:pt x="39" y="0"/>
                    </a:lnTo>
                    <a:lnTo>
                      <a:pt x="0" y="74"/>
                    </a:lnTo>
                    <a:lnTo>
                      <a:pt x="0" y="77"/>
                    </a:lnTo>
                    <a:lnTo>
                      <a:pt x="2" y="83"/>
                    </a:lnTo>
                    <a:lnTo>
                      <a:pt x="5" y="77"/>
                    </a:lnTo>
                    <a:lnTo>
                      <a:pt x="0" y="77"/>
                    </a:lnTo>
                    <a:close/>
                  </a:path>
                </a:pathLst>
              </a:custGeom>
              <a:solidFill>
                <a:srgbClr val="1F1A17"/>
              </a:solidFill>
              <a:ln w="9525">
                <a:noFill/>
                <a:round/>
                <a:headEnd/>
                <a:tailEnd/>
              </a:ln>
            </p:spPr>
            <p:txBody>
              <a:bodyPr/>
              <a:lstStyle/>
              <a:p>
                <a:endParaRPr lang="hu-HU"/>
              </a:p>
            </p:txBody>
          </p:sp>
          <p:sp>
            <p:nvSpPr>
              <p:cNvPr id="73776" name="Freeform 802"/>
              <p:cNvSpPr>
                <a:spLocks/>
              </p:cNvSpPr>
              <p:nvPr/>
            </p:nvSpPr>
            <p:spPr bwMode="auto">
              <a:xfrm>
                <a:off x="1401" y="2260"/>
                <a:ext cx="15" cy="29"/>
              </a:xfrm>
              <a:custGeom>
                <a:avLst/>
                <a:gdLst>
                  <a:gd name="T0" fmla="*/ 1 w 15"/>
                  <a:gd name="T1" fmla="*/ 0 h 29"/>
                  <a:gd name="T2" fmla="*/ 0 w 15"/>
                  <a:gd name="T3" fmla="*/ 4 h 29"/>
                  <a:gd name="T4" fmla="*/ 10 w 15"/>
                  <a:gd name="T5" fmla="*/ 29 h 29"/>
                  <a:gd name="T6" fmla="*/ 15 w 15"/>
                  <a:gd name="T7" fmla="*/ 26 h 29"/>
                  <a:gd name="T8" fmla="*/ 5 w 15"/>
                  <a:gd name="T9" fmla="*/ 2 h 29"/>
                  <a:gd name="T10" fmla="*/ 1 w 15"/>
                  <a:gd name="T11" fmla="*/ 0 h 29"/>
                  <a:gd name="T12" fmla="*/ 5 w 15"/>
                  <a:gd name="T13" fmla="*/ 2 h 29"/>
                  <a:gd name="T14" fmla="*/ 4 w 15"/>
                  <a:gd name="T15" fmla="*/ 0 h 29"/>
                  <a:gd name="T16" fmla="*/ 1 w 1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9"/>
                  <a:gd name="T29" fmla="*/ 15 w 15"/>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9">
                    <a:moveTo>
                      <a:pt x="1" y="0"/>
                    </a:moveTo>
                    <a:lnTo>
                      <a:pt x="0" y="4"/>
                    </a:lnTo>
                    <a:lnTo>
                      <a:pt x="10" y="29"/>
                    </a:lnTo>
                    <a:lnTo>
                      <a:pt x="15" y="26"/>
                    </a:lnTo>
                    <a:lnTo>
                      <a:pt x="5" y="2"/>
                    </a:lnTo>
                    <a:lnTo>
                      <a:pt x="1" y="0"/>
                    </a:lnTo>
                    <a:lnTo>
                      <a:pt x="5" y="2"/>
                    </a:lnTo>
                    <a:lnTo>
                      <a:pt x="4" y="0"/>
                    </a:lnTo>
                    <a:lnTo>
                      <a:pt x="1" y="0"/>
                    </a:lnTo>
                    <a:close/>
                  </a:path>
                </a:pathLst>
              </a:custGeom>
              <a:solidFill>
                <a:srgbClr val="1F1A17"/>
              </a:solidFill>
              <a:ln w="9525">
                <a:noFill/>
                <a:round/>
                <a:headEnd/>
                <a:tailEnd/>
              </a:ln>
            </p:spPr>
            <p:txBody>
              <a:bodyPr/>
              <a:lstStyle/>
              <a:p>
                <a:endParaRPr lang="hu-HU"/>
              </a:p>
            </p:txBody>
          </p:sp>
          <p:sp>
            <p:nvSpPr>
              <p:cNvPr id="73777" name="Freeform 803"/>
              <p:cNvSpPr>
                <a:spLocks/>
              </p:cNvSpPr>
              <p:nvPr/>
            </p:nvSpPr>
            <p:spPr bwMode="auto">
              <a:xfrm>
                <a:off x="1230" y="2260"/>
                <a:ext cx="175" cy="73"/>
              </a:xfrm>
              <a:custGeom>
                <a:avLst/>
                <a:gdLst>
                  <a:gd name="T0" fmla="*/ 2 w 175"/>
                  <a:gd name="T1" fmla="*/ 71 h 73"/>
                  <a:gd name="T2" fmla="*/ 6 w 175"/>
                  <a:gd name="T3" fmla="*/ 73 h 73"/>
                  <a:gd name="T4" fmla="*/ 175 w 175"/>
                  <a:gd name="T5" fmla="*/ 7 h 73"/>
                  <a:gd name="T6" fmla="*/ 172 w 175"/>
                  <a:gd name="T7" fmla="*/ 0 h 73"/>
                  <a:gd name="T8" fmla="*/ 3 w 175"/>
                  <a:gd name="T9" fmla="*/ 67 h 73"/>
                  <a:gd name="T10" fmla="*/ 2 w 175"/>
                  <a:gd name="T11" fmla="*/ 71 h 73"/>
                  <a:gd name="T12" fmla="*/ 3 w 175"/>
                  <a:gd name="T13" fmla="*/ 67 h 73"/>
                  <a:gd name="T14" fmla="*/ 0 w 175"/>
                  <a:gd name="T15" fmla="*/ 67 h 73"/>
                  <a:gd name="T16" fmla="*/ 2 w 175"/>
                  <a:gd name="T17" fmla="*/ 71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73"/>
                  <a:gd name="T29" fmla="*/ 175 w 175"/>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73">
                    <a:moveTo>
                      <a:pt x="2" y="71"/>
                    </a:moveTo>
                    <a:lnTo>
                      <a:pt x="6" y="73"/>
                    </a:lnTo>
                    <a:lnTo>
                      <a:pt x="175" y="7"/>
                    </a:lnTo>
                    <a:lnTo>
                      <a:pt x="172" y="0"/>
                    </a:lnTo>
                    <a:lnTo>
                      <a:pt x="3" y="67"/>
                    </a:lnTo>
                    <a:lnTo>
                      <a:pt x="2" y="71"/>
                    </a:lnTo>
                    <a:lnTo>
                      <a:pt x="3" y="67"/>
                    </a:lnTo>
                    <a:lnTo>
                      <a:pt x="0" y="67"/>
                    </a:lnTo>
                    <a:lnTo>
                      <a:pt x="2" y="71"/>
                    </a:lnTo>
                    <a:close/>
                  </a:path>
                </a:pathLst>
              </a:custGeom>
              <a:solidFill>
                <a:srgbClr val="1F1A17"/>
              </a:solidFill>
              <a:ln w="9525">
                <a:noFill/>
                <a:round/>
                <a:headEnd/>
                <a:tailEnd/>
              </a:ln>
            </p:spPr>
            <p:txBody>
              <a:bodyPr/>
              <a:lstStyle/>
              <a:p>
                <a:endParaRPr lang="hu-HU"/>
              </a:p>
            </p:txBody>
          </p:sp>
          <p:sp>
            <p:nvSpPr>
              <p:cNvPr id="73778" name="Freeform 804"/>
              <p:cNvSpPr>
                <a:spLocks/>
              </p:cNvSpPr>
              <p:nvPr/>
            </p:nvSpPr>
            <p:spPr bwMode="auto">
              <a:xfrm>
                <a:off x="1232" y="2329"/>
                <a:ext cx="18" cy="31"/>
              </a:xfrm>
              <a:custGeom>
                <a:avLst/>
                <a:gdLst>
                  <a:gd name="T0" fmla="*/ 11 w 18"/>
                  <a:gd name="T1" fmla="*/ 28 h 31"/>
                  <a:gd name="T2" fmla="*/ 15 w 18"/>
                  <a:gd name="T3" fmla="*/ 23 h 31"/>
                  <a:gd name="T4" fmla="*/ 5 w 18"/>
                  <a:gd name="T5" fmla="*/ 0 h 31"/>
                  <a:gd name="T6" fmla="*/ 0 w 18"/>
                  <a:gd name="T7" fmla="*/ 2 h 31"/>
                  <a:gd name="T8" fmla="*/ 9 w 18"/>
                  <a:gd name="T9" fmla="*/ 26 h 31"/>
                  <a:gd name="T10" fmla="*/ 11 w 18"/>
                  <a:gd name="T11" fmla="*/ 28 h 31"/>
                  <a:gd name="T12" fmla="*/ 11 w 18"/>
                  <a:gd name="T13" fmla="*/ 28 h 31"/>
                  <a:gd name="T14" fmla="*/ 18 w 18"/>
                  <a:gd name="T15" fmla="*/ 31 h 31"/>
                  <a:gd name="T16" fmla="*/ 15 w 18"/>
                  <a:gd name="T17" fmla="*/ 23 h 31"/>
                  <a:gd name="T18" fmla="*/ 11 w 18"/>
                  <a:gd name="T19" fmla="*/ 28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1"/>
                  <a:gd name="T32" fmla="*/ 18 w 18"/>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1">
                    <a:moveTo>
                      <a:pt x="11" y="28"/>
                    </a:moveTo>
                    <a:lnTo>
                      <a:pt x="15" y="23"/>
                    </a:lnTo>
                    <a:lnTo>
                      <a:pt x="5" y="0"/>
                    </a:lnTo>
                    <a:lnTo>
                      <a:pt x="0" y="2"/>
                    </a:lnTo>
                    <a:lnTo>
                      <a:pt x="9" y="26"/>
                    </a:lnTo>
                    <a:lnTo>
                      <a:pt x="11" y="28"/>
                    </a:lnTo>
                    <a:lnTo>
                      <a:pt x="18" y="31"/>
                    </a:lnTo>
                    <a:lnTo>
                      <a:pt x="15" y="23"/>
                    </a:lnTo>
                    <a:lnTo>
                      <a:pt x="11" y="28"/>
                    </a:lnTo>
                    <a:close/>
                  </a:path>
                </a:pathLst>
              </a:custGeom>
              <a:solidFill>
                <a:srgbClr val="1F1A17"/>
              </a:solidFill>
              <a:ln w="9525">
                <a:noFill/>
                <a:round/>
                <a:headEnd/>
                <a:tailEnd/>
              </a:ln>
            </p:spPr>
            <p:txBody>
              <a:bodyPr/>
              <a:lstStyle/>
              <a:p>
                <a:endParaRPr lang="hu-HU"/>
              </a:p>
            </p:txBody>
          </p:sp>
          <p:sp>
            <p:nvSpPr>
              <p:cNvPr id="73779" name="Freeform 805"/>
              <p:cNvSpPr>
                <a:spLocks/>
              </p:cNvSpPr>
              <p:nvPr/>
            </p:nvSpPr>
            <p:spPr bwMode="auto">
              <a:xfrm>
                <a:off x="1160" y="2324"/>
                <a:ext cx="86" cy="33"/>
              </a:xfrm>
              <a:custGeom>
                <a:avLst/>
                <a:gdLst>
                  <a:gd name="T0" fmla="*/ 3 w 86"/>
                  <a:gd name="T1" fmla="*/ 2 h 33"/>
                  <a:gd name="T2" fmla="*/ 4 w 86"/>
                  <a:gd name="T3" fmla="*/ 6 h 33"/>
                  <a:gd name="T4" fmla="*/ 83 w 86"/>
                  <a:gd name="T5" fmla="*/ 33 h 33"/>
                  <a:gd name="T6" fmla="*/ 86 w 86"/>
                  <a:gd name="T7" fmla="*/ 27 h 33"/>
                  <a:gd name="T8" fmla="*/ 5 w 86"/>
                  <a:gd name="T9" fmla="*/ 0 h 33"/>
                  <a:gd name="T10" fmla="*/ 3 w 86"/>
                  <a:gd name="T11" fmla="*/ 2 h 33"/>
                  <a:gd name="T12" fmla="*/ 3 w 86"/>
                  <a:gd name="T13" fmla="*/ 2 h 33"/>
                  <a:gd name="T14" fmla="*/ 0 w 86"/>
                  <a:gd name="T15" fmla="*/ 5 h 33"/>
                  <a:gd name="T16" fmla="*/ 4 w 86"/>
                  <a:gd name="T17" fmla="*/ 6 h 33"/>
                  <a:gd name="T18" fmla="*/ 3 w 86"/>
                  <a:gd name="T19" fmla="*/ 2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33"/>
                  <a:gd name="T32" fmla="*/ 86 w 86"/>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33">
                    <a:moveTo>
                      <a:pt x="3" y="2"/>
                    </a:moveTo>
                    <a:lnTo>
                      <a:pt x="4" y="6"/>
                    </a:lnTo>
                    <a:lnTo>
                      <a:pt x="83" y="33"/>
                    </a:lnTo>
                    <a:lnTo>
                      <a:pt x="86" y="27"/>
                    </a:lnTo>
                    <a:lnTo>
                      <a:pt x="5" y="0"/>
                    </a:lnTo>
                    <a:lnTo>
                      <a:pt x="3" y="2"/>
                    </a:lnTo>
                    <a:lnTo>
                      <a:pt x="0" y="5"/>
                    </a:lnTo>
                    <a:lnTo>
                      <a:pt x="4" y="6"/>
                    </a:lnTo>
                    <a:lnTo>
                      <a:pt x="3" y="2"/>
                    </a:lnTo>
                    <a:close/>
                  </a:path>
                </a:pathLst>
              </a:custGeom>
              <a:solidFill>
                <a:srgbClr val="1F1A17"/>
              </a:solidFill>
              <a:ln w="9525">
                <a:noFill/>
                <a:round/>
                <a:headEnd/>
                <a:tailEnd/>
              </a:ln>
            </p:spPr>
            <p:txBody>
              <a:bodyPr/>
              <a:lstStyle/>
              <a:p>
                <a:endParaRPr lang="hu-HU"/>
              </a:p>
            </p:txBody>
          </p:sp>
          <p:sp>
            <p:nvSpPr>
              <p:cNvPr id="73780" name="Freeform 806"/>
              <p:cNvSpPr>
                <a:spLocks/>
              </p:cNvSpPr>
              <p:nvPr/>
            </p:nvSpPr>
            <p:spPr bwMode="auto">
              <a:xfrm>
                <a:off x="1163" y="2250"/>
                <a:ext cx="46" cy="79"/>
              </a:xfrm>
              <a:custGeom>
                <a:avLst/>
                <a:gdLst>
                  <a:gd name="T0" fmla="*/ 46 w 46"/>
                  <a:gd name="T1" fmla="*/ 5 h 79"/>
                  <a:gd name="T2" fmla="*/ 40 w 46"/>
                  <a:gd name="T3" fmla="*/ 5 h 79"/>
                  <a:gd name="T4" fmla="*/ 0 w 46"/>
                  <a:gd name="T5" fmla="*/ 76 h 79"/>
                  <a:gd name="T6" fmla="*/ 4 w 46"/>
                  <a:gd name="T7" fmla="*/ 79 h 79"/>
                  <a:gd name="T8" fmla="*/ 46 w 46"/>
                  <a:gd name="T9" fmla="*/ 8 h 79"/>
                  <a:gd name="T10" fmla="*/ 46 w 46"/>
                  <a:gd name="T11" fmla="*/ 5 h 79"/>
                  <a:gd name="T12" fmla="*/ 46 w 46"/>
                  <a:gd name="T13" fmla="*/ 5 h 79"/>
                  <a:gd name="T14" fmla="*/ 43 w 46"/>
                  <a:gd name="T15" fmla="*/ 0 h 79"/>
                  <a:gd name="T16" fmla="*/ 40 w 46"/>
                  <a:gd name="T17" fmla="*/ 5 h 79"/>
                  <a:gd name="T18" fmla="*/ 46 w 46"/>
                  <a:gd name="T19" fmla="*/ 5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79"/>
                  <a:gd name="T32" fmla="*/ 46 w 4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79">
                    <a:moveTo>
                      <a:pt x="46" y="5"/>
                    </a:moveTo>
                    <a:lnTo>
                      <a:pt x="40" y="5"/>
                    </a:lnTo>
                    <a:lnTo>
                      <a:pt x="0" y="76"/>
                    </a:lnTo>
                    <a:lnTo>
                      <a:pt x="4" y="79"/>
                    </a:lnTo>
                    <a:lnTo>
                      <a:pt x="46" y="8"/>
                    </a:lnTo>
                    <a:lnTo>
                      <a:pt x="46" y="5"/>
                    </a:lnTo>
                    <a:lnTo>
                      <a:pt x="43" y="0"/>
                    </a:lnTo>
                    <a:lnTo>
                      <a:pt x="40" y="5"/>
                    </a:lnTo>
                    <a:lnTo>
                      <a:pt x="46" y="5"/>
                    </a:lnTo>
                    <a:close/>
                  </a:path>
                </a:pathLst>
              </a:custGeom>
              <a:solidFill>
                <a:srgbClr val="1F1A17"/>
              </a:solidFill>
              <a:ln w="9525">
                <a:noFill/>
                <a:round/>
                <a:headEnd/>
                <a:tailEnd/>
              </a:ln>
            </p:spPr>
            <p:txBody>
              <a:bodyPr/>
              <a:lstStyle/>
              <a:p>
                <a:endParaRPr lang="hu-HU"/>
              </a:p>
            </p:txBody>
          </p:sp>
          <p:sp>
            <p:nvSpPr>
              <p:cNvPr id="73781" name="Freeform 807"/>
              <p:cNvSpPr>
                <a:spLocks/>
              </p:cNvSpPr>
              <p:nvPr/>
            </p:nvSpPr>
            <p:spPr bwMode="auto">
              <a:xfrm>
                <a:off x="1203" y="2255"/>
                <a:ext cx="15" cy="27"/>
              </a:xfrm>
              <a:custGeom>
                <a:avLst/>
                <a:gdLst>
                  <a:gd name="T0" fmla="*/ 12 w 15"/>
                  <a:gd name="T1" fmla="*/ 26 h 27"/>
                  <a:gd name="T2" fmla="*/ 15 w 15"/>
                  <a:gd name="T3" fmla="*/ 21 h 27"/>
                  <a:gd name="T4" fmla="*/ 6 w 15"/>
                  <a:gd name="T5" fmla="*/ 0 h 27"/>
                  <a:gd name="T6" fmla="*/ 0 w 15"/>
                  <a:gd name="T7" fmla="*/ 3 h 27"/>
                  <a:gd name="T8" fmla="*/ 9 w 15"/>
                  <a:gd name="T9" fmla="*/ 24 h 27"/>
                  <a:gd name="T10" fmla="*/ 12 w 15"/>
                  <a:gd name="T11" fmla="*/ 26 h 27"/>
                  <a:gd name="T12" fmla="*/ 9 w 15"/>
                  <a:gd name="T13" fmla="*/ 24 h 27"/>
                  <a:gd name="T14" fmla="*/ 9 w 15"/>
                  <a:gd name="T15" fmla="*/ 27 h 27"/>
                  <a:gd name="T16" fmla="*/ 12 w 15"/>
                  <a:gd name="T17" fmla="*/ 2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7"/>
                  <a:gd name="T29" fmla="*/ 15 w 1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7">
                    <a:moveTo>
                      <a:pt x="12" y="26"/>
                    </a:moveTo>
                    <a:lnTo>
                      <a:pt x="15" y="21"/>
                    </a:lnTo>
                    <a:lnTo>
                      <a:pt x="6" y="0"/>
                    </a:lnTo>
                    <a:lnTo>
                      <a:pt x="0" y="3"/>
                    </a:lnTo>
                    <a:lnTo>
                      <a:pt x="9" y="24"/>
                    </a:lnTo>
                    <a:lnTo>
                      <a:pt x="12" y="26"/>
                    </a:lnTo>
                    <a:lnTo>
                      <a:pt x="9" y="24"/>
                    </a:lnTo>
                    <a:lnTo>
                      <a:pt x="9" y="27"/>
                    </a:lnTo>
                    <a:lnTo>
                      <a:pt x="12" y="26"/>
                    </a:lnTo>
                    <a:close/>
                  </a:path>
                </a:pathLst>
              </a:custGeom>
              <a:solidFill>
                <a:srgbClr val="1F1A17"/>
              </a:solidFill>
              <a:ln w="9525">
                <a:noFill/>
                <a:round/>
                <a:headEnd/>
                <a:tailEnd/>
              </a:ln>
            </p:spPr>
            <p:txBody>
              <a:bodyPr/>
              <a:lstStyle/>
              <a:p>
                <a:endParaRPr lang="hu-HU"/>
              </a:p>
            </p:txBody>
          </p:sp>
          <p:sp>
            <p:nvSpPr>
              <p:cNvPr id="73782" name="Freeform 808"/>
              <p:cNvSpPr>
                <a:spLocks/>
              </p:cNvSpPr>
              <p:nvPr/>
            </p:nvSpPr>
            <p:spPr bwMode="auto">
              <a:xfrm>
                <a:off x="1213" y="2209"/>
                <a:ext cx="175" cy="72"/>
              </a:xfrm>
              <a:custGeom>
                <a:avLst/>
                <a:gdLst>
                  <a:gd name="T0" fmla="*/ 174 w 175"/>
                  <a:gd name="T1" fmla="*/ 1 h 72"/>
                  <a:gd name="T2" fmla="*/ 169 w 175"/>
                  <a:gd name="T3" fmla="*/ 0 h 72"/>
                  <a:gd name="T4" fmla="*/ 0 w 175"/>
                  <a:gd name="T5" fmla="*/ 66 h 72"/>
                  <a:gd name="T6" fmla="*/ 2 w 175"/>
                  <a:gd name="T7" fmla="*/ 72 h 72"/>
                  <a:gd name="T8" fmla="*/ 172 w 175"/>
                  <a:gd name="T9" fmla="*/ 5 h 72"/>
                  <a:gd name="T10" fmla="*/ 174 w 175"/>
                  <a:gd name="T11" fmla="*/ 1 h 72"/>
                  <a:gd name="T12" fmla="*/ 172 w 175"/>
                  <a:gd name="T13" fmla="*/ 5 h 72"/>
                  <a:gd name="T14" fmla="*/ 175 w 175"/>
                  <a:gd name="T15" fmla="*/ 4 h 72"/>
                  <a:gd name="T16" fmla="*/ 174 w 175"/>
                  <a:gd name="T17" fmla="*/ 1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72"/>
                  <a:gd name="T29" fmla="*/ 175 w 17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72">
                    <a:moveTo>
                      <a:pt x="174" y="1"/>
                    </a:moveTo>
                    <a:lnTo>
                      <a:pt x="169" y="0"/>
                    </a:lnTo>
                    <a:lnTo>
                      <a:pt x="0" y="66"/>
                    </a:lnTo>
                    <a:lnTo>
                      <a:pt x="2" y="72"/>
                    </a:lnTo>
                    <a:lnTo>
                      <a:pt x="172" y="5"/>
                    </a:lnTo>
                    <a:lnTo>
                      <a:pt x="174" y="1"/>
                    </a:lnTo>
                    <a:lnTo>
                      <a:pt x="172" y="5"/>
                    </a:lnTo>
                    <a:lnTo>
                      <a:pt x="175" y="4"/>
                    </a:lnTo>
                    <a:lnTo>
                      <a:pt x="174" y="1"/>
                    </a:lnTo>
                    <a:close/>
                  </a:path>
                </a:pathLst>
              </a:custGeom>
              <a:solidFill>
                <a:srgbClr val="1F1A17"/>
              </a:solidFill>
              <a:ln w="9525">
                <a:noFill/>
                <a:round/>
                <a:headEnd/>
                <a:tailEnd/>
              </a:ln>
            </p:spPr>
            <p:txBody>
              <a:bodyPr/>
              <a:lstStyle/>
              <a:p>
                <a:endParaRPr lang="hu-HU"/>
              </a:p>
            </p:txBody>
          </p:sp>
        </p:grpSp>
        <p:grpSp>
          <p:nvGrpSpPr>
            <p:cNvPr id="7" name="Group 809"/>
            <p:cNvGrpSpPr>
              <a:grpSpLocks/>
            </p:cNvGrpSpPr>
            <p:nvPr/>
          </p:nvGrpSpPr>
          <p:grpSpPr bwMode="auto">
            <a:xfrm>
              <a:off x="1370" y="2186"/>
              <a:ext cx="1318" cy="192"/>
              <a:chOff x="1370" y="2186"/>
              <a:chExt cx="1318" cy="192"/>
            </a:xfrm>
          </p:grpSpPr>
          <p:sp>
            <p:nvSpPr>
              <p:cNvPr id="58023" name="Freeform 810"/>
              <p:cNvSpPr>
                <a:spLocks/>
              </p:cNvSpPr>
              <p:nvPr/>
            </p:nvSpPr>
            <p:spPr bwMode="auto">
              <a:xfrm>
                <a:off x="1370" y="2186"/>
                <a:ext cx="17" cy="26"/>
              </a:xfrm>
              <a:custGeom>
                <a:avLst/>
                <a:gdLst>
                  <a:gd name="T0" fmla="*/ 7 w 17"/>
                  <a:gd name="T1" fmla="*/ 2 h 26"/>
                  <a:gd name="T2" fmla="*/ 2 w 17"/>
                  <a:gd name="T3" fmla="*/ 6 h 26"/>
                  <a:gd name="T4" fmla="*/ 11 w 17"/>
                  <a:gd name="T5" fmla="*/ 26 h 26"/>
                  <a:gd name="T6" fmla="*/ 17 w 17"/>
                  <a:gd name="T7" fmla="*/ 24 h 26"/>
                  <a:gd name="T8" fmla="*/ 8 w 17"/>
                  <a:gd name="T9" fmla="*/ 3 h 26"/>
                  <a:gd name="T10" fmla="*/ 7 w 17"/>
                  <a:gd name="T11" fmla="*/ 2 h 26"/>
                  <a:gd name="T12" fmla="*/ 7 w 17"/>
                  <a:gd name="T13" fmla="*/ 2 h 26"/>
                  <a:gd name="T14" fmla="*/ 0 w 17"/>
                  <a:gd name="T15" fmla="*/ 0 h 26"/>
                  <a:gd name="T16" fmla="*/ 2 w 17"/>
                  <a:gd name="T17" fmla="*/ 6 h 26"/>
                  <a:gd name="T18" fmla="*/ 7 w 17"/>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
                  <a:gd name="T32" fmla="*/ 17 w 1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
                    <a:moveTo>
                      <a:pt x="7" y="2"/>
                    </a:moveTo>
                    <a:lnTo>
                      <a:pt x="2" y="6"/>
                    </a:lnTo>
                    <a:lnTo>
                      <a:pt x="11" y="26"/>
                    </a:lnTo>
                    <a:lnTo>
                      <a:pt x="17" y="24"/>
                    </a:lnTo>
                    <a:lnTo>
                      <a:pt x="8" y="3"/>
                    </a:lnTo>
                    <a:lnTo>
                      <a:pt x="7" y="2"/>
                    </a:lnTo>
                    <a:lnTo>
                      <a:pt x="0" y="0"/>
                    </a:lnTo>
                    <a:lnTo>
                      <a:pt x="2" y="6"/>
                    </a:lnTo>
                    <a:lnTo>
                      <a:pt x="7" y="2"/>
                    </a:lnTo>
                    <a:close/>
                  </a:path>
                </a:pathLst>
              </a:custGeom>
              <a:solidFill>
                <a:srgbClr val="1F1A17"/>
              </a:solidFill>
              <a:ln w="9525">
                <a:noFill/>
                <a:round/>
                <a:headEnd/>
                <a:tailEnd/>
              </a:ln>
            </p:spPr>
            <p:txBody>
              <a:bodyPr/>
              <a:lstStyle/>
              <a:p>
                <a:endParaRPr lang="hu-HU"/>
              </a:p>
            </p:txBody>
          </p:sp>
          <p:sp>
            <p:nvSpPr>
              <p:cNvPr id="58024" name="Freeform 811"/>
              <p:cNvSpPr>
                <a:spLocks/>
              </p:cNvSpPr>
              <p:nvPr/>
            </p:nvSpPr>
            <p:spPr bwMode="auto">
              <a:xfrm>
                <a:off x="2395" y="2205"/>
                <a:ext cx="31" cy="39"/>
              </a:xfrm>
              <a:custGeom>
                <a:avLst/>
                <a:gdLst>
                  <a:gd name="T0" fmla="*/ 31 w 31"/>
                  <a:gd name="T1" fmla="*/ 0 h 39"/>
                  <a:gd name="T2" fmla="*/ 16 w 31"/>
                  <a:gd name="T3" fmla="*/ 39 h 39"/>
                  <a:gd name="T4" fmla="*/ 0 w 31"/>
                  <a:gd name="T5" fmla="*/ 8 h 39"/>
                  <a:gd name="T6" fmla="*/ 31 w 31"/>
                  <a:gd name="T7" fmla="*/ 0 h 39"/>
                  <a:gd name="T8" fmla="*/ 0 60000 65536"/>
                  <a:gd name="T9" fmla="*/ 0 60000 65536"/>
                  <a:gd name="T10" fmla="*/ 0 60000 65536"/>
                  <a:gd name="T11" fmla="*/ 0 60000 65536"/>
                  <a:gd name="T12" fmla="*/ 0 w 31"/>
                  <a:gd name="T13" fmla="*/ 0 h 39"/>
                  <a:gd name="T14" fmla="*/ 31 w 31"/>
                  <a:gd name="T15" fmla="*/ 39 h 39"/>
                </a:gdLst>
                <a:ahLst/>
                <a:cxnLst>
                  <a:cxn ang="T8">
                    <a:pos x="T0" y="T1"/>
                  </a:cxn>
                  <a:cxn ang="T9">
                    <a:pos x="T2" y="T3"/>
                  </a:cxn>
                  <a:cxn ang="T10">
                    <a:pos x="T4" y="T5"/>
                  </a:cxn>
                  <a:cxn ang="T11">
                    <a:pos x="T6" y="T7"/>
                  </a:cxn>
                </a:cxnLst>
                <a:rect l="T12" t="T13" r="T14" b="T15"/>
                <a:pathLst>
                  <a:path w="31" h="39">
                    <a:moveTo>
                      <a:pt x="31" y="0"/>
                    </a:moveTo>
                    <a:lnTo>
                      <a:pt x="16" y="39"/>
                    </a:lnTo>
                    <a:lnTo>
                      <a:pt x="0" y="8"/>
                    </a:lnTo>
                    <a:lnTo>
                      <a:pt x="31" y="0"/>
                    </a:lnTo>
                    <a:close/>
                  </a:path>
                </a:pathLst>
              </a:custGeom>
              <a:solidFill>
                <a:srgbClr val="1F1A17"/>
              </a:solidFill>
              <a:ln w="9525">
                <a:noFill/>
                <a:round/>
                <a:headEnd/>
                <a:tailEnd/>
              </a:ln>
            </p:spPr>
            <p:txBody>
              <a:bodyPr/>
              <a:lstStyle/>
              <a:p>
                <a:endParaRPr lang="hu-HU"/>
              </a:p>
            </p:txBody>
          </p:sp>
          <p:sp>
            <p:nvSpPr>
              <p:cNvPr id="58025" name="Freeform 812"/>
              <p:cNvSpPr>
                <a:spLocks/>
              </p:cNvSpPr>
              <p:nvPr/>
            </p:nvSpPr>
            <p:spPr bwMode="auto">
              <a:xfrm>
                <a:off x="2411" y="2203"/>
                <a:ext cx="17" cy="42"/>
              </a:xfrm>
              <a:custGeom>
                <a:avLst/>
                <a:gdLst>
                  <a:gd name="T0" fmla="*/ 0 w 17"/>
                  <a:gd name="T1" fmla="*/ 38 h 42"/>
                  <a:gd name="T2" fmla="*/ 14 w 17"/>
                  <a:gd name="T3" fmla="*/ 2 h 42"/>
                  <a:gd name="T4" fmla="*/ 17 w 17"/>
                  <a:gd name="T5" fmla="*/ 0 h 42"/>
                  <a:gd name="T6" fmla="*/ 1 w 17"/>
                  <a:gd name="T7" fmla="*/ 42 h 42"/>
                  <a:gd name="T8" fmla="*/ 0 w 17"/>
                  <a:gd name="T9" fmla="*/ 38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0" y="38"/>
                    </a:moveTo>
                    <a:lnTo>
                      <a:pt x="14" y="2"/>
                    </a:lnTo>
                    <a:lnTo>
                      <a:pt x="17" y="0"/>
                    </a:lnTo>
                    <a:lnTo>
                      <a:pt x="1" y="42"/>
                    </a:lnTo>
                    <a:lnTo>
                      <a:pt x="0" y="38"/>
                    </a:lnTo>
                    <a:close/>
                  </a:path>
                </a:pathLst>
              </a:custGeom>
              <a:solidFill>
                <a:srgbClr val="1F1A17"/>
              </a:solidFill>
              <a:ln w="9525">
                <a:noFill/>
                <a:round/>
                <a:headEnd/>
                <a:tailEnd/>
              </a:ln>
            </p:spPr>
            <p:txBody>
              <a:bodyPr/>
              <a:lstStyle/>
              <a:p>
                <a:endParaRPr lang="hu-HU"/>
              </a:p>
            </p:txBody>
          </p:sp>
          <p:sp>
            <p:nvSpPr>
              <p:cNvPr id="58026" name="Freeform 813"/>
              <p:cNvSpPr>
                <a:spLocks/>
              </p:cNvSpPr>
              <p:nvPr/>
            </p:nvSpPr>
            <p:spPr bwMode="auto">
              <a:xfrm>
                <a:off x="2411" y="2203"/>
                <a:ext cx="19" cy="44"/>
              </a:xfrm>
              <a:custGeom>
                <a:avLst/>
                <a:gdLst>
                  <a:gd name="T0" fmla="*/ 0 w 19"/>
                  <a:gd name="T1" fmla="*/ 41 h 44"/>
                  <a:gd name="T2" fmla="*/ 15 w 19"/>
                  <a:gd name="T3" fmla="*/ 2 h 44"/>
                  <a:gd name="T4" fmla="*/ 19 w 19"/>
                  <a:gd name="T5" fmla="*/ 0 h 44"/>
                  <a:gd name="T6" fmla="*/ 1 w 19"/>
                  <a:gd name="T7" fmla="*/ 44 h 44"/>
                  <a:gd name="T8" fmla="*/ 0 w 19"/>
                  <a:gd name="T9" fmla="*/ 41 h 44"/>
                  <a:gd name="T10" fmla="*/ 0 60000 65536"/>
                  <a:gd name="T11" fmla="*/ 0 60000 65536"/>
                  <a:gd name="T12" fmla="*/ 0 60000 65536"/>
                  <a:gd name="T13" fmla="*/ 0 60000 65536"/>
                  <a:gd name="T14" fmla="*/ 0 60000 65536"/>
                  <a:gd name="T15" fmla="*/ 0 w 19"/>
                  <a:gd name="T16" fmla="*/ 0 h 44"/>
                  <a:gd name="T17" fmla="*/ 19 w 19"/>
                  <a:gd name="T18" fmla="*/ 44 h 44"/>
                </a:gdLst>
                <a:ahLst/>
                <a:cxnLst>
                  <a:cxn ang="T10">
                    <a:pos x="T0" y="T1"/>
                  </a:cxn>
                  <a:cxn ang="T11">
                    <a:pos x="T2" y="T3"/>
                  </a:cxn>
                  <a:cxn ang="T12">
                    <a:pos x="T4" y="T5"/>
                  </a:cxn>
                  <a:cxn ang="T13">
                    <a:pos x="T6" y="T7"/>
                  </a:cxn>
                  <a:cxn ang="T14">
                    <a:pos x="T8" y="T9"/>
                  </a:cxn>
                </a:cxnLst>
                <a:rect l="T15" t="T16" r="T17" b="T18"/>
                <a:pathLst>
                  <a:path w="19" h="44">
                    <a:moveTo>
                      <a:pt x="0" y="41"/>
                    </a:moveTo>
                    <a:lnTo>
                      <a:pt x="15" y="2"/>
                    </a:lnTo>
                    <a:lnTo>
                      <a:pt x="19" y="0"/>
                    </a:lnTo>
                    <a:lnTo>
                      <a:pt x="1" y="44"/>
                    </a:lnTo>
                    <a:lnTo>
                      <a:pt x="0" y="41"/>
                    </a:lnTo>
                    <a:close/>
                  </a:path>
                </a:pathLst>
              </a:custGeom>
              <a:solidFill>
                <a:srgbClr val="221D1B"/>
              </a:solidFill>
              <a:ln w="9525">
                <a:noFill/>
                <a:round/>
                <a:headEnd/>
                <a:tailEnd/>
              </a:ln>
            </p:spPr>
            <p:txBody>
              <a:bodyPr/>
              <a:lstStyle/>
              <a:p>
                <a:endParaRPr lang="hu-HU"/>
              </a:p>
            </p:txBody>
          </p:sp>
          <p:sp>
            <p:nvSpPr>
              <p:cNvPr id="58027" name="Freeform 814"/>
              <p:cNvSpPr>
                <a:spLocks/>
              </p:cNvSpPr>
              <p:nvPr/>
            </p:nvSpPr>
            <p:spPr bwMode="auto">
              <a:xfrm>
                <a:off x="2412" y="2203"/>
                <a:ext cx="20" cy="45"/>
              </a:xfrm>
              <a:custGeom>
                <a:avLst/>
                <a:gdLst>
                  <a:gd name="T0" fmla="*/ 0 w 20"/>
                  <a:gd name="T1" fmla="*/ 42 h 45"/>
                  <a:gd name="T2" fmla="*/ 16 w 20"/>
                  <a:gd name="T3" fmla="*/ 0 h 45"/>
                  <a:gd name="T4" fmla="*/ 20 w 20"/>
                  <a:gd name="T5" fmla="*/ 0 h 45"/>
                  <a:gd name="T6" fmla="*/ 2 w 20"/>
                  <a:gd name="T7" fmla="*/ 45 h 45"/>
                  <a:gd name="T8" fmla="*/ 0 w 20"/>
                  <a:gd name="T9" fmla="*/ 42 h 45"/>
                  <a:gd name="T10" fmla="*/ 0 60000 65536"/>
                  <a:gd name="T11" fmla="*/ 0 60000 65536"/>
                  <a:gd name="T12" fmla="*/ 0 60000 65536"/>
                  <a:gd name="T13" fmla="*/ 0 60000 65536"/>
                  <a:gd name="T14" fmla="*/ 0 60000 65536"/>
                  <a:gd name="T15" fmla="*/ 0 w 20"/>
                  <a:gd name="T16" fmla="*/ 0 h 45"/>
                  <a:gd name="T17" fmla="*/ 20 w 20"/>
                  <a:gd name="T18" fmla="*/ 45 h 45"/>
                </a:gdLst>
                <a:ahLst/>
                <a:cxnLst>
                  <a:cxn ang="T10">
                    <a:pos x="T0" y="T1"/>
                  </a:cxn>
                  <a:cxn ang="T11">
                    <a:pos x="T2" y="T3"/>
                  </a:cxn>
                  <a:cxn ang="T12">
                    <a:pos x="T4" y="T5"/>
                  </a:cxn>
                  <a:cxn ang="T13">
                    <a:pos x="T6" y="T7"/>
                  </a:cxn>
                  <a:cxn ang="T14">
                    <a:pos x="T8" y="T9"/>
                  </a:cxn>
                </a:cxnLst>
                <a:rect l="T15" t="T16" r="T17" b="T18"/>
                <a:pathLst>
                  <a:path w="20" h="45">
                    <a:moveTo>
                      <a:pt x="0" y="42"/>
                    </a:moveTo>
                    <a:lnTo>
                      <a:pt x="16" y="0"/>
                    </a:lnTo>
                    <a:lnTo>
                      <a:pt x="20" y="0"/>
                    </a:lnTo>
                    <a:lnTo>
                      <a:pt x="2" y="45"/>
                    </a:lnTo>
                    <a:lnTo>
                      <a:pt x="0" y="42"/>
                    </a:lnTo>
                    <a:close/>
                  </a:path>
                </a:pathLst>
              </a:custGeom>
              <a:solidFill>
                <a:srgbClr val="26211F"/>
              </a:solidFill>
              <a:ln w="9525">
                <a:noFill/>
                <a:round/>
                <a:headEnd/>
                <a:tailEnd/>
              </a:ln>
            </p:spPr>
            <p:txBody>
              <a:bodyPr/>
              <a:lstStyle/>
              <a:p>
                <a:endParaRPr lang="hu-HU"/>
              </a:p>
            </p:txBody>
          </p:sp>
          <p:sp>
            <p:nvSpPr>
              <p:cNvPr id="58028" name="Freeform 815"/>
              <p:cNvSpPr>
                <a:spLocks/>
              </p:cNvSpPr>
              <p:nvPr/>
            </p:nvSpPr>
            <p:spPr bwMode="auto">
              <a:xfrm>
                <a:off x="2412" y="2202"/>
                <a:ext cx="21" cy="48"/>
              </a:xfrm>
              <a:custGeom>
                <a:avLst/>
                <a:gdLst>
                  <a:gd name="T0" fmla="*/ 0 w 21"/>
                  <a:gd name="T1" fmla="*/ 45 h 48"/>
                  <a:gd name="T2" fmla="*/ 18 w 21"/>
                  <a:gd name="T3" fmla="*/ 1 h 48"/>
                  <a:gd name="T4" fmla="*/ 21 w 21"/>
                  <a:gd name="T5" fmla="*/ 0 h 48"/>
                  <a:gd name="T6" fmla="*/ 3 w 21"/>
                  <a:gd name="T7" fmla="*/ 48 h 48"/>
                  <a:gd name="T8" fmla="*/ 0 w 21"/>
                  <a:gd name="T9" fmla="*/ 45 h 48"/>
                  <a:gd name="T10" fmla="*/ 0 60000 65536"/>
                  <a:gd name="T11" fmla="*/ 0 60000 65536"/>
                  <a:gd name="T12" fmla="*/ 0 60000 65536"/>
                  <a:gd name="T13" fmla="*/ 0 60000 65536"/>
                  <a:gd name="T14" fmla="*/ 0 60000 65536"/>
                  <a:gd name="T15" fmla="*/ 0 w 21"/>
                  <a:gd name="T16" fmla="*/ 0 h 48"/>
                  <a:gd name="T17" fmla="*/ 21 w 21"/>
                  <a:gd name="T18" fmla="*/ 48 h 48"/>
                </a:gdLst>
                <a:ahLst/>
                <a:cxnLst>
                  <a:cxn ang="T10">
                    <a:pos x="T0" y="T1"/>
                  </a:cxn>
                  <a:cxn ang="T11">
                    <a:pos x="T2" y="T3"/>
                  </a:cxn>
                  <a:cxn ang="T12">
                    <a:pos x="T4" y="T5"/>
                  </a:cxn>
                  <a:cxn ang="T13">
                    <a:pos x="T6" y="T7"/>
                  </a:cxn>
                  <a:cxn ang="T14">
                    <a:pos x="T8" y="T9"/>
                  </a:cxn>
                </a:cxnLst>
                <a:rect l="T15" t="T16" r="T17" b="T18"/>
                <a:pathLst>
                  <a:path w="21" h="48">
                    <a:moveTo>
                      <a:pt x="0" y="45"/>
                    </a:moveTo>
                    <a:lnTo>
                      <a:pt x="18" y="1"/>
                    </a:lnTo>
                    <a:lnTo>
                      <a:pt x="21" y="0"/>
                    </a:lnTo>
                    <a:lnTo>
                      <a:pt x="3" y="48"/>
                    </a:lnTo>
                    <a:lnTo>
                      <a:pt x="0" y="45"/>
                    </a:lnTo>
                    <a:close/>
                  </a:path>
                </a:pathLst>
              </a:custGeom>
              <a:solidFill>
                <a:srgbClr val="282422"/>
              </a:solidFill>
              <a:ln w="9525">
                <a:noFill/>
                <a:round/>
                <a:headEnd/>
                <a:tailEnd/>
              </a:ln>
            </p:spPr>
            <p:txBody>
              <a:bodyPr/>
              <a:lstStyle/>
              <a:p>
                <a:endParaRPr lang="hu-HU"/>
              </a:p>
            </p:txBody>
          </p:sp>
          <p:sp>
            <p:nvSpPr>
              <p:cNvPr id="58029" name="Freeform 816"/>
              <p:cNvSpPr>
                <a:spLocks/>
              </p:cNvSpPr>
              <p:nvPr/>
            </p:nvSpPr>
            <p:spPr bwMode="auto">
              <a:xfrm>
                <a:off x="2414" y="2202"/>
                <a:ext cx="21" cy="49"/>
              </a:xfrm>
              <a:custGeom>
                <a:avLst/>
                <a:gdLst>
                  <a:gd name="T0" fmla="*/ 0 w 21"/>
                  <a:gd name="T1" fmla="*/ 46 h 49"/>
                  <a:gd name="T2" fmla="*/ 18 w 21"/>
                  <a:gd name="T3" fmla="*/ 1 h 49"/>
                  <a:gd name="T4" fmla="*/ 21 w 21"/>
                  <a:gd name="T5" fmla="*/ 0 h 49"/>
                  <a:gd name="T6" fmla="*/ 1 w 21"/>
                  <a:gd name="T7" fmla="*/ 49 h 49"/>
                  <a:gd name="T8" fmla="*/ 0 w 21"/>
                  <a:gd name="T9" fmla="*/ 46 h 49"/>
                  <a:gd name="T10" fmla="*/ 0 60000 65536"/>
                  <a:gd name="T11" fmla="*/ 0 60000 65536"/>
                  <a:gd name="T12" fmla="*/ 0 60000 65536"/>
                  <a:gd name="T13" fmla="*/ 0 60000 65536"/>
                  <a:gd name="T14" fmla="*/ 0 60000 65536"/>
                  <a:gd name="T15" fmla="*/ 0 w 21"/>
                  <a:gd name="T16" fmla="*/ 0 h 49"/>
                  <a:gd name="T17" fmla="*/ 21 w 21"/>
                  <a:gd name="T18" fmla="*/ 49 h 49"/>
                </a:gdLst>
                <a:ahLst/>
                <a:cxnLst>
                  <a:cxn ang="T10">
                    <a:pos x="T0" y="T1"/>
                  </a:cxn>
                  <a:cxn ang="T11">
                    <a:pos x="T2" y="T3"/>
                  </a:cxn>
                  <a:cxn ang="T12">
                    <a:pos x="T4" y="T5"/>
                  </a:cxn>
                  <a:cxn ang="T13">
                    <a:pos x="T6" y="T7"/>
                  </a:cxn>
                  <a:cxn ang="T14">
                    <a:pos x="T8" y="T9"/>
                  </a:cxn>
                </a:cxnLst>
                <a:rect l="T15" t="T16" r="T17" b="T18"/>
                <a:pathLst>
                  <a:path w="21" h="49">
                    <a:moveTo>
                      <a:pt x="0" y="46"/>
                    </a:moveTo>
                    <a:lnTo>
                      <a:pt x="18" y="1"/>
                    </a:lnTo>
                    <a:lnTo>
                      <a:pt x="21" y="0"/>
                    </a:lnTo>
                    <a:lnTo>
                      <a:pt x="1" y="49"/>
                    </a:lnTo>
                    <a:lnTo>
                      <a:pt x="0" y="46"/>
                    </a:lnTo>
                    <a:close/>
                  </a:path>
                </a:pathLst>
              </a:custGeom>
              <a:solidFill>
                <a:srgbClr val="2C2726"/>
              </a:solidFill>
              <a:ln w="9525">
                <a:noFill/>
                <a:round/>
                <a:headEnd/>
                <a:tailEnd/>
              </a:ln>
            </p:spPr>
            <p:txBody>
              <a:bodyPr/>
              <a:lstStyle/>
              <a:p>
                <a:endParaRPr lang="hu-HU"/>
              </a:p>
            </p:txBody>
          </p:sp>
          <p:sp>
            <p:nvSpPr>
              <p:cNvPr id="58030" name="Freeform 817"/>
              <p:cNvSpPr>
                <a:spLocks/>
              </p:cNvSpPr>
              <p:nvPr/>
            </p:nvSpPr>
            <p:spPr bwMode="auto">
              <a:xfrm>
                <a:off x="2415" y="2202"/>
                <a:ext cx="21" cy="52"/>
              </a:xfrm>
              <a:custGeom>
                <a:avLst/>
                <a:gdLst>
                  <a:gd name="T0" fmla="*/ 0 w 21"/>
                  <a:gd name="T1" fmla="*/ 48 h 52"/>
                  <a:gd name="T2" fmla="*/ 18 w 21"/>
                  <a:gd name="T3" fmla="*/ 0 h 52"/>
                  <a:gd name="T4" fmla="*/ 21 w 21"/>
                  <a:gd name="T5" fmla="*/ 0 h 52"/>
                  <a:gd name="T6" fmla="*/ 1 w 21"/>
                  <a:gd name="T7" fmla="*/ 52 h 52"/>
                  <a:gd name="T8" fmla="*/ 0 w 21"/>
                  <a:gd name="T9" fmla="*/ 48 h 52"/>
                  <a:gd name="T10" fmla="*/ 0 60000 65536"/>
                  <a:gd name="T11" fmla="*/ 0 60000 65536"/>
                  <a:gd name="T12" fmla="*/ 0 60000 65536"/>
                  <a:gd name="T13" fmla="*/ 0 60000 65536"/>
                  <a:gd name="T14" fmla="*/ 0 60000 65536"/>
                  <a:gd name="T15" fmla="*/ 0 w 21"/>
                  <a:gd name="T16" fmla="*/ 0 h 52"/>
                  <a:gd name="T17" fmla="*/ 21 w 21"/>
                  <a:gd name="T18" fmla="*/ 52 h 52"/>
                </a:gdLst>
                <a:ahLst/>
                <a:cxnLst>
                  <a:cxn ang="T10">
                    <a:pos x="T0" y="T1"/>
                  </a:cxn>
                  <a:cxn ang="T11">
                    <a:pos x="T2" y="T3"/>
                  </a:cxn>
                  <a:cxn ang="T12">
                    <a:pos x="T4" y="T5"/>
                  </a:cxn>
                  <a:cxn ang="T13">
                    <a:pos x="T6" y="T7"/>
                  </a:cxn>
                  <a:cxn ang="T14">
                    <a:pos x="T8" y="T9"/>
                  </a:cxn>
                </a:cxnLst>
                <a:rect l="T15" t="T16" r="T17" b="T18"/>
                <a:pathLst>
                  <a:path w="21" h="52">
                    <a:moveTo>
                      <a:pt x="0" y="48"/>
                    </a:moveTo>
                    <a:lnTo>
                      <a:pt x="18" y="0"/>
                    </a:lnTo>
                    <a:lnTo>
                      <a:pt x="21" y="0"/>
                    </a:lnTo>
                    <a:lnTo>
                      <a:pt x="1" y="52"/>
                    </a:lnTo>
                    <a:lnTo>
                      <a:pt x="0" y="48"/>
                    </a:lnTo>
                    <a:close/>
                  </a:path>
                </a:pathLst>
              </a:custGeom>
              <a:solidFill>
                <a:srgbClr val="2E2A27"/>
              </a:solidFill>
              <a:ln w="9525">
                <a:noFill/>
                <a:round/>
                <a:headEnd/>
                <a:tailEnd/>
              </a:ln>
            </p:spPr>
            <p:txBody>
              <a:bodyPr/>
              <a:lstStyle/>
              <a:p>
                <a:endParaRPr lang="hu-HU"/>
              </a:p>
            </p:txBody>
          </p:sp>
          <p:sp>
            <p:nvSpPr>
              <p:cNvPr id="58031" name="Freeform 818"/>
              <p:cNvSpPr>
                <a:spLocks/>
              </p:cNvSpPr>
              <p:nvPr/>
            </p:nvSpPr>
            <p:spPr bwMode="auto">
              <a:xfrm>
                <a:off x="2415" y="2200"/>
                <a:ext cx="24" cy="55"/>
              </a:xfrm>
              <a:custGeom>
                <a:avLst/>
                <a:gdLst>
                  <a:gd name="T0" fmla="*/ 0 w 24"/>
                  <a:gd name="T1" fmla="*/ 51 h 55"/>
                  <a:gd name="T2" fmla="*/ 20 w 24"/>
                  <a:gd name="T3" fmla="*/ 2 h 55"/>
                  <a:gd name="T4" fmla="*/ 24 w 24"/>
                  <a:gd name="T5" fmla="*/ 0 h 55"/>
                  <a:gd name="T6" fmla="*/ 1 w 24"/>
                  <a:gd name="T7" fmla="*/ 55 h 55"/>
                  <a:gd name="T8" fmla="*/ 0 w 24"/>
                  <a:gd name="T9" fmla="*/ 51 h 55"/>
                  <a:gd name="T10" fmla="*/ 0 60000 65536"/>
                  <a:gd name="T11" fmla="*/ 0 60000 65536"/>
                  <a:gd name="T12" fmla="*/ 0 60000 65536"/>
                  <a:gd name="T13" fmla="*/ 0 60000 65536"/>
                  <a:gd name="T14" fmla="*/ 0 60000 65536"/>
                  <a:gd name="T15" fmla="*/ 0 w 24"/>
                  <a:gd name="T16" fmla="*/ 0 h 55"/>
                  <a:gd name="T17" fmla="*/ 24 w 24"/>
                  <a:gd name="T18" fmla="*/ 55 h 55"/>
                </a:gdLst>
                <a:ahLst/>
                <a:cxnLst>
                  <a:cxn ang="T10">
                    <a:pos x="T0" y="T1"/>
                  </a:cxn>
                  <a:cxn ang="T11">
                    <a:pos x="T2" y="T3"/>
                  </a:cxn>
                  <a:cxn ang="T12">
                    <a:pos x="T4" y="T5"/>
                  </a:cxn>
                  <a:cxn ang="T13">
                    <a:pos x="T6" y="T7"/>
                  </a:cxn>
                  <a:cxn ang="T14">
                    <a:pos x="T8" y="T9"/>
                  </a:cxn>
                </a:cxnLst>
                <a:rect l="T15" t="T16" r="T17" b="T18"/>
                <a:pathLst>
                  <a:path w="24" h="55">
                    <a:moveTo>
                      <a:pt x="0" y="51"/>
                    </a:moveTo>
                    <a:lnTo>
                      <a:pt x="20" y="2"/>
                    </a:lnTo>
                    <a:lnTo>
                      <a:pt x="24" y="0"/>
                    </a:lnTo>
                    <a:lnTo>
                      <a:pt x="1" y="55"/>
                    </a:lnTo>
                    <a:lnTo>
                      <a:pt x="0" y="51"/>
                    </a:lnTo>
                    <a:close/>
                  </a:path>
                </a:pathLst>
              </a:custGeom>
              <a:solidFill>
                <a:srgbClr val="302C2B"/>
              </a:solidFill>
              <a:ln w="9525">
                <a:noFill/>
                <a:round/>
                <a:headEnd/>
                <a:tailEnd/>
              </a:ln>
            </p:spPr>
            <p:txBody>
              <a:bodyPr/>
              <a:lstStyle/>
              <a:p>
                <a:endParaRPr lang="hu-HU"/>
              </a:p>
            </p:txBody>
          </p:sp>
          <p:sp>
            <p:nvSpPr>
              <p:cNvPr id="58032" name="Freeform 819"/>
              <p:cNvSpPr>
                <a:spLocks/>
              </p:cNvSpPr>
              <p:nvPr/>
            </p:nvSpPr>
            <p:spPr bwMode="auto">
              <a:xfrm>
                <a:off x="2416" y="2200"/>
                <a:ext cx="24" cy="57"/>
              </a:xfrm>
              <a:custGeom>
                <a:avLst/>
                <a:gdLst>
                  <a:gd name="T0" fmla="*/ 0 w 24"/>
                  <a:gd name="T1" fmla="*/ 54 h 57"/>
                  <a:gd name="T2" fmla="*/ 20 w 24"/>
                  <a:gd name="T3" fmla="*/ 2 h 57"/>
                  <a:gd name="T4" fmla="*/ 24 w 24"/>
                  <a:gd name="T5" fmla="*/ 0 h 57"/>
                  <a:gd name="T6" fmla="*/ 2 w 24"/>
                  <a:gd name="T7" fmla="*/ 57 h 57"/>
                  <a:gd name="T8" fmla="*/ 0 w 24"/>
                  <a:gd name="T9" fmla="*/ 54 h 57"/>
                  <a:gd name="T10" fmla="*/ 0 60000 65536"/>
                  <a:gd name="T11" fmla="*/ 0 60000 65536"/>
                  <a:gd name="T12" fmla="*/ 0 60000 65536"/>
                  <a:gd name="T13" fmla="*/ 0 60000 65536"/>
                  <a:gd name="T14" fmla="*/ 0 60000 65536"/>
                  <a:gd name="T15" fmla="*/ 0 w 24"/>
                  <a:gd name="T16" fmla="*/ 0 h 57"/>
                  <a:gd name="T17" fmla="*/ 24 w 24"/>
                  <a:gd name="T18" fmla="*/ 57 h 57"/>
                </a:gdLst>
                <a:ahLst/>
                <a:cxnLst>
                  <a:cxn ang="T10">
                    <a:pos x="T0" y="T1"/>
                  </a:cxn>
                  <a:cxn ang="T11">
                    <a:pos x="T2" y="T3"/>
                  </a:cxn>
                  <a:cxn ang="T12">
                    <a:pos x="T4" y="T5"/>
                  </a:cxn>
                  <a:cxn ang="T13">
                    <a:pos x="T6" y="T7"/>
                  </a:cxn>
                  <a:cxn ang="T14">
                    <a:pos x="T8" y="T9"/>
                  </a:cxn>
                </a:cxnLst>
                <a:rect l="T15" t="T16" r="T17" b="T18"/>
                <a:pathLst>
                  <a:path w="24" h="57">
                    <a:moveTo>
                      <a:pt x="0" y="54"/>
                    </a:moveTo>
                    <a:lnTo>
                      <a:pt x="20" y="2"/>
                    </a:lnTo>
                    <a:lnTo>
                      <a:pt x="24" y="0"/>
                    </a:lnTo>
                    <a:lnTo>
                      <a:pt x="2" y="57"/>
                    </a:lnTo>
                    <a:lnTo>
                      <a:pt x="0" y="54"/>
                    </a:lnTo>
                    <a:close/>
                  </a:path>
                </a:pathLst>
              </a:custGeom>
              <a:solidFill>
                <a:srgbClr val="322E2C"/>
              </a:solidFill>
              <a:ln w="9525">
                <a:noFill/>
                <a:round/>
                <a:headEnd/>
                <a:tailEnd/>
              </a:ln>
            </p:spPr>
            <p:txBody>
              <a:bodyPr/>
              <a:lstStyle/>
              <a:p>
                <a:endParaRPr lang="hu-HU"/>
              </a:p>
            </p:txBody>
          </p:sp>
          <p:sp>
            <p:nvSpPr>
              <p:cNvPr id="58033" name="Freeform 820"/>
              <p:cNvSpPr>
                <a:spLocks/>
              </p:cNvSpPr>
              <p:nvPr/>
            </p:nvSpPr>
            <p:spPr bwMode="auto">
              <a:xfrm>
                <a:off x="2416" y="2200"/>
                <a:ext cx="26" cy="58"/>
              </a:xfrm>
              <a:custGeom>
                <a:avLst/>
                <a:gdLst>
                  <a:gd name="T0" fmla="*/ 0 w 26"/>
                  <a:gd name="T1" fmla="*/ 55 h 58"/>
                  <a:gd name="T2" fmla="*/ 23 w 26"/>
                  <a:gd name="T3" fmla="*/ 0 h 58"/>
                  <a:gd name="T4" fmla="*/ 26 w 26"/>
                  <a:gd name="T5" fmla="*/ 0 h 58"/>
                  <a:gd name="T6" fmla="*/ 3 w 26"/>
                  <a:gd name="T7" fmla="*/ 58 h 58"/>
                  <a:gd name="T8" fmla="*/ 0 w 26"/>
                  <a:gd name="T9" fmla="*/ 55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5"/>
                    </a:moveTo>
                    <a:lnTo>
                      <a:pt x="23" y="0"/>
                    </a:lnTo>
                    <a:lnTo>
                      <a:pt x="26" y="0"/>
                    </a:lnTo>
                    <a:lnTo>
                      <a:pt x="3" y="58"/>
                    </a:lnTo>
                    <a:lnTo>
                      <a:pt x="0" y="55"/>
                    </a:lnTo>
                    <a:close/>
                  </a:path>
                </a:pathLst>
              </a:custGeom>
              <a:solidFill>
                <a:srgbClr val="35322F"/>
              </a:solidFill>
              <a:ln w="9525">
                <a:noFill/>
                <a:round/>
                <a:headEnd/>
                <a:tailEnd/>
              </a:ln>
            </p:spPr>
            <p:txBody>
              <a:bodyPr/>
              <a:lstStyle/>
              <a:p>
                <a:endParaRPr lang="hu-HU"/>
              </a:p>
            </p:txBody>
          </p:sp>
          <p:sp>
            <p:nvSpPr>
              <p:cNvPr id="58034" name="Freeform 821"/>
              <p:cNvSpPr>
                <a:spLocks/>
              </p:cNvSpPr>
              <p:nvPr/>
            </p:nvSpPr>
            <p:spPr bwMode="auto">
              <a:xfrm>
                <a:off x="2418" y="2199"/>
                <a:ext cx="25" cy="61"/>
              </a:xfrm>
              <a:custGeom>
                <a:avLst/>
                <a:gdLst>
                  <a:gd name="T0" fmla="*/ 0 w 25"/>
                  <a:gd name="T1" fmla="*/ 58 h 61"/>
                  <a:gd name="T2" fmla="*/ 22 w 25"/>
                  <a:gd name="T3" fmla="*/ 1 h 61"/>
                  <a:gd name="T4" fmla="*/ 25 w 25"/>
                  <a:gd name="T5" fmla="*/ 0 h 61"/>
                  <a:gd name="T6" fmla="*/ 1 w 25"/>
                  <a:gd name="T7" fmla="*/ 61 h 61"/>
                  <a:gd name="T8" fmla="*/ 0 w 25"/>
                  <a:gd name="T9" fmla="*/ 58 h 61"/>
                  <a:gd name="T10" fmla="*/ 0 60000 65536"/>
                  <a:gd name="T11" fmla="*/ 0 60000 65536"/>
                  <a:gd name="T12" fmla="*/ 0 60000 65536"/>
                  <a:gd name="T13" fmla="*/ 0 60000 65536"/>
                  <a:gd name="T14" fmla="*/ 0 60000 65536"/>
                  <a:gd name="T15" fmla="*/ 0 w 25"/>
                  <a:gd name="T16" fmla="*/ 0 h 61"/>
                  <a:gd name="T17" fmla="*/ 25 w 25"/>
                  <a:gd name="T18" fmla="*/ 61 h 61"/>
                </a:gdLst>
                <a:ahLst/>
                <a:cxnLst>
                  <a:cxn ang="T10">
                    <a:pos x="T0" y="T1"/>
                  </a:cxn>
                  <a:cxn ang="T11">
                    <a:pos x="T2" y="T3"/>
                  </a:cxn>
                  <a:cxn ang="T12">
                    <a:pos x="T4" y="T5"/>
                  </a:cxn>
                  <a:cxn ang="T13">
                    <a:pos x="T6" y="T7"/>
                  </a:cxn>
                  <a:cxn ang="T14">
                    <a:pos x="T8" y="T9"/>
                  </a:cxn>
                </a:cxnLst>
                <a:rect l="T15" t="T16" r="T17" b="T18"/>
                <a:pathLst>
                  <a:path w="25" h="61">
                    <a:moveTo>
                      <a:pt x="0" y="58"/>
                    </a:moveTo>
                    <a:lnTo>
                      <a:pt x="22" y="1"/>
                    </a:lnTo>
                    <a:lnTo>
                      <a:pt x="25" y="0"/>
                    </a:lnTo>
                    <a:lnTo>
                      <a:pt x="1" y="61"/>
                    </a:lnTo>
                    <a:lnTo>
                      <a:pt x="0" y="58"/>
                    </a:lnTo>
                    <a:close/>
                  </a:path>
                </a:pathLst>
              </a:custGeom>
              <a:solidFill>
                <a:srgbClr val="373331"/>
              </a:solidFill>
              <a:ln w="9525">
                <a:noFill/>
                <a:round/>
                <a:headEnd/>
                <a:tailEnd/>
              </a:ln>
            </p:spPr>
            <p:txBody>
              <a:bodyPr/>
              <a:lstStyle/>
              <a:p>
                <a:endParaRPr lang="hu-HU"/>
              </a:p>
            </p:txBody>
          </p:sp>
          <p:sp>
            <p:nvSpPr>
              <p:cNvPr id="58035" name="Freeform 822"/>
              <p:cNvSpPr>
                <a:spLocks/>
              </p:cNvSpPr>
              <p:nvPr/>
            </p:nvSpPr>
            <p:spPr bwMode="auto">
              <a:xfrm>
                <a:off x="2419" y="2199"/>
                <a:ext cx="26" cy="62"/>
              </a:xfrm>
              <a:custGeom>
                <a:avLst/>
                <a:gdLst>
                  <a:gd name="T0" fmla="*/ 0 w 26"/>
                  <a:gd name="T1" fmla="*/ 59 h 62"/>
                  <a:gd name="T2" fmla="*/ 23 w 26"/>
                  <a:gd name="T3" fmla="*/ 1 h 62"/>
                  <a:gd name="T4" fmla="*/ 26 w 26"/>
                  <a:gd name="T5" fmla="*/ 0 h 62"/>
                  <a:gd name="T6" fmla="*/ 2 w 26"/>
                  <a:gd name="T7" fmla="*/ 62 h 62"/>
                  <a:gd name="T8" fmla="*/ 0 w 26"/>
                  <a:gd name="T9" fmla="*/ 59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59"/>
                    </a:moveTo>
                    <a:lnTo>
                      <a:pt x="23" y="1"/>
                    </a:lnTo>
                    <a:lnTo>
                      <a:pt x="26" y="0"/>
                    </a:lnTo>
                    <a:lnTo>
                      <a:pt x="2" y="62"/>
                    </a:lnTo>
                    <a:lnTo>
                      <a:pt x="0" y="59"/>
                    </a:lnTo>
                    <a:close/>
                  </a:path>
                </a:pathLst>
              </a:custGeom>
              <a:solidFill>
                <a:srgbClr val="393633"/>
              </a:solidFill>
              <a:ln w="9525">
                <a:noFill/>
                <a:round/>
                <a:headEnd/>
                <a:tailEnd/>
              </a:ln>
            </p:spPr>
            <p:txBody>
              <a:bodyPr/>
              <a:lstStyle/>
              <a:p>
                <a:endParaRPr lang="hu-HU"/>
              </a:p>
            </p:txBody>
          </p:sp>
          <p:sp>
            <p:nvSpPr>
              <p:cNvPr id="58036" name="Freeform 823"/>
              <p:cNvSpPr>
                <a:spLocks/>
              </p:cNvSpPr>
              <p:nvPr/>
            </p:nvSpPr>
            <p:spPr bwMode="auto">
              <a:xfrm>
                <a:off x="2419" y="2198"/>
                <a:ext cx="28" cy="66"/>
              </a:xfrm>
              <a:custGeom>
                <a:avLst/>
                <a:gdLst>
                  <a:gd name="T0" fmla="*/ 0 w 28"/>
                  <a:gd name="T1" fmla="*/ 62 h 66"/>
                  <a:gd name="T2" fmla="*/ 24 w 28"/>
                  <a:gd name="T3" fmla="*/ 1 h 66"/>
                  <a:gd name="T4" fmla="*/ 28 w 28"/>
                  <a:gd name="T5" fmla="*/ 0 h 66"/>
                  <a:gd name="T6" fmla="*/ 3 w 28"/>
                  <a:gd name="T7" fmla="*/ 66 h 66"/>
                  <a:gd name="T8" fmla="*/ 0 w 28"/>
                  <a:gd name="T9" fmla="*/ 62 h 66"/>
                  <a:gd name="T10" fmla="*/ 0 60000 65536"/>
                  <a:gd name="T11" fmla="*/ 0 60000 65536"/>
                  <a:gd name="T12" fmla="*/ 0 60000 65536"/>
                  <a:gd name="T13" fmla="*/ 0 60000 65536"/>
                  <a:gd name="T14" fmla="*/ 0 60000 65536"/>
                  <a:gd name="T15" fmla="*/ 0 w 28"/>
                  <a:gd name="T16" fmla="*/ 0 h 66"/>
                  <a:gd name="T17" fmla="*/ 28 w 28"/>
                  <a:gd name="T18" fmla="*/ 66 h 66"/>
                </a:gdLst>
                <a:ahLst/>
                <a:cxnLst>
                  <a:cxn ang="T10">
                    <a:pos x="T0" y="T1"/>
                  </a:cxn>
                  <a:cxn ang="T11">
                    <a:pos x="T2" y="T3"/>
                  </a:cxn>
                  <a:cxn ang="T12">
                    <a:pos x="T4" y="T5"/>
                  </a:cxn>
                  <a:cxn ang="T13">
                    <a:pos x="T6" y="T7"/>
                  </a:cxn>
                  <a:cxn ang="T14">
                    <a:pos x="T8" y="T9"/>
                  </a:cxn>
                </a:cxnLst>
                <a:rect l="T15" t="T16" r="T17" b="T18"/>
                <a:pathLst>
                  <a:path w="28" h="66">
                    <a:moveTo>
                      <a:pt x="0" y="62"/>
                    </a:moveTo>
                    <a:lnTo>
                      <a:pt x="24" y="1"/>
                    </a:lnTo>
                    <a:lnTo>
                      <a:pt x="28" y="0"/>
                    </a:lnTo>
                    <a:lnTo>
                      <a:pt x="3" y="66"/>
                    </a:lnTo>
                    <a:lnTo>
                      <a:pt x="0" y="62"/>
                    </a:lnTo>
                    <a:close/>
                  </a:path>
                </a:pathLst>
              </a:custGeom>
              <a:solidFill>
                <a:srgbClr val="3C3836"/>
              </a:solidFill>
              <a:ln w="9525">
                <a:noFill/>
                <a:round/>
                <a:headEnd/>
                <a:tailEnd/>
              </a:ln>
            </p:spPr>
            <p:txBody>
              <a:bodyPr/>
              <a:lstStyle/>
              <a:p>
                <a:endParaRPr lang="hu-HU"/>
              </a:p>
            </p:txBody>
          </p:sp>
          <p:sp>
            <p:nvSpPr>
              <p:cNvPr id="58037" name="Freeform 824"/>
              <p:cNvSpPr>
                <a:spLocks/>
              </p:cNvSpPr>
              <p:nvPr/>
            </p:nvSpPr>
            <p:spPr bwMode="auto">
              <a:xfrm>
                <a:off x="2421" y="2198"/>
                <a:ext cx="28" cy="67"/>
              </a:xfrm>
              <a:custGeom>
                <a:avLst/>
                <a:gdLst>
                  <a:gd name="T0" fmla="*/ 0 w 28"/>
                  <a:gd name="T1" fmla="*/ 63 h 67"/>
                  <a:gd name="T2" fmla="*/ 24 w 28"/>
                  <a:gd name="T3" fmla="*/ 1 h 67"/>
                  <a:gd name="T4" fmla="*/ 28 w 28"/>
                  <a:gd name="T5" fmla="*/ 0 h 67"/>
                  <a:gd name="T6" fmla="*/ 1 w 28"/>
                  <a:gd name="T7" fmla="*/ 67 h 67"/>
                  <a:gd name="T8" fmla="*/ 0 w 28"/>
                  <a:gd name="T9" fmla="*/ 63 h 67"/>
                  <a:gd name="T10" fmla="*/ 0 60000 65536"/>
                  <a:gd name="T11" fmla="*/ 0 60000 65536"/>
                  <a:gd name="T12" fmla="*/ 0 60000 65536"/>
                  <a:gd name="T13" fmla="*/ 0 60000 65536"/>
                  <a:gd name="T14" fmla="*/ 0 60000 65536"/>
                  <a:gd name="T15" fmla="*/ 0 w 28"/>
                  <a:gd name="T16" fmla="*/ 0 h 67"/>
                  <a:gd name="T17" fmla="*/ 28 w 28"/>
                  <a:gd name="T18" fmla="*/ 67 h 67"/>
                </a:gdLst>
                <a:ahLst/>
                <a:cxnLst>
                  <a:cxn ang="T10">
                    <a:pos x="T0" y="T1"/>
                  </a:cxn>
                  <a:cxn ang="T11">
                    <a:pos x="T2" y="T3"/>
                  </a:cxn>
                  <a:cxn ang="T12">
                    <a:pos x="T4" y="T5"/>
                  </a:cxn>
                  <a:cxn ang="T13">
                    <a:pos x="T6" y="T7"/>
                  </a:cxn>
                  <a:cxn ang="T14">
                    <a:pos x="T8" y="T9"/>
                  </a:cxn>
                </a:cxnLst>
                <a:rect l="T15" t="T16" r="T17" b="T18"/>
                <a:pathLst>
                  <a:path w="28" h="67">
                    <a:moveTo>
                      <a:pt x="0" y="63"/>
                    </a:moveTo>
                    <a:lnTo>
                      <a:pt x="24" y="1"/>
                    </a:lnTo>
                    <a:lnTo>
                      <a:pt x="28" y="0"/>
                    </a:lnTo>
                    <a:lnTo>
                      <a:pt x="1" y="67"/>
                    </a:lnTo>
                    <a:lnTo>
                      <a:pt x="0" y="63"/>
                    </a:lnTo>
                    <a:close/>
                  </a:path>
                </a:pathLst>
              </a:custGeom>
              <a:solidFill>
                <a:srgbClr val="3D3A37"/>
              </a:solidFill>
              <a:ln w="9525">
                <a:noFill/>
                <a:round/>
                <a:headEnd/>
                <a:tailEnd/>
              </a:ln>
            </p:spPr>
            <p:txBody>
              <a:bodyPr/>
              <a:lstStyle/>
              <a:p>
                <a:endParaRPr lang="hu-HU"/>
              </a:p>
            </p:txBody>
          </p:sp>
          <p:sp>
            <p:nvSpPr>
              <p:cNvPr id="58038" name="Freeform 825"/>
              <p:cNvSpPr>
                <a:spLocks/>
              </p:cNvSpPr>
              <p:nvPr/>
            </p:nvSpPr>
            <p:spPr bwMode="auto">
              <a:xfrm>
                <a:off x="2422" y="2198"/>
                <a:ext cx="28" cy="69"/>
              </a:xfrm>
              <a:custGeom>
                <a:avLst/>
                <a:gdLst>
                  <a:gd name="T0" fmla="*/ 0 w 28"/>
                  <a:gd name="T1" fmla="*/ 66 h 69"/>
                  <a:gd name="T2" fmla="*/ 25 w 28"/>
                  <a:gd name="T3" fmla="*/ 0 h 69"/>
                  <a:gd name="T4" fmla="*/ 28 w 28"/>
                  <a:gd name="T5" fmla="*/ 0 h 69"/>
                  <a:gd name="T6" fmla="*/ 1 w 28"/>
                  <a:gd name="T7" fmla="*/ 69 h 69"/>
                  <a:gd name="T8" fmla="*/ 0 w 28"/>
                  <a:gd name="T9" fmla="*/ 66 h 69"/>
                  <a:gd name="T10" fmla="*/ 0 60000 65536"/>
                  <a:gd name="T11" fmla="*/ 0 60000 65536"/>
                  <a:gd name="T12" fmla="*/ 0 60000 65536"/>
                  <a:gd name="T13" fmla="*/ 0 60000 65536"/>
                  <a:gd name="T14" fmla="*/ 0 60000 65536"/>
                  <a:gd name="T15" fmla="*/ 0 w 28"/>
                  <a:gd name="T16" fmla="*/ 0 h 69"/>
                  <a:gd name="T17" fmla="*/ 28 w 28"/>
                  <a:gd name="T18" fmla="*/ 69 h 69"/>
                </a:gdLst>
                <a:ahLst/>
                <a:cxnLst>
                  <a:cxn ang="T10">
                    <a:pos x="T0" y="T1"/>
                  </a:cxn>
                  <a:cxn ang="T11">
                    <a:pos x="T2" y="T3"/>
                  </a:cxn>
                  <a:cxn ang="T12">
                    <a:pos x="T4" y="T5"/>
                  </a:cxn>
                  <a:cxn ang="T13">
                    <a:pos x="T6" y="T7"/>
                  </a:cxn>
                  <a:cxn ang="T14">
                    <a:pos x="T8" y="T9"/>
                  </a:cxn>
                </a:cxnLst>
                <a:rect l="T15" t="T16" r="T17" b="T18"/>
                <a:pathLst>
                  <a:path w="28" h="69">
                    <a:moveTo>
                      <a:pt x="0" y="66"/>
                    </a:moveTo>
                    <a:lnTo>
                      <a:pt x="25" y="0"/>
                    </a:lnTo>
                    <a:lnTo>
                      <a:pt x="28" y="0"/>
                    </a:lnTo>
                    <a:lnTo>
                      <a:pt x="1" y="69"/>
                    </a:lnTo>
                    <a:lnTo>
                      <a:pt x="0" y="66"/>
                    </a:lnTo>
                    <a:close/>
                  </a:path>
                </a:pathLst>
              </a:custGeom>
              <a:solidFill>
                <a:srgbClr val="3F3C3A"/>
              </a:solidFill>
              <a:ln w="9525">
                <a:noFill/>
                <a:round/>
                <a:headEnd/>
                <a:tailEnd/>
              </a:ln>
            </p:spPr>
            <p:txBody>
              <a:bodyPr/>
              <a:lstStyle/>
              <a:p>
                <a:endParaRPr lang="hu-HU"/>
              </a:p>
            </p:txBody>
          </p:sp>
          <p:sp>
            <p:nvSpPr>
              <p:cNvPr id="58039" name="Freeform 826"/>
              <p:cNvSpPr>
                <a:spLocks/>
              </p:cNvSpPr>
              <p:nvPr/>
            </p:nvSpPr>
            <p:spPr bwMode="auto">
              <a:xfrm>
                <a:off x="2422" y="2196"/>
                <a:ext cx="30" cy="72"/>
              </a:xfrm>
              <a:custGeom>
                <a:avLst/>
                <a:gdLst>
                  <a:gd name="T0" fmla="*/ 0 w 30"/>
                  <a:gd name="T1" fmla="*/ 69 h 72"/>
                  <a:gd name="T2" fmla="*/ 27 w 30"/>
                  <a:gd name="T3" fmla="*/ 2 h 72"/>
                  <a:gd name="T4" fmla="*/ 30 w 30"/>
                  <a:gd name="T5" fmla="*/ 0 h 72"/>
                  <a:gd name="T6" fmla="*/ 1 w 30"/>
                  <a:gd name="T7" fmla="*/ 72 h 72"/>
                  <a:gd name="T8" fmla="*/ 0 w 30"/>
                  <a:gd name="T9" fmla="*/ 69 h 72"/>
                  <a:gd name="T10" fmla="*/ 0 60000 65536"/>
                  <a:gd name="T11" fmla="*/ 0 60000 65536"/>
                  <a:gd name="T12" fmla="*/ 0 60000 65536"/>
                  <a:gd name="T13" fmla="*/ 0 60000 65536"/>
                  <a:gd name="T14" fmla="*/ 0 60000 65536"/>
                  <a:gd name="T15" fmla="*/ 0 w 30"/>
                  <a:gd name="T16" fmla="*/ 0 h 72"/>
                  <a:gd name="T17" fmla="*/ 30 w 30"/>
                  <a:gd name="T18" fmla="*/ 72 h 72"/>
                </a:gdLst>
                <a:ahLst/>
                <a:cxnLst>
                  <a:cxn ang="T10">
                    <a:pos x="T0" y="T1"/>
                  </a:cxn>
                  <a:cxn ang="T11">
                    <a:pos x="T2" y="T3"/>
                  </a:cxn>
                  <a:cxn ang="T12">
                    <a:pos x="T4" y="T5"/>
                  </a:cxn>
                  <a:cxn ang="T13">
                    <a:pos x="T6" y="T7"/>
                  </a:cxn>
                  <a:cxn ang="T14">
                    <a:pos x="T8" y="T9"/>
                  </a:cxn>
                </a:cxnLst>
                <a:rect l="T15" t="T16" r="T17" b="T18"/>
                <a:pathLst>
                  <a:path w="30" h="72">
                    <a:moveTo>
                      <a:pt x="0" y="69"/>
                    </a:moveTo>
                    <a:lnTo>
                      <a:pt x="27" y="2"/>
                    </a:lnTo>
                    <a:lnTo>
                      <a:pt x="30" y="0"/>
                    </a:lnTo>
                    <a:lnTo>
                      <a:pt x="1" y="72"/>
                    </a:lnTo>
                    <a:lnTo>
                      <a:pt x="0" y="69"/>
                    </a:lnTo>
                    <a:close/>
                  </a:path>
                </a:pathLst>
              </a:custGeom>
              <a:solidFill>
                <a:srgbClr val="43403E"/>
              </a:solidFill>
              <a:ln w="9525">
                <a:noFill/>
                <a:round/>
                <a:headEnd/>
                <a:tailEnd/>
              </a:ln>
            </p:spPr>
            <p:txBody>
              <a:bodyPr/>
              <a:lstStyle/>
              <a:p>
                <a:endParaRPr lang="hu-HU"/>
              </a:p>
            </p:txBody>
          </p:sp>
          <p:sp>
            <p:nvSpPr>
              <p:cNvPr id="58040" name="Freeform 827"/>
              <p:cNvSpPr>
                <a:spLocks/>
              </p:cNvSpPr>
              <p:nvPr/>
            </p:nvSpPr>
            <p:spPr bwMode="auto">
              <a:xfrm>
                <a:off x="2423" y="2196"/>
                <a:ext cx="31" cy="73"/>
              </a:xfrm>
              <a:custGeom>
                <a:avLst/>
                <a:gdLst>
                  <a:gd name="T0" fmla="*/ 0 w 31"/>
                  <a:gd name="T1" fmla="*/ 71 h 73"/>
                  <a:gd name="T2" fmla="*/ 27 w 31"/>
                  <a:gd name="T3" fmla="*/ 2 h 73"/>
                  <a:gd name="T4" fmla="*/ 31 w 31"/>
                  <a:gd name="T5" fmla="*/ 0 h 73"/>
                  <a:gd name="T6" fmla="*/ 2 w 31"/>
                  <a:gd name="T7" fmla="*/ 73 h 73"/>
                  <a:gd name="T8" fmla="*/ 0 w 31"/>
                  <a:gd name="T9" fmla="*/ 71 h 73"/>
                  <a:gd name="T10" fmla="*/ 0 60000 65536"/>
                  <a:gd name="T11" fmla="*/ 0 60000 65536"/>
                  <a:gd name="T12" fmla="*/ 0 60000 65536"/>
                  <a:gd name="T13" fmla="*/ 0 60000 65536"/>
                  <a:gd name="T14" fmla="*/ 0 60000 65536"/>
                  <a:gd name="T15" fmla="*/ 0 w 31"/>
                  <a:gd name="T16" fmla="*/ 0 h 73"/>
                  <a:gd name="T17" fmla="*/ 31 w 31"/>
                  <a:gd name="T18" fmla="*/ 73 h 73"/>
                </a:gdLst>
                <a:ahLst/>
                <a:cxnLst>
                  <a:cxn ang="T10">
                    <a:pos x="T0" y="T1"/>
                  </a:cxn>
                  <a:cxn ang="T11">
                    <a:pos x="T2" y="T3"/>
                  </a:cxn>
                  <a:cxn ang="T12">
                    <a:pos x="T4" y="T5"/>
                  </a:cxn>
                  <a:cxn ang="T13">
                    <a:pos x="T6" y="T7"/>
                  </a:cxn>
                  <a:cxn ang="T14">
                    <a:pos x="T8" y="T9"/>
                  </a:cxn>
                </a:cxnLst>
                <a:rect l="T15" t="T16" r="T17" b="T18"/>
                <a:pathLst>
                  <a:path w="31" h="73">
                    <a:moveTo>
                      <a:pt x="0" y="71"/>
                    </a:moveTo>
                    <a:lnTo>
                      <a:pt x="27" y="2"/>
                    </a:lnTo>
                    <a:lnTo>
                      <a:pt x="31" y="0"/>
                    </a:lnTo>
                    <a:lnTo>
                      <a:pt x="2" y="73"/>
                    </a:lnTo>
                    <a:lnTo>
                      <a:pt x="0" y="71"/>
                    </a:lnTo>
                    <a:close/>
                  </a:path>
                </a:pathLst>
              </a:custGeom>
              <a:solidFill>
                <a:srgbClr val="454240"/>
              </a:solidFill>
              <a:ln w="9525">
                <a:noFill/>
                <a:round/>
                <a:headEnd/>
                <a:tailEnd/>
              </a:ln>
            </p:spPr>
            <p:txBody>
              <a:bodyPr/>
              <a:lstStyle/>
              <a:p>
                <a:endParaRPr lang="hu-HU"/>
              </a:p>
            </p:txBody>
          </p:sp>
          <p:sp>
            <p:nvSpPr>
              <p:cNvPr id="58041" name="Freeform 828"/>
              <p:cNvSpPr>
                <a:spLocks/>
              </p:cNvSpPr>
              <p:nvPr/>
            </p:nvSpPr>
            <p:spPr bwMode="auto">
              <a:xfrm>
                <a:off x="2423" y="2196"/>
                <a:ext cx="33" cy="75"/>
              </a:xfrm>
              <a:custGeom>
                <a:avLst/>
                <a:gdLst>
                  <a:gd name="T0" fmla="*/ 0 w 33"/>
                  <a:gd name="T1" fmla="*/ 72 h 75"/>
                  <a:gd name="T2" fmla="*/ 29 w 33"/>
                  <a:gd name="T3" fmla="*/ 0 h 75"/>
                  <a:gd name="T4" fmla="*/ 33 w 33"/>
                  <a:gd name="T5" fmla="*/ 0 h 75"/>
                  <a:gd name="T6" fmla="*/ 3 w 33"/>
                  <a:gd name="T7" fmla="*/ 75 h 75"/>
                  <a:gd name="T8" fmla="*/ 0 w 33"/>
                  <a:gd name="T9" fmla="*/ 72 h 75"/>
                  <a:gd name="T10" fmla="*/ 0 60000 65536"/>
                  <a:gd name="T11" fmla="*/ 0 60000 65536"/>
                  <a:gd name="T12" fmla="*/ 0 60000 65536"/>
                  <a:gd name="T13" fmla="*/ 0 60000 65536"/>
                  <a:gd name="T14" fmla="*/ 0 60000 65536"/>
                  <a:gd name="T15" fmla="*/ 0 w 33"/>
                  <a:gd name="T16" fmla="*/ 0 h 75"/>
                  <a:gd name="T17" fmla="*/ 33 w 33"/>
                  <a:gd name="T18" fmla="*/ 75 h 75"/>
                </a:gdLst>
                <a:ahLst/>
                <a:cxnLst>
                  <a:cxn ang="T10">
                    <a:pos x="T0" y="T1"/>
                  </a:cxn>
                  <a:cxn ang="T11">
                    <a:pos x="T2" y="T3"/>
                  </a:cxn>
                  <a:cxn ang="T12">
                    <a:pos x="T4" y="T5"/>
                  </a:cxn>
                  <a:cxn ang="T13">
                    <a:pos x="T6" y="T7"/>
                  </a:cxn>
                  <a:cxn ang="T14">
                    <a:pos x="T8" y="T9"/>
                  </a:cxn>
                </a:cxnLst>
                <a:rect l="T15" t="T16" r="T17" b="T18"/>
                <a:pathLst>
                  <a:path w="33" h="75">
                    <a:moveTo>
                      <a:pt x="0" y="72"/>
                    </a:moveTo>
                    <a:lnTo>
                      <a:pt x="29" y="0"/>
                    </a:lnTo>
                    <a:lnTo>
                      <a:pt x="33" y="0"/>
                    </a:lnTo>
                    <a:lnTo>
                      <a:pt x="3" y="75"/>
                    </a:lnTo>
                    <a:lnTo>
                      <a:pt x="0" y="72"/>
                    </a:lnTo>
                    <a:close/>
                  </a:path>
                </a:pathLst>
              </a:custGeom>
              <a:solidFill>
                <a:srgbClr val="474443"/>
              </a:solidFill>
              <a:ln w="9525">
                <a:noFill/>
                <a:round/>
                <a:headEnd/>
                <a:tailEnd/>
              </a:ln>
            </p:spPr>
            <p:txBody>
              <a:bodyPr/>
              <a:lstStyle/>
              <a:p>
                <a:endParaRPr lang="hu-HU"/>
              </a:p>
            </p:txBody>
          </p:sp>
          <p:sp>
            <p:nvSpPr>
              <p:cNvPr id="58042" name="Freeform 829"/>
              <p:cNvSpPr>
                <a:spLocks/>
              </p:cNvSpPr>
              <p:nvPr/>
            </p:nvSpPr>
            <p:spPr bwMode="auto">
              <a:xfrm>
                <a:off x="2425" y="2195"/>
                <a:ext cx="32" cy="79"/>
              </a:xfrm>
              <a:custGeom>
                <a:avLst/>
                <a:gdLst>
                  <a:gd name="T0" fmla="*/ 0 w 32"/>
                  <a:gd name="T1" fmla="*/ 74 h 79"/>
                  <a:gd name="T2" fmla="*/ 29 w 32"/>
                  <a:gd name="T3" fmla="*/ 1 h 79"/>
                  <a:gd name="T4" fmla="*/ 32 w 32"/>
                  <a:gd name="T5" fmla="*/ 0 h 79"/>
                  <a:gd name="T6" fmla="*/ 1 w 32"/>
                  <a:gd name="T7" fmla="*/ 79 h 79"/>
                  <a:gd name="T8" fmla="*/ 0 w 32"/>
                  <a:gd name="T9" fmla="*/ 74 h 79"/>
                  <a:gd name="T10" fmla="*/ 0 60000 65536"/>
                  <a:gd name="T11" fmla="*/ 0 60000 65536"/>
                  <a:gd name="T12" fmla="*/ 0 60000 65536"/>
                  <a:gd name="T13" fmla="*/ 0 60000 65536"/>
                  <a:gd name="T14" fmla="*/ 0 60000 65536"/>
                  <a:gd name="T15" fmla="*/ 0 w 32"/>
                  <a:gd name="T16" fmla="*/ 0 h 79"/>
                  <a:gd name="T17" fmla="*/ 32 w 32"/>
                  <a:gd name="T18" fmla="*/ 79 h 79"/>
                </a:gdLst>
                <a:ahLst/>
                <a:cxnLst>
                  <a:cxn ang="T10">
                    <a:pos x="T0" y="T1"/>
                  </a:cxn>
                  <a:cxn ang="T11">
                    <a:pos x="T2" y="T3"/>
                  </a:cxn>
                  <a:cxn ang="T12">
                    <a:pos x="T4" y="T5"/>
                  </a:cxn>
                  <a:cxn ang="T13">
                    <a:pos x="T6" y="T7"/>
                  </a:cxn>
                  <a:cxn ang="T14">
                    <a:pos x="T8" y="T9"/>
                  </a:cxn>
                </a:cxnLst>
                <a:rect l="T15" t="T16" r="T17" b="T18"/>
                <a:pathLst>
                  <a:path w="32" h="79">
                    <a:moveTo>
                      <a:pt x="0" y="74"/>
                    </a:moveTo>
                    <a:lnTo>
                      <a:pt x="29" y="1"/>
                    </a:lnTo>
                    <a:lnTo>
                      <a:pt x="32" y="0"/>
                    </a:lnTo>
                    <a:lnTo>
                      <a:pt x="1" y="79"/>
                    </a:lnTo>
                    <a:lnTo>
                      <a:pt x="0" y="74"/>
                    </a:lnTo>
                    <a:close/>
                  </a:path>
                </a:pathLst>
              </a:custGeom>
              <a:solidFill>
                <a:srgbClr val="494644"/>
              </a:solidFill>
              <a:ln w="9525">
                <a:noFill/>
                <a:round/>
                <a:headEnd/>
                <a:tailEnd/>
              </a:ln>
            </p:spPr>
            <p:txBody>
              <a:bodyPr/>
              <a:lstStyle/>
              <a:p>
                <a:endParaRPr lang="hu-HU"/>
              </a:p>
            </p:txBody>
          </p:sp>
          <p:sp>
            <p:nvSpPr>
              <p:cNvPr id="58043" name="Freeform 830"/>
              <p:cNvSpPr>
                <a:spLocks/>
              </p:cNvSpPr>
              <p:nvPr/>
            </p:nvSpPr>
            <p:spPr bwMode="auto">
              <a:xfrm>
                <a:off x="2426" y="2195"/>
                <a:ext cx="33" cy="80"/>
              </a:xfrm>
              <a:custGeom>
                <a:avLst/>
                <a:gdLst>
                  <a:gd name="T0" fmla="*/ 0 w 33"/>
                  <a:gd name="T1" fmla="*/ 76 h 80"/>
                  <a:gd name="T2" fmla="*/ 30 w 33"/>
                  <a:gd name="T3" fmla="*/ 1 h 80"/>
                  <a:gd name="T4" fmla="*/ 33 w 33"/>
                  <a:gd name="T5" fmla="*/ 0 h 80"/>
                  <a:gd name="T6" fmla="*/ 2 w 33"/>
                  <a:gd name="T7" fmla="*/ 80 h 80"/>
                  <a:gd name="T8" fmla="*/ 0 w 33"/>
                  <a:gd name="T9" fmla="*/ 76 h 80"/>
                  <a:gd name="T10" fmla="*/ 0 60000 65536"/>
                  <a:gd name="T11" fmla="*/ 0 60000 65536"/>
                  <a:gd name="T12" fmla="*/ 0 60000 65536"/>
                  <a:gd name="T13" fmla="*/ 0 60000 65536"/>
                  <a:gd name="T14" fmla="*/ 0 60000 65536"/>
                  <a:gd name="T15" fmla="*/ 0 w 33"/>
                  <a:gd name="T16" fmla="*/ 0 h 80"/>
                  <a:gd name="T17" fmla="*/ 33 w 33"/>
                  <a:gd name="T18" fmla="*/ 80 h 80"/>
                </a:gdLst>
                <a:ahLst/>
                <a:cxnLst>
                  <a:cxn ang="T10">
                    <a:pos x="T0" y="T1"/>
                  </a:cxn>
                  <a:cxn ang="T11">
                    <a:pos x="T2" y="T3"/>
                  </a:cxn>
                  <a:cxn ang="T12">
                    <a:pos x="T4" y="T5"/>
                  </a:cxn>
                  <a:cxn ang="T13">
                    <a:pos x="T6" y="T7"/>
                  </a:cxn>
                  <a:cxn ang="T14">
                    <a:pos x="T8" y="T9"/>
                  </a:cxn>
                </a:cxnLst>
                <a:rect l="T15" t="T16" r="T17" b="T18"/>
                <a:pathLst>
                  <a:path w="33" h="80">
                    <a:moveTo>
                      <a:pt x="0" y="76"/>
                    </a:moveTo>
                    <a:lnTo>
                      <a:pt x="30" y="1"/>
                    </a:lnTo>
                    <a:lnTo>
                      <a:pt x="33" y="0"/>
                    </a:lnTo>
                    <a:lnTo>
                      <a:pt x="2" y="80"/>
                    </a:lnTo>
                    <a:lnTo>
                      <a:pt x="0" y="76"/>
                    </a:lnTo>
                    <a:close/>
                  </a:path>
                </a:pathLst>
              </a:custGeom>
              <a:solidFill>
                <a:srgbClr val="4C4947"/>
              </a:solidFill>
              <a:ln w="9525">
                <a:noFill/>
                <a:round/>
                <a:headEnd/>
                <a:tailEnd/>
              </a:ln>
            </p:spPr>
            <p:txBody>
              <a:bodyPr/>
              <a:lstStyle/>
              <a:p>
                <a:endParaRPr lang="hu-HU"/>
              </a:p>
            </p:txBody>
          </p:sp>
          <p:sp>
            <p:nvSpPr>
              <p:cNvPr id="58044" name="Freeform 831"/>
              <p:cNvSpPr>
                <a:spLocks/>
              </p:cNvSpPr>
              <p:nvPr/>
            </p:nvSpPr>
            <p:spPr bwMode="auto">
              <a:xfrm>
                <a:off x="2426" y="2195"/>
                <a:ext cx="34" cy="81"/>
              </a:xfrm>
              <a:custGeom>
                <a:avLst/>
                <a:gdLst>
                  <a:gd name="T0" fmla="*/ 0 w 34"/>
                  <a:gd name="T1" fmla="*/ 79 h 81"/>
                  <a:gd name="T2" fmla="*/ 31 w 34"/>
                  <a:gd name="T3" fmla="*/ 0 h 81"/>
                  <a:gd name="T4" fmla="*/ 34 w 34"/>
                  <a:gd name="T5" fmla="*/ 0 h 81"/>
                  <a:gd name="T6" fmla="*/ 3 w 34"/>
                  <a:gd name="T7" fmla="*/ 81 h 81"/>
                  <a:gd name="T8" fmla="*/ 0 w 34"/>
                  <a:gd name="T9" fmla="*/ 79 h 81"/>
                  <a:gd name="T10" fmla="*/ 0 60000 65536"/>
                  <a:gd name="T11" fmla="*/ 0 60000 65536"/>
                  <a:gd name="T12" fmla="*/ 0 60000 65536"/>
                  <a:gd name="T13" fmla="*/ 0 60000 65536"/>
                  <a:gd name="T14" fmla="*/ 0 60000 65536"/>
                  <a:gd name="T15" fmla="*/ 0 w 34"/>
                  <a:gd name="T16" fmla="*/ 0 h 81"/>
                  <a:gd name="T17" fmla="*/ 34 w 34"/>
                  <a:gd name="T18" fmla="*/ 81 h 81"/>
                </a:gdLst>
                <a:ahLst/>
                <a:cxnLst>
                  <a:cxn ang="T10">
                    <a:pos x="T0" y="T1"/>
                  </a:cxn>
                  <a:cxn ang="T11">
                    <a:pos x="T2" y="T3"/>
                  </a:cxn>
                  <a:cxn ang="T12">
                    <a:pos x="T4" y="T5"/>
                  </a:cxn>
                  <a:cxn ang="T13">
                    <a:pos x="T6" y="T7"/>
                  </a:cxn>
                  <a:cxn ang="T14">
                    <a:pos x="T8" y="T9"/>
                  </a:cxn>
                </a:cxnLst>
                <a:rect l="T15" t="T16" r="T17" b="T18"/>
                <a:pathLst>
                  <a:path w="34" h="81">
                    <a:moveTo>
                      <a:pt x="0" y="79"/>
                    </a:moveTo>
                    <a:lnTo>
                      <a:pt x="31" y="0"/>
                    </a:lnTo>
                    <a:lnTo>
                      <a:pt x="34" y="0"/>
                    </a:lnTo>
                    <a:lnTo>
                      <a:pt x="3" y="81"/>
                    </a:lnTo>
                    <a:lnTo>
                      <a:pt x="0" y="79"/>
                    </a:lnTo>
                    <a:close/>
                  </a:path>
                </a:pathLst>
              </a:custGeom>
              <a:solidFill>
                <a:srgbClr val="4E4B4A"/>
              </a:solidFill>
              <a:ln w="9525">
                <a:noFill/>
                <a:round/>
                <a:headEnd/>
                <a:tailEnd/>
              </a:ln>
            </p:spPr>
            <p:txBody>
              <a:bodyPr/>
              <a:lstStyle/>
              <a:p>
                <a:endParaRPr lang="hu-HU"/>
              </a:p>
            </p:txBody>
          </p:sp>
          <p:sp>
            <p:nvSpPr>
              <p:cNvPr id="58045" name="Freeform 832"/>
              <p:cNvSpPr>
                <a:spLocks/>
              </p:cNvSpPr>
              <p:nvPr/>
            </p:nvSpPr>
            <p:spPr bwMode="auto">
              <a:xfrm>
                <a:off x="2428" y="2193"/>
                <a:ext cx="35" cy="85"/>
              </a:xfrm>
              <a:custGeom>
                <a:avLst/>
                <a:gdLst>
                  <a:gd name="T0" fmla="*/ 0 w 35"/>
                  <a:gd name="T1" fmla="*/ 82 h 85"/>
                  <a:gd name="T2" fmla="*/ 31 w 35"/>
                  <a:gd name="T3" fmla="*/ 2 h 85"/>
                  <a:gd name="T4" fmla="*/ 35 w 35"/>
                  <a:gd name="T5" fmla="*/ 0 h 85"/>
                  <a:gd name="T6" fmla="*/ 1 w 35"/>
                  <a:gd name="T7" fmla="*/ 85 h 85"/>
                  <a:gd name="T8" fmla="*/ 0 w 35"/>
                  <a:gd name="T9" fmla="*/ 82 h 85"/>
                  <a:gd name="T10" fmla="*/ 0 60000 65536"/>
                  <a:gd name="T11" fmla="*/ 0 60000 65536"/>
                  <a:gd name="T12" fmla="*/ 0 60000 65536"/>
                  <a:gd name="T13" fmla="*/ 0 60000 65536"/>
                  <a:gd name="T14" fmla="*/ 0 60000 65536"/>
                  <a:gd name="T15" fmla="*/ 0 w 35"/>
                  <a:gd name="T16" fmla="*/ 0 h 85"/>
                  <a:gd name="T17" fmla="*/ 35 w 35"/>
                  <a:gd name="T18" fmla="*/ 85 h 85"/>
                </a:gdLst>
                <a:ahLst/>
                <a:cxnLst>
                  <a:cxn ang="T10">
                    <a:pos x="T0" y="T1"/>
                  </a:cxn>
                  <a:cxn ang="T11">
                    <a:pos x="T2" y="T3"/>
                  </a:cxn>
                  <a:cxn ang="T12">
                    <a:pos x="T4" y="T5"/>
                  </a:cxn>
                  <a:cxn ang="T13">
                    <a:pos x="T6" y="T7"/>
                  </a:cxn>
                  <a:cxn ang="T14">
                    <a:pos x="T8" y="T9"/>
                  </a:cxn>
                </a:cxnLst>
                <a:rect l="T15" t="T16" r="T17" b="T18"/>
                <a:pathLst>
                  <a:path w="35" h="85">
                    <a:moveTo>
                      <a:pt x="0" y="82"/>
                    </a:moveTo>
                    <a:lnTo>
                      <a:pt x="31" y="2"/>
                    </a:lnTo>
                    <a:lnTo>
                      <a:pt x="35" y="0"/>
                    </a:lnTo>
                    <a:lnTo>
                      <a:pt x="1" y="85"/>
                    </a:lnTo>
                    <a:lnTo>
                      <a:pt x="0" y="82"/>
                    </a:lnTo>
                    <a:close/>
                  </a:path>
                </a:pathLst>
              </a:custGeom>
              <a:solidFill>
                <a:srgbClr val="4F4D4B"/>
              </a:solidFill>
              <a:ln w="9525">
                <a:noFill/>
                <a:round/>
                <a:headEnd/>
                <a:tailEnd/>
              </a:ln>
            </p:spPr>
            <p:txBody>
              <a:bodyPr/>
              <a:lstStyle/>
              <a:p>
                <a:endParaRPr lang="hu-HU"/>
              </a:p>
            </p:txBody>
          </p:sp>
          <p:sp>
            <p:nvSpPr>
              <p:cNvPr id="58046" name="Freeform 833"/>
              <p:cNvSpPr>
                <a:spLocks/>
              </p:cNvSpPr>
              <p:nvPr/>
            </p:nvSpPr>
            <p:spPr bwMode="auto">
              <a:xfrm>
                <a:off x="2429" y="2193"/>
                <a:ext cx="35" cy="86"/>
              </a:xfrm>
              <a:custGeom>
                <a:avLst/>
                <a:gdLst>
                  <a:gd name="T0" fmla="*/ 0 w 35"/>
                  <a:gd name="T1" fmla="*/ 83 h 86"/>
                  <a:gd name="T2" fmla="*/ 31 w 35"/>
                  <a:gd name="T3" fmla="*/ 2 h 86"/>
                  <a:gd name="T4" fmla="*/ 35 w 35"/>
                  <a:gd name="T5" fmla="*/ 0 h 86"/>
                  <a:gd name="T6" fmla="*/ 1 w 35"/>
                  <a:gd name="T7" fmla="*/ 86 h 86"/>
                  <a:gd name="T8" fmla="*/ 0 w 35"/>
                  <a:gd name="T9" fmla="*/ 83 h 86"/>
                  <a:gd name="T10" fmla="*/ 0 60000 65536"/>
                  <a:gd name="T11" fmla="*/ 0 60000 65536"/>
                  <a:gd name="T12" fmla="*/ 0 60000 65536"/>
                  <a:gd name="T13" fmla="*/ 0 60000 65536"/>
                  <a:gd name="T14" fmla="*/ 0 60000 65536"/>
                  <a:gd name="T15" fmla="*/ 0 w 35"/>
                  <a:gd name="T16" fmla="*/ 0 h 86"/>
                  <a:gd name="T17" fmla="*/ 35 w 35"/>
                  <a:gd name="T18" fmla="*/ 86 h 86"/>
                </a:gdLst>
                <a:ahLst/>
                <a:cxnLst>
                  <a:cxn ang="T10">
                    <a:pos x="T0" y="T1"/>
                  </a:cxn>
                  <a:cxn ang="T11">
                    <a:pos x="T2" y="T3"/>
                  </a:cxn>
                  <a:cxn ang="T12">
                    <a:pos x="T4" y="T5"/>
                  </a:cxn>
                  <a:cxn ang="T13">
                    <a:pos x="T6" y="T7"/>
                  </a:cxn>
                  <a:cxn ang="T14">
                    <a:pos x="T8" y="T9"/>
                  </a:cxn>
                </a:cxnLst>
                <a:rect l="T15" t="T16" r="T17" b="T18"/>
                <a:pathLst>
                  <a:path w="35" h="86">
                    <a:moveTo>
                      <a:pt x="0" y="83"/>
                    </a:moveTo>
                    <a:lnTo>
                      <a:pt x="31" y="2"/>
                    </a:lnTo>
                    <a:lnTo>
                      <a:pt x="35" y="0"/>
                    </a:lnTo>
                    <a:lnTo>
                      <a:pt x="1" y="86"/>
                    </a:lnTo>
                    <a:lnTo>
                      <a:pt x="0" y="83"/>
                    </a:lnTo>
                    <a:close/>
                  </a:path>
                </a:pathLst>
              </a:custGeom>
              <a:solidFill>
                <a:srgbClr val="524F4E"/>
              </a:solidFill>
              <a:ln w="9525">
                <a:noFill/>
                <a:round/>
                <a:headEnd/>
                <a:tailEnd/>
              </a:ln>
            </p:spPr>
            <p:txBody>
              <a:bodyPr/>
              <a:lstStyle/>
              <a:p>
                <a:endParaRPr lang="hu-HU"/>
              </a:p>
            </p:txBody>
          </p:sp>
          <p:sp>
            <p:nvSpPr>
              <p:cNvPr id="58047" name="Freeform 834"/>
              <p:cNvSpPr>
                <a:spLocks/>
              </p:cNvSpPr>
              <p:nvPr/>
            </p:nvSpPr>
            <p:spPr bwMode="auto">
              <a:xfrm>
                <a:off x="2429" y="2193"/>
                <a:ext cx="37" cy="88"/>
              </a:xfrm>
              <a:custGeom>
                <a:avLst/>
                <a:gdLst>
                  <a:gd name="T0" fmla="*/ 0 w 37"/>
                  <a:gd name="T1" fmla="*/ 85 h 88"/>
                  <a:gd name="T2" fmla="*/ 34 w 37"/>
                  <a:gd name="T3" fmla="*/ 0 h 88"/>
                  <a:gd name="T4" fmla="*/ 37 w 37"/>
                  <a:gd name="T5" fmla="*/ 0 h 88"/>
                  <a:gd name="T6" fmla="*/ 1 w 37"/>
                  <a:gd name="T7" fmla="*/ 88 h 88"/>
                  <a:gd name="T8" fmla="*/ 0 w 37"/>
                  <a:gd name="T9" fmla="*/ 85 h 88"/>
                  <a:gd name="T10" fmla="*/ 0 60000 65536"/>
                  <a:gd name="T11" fmla="*/ 0 60000 65536"/>
                  <a:gd name="T12" fmla="*/ 0 60000 65536"/>
                  <a:gd name="T13" fmla="*/ 0 60000 65536"/>
                  <a:gd name="T14" fmla="*/ 0 60000 65536"/>
                  <a:gd name="T15" fmla="*/ 0 w 37"/>
                  <a:gd name="T16" fmla="*/ 0 h 88"/>
                  <a:gd name="T17" fmla="*/ 37 w 37"/>
                  <a:gd name="T18" fmla="*/ 88 h 88"/>
                </a:gdLst>
                <a:ahLst/>
                <a:cxnLst>
                  <a:cxn ang="T10">
                    <a:pos x="T0" y="T1"/>
                  </a:cxn>
                  <a:cxn ang="T11">
                    <a:pos x="T2" y="T3"/>
                  </a:cxn>
                  <a:cxn ang="T12">
                    <a:pos x="T4" y="T5"/>
                  </a:cxn>
                  <a:cxn ang="T13">
                    <a:pos x="T6" y="T7"/>
                  </a:cxn>
                  <a:cxn ang="T14">
                    <a:pos x="T8" y="T9"/>
                  </a:cxn>
                </a:cxnLst>
                <a:rect l="T15" t="T16" r="T17" b="T18"/>
                <a:pathLst>
                  <a:path w="37" h="88">
                    <a:moveTo>
                      <a:pt x="0" y="85"/>
                    </a:moveTo>
                    <a:lnTo>
                      <a:pt x="34" y="0"/>
                    </a:lnTo>
                    <a:lnTo>
                      <a:pt x="37" y="0"/>
                    </a:lnTo>
                    <a:lnTo>
                      <a:pt x="1" y="88"/>
                    </a:lnTo>
                    <a:lnTo>
                      <a:pt x="0" y="85"/>
                    </a:lnTo>
                    <a:close/>
                  </a:path>
                </a:pathLst>
              </a:custGeom>
              <a:solidFill>
                <a:srgbClr val="53514F"/>
              </a:solidFill>
              <a:ln w="9525">
                <a:noFill/>
                <a:round/>
                <a:headEnd/>
                <a:tailEnd/>
              </a:ln>
            </p:spPr>
            <p:txBody>
              <a:bodyPr/>
              <a:lstStyle/>
              <a:p>
                <a:endParaRPr lang="hu-HU"/>
              </a:p>
            </p:txBody>
          </p:sp>
          <p:sp>
            <p:nvSpPr>
              <p:cNvPr id="58048" name="Freeform 835"/>
              <p:cNvSpPr>
                <a:spLocks/>
              </p:cNvSpPr>
              <p:nvPr/>
            </p:nvSpPr>
            <p:spPr bwMode="auto">
              <a:xfrm>
                <a:off x="2430" y="2192"/>
                <a:ext cx="37" cy="91"/>
              </a:xfrm>
              <a:custGeom>
                <a:avLst/>
                <a:gdLst>
                  <a:gd name="T0" fmla="*/ 0 w 37"/>
                  <a:gd name="T1" fmla="*/ 87 h 91"/>
                  <a:gd name="T2" fmla="*/ 34 w 37"/>
                  <a:gd name="T3" fmla="*/ 1 h 91"/>
                  <a:gd name="T4" fmla="*/ 37 w 37"/>
                  <a:gd name="T5" fmla="*/ 0 h 91"/>
                  <a:gd name="T6" fmla="*/ 2 w 37"/>
                  <a:gd name="T7" fmla="*/ 91 h 91"/>
                  <a:gd name="T8" fmla="*/ 0 w 37"/>
                  <a:gd name="T9" fmla="*/ 87 h 91"/>
                  <a:gd name="T10" fmla="*/ 0 60000 65536"/>
                  <a:gd name="T11" fmla="*/ 0 60000 65536"/>
                  <a:gd name="T12" fmla="*/ 0 60000 65536"/>
                  <a:gd name="T13" fmla="*/ 0 60000 65536"/>
                  <a:gd name="T14" fmla="*/ 0 60000 65536"/>
                  <a:gd name="T15" fmla="*/ 0 w 37"/>
                  <a:gd name="T16" fmla="*/ 0 h 91"/>
                  <a:gd name="T17" fmla="*/ 37 w 37"/>
                  <a:gd name="T18" fmla="*/ 91 h 91"/>
                </a:gdLst>
                <a:ahLst/>
                <a:cxnLst>
                  <a:cxn ang="T10">
                    <a:pos x="T0" y="T1"/>
                  </a:cxn>
                  <a:cxn ang="T11">
                    <a:pos x="T2" y="T3"/>
                  </a:cxn>
                  <a:cxn ang="T12">
                    <a:pos x="T4" y="T5"/>
                  </a:cxn>
                  <a:cxn ang="T13">
                    <a:pos x="T6" y="T7"/>
                  </a:cxn>
                  <a:cxn ang="T14">
                    <a:pos x="T8" y="T9"/>
                  </a:cxn>
                </a:cxnLst>
                <a:rect l="T15" t="T16" r="T17" b="T18"/>
                <a:pathLst>
                  <a:path w="37" h="91">
                    <a:moveTo>
                      <a:pt x="0" y="87"/>
                    </a:moveTo>
                    <a:lnTo>
                      <a:pt x="34" y="1"/>
                    </a:lnTo>
                    <a:lnTo>
                      <a:pt x="37" y="0"/>
                    </a:lnTo>
                    <a:lnTo>
                      <a:pt x="2" y="91"/>
                    </a:lnTo>
                    <a:lnTo>
                      <a:pt x="0" y="87"/>
                    </a:lnTo>
                    <a:close/>
                  </a:path>
                </a:pathLst>
              </a:custGeom>
              <a:solidFill>
                <a:srgbClr val="565352"/>
              </a:solidFill>
              <a:ln w="9525">
                <a:noFill/>
                <a:round/>
                <a:headEnd/>
                <a:tailEnd/>
              </a:ln>
            </p:spPr>
            <p:txBody>
              <a:bodyPr/>
              <a:lstStyle/>
              <a:p>
                <a:endParaRPr lang="hu-HU"/>
              </a:p>
            </p:txBody>
          </p:sp>
          <p:sp>
            <p:nvSpPr>
              <p:cNvPr id="58049" name="Freeform 836"/>
              <p:cNvSpPr>
                <a:spLocks/>
              </p:cNvSpPr>
              <p:nvPr/>
            </p:nvSpPr>
            <p:spPr bwMode="auto">
              <a:xfrm>
                <a:off x="2430" y="2192"/>
                <a:ext cx="40" cy="93"/>
              </a:xfrm>
              <a:custGeom>
                <a:avLst/>
                <a:gdLst>
                  <a:gd name="T0" fmla="*/ 0 w 40"/>
                  <a:gd name="T1" fmla="*/ 89 h 93"/>
                  <a:gd name="T2" fmla="*/ 36 w 40"/>
                  <a:gd name="T3" fmla="*/ 1 h 93"/>
                  <a:gd name="T4" fmla="*/ 40 w 40"/>
                  <a:gd name="T5" fmla="*/ 0 h 93"/>
                  <a:gd name="T6" fmla="*/ 3 w 40"/>
                  <a:gd name="T7" fmla="*/ 93 h 93"/>
                  <a:gd name="T8" fmla="*/ 0 w 40"/>
                  <a:gd name="T9" fmla="*/ 89 h 93"/>
                  <a:gd name="T10" fmla="*/ 0 60000 65536"/>
                  <a:gd name="T11" fmla="*/ 0 60000 65536"/>
                  <a:gd name="T12" fmla="*/ 0 60000 65536"/>
                  <a:gd name="T13" fmla="*/ 0 60000 65536"/>
                  <a:gd name="T14" fmla="*/ 0 60000 65536"/>
                  <a:gd name="T15" fmla="*/ 0 w 40"/>
                  <a:gd name="T16" fmla="*/ 0 h 93"/>
                  <a:gd name="T17" fmla="*/ 40 w 40"/>
                  <a:gd name="T18" fmla="*/ 93 h 93"/>
                </a:gdLst>
                <a:ahLst/>
                <a:cxnLst>
                  <a:cxn ang="T10">
                    <a:pos x="T0" y="T1"/>
                  </a:cxn>
                  <a:cxn ang="T11">
                    <a:pos x="T2" y="T3"/>
                  </a:cxn>
                  <a:cxn ang="T12">
                    <a:pos x="T4" y="T5"/>
                  </a:cxn>
                  <a:cxn ang="T13">
                    <a:pos x="T6" y="T7"/>
                  </a:cxn>
                  <a:cxn ang="T14">
                    <a:pos x="T8" y="T9"/>
                  </a:cxn>
                </a:cxnLst>
                <a:rect l="T15" t="T16" r="T17" b="T18"/>
                <a:pathLst>
                  <a:path w="40" h="93">
                    <a:moveTo>
                      <a:pt x="0" y="89"/>
                    </a:moveTo>
                    <a:lnTo>
                      <a:pt x="36" y="1"/>
                    </a:lnTo>
                    <a:lnTo>
                      <a:pt x="40" y="0"/>
                    </a:lnTo>
                    <a:lnTo>
                      <a:pt x="3" y="93"/>
                    </a:lnTo>
                    <a:lnTo>
                      <a:pt x="0" y="89"/>
                    </a:lnTo>
                    <a:close/>
                  </a:path>
                </a:pathLst>
              </a:custGeom>
              <a:solidFill>
                <a:srgbClr val="575453"/>
              </a:solidFill>
              <a:ln w="9525">
                <a:noFill/>
                <a:round/>
                <a:headEnd/>
                <a:tailEnd/>
              </a:ln>
            </p:spPr>
            <p:txBody>
              <a:bodyPr/>
              <a:lstStyle/>
              <a:p>
                <a:endParaRPr lang="hu-HU"/>
              </a:p>
            </p:txBody>
          </p:sp>
          <p:sp>
            <p:nvSpPr>
              <p:cNvPr id="58050" name="Freeform 837"/>
              <p:cNvSpPr>
                <a:spLocks/>
              </p:cNvSpPr>
              <p:nvPr/>
            </p:nvSpPr>
            <p:spPr bwMode="auto">
              <a:xfrm>
                <a:off x="2432" y="2191"/>
                <a:ext cx="39" cy="95"/>
              </a:xfrm>
              <a:custGeom>
                <a:avLst/>
                <a:gdLst>
                  <a:gd name="T0" fmla="*/ 0 w 39"/>
                  <a:gd name="T1" fmla="*/ 92 h 95"/>
                  <a:gd name="T2" fmla="*/ 35 w 39"/>
                  <a:gd name="T3" fmla="*/ 1 h 95"/>
                  <a:gd name="T4" fmla="*/ 39 w 39"/>
                  <a:gd name="T5" fmla="*/ 0 h 95"/>
                  <a:gd name="T6" fmla="*/ 1 w 39"/>
                  <a:gd name="T7" fmla="*/ 95 h 95"/>
                  <a:gd name="T8" fmla="*/ 0 w 39"/>
                  <a:gd name="T9" fmla="*/ 92 h 95"/>
                  <a:gd name="T10" fmla="*/ 0 60000 65536"/>
                  <a:gd name="T11" fmla="*/ 0 60000 65536"/>
                  <a:gd name="T12" fmla="*/ 0 60000 65536"/>
                  <a:gd name="T13" fmla="*/ 0 60000 65536"/>
                  <a:gd name="T14" fmla="*/ 0 60000 65536"/>
                  <a:gd name="T15" fmla="*/ 0 w 39"/>
                  <a:gd name="T16" fmla="*/ 0 h 95"/>
                  <a:gd name="T17" fmla="*/ 39 w 39"/>
                  <a:gd name="T18" fmla="*/ 95 h 95"/>
                </a:gdLst>
                <a:ahLst/>
                <a:cxnLst>
                  <a:cxn ang="T10">
                    <a:pos x="T0" y="T1"/>
                  </a:cxn>
                  <a:cxn ang="T11">
                    <a:pos x="T2" y="T3"/>
                  </a:cxn>
                  <a:cxn ang="T12">
                    <a:pos x="T4" y="T5"/>
                  </a:cxn>
                  <a:cxn ang="T13">
                    <a:pos x="T6" y="T7"/>
                  </a:cxn>
                  <a:cxn ang="T14">
                    <a:pos x="T8" y="T9"/>
                  </a:cxn>
                </a:cxnLst>
                <a:rect l="T15" t="T16" r="T17" b="T18"/>
                <a:pathLst>
                  <a:path w="39" h="95">
                    <a:moveTo>
                      <a:pt x="0" y="92"/>
                    </a:moveTo>
                    <a:lnTo>
                      <a:pt x="35" y="1"/>
                    </a:lnTo>
                    <a:lnTo>
                      <a:pt x="39" y="0"/>
                    </a:lnTo>
                    <a:lnTo>
                      <a:pt x="1" y="95"/>
                    </a:lnTo>
                    <a:lnTo>
                      <a:pt x="0" y="92"/>
                    </a:lnTo>
                    <a:close/>
                  </a:path>
                </a:pathLst>
              </a:custGeom>
              <a:solidFill>
                <a:srgbClr val="595755"/>
              </a:solidFill>
              <a:ln w="9525">
                <a:noFill/>
                <a:round/>
                <a:headEnd/>
                <a:tailEnd/>
              </a:ln>
            </p:spPr>
            <p:txBody>
              <a:bodyPr/>
              <a:lstStyle/>
              <a:p>
                <a:endParaRPr lang="hu-HU"/>
              </a:p>
            </p:txBody>
          </p:sp>
          <p:sp>
            <p:nvSpPr>
              <p:cNvPr id="58051" name="Freeform 838"/>
              <p:cNvSpPr>
                <a:spLocks/>
              </p:cNvSpPr>
              <p:nvPr/>
            </p:nvSpPr>
            <p:spPr bwMode="auto">
              <a:xfrm>
                <a:off x="2433" y="2191"/>
                <a:ext cx="40" cy="97"/>
              </a:xfrm>
              <a:custGeom>
                <a:avLst/>
                <a:gdLst>
                  <a:gd name="T0" fmla="*/ 0 w 40"/>
                  <a:gd name="T1" fmla="*/ 94 h 97"/>
                  <a:gd name="T2" fmla="*/ 37 w 40"/>
                  <a:gd name="T3" fmla="*/ 1 h 97"/>
                  <a:gd name="T4" fmla="*/ 40 w 40"/>
                  <a:gd name="T5" fmla="*/ 0 h 97"/>
                  <a:gd name="T6" fmla="*/ 2 w 40"/>
                  <a:gd name="T7" fmla="*/ 97 h 97"/>
                  <a:gd name="T8" fmla="*/ 0 w 40"/>
                  <a:gd name="T9" fmla="*/ 94 h 97"/>
                  <a:gd name="T10" fmla="*/ 0 60000 65536"/>
                  <a:gd name="T11" fmla="*/ 0 60000 65536"/>
                  <a:gd name="T12" fmla="*/ 0 60000 65536"/>
                  <a:gd name="T13" fmla="*/ 0 60000 65536"/>
                  <a:gd name="T14" fmla="*/ 0 60000 65536"/>
                  <a:gd name="T15" fmla="*/ 0 w 40"/>
                  <a:gd name="T16" fmla="*/ 0 h 97"/>
                  <a:gd name="T17" fmla="*/ 40 w 40"/>
                  <a:gd name="T18" fmla="*/ 97 h 97"/>
                </a:gdLst>
                <a:ahLst/>
                <a:cxnLst>
                  <a:cxn ang="T10">
                    <a:pos x="T0" y="T1"/>
                  </a:cxn>
                  <a:cxn ang="T11">
                    <a:pos x="T2" y="T3"/>
                  </a:cxn>
                  <a:cxn ang="T12">
                    <a:pos x="T4" y="T5"/>
                  </a:cxn>
                  <a:cxn ang="T13">
                    <a:pos x="T6" y="T7"/>
                  </a:cxn>
                  <a:cxn ang="T14">
                    <a:pos x="T8" y="T9"/>
                  </a:cxn>
                </a:cxnLst>
                <a:rect l="T15" t="T16" r="T17" b="T18"/>
                <a:pathLst>
                  <a:path w="40" h="97">
                    <a:moveTo>
                      <a:pt x="0" y="94"/>
                    </a:moveTo>
                    <a:lnTo>
                      <a:pt x="37" y="1"/>
                    </a:lnTo>
                    <a:lnTo>
                      <a:pt x="40" y="0"/>
                    </a:lnTo>
                    <a:lnTo>
                      <a:pt x="2" y="97"/>
                    </a:lnTo>
                    <a:lnTo>
                      <a:pt x="0" y="94"/>
                    </a:lnTo>
                    <a:close/>
                  </a:path>
                </a:pathLst>
              </a:custGeom>
              <a:solidFill>
                <a:srgbClr val="5A5857"/>
              </a:solidFill>
              <a:ln w="9525">
                <a:noFill/>
                <a:round/>
                <a:headEnd/>
                <a:tailEnd/>
              </a:ln>
            </p:spPr>
            <p:txBody>
              <a:bodyPr/>
              <a:lstStyle/>
              <a:p>
                <a:endParaRPr lang="hu-HU"/>
              </a:p>
            </p:txBody>
          </p:sp>
          <p:sp>
            <p:nvSpPr>
              <p:cNvPr id="58052" name="Freeform 839"/>
              <p:cNvSpPr>
                <a:spLocks/>
              </p:cNvSpPr>
              <p:nvPr/>
            </p:nvSpPr>
            <p:spPr bwMode="auto">
              <a:xfrm>
                <a:off x="2433" y="2191"/>
                <a:ext cx="40" cy="97"/>
              </a:xfrm>
              <a:custGeom>
                <a:avLst/>
                <a:gdLst>
                  <a:gd name="T0" fmla="*/ 0 w 40"/>
                  <a:gd name="T1" fmla="*/ 95 h 97"/>
                  <a:gd name="T2" fmla="*/ 38 w 40"/>
                  <a:gd name="T3" fmla="*/ 0 h 97"/>
                  <a:gd name="T4" fmla="*/ 40 w 40"/>
                  <a:gd name="T5" fmla="*/ 0 h 97"/>
                  <a:gd name="T6" fmla="*/ 31 w 40"/>
                  <a:gd name="T7" fmla="*/ 21 h 97"/>
                  <a:gd name="T8" fmla="*/ 33 w 40"/>
                  <a:gd name="T9" fmla="*/ 21 h 97"/>
                  <a:gd name="T10" fmla="*/ 13 w 40"/>
                  <a:gd name="T11" fmla="*/ 73 h 97"/>
                  <a:gd name="T12" fmla="*/ 12 w 40"/>
                  <a:gd name="T13" fmla="*/ 73 h 97"/>
                  <a:gd name="T14" fmla="*/ 2 w 40"/>
                  <a:gd name="T15" fmla="*/ 97 h 97"/>
                  <a:gd name="T16" fmla="*/ 0 w 40"/>
                  <a:gd name="T17" fmla="*/ 95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97"/>
                  <a:gd name="T29" fmla="*/ 40 w 40"/>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97">
                    <a:moveTo>
                      <a:pt x="0" y="95"/>
                    </a:moveTo>
                    <a:lnTo>
                      <a:pt x="38" y="0"/>
                    </a:lnTo>
                    <a:lnTo>
                      <a:pt x="40" y="0"/>
                    </a:lnTo>
                    <a:lnTo>
                      <a:pt x="31" y="21"/>
                    </a:lnTo>
                    <a:lnTo>
                      <a:pt x="33" y="21"/>
                    </a:lnTo>
                    <a:lnTo>
                      <a:pt x="13" y="73"/>
                    </a:lnTo>
                    <a:lnTo>
                      <a:pt x="12" y="73"/>
                    </a:lnTo>
                    <a:lnTo>
                      <a:pt x="2" y="97"/>
                    </a:lnTo>
                    <a:lnTo>
                      <a:pt x="0" y="95"/>
                    </a:lnTo>
                    <a:close/>
                  </a:path>
                </a:pathLst>
              </a:custGeom>
              <a:solidFill>
                <a:srgbClr val="5D5B5A"/>
              </a:solidFill>
              <a:ln w="9525">
                <a:noFill/>
                <a:round/>
                <a:headEnd/>
                <a:tailEnd/>
              </a:ln>
            </p:spPr>
            <p:txBody>
              <a:bodyPr/>
              <a:lstStyle/>
              <a:p>
                <a:endParaRPr lang="hu-HU"/>
              </a:p>
            </p:txBody>
          </p:sp>
          <p:sp>
            <p:nvSpPr>
              <p:cNvPr id="58053" name="Freeform 840"/>
              <p:cNvSpPr>
                <a:spLocks/>
              </p:cNvSpPr>
              <p:nvPr/>
            </p:nvSpPr>
            <p:spPr bwMode="auto">
              <a:xfrm>
                <a:off x="2435" y="2191"/>
                <a:ext cx="38" cy="97"/>
              </a:xfrm>
              <a:custGeom>
                <a:avLst/>
                <a:gdLst>
                  <a:gd name="T0" fmla="*/ 0 w 38"/>
                  <a:gd name="T1" fmla="*/ 97 h 97"/>
                  <a:gd name="T2" fmla="*/ 38 w 38"/>
                  <a:gd name="T3" fmla="*/ 0 h 97"/>
                  <a:gd name="T4" fmla="*/ 38 w 38"/>
                  <a:gd name="T5" fmla="*/ 0 h 97"/>
                  <a:gd name="T6" fmla="*/ 29 w 38"/>
                  <a:gd name="T7" fmla="*/ 21 h 97"/>
                  <a:gd name="T8" fmla="*/ 32 w 38"/>
                  <a:gd name="T9" fmla="*/ 21 h 97"/>
                  <a:gd name="T10" fmla="*/ 12 w 38"/>
                  <a:gd name="T11" fmla="*/ 73 h 97"/>
                  <a:gd name="T12" fmla="*/ 10 w 38"/>
                  <a:gd name="T13" fmla="*/ 73 h 97"/>
                  <a:gd name="T14" fmla="*/ 0 w 38"/>
                  <a:gd name="T15" fmla="*/ 97 h 97"/>
                  <a:gd name="T16" fmla="*/ 0 w 38"/>
                  <a:gd name="T17" fmla="*/ 97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97"/>
                  <a:gd name="T29" fmla="*/ 38 w 38"/>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97">
                    <a:moveTo>
                      <a:pt x="0" y="97"/>
                    </a:moveTo>
                    <a:lnTo>
                      <a:pt x="38" y="0"/>
                    </a:lnTo>
                    <a:lnTo>
                      <a:pt x="29" y="21"/>
                    </a:lnTo>
                    <a:lnTo>
                      <a:pt x="32" y="21"/>
                    </a:lnTo>
                    <a:lnTo>
                      <a:pt x="12" y="73"/>
                    </a:lnTo>
                    <a:lnTo>
                      <a:pt x="10" y="73"/>
                    </a:lnTo>
                    <a:lnTo>
                      <a:pt x="0" y="97"/>
                    </a:lnTo>
                    <a:close/>
                  </a:path>
                </a:pathLst>
              </a:custGeom>
              <a:solidFill>
                <a:srgbClr val="605E5D"/>
              </a:solidFill>
              <a:ln w="9525">
                <a:noFill/>
                <a:round/>
                <a:headEnd/>
                <a:tailEnd/>
              </a:ln>
            </p:spPr>
            <p:txBody>
              <a:bodyPr/>
              <a:lstStyle/>
              <a:p>
                <a:endParaRPr lang="hu-HU"/>
              </a:p>
            </p:txBody>
          </p:sp>
          <p:sp>
            <p:nvSpPr>
              <p:cNvPr id="58054" name="Freeform 841"/>
              <p:cNvSpPr>
                <a:spLocks/>
              </p:cNvSpPr>
              <p:nvPr/>
            </p:nvSpPr>
            <p:spPr bwMode="auto">
              <a:xfrm>
                <a:off x="2446" y="2212"/>
                <a:ext cx="22" cy="53"/>
              </a:xfrm>
              <a:custGeom>
                <a:avLst/>
                <a:gdLst>
                  <a:gd name="T0" fmla="*/ 0 w 22"/>
                  <a:gd name="T1" fmla="*/ 52 h 53"/>
                  <a:gd name="T2" fmla="*/ 20 w 22"/>
                  <a:gd name="T3" fmla="*/ 0 h 53"/>
                  <a:gd name="T4" fmla="*/ 22 w 22"/>
                  <a:gd name="T5" fmla="*/ 1 h 53"/>
                  <a:gd name="T6" fmla="*/ 3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20" y="0"/>
                    </a:lnTo>
                    <a:lnTo>
                      <a:pt x="22" y="1"/>
                    </a:lnTo>
                    <a:lnTo>
                      <a:pt x="3" y="53"/>
                    </a:lnTo>
                    <a:lnTo>
                      <a:pt x="0" y="52"/>
                    </a:lnTo>
                    <a:close/>
                  </a:path>
                </a:pathLst>
              </a:custGeom>
              <a:solidFill>
                <a:srgbClr val="62605F"/>
              </a:solidFill>
              <a:ln w="9525">
                <a:noFill/>
                <a:round/>
                <a:headEnd/>
                <a:tailEnd/>
              </a:ln>
            </p:spPr>
            <p:txBody>
              <a:bodyPr/>
              <a:lstStyle/>
              <a:p>
                <a:endParaRPr lang="hu-HU"/>
              </a:p>
            </p:txBody>
          </p:sp>
          <p:sp>
            <p:nvSpPr>
              <p:cNvPr id="58055" name="Freeform 842"/>
              <p:cNvSpPr>
                <a:spLocks/>
              </p:cNvSpPr>
              <p:nvPr/>
            </p:nvSpPr>
            <p:spPr bwMode="auto">
              <a:xfrm>
                <a:off x="2447" y="2212"/>
                <a:ext cx="23" cy="53"/>
              </a:xfrm>
              <a:custGeom>
                <a:avLst/>
                <a:gdLst>
                  <a:gd name="T0" fmla="*/ 0 w 23"/>
                  <a:gd name="T1" fmla="*/ 52 h 53"/>
                  <a:gd name="T2" fmla="*/ 20 w 23"/>
                  <a:gd name="T3" fmla="*/ 0 h 53"/>
                  <a:gd name="T4" fmla="*/ 23 w 23"/>
                  <a:gd name="T5" fmla="*/ 1 h 53"/>
                  <a:gd name="T6" fmla="*/ 2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0" y="0"/>
                    </a:lnTo>
                    <a:lnTo>
                      <a:pt x="23" y="1"/>
                    </a:lnTo>
                    <a:lnTo>
                      <a:pt x="2" y="53"/>
                    </a:lnTo>
                    <a:lnTo>
                      <a:pt x="0" y="52"/>
                    </a:lnTo>
                    <a:close/>
                  </a:path>
                </a:pathLst>
              </a:custGeom>
              <a:solidFill>
                <a:srgbClr val="646260"/>
              </a:solidFill>
              <a:ln w="9525">
                <a:noFill/>
                <a:round/>
                <a:headEnd/>
                <a:tailEnd/>
              </a:ln>
            </p:spPr>
            <p:txBody>
              <a:bodyPr/>
              <a:lstStyle/>
              <a:p>
                <a:endParaRPr lang="hu-HU"/>
              </a:p>
            </p:txBody>
          </p:sp>
          <p:sp>
            <p:nvSpPr>
              <p:cNvPr id="58056" name="Freeform 843"/>
              <p:cNvSpPr>
                <a:spLocks/>
              </p:cNvSpPr>
              <p:nvPr/>
            </p:nvSpPr>
            <p:spPr bwMode="auto">
              <a:xfrm>
                <a:off x="2449" y="2213"/>
                <a:ext cx="22" cy="52"/>
              </a:xfrm>
              <a:custGeom>
                <a:avLst/>
                <a:gdLst>
                  <a:gd name="T0" fmla="*/ 0 w 22"/>
                  <a:gd name="T1" fmla="*/ 52 h 52"/>
                  <a:gd name="T2" fmla="*/ 19 w 22"/>
                  <a:gd name="T3" fmla="*/ 0 h 52"/>
                  <a:gd name="T4" fmla="*/ 22 w 22"/>
                  <a:gd name="T5" fmla="*/ 0 h 52"/>
                  <a:gd name="T6" fmla="*/ 1 w 22"/>
                  <a:gd name="T7" fmla="*/ 52 h 52"/>
                  <a:gd name="T8" fmla="*/ 0 w 22"/>
                  <a:gd name="T9" fmla="*/ 5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2"/>
                    </a:moveTo>
                    <a:lnTo>
                      <a:pt x="19" y="0"/>
                    </a:lnTo>
                    <a:lnTo>
                      <a:pt x="22" y="0"/>
                    </a:lnTo>
                    <a:lnTo>
                      <a:pt x="1" y="52"/>
                    </a:lnTo>
                    <a:lnTo>
                      <a:pt x="0" y="52"/>
                    </a:lnTo>
                    <a:close/>
                  </a:path>
                </a:pathLst>
              </a:custGeom>
              <a:solidFill>
                <a:srgbClr val="666463"/>
              </a:solidFill>
              <a:ln w="9525">
                <a:noFill/>
                <a:round/>
                <a:headEnd/>
                <a:tailEnd/>
              </a:ln>
            </p:spPr>
            <p:txBody>
              <a:bodyPr/>
              <a:lstStyle/>
              <a:p>
                <a:endParaRPr lang="hu-HU"/>
              </a:p>
            </p:txBody>
          </p:sp>
          <p:sp>
            <p:nvSpPr>
              <p:cNvPr id="58057" name="Freeform 844"/>
              <p:cNvSpPr>
                <a:spLocks/>
              </p:cNvSpPr>
              <p:nvPr/>
            </p:nvSpPr>
            <p:spPr bwMode="auto">
              <a:xfrm>
                <a:off x="2449" y="2213"/>
                <a:ext cx="24" cy="54"/>
              </a:xfrm>
              <a:custGeom>
                <a:avLst/>
                <a:gdLst>
                  <a:gd name="T0" fmla="*/ 0 w 24"/>
                  <a:gd name="T1" fmla="*/ 52 h 54"/>
                  <a:gd name="T2" fmla="*/ 21 w 24"/>
                  <a:gd name="T3" fmla="*/ 0 h 54"/>
                  <a:gd name="T4" fmla="*/ 24 w 24"/>
                  <a:gd name="T5" fmla="*/ 1 h 54"/>
                  <a:gd name="T6" fmla="*/ 3 w 24"/>
                  <a:gd name="T7" fmla="*/ 54 h 54"/>
                  <a:gd name="T8" fmla="*/ 0 w 24"/>
                  <a:gd name="T9" fmla="*/ 52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0" y="52"/>
                    </a:moveTo>
                    <a:lnTo>
                      <a:pt x="21" y="0"/>
                    </a:lnTo>
                    <a:lnTo>
                      <a:pt x="24" y="1"/>
                    </a:lnTo>
                    <a:lnTo>
                      <a:pt x="3" y="54"/>
                    </a:lnTo>
                    <a:lnTo>
                      <a:pt x="0" y="52"/>
                    </a:lnTo>
                    <a:close/>
                  </a:path>
                </a:pathLst>
              </a:custGeom>
              <a:solidFill>
                <a:srgbClr val="686564"/>
              </a:solidFill>
              <a:ln w="9525">
                <a:noFill/>
                <a:round/>
                <a:headEnd/>
                <a:tailEnd/>
              </a:ln>
            </p:spPr>
            <p:txBody>
              <a:bodyPr/>
              <a:lstStyle/>
              <a:p>
                <a:endParaRPr lang="hu-HU"/>
              </a:p>
            </p:txBody>
          </p:sp>
          <p:sp>
            <p:nvSpPr>
              <p:cNvPr id="58058" name="Freeform 845"/>
              <p:cNvSpPr>
                <a:spLocks/>
              </p:cNvSpPr>
              <p:nvPr/>
            </p:nvSpPr>
            <p:spPr bwMode="auto">
              <a:xfrm>
                <a:off x="2450" y="2213"/>
                <a:ext cx="24" cy="54"/>
              </a:xfrm>
              <a:custGeom>
                <a:avLst/>
                <a:gdLst>
                  <a:gd name="T0" fmla="*/ 0 w 24"/>
                  <a:gd name="T1" fmla="*/ 52 h 54"/>
                  <a:gd name="T2" fmla="*/ 21 w 24"/>
                  <a:gd name="T3" fmla="*/ 0 h 54"/>
                  <a:gd name="T4" fmla="*/ 24 w 24"/>
                  <a:gd name="T5" fmla="*/ 1 h 54"/>
                  <a:gd name="T6" fmla="*/ 3 w 24"/>
                  <a:gd name="T7" fmla="*/ 54 h 54"/>
                  <a:gd name="T8" fmla="*/ 0 w 24"/>
                  <a:gd name="T9" fmla="*/ 52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0" y="52"/>
                    </a:moveTo>
                    <a:lnTo>
                      <a:pt x="21" y="0"/>
                    </a:lnTo>
                    <a:lnTo>
                      <a:pt x="24" y="1"/>
                    </a:lnTo>
                    <a:lnTo>
                      <a:pt x="3" y="54"/>
                    </a:lnTo>
                    <a:lnTo>
                      <a:pt x="0" y="52"/>
                    </a:lnTo>
                    <a:close/>
                  </a:path>
                </a:pathLst>
              </a:custGeom>
              <a:solidFill>
                <a:srgbClr val="6A6866"/>
              </a:solidFill>
              <a:ln w="9525">
                <a:noFill/>
                <a:round/>
                <a:headEnd/>
                <a:tailEnd/>
              </a:ln>
            </p:spPr>
            <p:txBody>
              <a:bodyPr/>
              <a:lstStyle/>
              <a:p>
                <a:endParaRPr lang="hu-HU"/>
              </a:p>
            </p:txBody>
          </p:sp>
          <p:sp>
            <p:nvSpPr>
              <p:cNvPr id="58059" name="Freeform 846"/>
              <p:cNvSpPr>
                <a:spLocks/>
              </p:cNvSpPr>
              <p:nvPr/>
            </p:nvSpPr>
            <p:spPr bwMode="auto">
              <a:xfrm>
                <a:off x="2452" y="2214"/>
                <a:ext cx="24" cy="53"/>
              </a:xfrm>
              <a:custGeom>
                <a:avLst/>
                <a:gdLst>
                  <a:gd name="T0" fmla="*/ 0 w 24"/>
                  <a:gd name="T1" fmla="*/ 53 h 53"/>
                  <a:gd name="T2" fmla="*/ 21 w 24"/>
                  <a:gd name="T3" fmla="*/ 0 h 53"/>
                  <a:gd name="T4" fmla="*/ 24 w 24"/>
                  <a:gd name="T5" fmla="*/ 2 h 53"/>
                  <a:gd name="T6" fmla="*/ 2 w 24"/>
                  <a:gd name="T7" fmla="*/ 53 h 53"/>
                  <a:gd name="T8" fmla="*/ 0 w 24"/>
                  <a:gd name="T9" fmla="*/ 53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3"/>
                    </a:moveTo>
                    <a:lnTo>
                      <a:pt x="21" y="0"/>
                    </a:lnTo>
                    <a:lnTo>
                      <a:pt x="24" y="2"/>
                    </a:lnTo>
                    <a:lnTo>
                      <a:pt x="2" y="53"/>
                    </a:lnTo>
                    <a:lnTo>
                      <a:pt x="0" y="53"/>
                    </a:lnTo>
                    <a:close/>
                  </a:path>
                </a:pathLst>
              </a:custGeom>
              <a:solidFill>
                <a:srgbClr val="6B6968"/>
              </a:solidFill>
              <a:ln w="9525">
                <a:noFill/>
                <a:round/>
                <a:headEnd/>
                <a:tailEnd/>
              </a:ln>
            </p:spPr>
            <p:txBody>
              <a:bodyPr/>
              <a:lstStyle/>
              <a:p>
                <a:endParaRPr lang="hu-HU"/>
              </a:p>
            </p:txBody>
          </p:sp>
          <p:sp>
            <p:nvSpPr>
              <p:cNvPr id="58060" name="Freeform 847"/>
              <p:cNvSpPr>
                <a:spLocks/>
              </p:cNvSpPr>
              <p:nvPr/>
            </p:nvSpPr>
            <p:spPr bwMode="auto">
              <a:xfrm>
                <a:off x="2453" y="2214"/>
                <a:ext cx="24" cy="54"/>
              </a:xfrm>
              <a:custGeom>
                <a:avLst/>
                <a:gdLst>
                  <a:gd name="T0" fmla="*/ 0 w 24"/>
                  <a:gd name="T1" fmla="*/ 53 h 54"/>
                  <a:gd name="T2" fmla="*/ 21 w 24"/>
                  <a:gd name="T3" fmla="*/ 0 h 54"/>
                  <a:gd name="T4" fmla="*/ 24 w 24"/>
                  <a:gd name="T5" fmla="*/ 2 h 54"/>
                  <a:gd name="T6" fmla="*/ 3 w 24"/>
                  <a:gd name="T7" fmla="*/ 54 h 54"/>
                  <a:gd name="T8" fmla="*/ 0 w 24"/>
                  <a:gd name="T9" fmla="*/ 53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0" y="53"/>
                    </a:moveTo>
                    <a:lnTo>
                      <a:pt x="21" y="0"/>
                    </a:lnTo>
                    <a:lnTo>
                      <a:pt x="24" y="2"/>
                    </a:lnTo>
                    <a:lnTo>
                      <a:pt x="3" y="54"/>
                    </a:lnTo>
                    <a:lnTo>
                      <a:pt x="0" y="53"/>
                    </a:lnTo>
                    <a:close/>
                  </a:path>
                </a:pathLst>
              </a:custGeom>
              <a:solidFill>
                <a:srgbClr val="6D6B6A"/>
              </a:solidFill>
              <a:ln w="9525">
                <a:noFill/>
                <a:round/>
                <a:headEnd/>
                <a:tailEnd/>
              </a:ln>
            </p:spPr>
            <p:txBody>
              <a:bodyPr/>
              <a:lstStyle/>
              <a:p>
                <a:endParaRPr lang="hu-HU"/>
              </a:p>
            </p:txBody>
          </p:sp>
          <p:sp>
            <p:nvSpPr>
              <p:cNvPr id="58061" name="Freeform 848"/>
              <p:cNvSpPr>
                <a:spLocks/>
              </p:cNvSpPr>
              <p:nvPr/>
            </p:nvSpPr>
            <p:spPr bwMode="auto">
              <a:xfrm>
                <a:off x="2454" y="2216"/>
                <a:ext cx="24" cy="52"/>
              </a:xfrm>
              <a:custGeom>
                <a:avLst/>
                <a:gdLst>
                  <a:gd name="T0" fmla="*/ 0 w 24"/>
                  <a:gd name="T1" fmla="*/ 51 h 52"/>
                  <a:gd name="T2" fmla="*/ 22 w 24"/>
                  <a:gd name="T3" fmla="*/ 0 h 52"/>
                  <a:gd name="T4" fmla="*/ 24 w 24"/>
                  <a:gd name="T5" fmla="*/ 0 h 52"/>
                  <a:gd name="T6" fmla="*/ 3 w 24"/>
                  <a:gd name="T7" fmla="*/ 52 h 52"/>
                  <a:gd name="T8" fmla="*/ 0 w 24"/>
                  <a:gd name="T9" fmla="*/ 51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0" y="51"/>
                    </a:moveTo>
                    <a:lnTo>
                      <a:pt x="22" y="0"/>
                    </a:lnTo>
                    <a:lnTo>
                      <a:pt x="24" y="0"/>
                    </a:lnTo>
                    <a:lnTo>
                      <a:pt x="3" y="52"/>
                    </a:lnTo>
                    <a:lnTo>
                      <a:pt x="0" y="51"/>
                    </a:lnTo>
                    <a:close/>
                  </a:path>
                </a:pathLst>
              </a:custGeom>
              <a:solidFill>
                <a:srgbClr val="6E6D6C"/>
              </a:solidFill>
              <a:ln w="9525">
                <a:noFill/>
                <a:round/>
                <a:headEnd/>
                <a:tailEnd/>
              </a:ln>
            </p:spPr>
            <p:txBody>
              <a:bodyPr/>
              <a:lstStyle/>
              <a:p>
                <a:endParaRPr lang="hu-HU"/>
              </a:p>
            </p:txBody>
          </p:sp>
          <p:sp>
            <p:nvSpPr>
              <p:cNvPr id="58062" name="Freeform 849"/>
              <p:cNvSpPr>
                <a:spLocks/>
              </p:cNvSpPr>
              <p:nvPr/>
            </p:nvSpPr>
            <p:spPr bwMode="auto">
              <a:xfrm>
                <a:off x="2456" y="2216"/>
                <a:ext cx="24" cy="53"/>
              </a:xfrm>
              <a:custGeom>
                <a:avLst/>
                <a:gdLst>
                  <a:gd name="T0" fmla="*/ 0 w 24"/>
                  <a:gd name="T1" fmla="*/ 52 h 53"/>
                  <a:gd name="T2" fmla="*/ 21 w 24"/>
                  <a:gd name="T3" fmla="*/ 0 h 53"/>
                  <a:gd name="T4" fmla="*/ 24 w 24"/>
                  <a:gd name="T5" fmla="*/ 1 h 53"/>
                  <a:gd name="T6" fmla="*/ 3 w 24"/>
                  <a:gd name="T7" fmla="*/ 53 h 53"/>
                  <a:gd name="T8" fmla="*/ 0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2"/>
                    </a:moveTo>
                    <a:lnTo>
                      <a:pt x="21" y="0"/>
                    </a:lnTo>
                    <a:lnTo>
                      <a:pt x="24" y="1"/>
                    </a:lnTo>
                    <a:lnTo>
                      <a:pt x="3" y="53"/>
                    </a:lnTo>
                    <a:lnTo>
                      <a:pt x="0" y="52"/>
                    </a:lnTo>
                    <a:close/>
                  </a:path>
                </a:pathLst>
              </a:custGeom>
              <a:solidFill>
                <a:srgbClr val="706F6E"/>
              </a:solidFill>
              <a:ln w="9525">
                <a:noFill/>
                <a:round/>
                <a:headEnd/>
                <a:tailEnd/>
              </a:ln>
            </p:spPr>
            <p:txBody>
              <a:bodyPr/>
              <a:lstStyle/>
              <a:p>
                <a:endParaRPr lang="hu-HU"/>
              </a:p>
            </p:txBody>
          </p:sp>
          <p:sp>
            <p:nvSpPr>
              <p:cNvPr id="58063" name="Freeform 850"/>
              <p:cNvSpPr>
                <a:spLocks/>
              </p:cNvSpPr>
              <p:nvPr/>
            </p:nvSpPr>
            <p:spPr bwMode="auto">
              <a:xfrm>
                <a:off x="2457" y="2216"/>
                <a:ext cx="23" cy="53"/>
              </a:xfrm>
              <a:custGeom>
                <a:avLst/>
                <a:gdLst>
                  <a:gd name="T0" fmla="*/ 0 w 23"/>
                  <a:gd name="T1" fmla="*/ 52 h 53"/>
                  <a:gd name="T2" fmla="*/ 21 w 23"/>
                  <a:gd name="T3" fmla="*/ 0 h 53"/>
                  <a:gd name="T4" fmla="*/ 23 w 23"/>
                  <a:gd name="T5" fmla="*/ 1 h 53"/>
                  <a:gd name="T6" fmla="*/ 3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1" y="0"/>
                    </a:lnTo>
                    <a:lnTo>
                      <a:pt x="23" y="1"/>
                    </a:lnTo>
                    <a:lnTo>
                      <a:pt x="3" y="53"/>
                    </a:lnTo>
                    <a:lnTo>
                      <a:pt x="0" y="52"/>
                    </a:lnTo>
                    <a:close/>
                  </a:path>
                </a:pathLst>
              </a:custGeom>
              <a:solidFill>
                <a:srgbClr val="727070"/>
              </a:solidFill>
              <a:ln w="9525">
                <a:noFill/>
                <a:round/>
                <a:headEnd/>
                <a:tailEnd/>
              </a:ln>
            </p:spPr>
            <p:txBody>
              <a:bodyPr/>
              <a:lstStyle/>
              <a:p>
                <a:endParaRPr lang="hu-HU"/>
              </a:p>
            </p:txBody>
          </p:sp>
          <p:sp>
            <p:nvSpPr>
              <p:cNvPr id="58064" name="Freeform 851"/>
              <p:cNvSpPr>
                <a:spLocks/>
              </p:cNvSpPr>
              <p:nvPr/>
            </p:nvSpPr>
            <p:spPr bwMode="auto">
              <a:xfrm>
                <a:off x="2459" y="2217"/>
                <a:ext cx="22" cy="52"/>
              </a:xfrm>
              <a:custGeom>
                <a:avLst/>
                <a:gdLst>
                  <a:gd name="T0" fmla="*/ 0 w 22"/>
                  <a:gd name="T1" fmla="*/ 52 h 52"/>
                  <a:gd name="T2" fmla="*/ 21 w 22"/>
                  <a:gd name="T3" fmla="*/ 0 h 52"/>
                  <a:gd name="T4" fmla="*/ 22 w 22"/>
                  <a:gd name="T5" fmla="*/ 0 h 52"/>
                  <a:gd name="T6" fmla="*/ 2 w 22"/>
                  <a:gd name="T7" fmla="*/ 52 h 52"/>
                  <a:gd name="T8" fmla="*/ 0 w 22"/>
                  <a:gd name="T9" fmla="*/ 5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2"/>
                    </a:moveTo>
                    <a:lnTo>
                      <a:pt x="21" y="0"/>
                    </a:lnTo>
                    <a:lnTo>
                      <a:pt x="22" y="0"/>
                    </a:lnTo>
                    <a:lnTo>
                      <a:pt x="2" y="52"/>
                    </a:lnTo>
                    <a:lnTo>
                      <a:pt x="0" y="52"/>
                    </a:lnTo>
                    <a:close/>
                  </a:path>
                </a:pathLst>
              </a:custGeom>
              <a:solidFill>
                <a:srgbClr val="737271"/>
              </a:solidFill>
              <a:ln w="9525">
                <a:noFill/>
                <a:round/>
                <a:headEnd/>
                <a:tailEnd/>
              </a:ln>
            </p:spPr>
            <p:txBody>
              <a:bodyPr/>
              <a:lstStyle/>
              <a:p>
                <a:endParaRPr lang="hu-HU"/>
              </a:p>
            </p:txBody>
          </p:sp>
          <p:sp>
            <p:nvSpPr>
              <p:cNvPr id="58065" name="Freeform 852"/>
              <p:cNvSpPr>
                <a:spLocks/>
              </p:cNvSpPr>
              <p:nvPr/>
            </p:nvSpPr>
            <p:spPr bwMode="auto">
              <a:xfrm>
                <a:off x="2460" y="2217"/>
                <a:ext cx="23" cy="54"/>
              </a:xfrm>
              <a:custGeom>
                <a:avLst/>
                <a:gdLst>
                  <a:gd name="T0" fmla="*/ 0 w 23"/>
                  <a:gd name="T1" fmla="*/ 52 h 54"/>
                  <a:gd name="T2" fmla="*/ 20 w 23"/>
                  <a:gd name="T3" fmla="*/ 0 h 54"/>
                  <a:gd name="T4" fmla="*/ 23 w 23"/>
                  <a:gd name="T5" fmla="*/ 2 h 54"/>
                  <a:gd name="T6" fmla="*/ 3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0" y="0"/>
                    </a:lnTo>
                    <a:lnTo>
                      <a:pt x="23" y="2"/>
                    </a:lnTo>
                    <a:lnTo>
                      <a:pt x="3" y="54"/>
                    </a:lnTo>
                    <a:lnTo>
                      <a:pt x="0" y="52"/>
                    </a:lnTo>
                    <a:close/>
                  </a:path>
                </a:pathLst>
              </a:custGeom>
              <a:solidFill>
                <a:srgbClr val="767574"/>
              </a:solidFill>
              <a:ln w="9525">
                <a:noFill/>
                <a:round/>
                <a:headEnd/>
                <a:tailEnd/>
              </a:ln>
            </p:spPr>
            <p:txBody>
              <a:bodyPr/>
              <a:lstStyle/>
              <a:p>
                <a:endParaRPr lang="hu-HU"/>
              </a:p>
            </p:txBody>
          </p:sp>
          <p:sp>
            <p:nvSpPr>
              <p:cNvPr id="58066" name="Freeform 853"/>
              <p:cNvSpPr>
                <a:spLocks/>
              </p:cNvSpPr>
              <p:nvPr/>
            </p:nvSpPr>
            <p:spPr bwMode="auto">
              <a:xfrm>
                <a:off x="2461" y="2217"/>
                <a:ext cx="23" cy="54"/>
              </a:xfrm>
              <a:custGeom>
                <a:avLst/>
                <a:gdLst>
                  <a:gd name="T0" fmla="*/ 0 w 23"/>
                  <a:gd name="T1" fmla="*/ 52 h 54"/>
                  <a:gd name="T2" fmla="*/ 20 w 23"/>
                  <a:gd name="T3" fmla="*/ 0 h 54"/>
                  <a:gd name="T4" fmla="*/ 23 w 23"/>
                  <a:gd name="T5" fmla="*/ 2 h 54"/>
                  <a:gd name="T6" fmla="*/ 3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0" y="0"/>
                    </a:lnTo>
                    <a:lnTo>
                      <a:pt x="23" y="2"/>
                    </a:lnTo>
                    <a:lnTo>
                      <a:pt x="3" y="54"/>
                    </a:lnTo>
                    <a:lnTo>
                      <a:pt x="0" y="52"/>
                    </a:lnTo>
                    <a:close/>
                  </a:path>
                </a:pathLst>
              </a:custGeom>
              <a:solidFill>
                <a:srgbClr val="797776"/>
              </a:solidFill>
              <a:ln w="9525">
                <a:noFill/>
                <a:round/>
                <a:headEnd/>
                <a:tailEnd/>
              </a:ln>
            </p:spPr>
            <p:txBody>
              <a:bodyPr/>
              <a:lstStyle/>
              <a:p>
                <a:endParaRPr lang="hu-HU"/>
              </a:p>
            </p:txBody>
          </p:sp>
          <p:sp>
            <p:nvSpPr>
              <p:cNvPr id="58067" name="Freeform 854"/>
              <p:cNvSpPr>
                <a:spLocks/>
              </p:cNvSpPr>
              <p:nvPr/>
            </p:nvSpPr>
            <p:spPr bwMode="auto">
              <a:xfrm>
                <a:off x="2463" y="2219"/>
                <a:ext cx="22" cy="52"/>
              </a:xfrm>
              <a:custGeom>
                <a:avLst/>
                <a:gdLst>
                  <a:gd name="T0" fmla="*/ 0 w 22"/>
                  <a:gd name="T1" fmla="*/ 52 h 52"/>
                  <a:gd name="T2" fmla="*/ 20 w 22"/>
                  <a:gd name="T3" fmla="*/ 0 h 52"/>
                  <a:gd name="T4" fmla="*/ 22 w 22"/>
                  <a:gd name="T5" fmla="*/ 0 h 52"/>
                  <a:gd name="T6" fmla="*/ 3 w 22"/>
                  <a:gd name="T7" fmla="*/ 52 h 52"/>
                  <a:gd name="T8" fmla="*/ 0 w 22"/>
                  <a:gd name="T9" fmla="*/ 5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2"/>
                    </a:moveTo>
                    <a:lnTo>
                      <a:pt x="20" y="0"/>
                    </a:lnTo>
                    <a:lnTo>
                      <a:pt x="22" y="0"/>
                    </a:lnTo>
                    <a:lnTo>
                      <a:pt x="3" y="52"/>
                    </a:lnTo>
                    <a:lnTo>
                      <a:pt x="0" y="52"/>
                    </a:lnTo>
                    <a:close/>
                  </a:path>
                </a:pathLst>
              </a:custGeom>
              <a:solidFill>
                <a:srgbClr val="7A7978"/>
              </a:solidFill>
              <a:ln w="9525">
                <a:noFill/>
                <a:round/>
                <a:headEnd/>
                <a:tailEnd/>
              </a:ln>
            </p:spPr>
            <p:txBody>
              <a:bodyPr/>
              <a:lstStyle/>
              <a:p>
                <a:endParaRPr lang="hu-HU"/>
              </a:p>
            </p:txBody>
          </p:sp>
          <p:sp>
            <p:nvSpPr>
              <p:cNvPr id="58068" name="Freeform 855"/>
              <p:cNvSpPr>
                <a:spLocks/>
              </p:cNvSpPr>
              <p:nvPr/>
            </p:nvSpPr>
            <p:spPr bwMode="auto">
              <a:xfrm>
                <a:off x="2464" y="2219"/>
                <a:ext cx="23" cy="53"/>
              </a:xfrm>
              <a:custGeom>
                <a:avLst/>
                <a:gdLst>
                  <a:gd name="T0" fmla="*/ 0 w 23"/>
                  <a:gd name="T1" fmla="*/ 52 h 53"/>
                  <a:gd name="T2" fmla="*/ 20 w 23"/>
                  <a:gd name="T3" fmla="*/ 0 h 53"/>
                  <a:gd name="T4" fmla="*/ 23 w 23"/>
                  <a:gd name="T5" fmla="*/ 1 h 53"/>
                  <a:gd name="T6" fmla="*/ 3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0" y="0"/>
                    </a:lnTo>
                    <a:lnTo>
                      <a:pt x="23" y="1"/>
                    </a:lnTo>
                    <a:lnTo>
                      <a:pt x="3" y="53"/>
                    </a:lnTo>
                    <a:lnTo>
                      <a:pt x="0" y="52"/>
                    </a:lnTo>
                    <a:close/>
                  </a:path>
                </a:pathLst>
              </a:custGeom>
              <a:solidFill>
                <a:srgbClr val="7D7B7A"/>
              </a:solidFill>
              <a:ln w="9525">
                <a:noFill/>
                <a:round/>
                <a:headEnd/>
                <a:tailEnd/>
              </a:ln>
            </p:spPr>
            <p:txBody>
              <a:bodyPr/>
              <a:lstStyle/>
              <a:p>
                <a:endParaRPr lang="hu-HU"/>
              </a:p>
            </p:txBody>
          </p:sp>
          <p:sp>
            <p:nvSpPr>
              <p:cNvPr id="58069" name="Freeform 856"/>
              <p:cNvSpPr>
                <a:spLocks/>
              </p:cNvSpPr>
              <p:nvPr/>
            </p:nvSpPr>
            <p:spPr bwMode="auto">
              <a:xfrm>
                <a:off x="2466" y="2219"/>
                <a:ext cx="22" cy="53"/>
              </a:xfrm>
              <a:custGeom>
                <a:avLst/>
                <a:gdLst>
                  <a:gd name="T0" fmla="*/ 0 w 22"/>
                  <a:gd name="T1" fmla="*/ 52 h 53"/>
                  <a:gd name="T2" fmla="*/ 19 w 22"/>
                  <a:gd name="T3" fmla="*/ 0 h 53"/>
                  <a:gd name="T4" fmla="*/ 22 w 22"/>
                  <a:gd name="T5" fmla="*/ 1 h 53"/>
                  <a:gd name="T6" fmla="*/ 2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19" y="0"/>
                    </a:lnTo>
                    <a:lnTo>
                      <a:pt x="22" y="1"/>
                    </a:lnTo>
                    <a:lnTo>
                      <a:pt x="2" y="53"/>
                    </a:lnTo>
                    <a:lnTo>
                      <a:pt x="0" y="52"/>
                    </a:lnTo>
                    <a:close/>
                  </a:path>
                </a:pathLst>
              </a:custGeom>
              <a:solidFill>
                <a:srgbClr val="7E7D7C"/>
              </a:solidFill>
              <a:ln w="9525">
                <a:noFill/>
                <a:round/>
                <a:headEnd/>
                <a:tailEnd/>
              </a:ln>
            </p:spPr>
            <p:txBody>
              <a:bodyPr/>
              <a:lstStyle/>
              <a:p>
                <a:endParaRPr lang="hu-HU"/>
              </a:p>
            </p:txBody>
          </p:sp>
          <p:sp>
            <p:nvSpPr>
              <p:cNvPr id="58070" name="Freeform 857"/>
              <p:cNvSpPr>
                <a:spLocks/>
              </p:cNvSpPr>
              <p:nvPr/>
            </p:nvSpPr>
            <p:spPr bwMode="auto">
              <a:xfrm>
                <a:off x="2467" y="2220"/>
                <a:ext cx="23" cy="52"/>
              </a:xfrm>
              <a:custGeom>
                <a:avLst/>
                <a:gdLst>
                  <a:gd name="T0" fmla="*/ 0 w 23"/>
                  <a:gd name="T1" fmla="*/ 52 h 52"/>
                  <a:gd name="T2" fmla="*/ 20 w 23"/>
                  <a:gd name="T3" fmla="*/ 0 h 52"/>
                  <a:gd name="T4" fmla="*/ 23 w 23"/>
                  <a:gd name="T5" fmla="*/ 2 h 52"/>
                  <a:gd name="T6" fmla="*/ 1 w 23"/>
                  <a:gd name="T7" fmla="*/ 52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0" y="0"/>
                    </a:lnTo>
                    <a:lnTo>
                      <a:pt x="23" y="2"/>
                    </a:lnTo>
                    <a:lnTo>
                      <a:pt x="1" y="52"/>
                    </a:lnTo>
                    <a:lnTo>
                      <a:pt x="0" y="52"/>
                    </a:lnTo>
                    <a:close/>
                  </a:path>
                </a:pathLst>
              </a:custGeom>
              <a:solidFill>
                <a:srgbClr val="807F7E"/>
              </a:solidFill>
              <a:ln w="9525">
                <a:noFill/>
                <a:round/>
                <a:headEnd/>
                <a:tailEnd/>
              </a:ln>
            </p:spPr>
            <p:txBody>
              <a:bodyPr/>
              <a:lstStyle/>
              <a:p>
                <a:endParaRPr lang="hu-HU"/>
              </a:p>
            </p:txBody>
          </p:sp>
          <p:sp>
            <p:nvSpPr>
              <p:cNvPr id="58071" name="Freeform 858"/>
              <p:cNvSpPr>
                <a:spLocks/>
              </p:cNvSpPr>
              <p:nvPr/>
            </p:nvSpPr>
            <p:spPr bwMode="auto">
              <a:xfrm>
                <a:off x="2468" y="2220"/>
                <a:ext cx="23" cy="54"/>
              </a:xfrm>
              <a:custGeom>
                <a:avLst/>
                <a:gdLst>
                  <a:gd name="T0" fmla="*/ 0 w 23"/>
                  <a:gd name="T1" fmla="*/ 52 h 54"/>
                  <a:gd name="T2" fmla="*/ 20 w 23"/>
                  <a:gd name="T3" fmla="*/ 0 h 54"/>
                  <a:gd name="T4" fmla="*/ 23 w 23"/>
                  <a:gd name="T5" fmla="*/ 2 h 54"/>
                  <a:gd name="T6" fmla="*/ 2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0" y="0"/>
                    </a:lnTo>
                    <a:lnTo>
                      <a:pt x="23" y="2"/>
                    </a:lnTo>
                    <a:lnTo>
                      <a:pt x="2" y="54"/>
                    </a:lnTo>
                    <a:lnTo>
                      <a:pt x="0" y="52"/>
                    </a:lnTo>
                    <a:close/>
                  </a:path>
                </a:pathLst>
              </a:custGeom>
              <a:solidFill>
                <a:srgbClr val="82807F"/>
              </a:solidFill>
              <a:ln w="9525">
                <a:noFill/>
                <a:round/>
                <a:headEnd/>
                <a:tailEnd/>
              </a:ln>
            </p:spPr>
            <p:txBody>
              <a:bodyPr/>
              <a:lstStyle/>
              <a:p>
                <a:endParaRPr lang="hu-HU"/>
              </a:p>
            </p:txBody>
          </p:sp>
          <p:sp>
            <p:nvSpPr>
              <p:cNvPr id="58072" name="Freeform 859"/>
              <p:cNvSpPr>
                <a:spLocks/>
              </p:cNvSpPr>
              <p:nvPr/>
            </p:nvSpPr>
            <p:spPr bwMode="auto">
              <a:xfrm>
                <a:off x="2468" y="2222"/>
                <a:ext cx="24" cy="52"/>
              </a:xfrm>
              <a:custGeom>
                <a:avLst/>
                <a:gdLst>
                  <a:gd name="T0" fmla="*/ 0 w 24"/>
                  <a:gd name="T1" fmla="*/ 50 h 52"/>
                  <a:gd name="T2" fmla="*/ 22 w 24"/>
                  <a:gd name="T3" fmla="*/ 0 h 52"/>
                  <a:gd name="T4" fmla="*/ 24 w 24"/>
                  <a:gd name="T5" fmla="*/ 0 h 52"/>
                  <a:gd name="T6" fmla="*/ 3 w 24"/>
                  <a:gd name="T7" fmla="*/ 52 h 52"/>
                  <a:gd name="T8" fmla="*/ 0 w 24"/>
                  <a:gd name="T9" fmla="*/ 5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0" y="50"/>
                    </a:moveTo>
                    <a:lnTo>
                      <a:pt x="22" y="0"/>
                    </a:lnTo>
                    <a:lnTo>
                      <a:pt x="24" y="0"/>
                    </a:lnTo>
                    <a:lnTo>
                      <a:pt x="3" y="52"/>
                    </a:lnTo>
                    <a:lnTo>
                      <a:pt x="0" y="50"/>
                    </a:lnTo>
                    <a:close/>
                  </a:path>
                </a:pathLst>
              </a:custGeom>
              <a:solidFill>
                <a:srgbClr val="848282"/>
              </a:solidFill>
              <a:ln w="9525">
                <a:noFill/>
                <a:round/>
                <a:headEnd/>
                <a:tailEnd/>
              </a:ln>
            </p:spPr>
            <p:txBody>
              <a:bodyPr/>
              <a:lstStyle/>
              <a:p>
                <a:endParaRPr lang="hu-HU"/>
              </a:p>
            </p:txBody>
          </p:sp>
          <p:sp>
            <p:nvSpPr>
              <p:cNvPr id="58073" name="Freeform 860"/>
              <p:cNvSpPr>
                <a:spLocks/>
              </p:cNvSpPr>
              <p:nvPr/>
            </p:nvSpPr>
            <p:spPr bwMode="auto">
              <a:xfrm>
                <a:off x="2470" y="2222"/>
                <a:ext cx="24" cy="53"/>
              </a:xfrm>
              <a:custGeom>
                <a:avLst/>
                <a:gdLst>
                  <a:gd name="T0" fmla="*/ 0 w 24"/>
                  <a:gd name="T1" fmla="*/ 52 h 53"/>
                  <a:gd name="T2" fmla="*/ 21 w 24"/>
                  <a:gd name="T3" fmla="*/ 0 h 53"/>
                  <a:gd name="T4" fmla="*/ 24 w 24"/>
                  <a:gd name="T5" fmla="*/ 1 h 53"/>
                  <a:gd name="T6" fmla="*/ 3 w 24"/>
                  <a:gd name="T7" fmla="*/ 53 h 53"/>
                  <a:gd name="T8" fmla="*/ 0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2"/>
                    </a:moveTo>
                    <a:lnTo>
                      <a:pt x="21" y="0"/>
                    </a:lnTo>
                    <a:lnTo>
                      <a:pt x="24" y="1"/>
                    </a:lnTo>
                    <a:lnTo>
                      <a:pt x="3" y="53"/>
                    </a:lnTo>
                    <a:lnTo>
                      <a:pt x="0" y="52"/>
                    </a:lnTo>
                    <a:close/>
                  </a:path>
                </a:pathLst>
              </a:custGeom>
              <a:solidFill>
                <a:srgbClr val="868584"/>
              </a:solidFill>
              <a:ln w="9525">
                <a:noFill/>
                <a:round/>
                <a:headEnd/>
                <a:tailEnd/>
              </a:ln>
            </p:spPr>
            <p:txBody>
              <a:bodyPr/>
              <a:lstStyle/>
              <a:p>
                <a:endParaRPr lang="hu-HU"/>
              </a:p>
            </p:txBody>
          </p:sp>
          <p:sp>
            <p:nvSpPr>
              <p:cNvPr id="58074" name="Freeform 861"/>
              <p:cNvSpPr>
                <a:spLocks/>
              </p:cNvSpPr>
              <p:nvPr/>
            </p:nvSpPr>
            <p:spPr bwMode="auto">
              <a:xfrm>
                <a:off x="2471" y="2222"/>
                <a:ext cx="24" cy="53"/>
              </a:xfrm>
              <a:custGeom>
                <a:avLst/>
                <a:gdLst>
                  <a:gd name="T0" fmla="*/ 0 w 24"/>
                  <a:gd name="T1" fmla="*/ 52 h 53"/>
                  <a:gd name="T2" fmla="*/ 21 w 24"/>
                  <a:gd name="T3" fmla="*/ 0 h 53"/>
                  <a:gd name="T4" fmla="*/ 24 w 24"/>
                  <a:gd name="T5" fmla="*/ 1 h 53"/>
                  <a:gd name="T6" fmla="*/ 3 w 24"/>
                  <a:gd name="T7" fmla="*/ 53 h 53"/>
                  <a:gd name="T8" fmla="*/ 0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2"/>
                    </a:moveTo>
                    <a:lnTo>
                      <a:pt x="21" y="0"/>
                    </a:lnTo>
                    <a:lnTo>
                      <a:pt x="24" y="1"/>
                    </a:lnTo>
                    <a:lnTo>
                      <a:pt x="3" y="53"/>
                    </a:lnTo>
                    <a:lnTo>
                      <a:pt x="0" y="52"/>
                    </a:lnTo>
                    <a:close/>
                  </a:path>
                </a:pathLst>
              </a:custGeom>
              <a:solidFill>
                <a:srgbClr val="878685"/>
              </a:solidFill>
              <a:ln w="9525">
                <a:noFill/>
                <a:round/>
                <a:headEnd/>
                <a:tailEnd/>
              </a:ln>
            </p:spPr>
            <p:txBody>
              <a:bodyPr/>
              <a:lstStyle/>
              <a:p>
                <a:endParaRPr lang="hu-HU"/>
              </a:p>
            </p:txBody>
          </p:sp>
          <p:sp>
            <p:nvSpPr>
              <p:cNvPr id="58075" name="Freeform 862"/>
              <p:cNvSpPr>
                <a:spLocks/>
              </p:cNvSpPr>
              <p:nvPr/>
            </p:nvSpPr>
            <p:spPr bwMode="auto">
              <a:xfrm>
                <a:off x="2473" y="2223"/>
                <a:ext cx="24" cy="52"/>
              </a:xfrm>
              <a:custGeom>
                <a:avLst/>
                <a:gdLst>
                  <a:gd name="T0" fmla="*/ 0 w 24"/>
                  <a:gd name="T1" fmla="*/ 52 h 52"/>
                  <a:gd name="T2" fmla="*/ 21 w 24"/>
                  <a:gd name="T3" fmla="*/ 0 h 52"/>
                  <a:gd name="T4" fmla="*/ 24 w 24"/>
                  <a:gd name="T5" fmla="*/ 0 h 52"/>
                  <a:gd name="T6" fmla="*/ 3 w 24"/>
                  <a:gd name="T7" fmla="*/ 52 h 52"/>
                  <a:gd name="T8" fmla="*/ 0 w 24"/>
                  <a:gd name="T9" fmla="*/ 52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0" y="52"/>
                    </a:moveTo>
                    <a:lnTo>
                      <a:pt x="21" y="0"/>
                    </a:lnTo>
                    <a:lnTo>
                      <a:pt x="24" y="0"/>
                    </a:lnTo>
                    <a:lnTo>
                      <a:pt x="3" y="52"/>
                    </a:lnTo>
                    <a:lnTo>
                      <a:pt x="0" y="52"/>
                    </a:lnTo>
                    <a:close/>
                  </a:path>
                </a:pathLst>
              </a:custGeom>
              <a:solidFill>
                <a:srgbClr val="898887"/>
              </a:solidFill>
              <a:ln w="9525">
                <a:noFill/>
                <a:round/>
                <a:headEnd/>
                <a:tailEnd/>
              </a:ln>
            </p:spPr>
            <p:txBody>
              <a:bodyPr/>
              <a:lstStyle/>
              <a:p>
                <a:endParaRPr lang="hu-HU"/>
              </a:p>
            </p:txBody>
          </p:sp>
          <p:sp>
            <p:nvSpPr>
              <p:cNvPr id="58076" name="Freeform 863"/>
              <p:cNvSpPr>
                <a:spLocks/>
              </p:cNvSpPr>
              <p:nvPr/>
            </p:nvSpPr>
            <p:spPr bwMode="auto">
              <a:xfrm>
                <a:off x="2474" y="2223"/>
                <a:ext cx="24" cy="53"/>
              </a:xfrm>
              <a:custGeom>
                <a:avLst/>
                <a:gdLst>
                  <a:gd name="T0" fmla="*/ 0 w 24"/>
                  <a:gd name="T1" fmla="*/ 52 h 53"/>
                  <a:gd name="T2" fmla="*/ 21 w 24"/>
                  <a:gd name="T3" fmla="*/ 0 h 53"/>
                  <a:gd name="T4" fmla="*/ 24 w 24"/>
                  <a:gd name="T5" fmla="*/ 1 h 53"/>
                  <a:gd name="T6" fmla="*/ 3 w 24"/>
                  <a:gd name="T7" fmla="*/ 53 h 53"/>
                  <a:gd name="T8" fmla="*/ 0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2"/>
                    </a:moveTo>
                    <a:lnTo>
                      <a:pt x="21" y="0"/>
                    </a:lnTo>
                    <a:lnTo>
                      <a:pt x="24" y="1"/>
                    </a:lnTo>
                    <a:lnTo>
                      <a:pt x="3" y="53"/>
                    </a:lnTo>
                    <a:lnTo>
                      <a:pt x="0" y="52"/>
                    </a:lnTo>
                    <a:close/>
                  </a:path>
                </a:pathLst>
              </a:custGeom>
              <a:solidFill>
                <a:srgbClr val="8B8989"/>
              </a:solidFill>
              <a:ln w="9525">
                <a:noFill/>
                <a:round/>
                <a:headEnd/>
                <a:tailEnd/>
              </a:ln>
            </p:spPr>
            <p:txBody>
              <a:bodyPr/>
              <a:lstStyle/>
              <a:p>
                <a:endParaRPr lang="hu-HU"/>
              </a:p>
            </p:txBody>
          </p:sp>
          <p:sp>
            <p:nvSpPr>
              <p:cNvPr id="58077" name="Freeform 864"/>
              <p:cNvSpPr>
                <a:spLocks/>
              </p:cNvSpPr>
              <p:nvPr/>
            </p:nvSpPr>
            <p:spPr bwMode="auto">
              <a:xfrm>
                <a:off x="2476" y="2223"/>
                <a:ext cx="22" cy="53"/>
              </a:xfrm>
              <a:custGeom>
                <a:avLst/>
                <a:gdLst>
                  <a:gd name="T0" fmla="*/ 0 w 22"/>
                  <a:gd name="T1" fmla="*/ 52 h 53"/>
                  <a:gd name="T2" fmla="*/ 21 w 22"/>
                  <a:gd name="T3" fmla="*/ 0 h 53"/>
                  <a:gd name="T4" fmla="*/ 22 w 22"/>
                  <a:gd name="T5" fmla="*/ 1 h 53"/>
                  <a:gd name="T6" fmla="*/ 2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21" y="0"/>
                    </a:lnTo>
                    <a:lnTo>
                      <a:pt x="22" y="1"/>
                    </a:lnTo>
                    <a:lnTo>
                      <a:pt x="2" y="53"/>
                    </a:lnTo>
                    <a:lnTo>
                      <a:pt x="0" y="52"/>
                    </a:lnTo>
                    <a:close/>
                  </a:path>
                </a:pathLst>
              </a:custGeom>
              <a:solidFill>
                <a:srgbClr val="8C8B8B"/>
              </a:solidFill>
              <a:ln w="9525">
                <a:noFill/>
                <a:round/>
                <a:headEnd/>
                <a:tailEnd/>
              </a:ln>
            </p:spPr>
            <p:txBody>
              <a:bodyPr/>
              <a:lstStyle/>
              <a:p>
                <a:endParaRPr lang="hu-HU"/>
              </a:p>
            </p:txBody>
          </p:sp>
          <p:sp>
            <p:nvSpPr>
              <p:cNvPr id="58078" name="Freeform 865"/>
              <p:cNvSpPr>
                <a:spLocks/>
              </p:cNvSpPr>
              <p:nvPr/>
            </p:nvSpPr>
            <p:spPr bwMode="auto">
              <a:xfrm>
                <a:off x="2477" y="2224"/>
                <a:ext cx="22" cy="52"/>
              </a:xfrm>
              <a:custGeom>
                <a:avLst/>
                <a:gdLst>
                  <a:gd name="T0" fmla="*/ 0 w 22"/>
                  <a:gd name="T1" fmla="*/ 52 h 52"/>
                  <a:gd name="T2" fmla="*/ 21 w 22"/>
                  <a:gd name="T3" fmla="*/ 0 h 52"/>
                  <a:gd name="T4" fmla="*/ 22 w 22"/>
                  <a:gd name="T5" fmla="*/ 2 h 52"/>
                  <a:gd name="T6" fmla="*/ 3 w 22"/>
                  <a:gd name="T7" fmla="*/ 52 h 52"/>
                  <a:gd name="T8" fmla="*/ 0 w 22"/>
                  <a:gd name="T9" fmla="*/ 5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2"/>
                    </a:moveTo>
                    <a:lnTo>
                      <a:pt x="21" y="0"/>
                    </a:lnTo>
                    <a:lnTo>
                      <a:pt x="22" y="2"/>
                    </a:lnTo>
                    <a:lnTo>
                      <a:pt x="3" y="52"/>
                    </a:lnTo>
                    <a:lnTo>
                      <a:pt x="0" y="52"/>
                    </a:lnTo>
                    <a:close/>
                  </a:path>
                </a:pathLst>
              </a:custGeom>
              <a:solidFill>
                <a:srgbClr val="8E8D8C"/>
              </a:solidFill>
              <a:ln w="9525">
                <a:noFill/>
                <a:round/>
                <a:headEnd/>
                <a:tailEnd/>
              </a:ln>
            </p:spPr>
            <p:txBody>
              <a:bodyPr/>
              <a:lstStyle/>
              <a:p>
                <a:endParaRPr lang="hu-HU"/>
              </a:p>
            </p:txBody>
          </p:sp>
          <p:sp>
            <p:nvSpPr>
              <p:cNvPr id="58079" name="Freeform 866"/>
              <p:cNvSpPr>
                <a:spLocks/>
              </p:cNvSpPr>
              <p:nvPr/>
            </p:nvSpPr>
            <p:spPr bwMode="auto">
              <a:xfrm>
                <a:off x="2478" y="2224"/>
                <a:ext cx="23" cy="54"/>
              </a:xfrm>
              <a:custGeom>
                <a:avLst/>
                <a:gdLst>
                  <a:gd name="T0" fmla="*/ 0 w 23"/>
                  <a:gd name="T1" fmla="*/ 52 h 54"/>
                  <a:gd name="T2" fmla="*/ 20 w 23"/>
                  <a:gd name="T3" fmla="*/ 0 h 54"/>
                  <a:gd name="T4" fmla="*/ 23 w 23"/>
                  <a:gd name="T5" fmla="*/ 2 h 54"/>
                  <a:gd name="T6" fmla="*/ 3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0" y="0"/>
                    </a:lnTo>
                    <a:lnTo>
                      <a:pt x="23" y="2"/>
                    </a:lnTo>
                    <a:lnTo>
                      <a:pt x="3" y="54"/>
                    </a:lnTo>
                    <a:lnTo>
                      <a:pt x="0" y="52"/>
                    </a:lnTo>
                    <a:close/>
                  </a:path>
                </a:pathLst>
              </a:custGeom>
              <a:solidFill>
                <a:srgbClr val="919090"/>
              </a:solidFill>
              <a:ln w="9525">
                <a:noFill/>
                <a:round/>
                <a:headEnd/>
                <a:tailEnd/>
              </a:ln>
            </p:spPr>
            <p:txBody>
              <a:bodyPr/>
              <a:lstStyle/>
              <a:p>
                <a:endParaRPr lang="hu-HU"/>
              </a:p>
            </p:txBody>
          </p:sp>
          <p:sp>
            <p:nvSpPr>
              <p:cNvPr id="58080" name="Freeform 867"/>
              <p:cNvSpPr>
                <a:spLocks/>
              </p:cNvSpPr>
              <p:nvPr/>
            </p:nvSpPr>
            <p:spPr bwMode="auto">
              <a:xfrm>
                <a:off x="2480" y="2226"/>
                <a:ext cx="22" cy="52"/>
              </a:xfrm>
              <a:custGeom>
                <a:avLst/>
                <a:gdLst>
                  <a:gd name="T0" fmla="*/ 0 w 22"/>
                  <a:gd name="T1" fmla="*/ 50 h 52"/>
                  <a:gd name="T2" fmla="*/ 19 w 22"/>
                  <a:gd name="T3" fmla="*/ 0 h 52"/>
                  <a:gd name="T4" fmla="*/ 22 w 22"/>
                  <a:gd name="T5" fmla="*/ 0 h 52"/>
                  <a:gd name="T6" fmla="*/ 3 w 22"/>
                  <a:gd name="T7" fmla="*/ 52 h 52"/>
                  <a:gd name="T8" fmla="*/ 0 w 22"/>
                  <a:gd name="T9" fmla="*/ 5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0"/>
                    </a:moveTo>
                    <a:lnTo>
                      <a:pt x="19" y="0"/>
                    </a:lnTo>
                    <a:lnTo>
                      <a:pt x="22" y="0"/>
                    </a:lnTo>
                    <a:lnTo>
                      <a:pt x="3" y="52"/>
                    </a:lnTo>
                    <a:lnTo>
                      <a:pt x="0" y="50"/>
                    </a:lnTo>
                    <a:close/>
                  </a:path>
                </a:pathLst>
              </a:custGeom>
              <a:solidFill>
                <a:srgbClr val="949392"/>
              </a:solidFill>
              <a:ln w="9525">
                <a:noFill/>
                <a:round/>
                <a:headEnd/>
                <a:tailEnd/>
              </a:ln>
            </p:spPr>
            <p:txBody>
              <a:bodyPr/>
              <a:lstStyle/>
              <a:p>
                <a:endParaRPr lang="hu-HU"/>
              </a:p>
            </p:txBody>
          </p:sp>
          <p:sp>
            <p:nvSpPr>
              <p:cNvPr id="58081" name="Freeform 868"/>
              <p:cNvSpPr>
                <a:spLocks/>
              </p:cNvSpPr>
              <p:nvPr/>
            </p:nvSpPr>
            <p:spPr bwMode="auto">
              <a:xfrm>
                <a:off x="2481" y="2226"/>
                <a:ext cx="23" cy="53"/>
              </a:xfrm>
              <a:custGeom>
                <a:avLst/>
                <a:gdLst>
                  <a:gd name="T0" fmla="*/ 0 w 23"/>
                  <a:gd name="T1" fmla="*/ 52 h 53"/>
                  <a:gd name="T2" fmla="*/ 20 w 23"/>
                  <a:gd name="T3" fmla="*/ 0 h 53"/>
                  <a:gd name="T4" fmla="*/ 23 w 23"/>
                  <a:gd name="T5" fmla="*/ 1 h 53"/>
                  <a:gd name="T6" fmla="*/ 3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0" y="0"/>
                    </a:lnTo>
                    <a:lnTo>
                      <a:pt x="23" y="1"/>
                    </a:lnTo>
                    <a:lnTo>
                      <a:pt x="3" y="53"/>
                    </a:lnTo>
                    <a:lnTo>
                      <a:pt x="0" y="52"/>
                    </a:lnTo>
                    <a:close/>
                  </a:path>
                </a:pathLst>
              </a:custGeom>
              <a:solidFill>
                <a:srgbClr val="969595"/>
              </a:solidFill>
              <a:ln w="9525">
                <a:noFill/>
                <a:round/>
                <a:headEnd/>
                <a:tailEnd/>
              </a:ln>
            </p:spPr>
            <p:txBody>
              <a:bodyPr/>
              <a:lstStyle/>
              <a:p>
                <a:endParaRPr lang="hu-HU"/>
              </a:p>
            </p:txBody>
          </p:sp>
          <p:sp>
            <p:nvSpPr>
              <p:cNvPr id="58082" name="Freeform 869"/>
              <p:cNvSpPr>
                <a:spLocks/>
              </p:cNvSpPr>
              <p:nvPr/>
            </p:nvSpPr>
            <p:spPr bwMode="auto">
              <a:xfrm>
                <a:off x="2483" y="2226"/>
                <a:ext cx="22" cy="53"/>
              </a:xfrm>
              <a:custGeom>
                <a:avLst/>
                <a:gdLst>
                  <a:gd name="T0" fmla="*/ 0 w 22"/>
                  <a:gd name="T1" fmla="*/ 52 h 53"/>
                  <a:gd name="T2" fmla="*/ 19 w 22"/>
                  <a:gd name="T3" fmla="*/ 0 h 53"/>
                  <a:gd name="T4" fmla="*/ 22 w 22"/>
                  <a:gd name="T5" fmla="*/ 1 h 53"/>
                  <a:gd name="T6" fmla="*/ 2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19" y="0"/>
                    </a:lnTo>
                    <a:lnTo>
                      <a:pt x="22" y="1"/>
                    </a:lnTo>
                    <a:lnTo>
                      <a:pt x="2" y="53"/>
                    </a:lnTo>
                    <a:lnTo>
                      <a:pt x="0" y="52"/>
                    </a:lnTo>
                    <a:close/>
                  </a:path>
                </a:pathLst>
              </a:custGeom>
              <a:solidFill>
                <a:srgbClr val="989796"/>
              </a:solidFill>
              <a:ln w="9525">
                <a:noFill/>
                <a:round/>
                <a:headEnd/>
                <a:tailEnd/>
              </a:ln>
            </p:spPr>
            <p:txBody>
              <a:bodyPr/>
              <a:lstStyle/>
              <a:p>
                <a:endParaRPr lang="hu-HU"/>
              </a:p>
            </p:txBody>
          </p:sp>
          <p:sp>
            <p:nvSpPr>
              <p:cNvPr id="58083" name="Freeform 870"/>
              <p:cNvSpPr>
                <a:spLocks/>
              </p:cNvSpPr>
              <p:nvPr/>
            </p:nvSpPr>
            <p:spPr bwMode="auto">
              <a:xfrm>
                <a:off x="2484" y="2227"/>
                <a:ext cx="22" cy="52"/>
              </a:xfrm>
              <a:custGeom>
                <a:avLst/>
                <a:gdLst>
                  <a:gd name="T0" fmla="*/ 0 w 22"/>
                  <a:gd name="T1" fmla="*/ 52 h 52"/>
                  <a:gd name="T2" fmla="*/ 20 w 22"/>
                  <a:gd name="T3" fmla="*/ 0 h 52"/>
                  <a:gd name="T4" fmla="*/ 22 w 22"/>
                  <a:gd name="T5" fmla="*/ 0 h 52"/>
                  <a:gd name="T6" fmla="*/ 3 w 22"/>
                  <a:gd name="T7" fmla="*/ 52 h 52"/>
                  <a:gd name="T8" fmla="*/ 0 w 22"/>
                  <a:gd name="T9" fmla="*/ 5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2"/>
                    </a:moveTo>
                    <a:lnTo>
                      <a:pt x="20" y="0"/>
                    </a:lnTo>
                    <a:lnTo>
                      <a:pt x="22" y="0"/>
                    </a:lnTo>
                    <a:lnTo>
                      <a:pt x="3" y="52"/>
                    </a:lnTo>
                    <a:lnTo>
                      <a:pt x="0" y="52"/>
                    </a:lnTo>
                    <a:close/>
                  </a:path>
                </a:pathLst>
              </a:custGeom>
              <a:solidFill>
                <a:srgbClr val="9A9A99"/>
              </a:solidFill>
              <a:ln w="9525">
                <a:noFill/>
                <a:round/>
                <a:headEnd/>
                <a:tailEnd/>
              </a:ln>
            </p:spPr>
            <p:txBody>
              <a:bodyPr/>
              <a:lstStyle/>
              <a:p>
                <a:endParaRPr lang="hu-HU"/>
              </a:p>
            </p:txBody>
          </p:sp>
          <p:sp>
            <p:nvSpPr>
              <p:cNvPr id="58084" name="Freeform 871"/>
              <p:cNvSpPr>
                <a:spLocks/>
              </p:cNvSpPr>
              <p:nvPr/>
            </p:nvSpPr>
            <p:spPr bwMode="auto">
              <a:xfrm>
                <a:off x="2485" y="2227"/>
                <a:ext cx="23" cy="54"/>
              </a:xfrm>
              <a:custGeom>
                <a:avLst/>
                <a:gdLst>
                  <a:gd name="T0" fmla="*/ 0 w 23"/>
                  <a:gd name="T1" fmla="*/ 52 h 54"/>
                  <a:gd name="T2" fmla="*/ 20 w 23"/>
                  <a:gd name="T3" fmla="*/ 0 h 54"/>
                  <a:gd name="T4" fmla="*/ 23 w 23"/>
                  <a:gd name="T5" fmla="*/ 2 h 54"/>
                  <a:gd name="T6" fmla="*/ 3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0" y="0"/>
                    </a:lnTo>
                    <a:lnTo>
                      <a:pt x="23" y="2"/>
                    </a:lnTo>
                    <a:lnTo>
                      <a:pt x="3" y="54"/>
                    </a:lnTo>
                    <a:lnTo>
                      <a:pt x="0" y="52"/>
                    </a:lnTo>
                    <a:close/>
                  </a:path>
                </a:pathLst>
              </a:custGeom>
              <a:solidFill>
                <a:srgbClr val="9C9B9B"/>
              </a:solidFill>
              <a:ln w="9525">
                <a:noFill/>
                <a:round/>
                <a:headEnd/>
                <a:tailEnd/>
              </a:ln>
            </p:spPr>
            <p:txBody>
              <a:bodyPr/>
              <a:lstStyle/>
              <a:p>
                <a:endParaRPr lang="hu-HU"/>
              </a:p>
            </p:txBody>
          </p:sp>
          <p:sp>
            <p:nvSpPr>
              <p:cNvPr id="58085" name="Freeform 872"/>
              <p:cNvSpPr>
                <a:spLocks/>
              </p:cNvSpPr>
              <p:nvPr/>
            </p:nvSpPr>
            <p:spPr bwMode="auto">
              <a:xfrm>
                <a:off x="2487" y="2227"/>
                <a:ext cx="22" cy="54"/>
              </a:xfrm>
              <a:custGeom>
                <a:avLst/>
                <a:gdLst>
                  <a:gd name="T0" fmla="*/ 0 w 22"/>
                  <a:gd name="T1" fmla="*/ 52 h 54"/>
                  <a:gd name="T2" fmla="*/ 19 w 22"/>
                  <a:gd name="T3" fmla="*/ 0 h 54"/>
                  <a:gd name="T4" fmla="*/ 22 w 22"/>
                  <a:gd name="T5" fmla="*/ 2 h 54"/>
                  <a:gd name="T6" fmla="*/ 1 w 22"/>
                  <a:gd name="T7" fmla="*/ 54 h 54"/>
                  <a:gd name="T8" fmla="*/ 0 w 22"/>
                  <a:gd name="T9" fmla="*/ 52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0" y="52"/>
                    </a:moveTo>
                    <a:lnTo>
                      <a:pt x="19" y="0"/>
                    </a:lnTo>
                    <a:lnTo>
                      <a:pt x="22" y="2"/>
                    </a:lnTo>
                    <a:lnTo>
                      <a:pt x="1" y="54"/>
                    </a:lnTo>
                    <a:lnTo>
                      <a:pt x="0" y="52"/>
                    </a:lnTo>
                    <a:close/>
                  </a:path>
                </a:pathLst>
              </a:custGeom>
              <a:solidFill>
                <a:srgbClr val="9F9E9D"/>
              </a:solidFill>
              <a:ln w="9525">
                <a:noFill/>
                <a:round/>
                <a:headEnd/>
                <a:tailEnd/>
              </a:ln>
            </p:spPr>
            <p:txBody>
              <a:bodyPr/>
              <a:lstStyle/>
              <a:p>
                <a:endParaRPr lang="hu-HU"/>
              </a:p>
            </p:txBody>
          </p:sp>
          <p:sp>
            <p:nvSpPr>
              <p:cNvPr id="58086" name="Freeform 873"/>
              <p:cNvSpPr>
                <a:spLocks/>
              </p:cNvSpPr>
              <p:nvPr/>
            </p:nvSpPr>
            <p:spPr bwMode="auto">
              <a:xfrm>
                <a:off x="2488" y="2229"/>
                <a:ext cx="23" cy="52"/>
              </a:xfrm>
              <a:custGeom>
                <a:avLst/>
                <a:gdLst>
                  <a:gd name="T0" fmla="*/ 0 w 23"/>
                  <a:gd name="T1" fmla="*/ 52 h 52"/>
                  <a:gd name="T2" fmla="*/ 20 w 23"/>
                  <a:gd name="T3" fmla="*/ 0 h 52"/>
                  <a:gd name="T4" fmla="*/ 23 w 23"/>
                  <a:gd name="T5" fmla="*/ 0 h 52"/>
                  <a:gd name="T6" fmla="*/ 2 w 23"/>
                  <a:gd name="T7" fmla="*/ 52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0" y="0"/>
                    </a:lnTo>
                    <a:lnTo>
                      <a:pt x="23" y="0"/>
                    </a:lnTo>
                    <a:lnTo>
                      <a:pt x="2" y="52"/>
                    </a:lnTo>
                    <a:lnTo>
                      <a:pt x="0" y="52"/>
                    </a:lnTo>
                    <a:close/>
                  </a:path>
                </a:pathLst>
              </a:custGeom>
              <a:solidFill>
                <a:srgbClr val="A09F9F"/>
              </a:solidFill>
              <a:ln w="9525">
                <a:noFill/>
                <a:round/>
                <a:headEnd/>
                <a:tailEnd/>
              </a:ln>
            </p:spPr>
            <p:txBody>
              <a:bodyPr/>
              <a:lstStyle/>
              <a:p>
                <a:endParaRPr lang="hu-HU"/>
              </a:p>
            </p:txBody>
          </p:sp>
          <p:sp>
            <p:nvSpPr>
              <p:cNvPr id="58087" name="Freeform 874"/>
              <p:cNvSpPr>
                <a:spLocks/>
              </p:cNvSpPr>
              <p:nvPr/>
            </p:nvSpPr>
            <p:spPr bwMode="auto">
              <a:xfrm>
                <a:off x="2488" y="2229"/>
                <a:ext cx="24" cy="53"/>
              </a:xfrm>
              <a:custGeom>
                <a:avLst/>
                <a:gdLst>
                  <a:gd name="T0" fmla="*/ 0 w 24"/>
                  <a:gd name="T1" fmla="*/ 52 h 53"/>
                  <a:gd name="T2" fmla="*/ 21 w 24"/>
                  <a:gd name="T3" fmla="*/ 0 h 53"/>
                  <a:gd name="T4" fmla="*/ 24 w 24"/>
                  <a:gd name="T5" fmla="*/ 1 h 53"/>
                  <a:gd name="T6" fmla="*/ 3 w 24"/>
                  <a:gd name="T7" fmla="*/ 53 h 53"/>
                  <a:gd name="T8" fmla="*/ 0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2"/>
                    </a:moveTo>
                    <a:lnTo>
                      <a:pt x="21" y="0"/>
                    </a:lnTo>
                    <a:lnTo>
                      <a:pt x="24" y="1"/>
                    </a:lnTo>
                    <a:lnTo>
                      <a:pt x="3" y="53"/>
                    </a:lnTo>
                    <a:lnTo>
                      <a:pt x="0" y="52"/>
                    </a:lnTo>
                    <a:close/>
                  </a:path>
                </a:pathLst>
              </a:custGeom>
              <a:solidFill>
                <a:srgbClr val="A2A2A1"/>
              </a:solidFill>
              <a:ln w="9525">
                <a:noFill/>
                <a:round/>
                <a:headEnd/>
                <a:tailEnd/>
              </a:ln>
            </p:spPr>
            <p:txBody>
              <a:bodyPr/>
              <a:lstStyle/>
              <a:p>
                <a:endParaRPr lang="hu-HU"/>
              </a:p>
            </p:txBody>
          </p:sp>
          <p:sp>
            <p:nvSpPr>
              <p:cNvPr id="58088" name="Freeform 875"/>
              <p:cNvSpPr>
                <a:spLocks/>
              </p:cNvSpPr>
              <p:nvPr/>
            </p:nvSpPr>
            <p:spPr bwMode="auto">
              <a:xfrm>
                <a:off x="2490" y="2229"/>
                <a:ext cx="24" cy="53"/>
              </a:xfrm>
              <a:custGeom>
                <a:avLst/>
                <a:gdLst>
                  <a:gd name="T0" fmla="*/ 0 w 24"/>
                  <a:gd name="T1" fmla="*/ 52 h 53"/>
                  <a:gd name="T2" fmla="*/ 21 w 24"/>
                  <a:gd name="T3" fmla="*/ 0 h 53"/>
                  <a:gd name="T4" fmla="*/ 24 w 24"/>
                  <a:gd name="T5" fmla="*/ 1 h 53"/>
                  <a:gd name="T6" fmla="*/ 2 w 24"/>
                  <a:gd name="T7" fmla="*/ 53 h 53"/>
                  <a:gd name="T8" fmla="*/ 0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2"/>
                    </a:moveTo>
                    <a:lnTo>
                      <a:pt x="21" y="0"/>
                    </a:lnTo>
                    <a:lnTo>
                      <a:pt x="24" y="1"/>
                    </a:lnTo>
                    <a:lnTo>
                      <a:pt x="2" y="53"/>
                    </a:lnTo>
                    <a:lnTo>
                      <a:pt x="0" y="52"/>
                    </a:lnTo>
                    <a:close/>
                  </a:path>
                </a:pathLst>
              </a:custGeom>
              <a:solidFill>
                <a:srgbClr val="A4A3A3"/>
              </a:solidFill>
              <a:ln w="9525">
                <a:noFill/>
                <a:round/>
                <a:headEnd/>
                <a:tailEnd/>
              </a:ln>
            </p:spPr>
            <p:txBody>
              <a:bodyPr/>
              <a:lstStyle/>
              <a:p>
                <a:endParaRPr lang="hu-HU"/>
              </a:p>
            </p:txBody>
          </p:sp>
          <p:sp>
            <p:nvSpPr>
              <p:cNvPr id="58089" name="Freeform 876"/>
              <p:cNvSpPr>
                <a:spLocks/>
              </p:cNvSpPr>
              <p:nvPr/>
            </p:nvSpPr>
            <p:spPr bwMode="auto">
              <a:xfrm>
                <a:off x="2491" y="2230"/>
                <a:ext cx="24" cy="52"/>
              </a:xfrm>
              <a:custGeom>
                <a:avLst/>
                <a:gdLst>
                  <a:gd name="T0" fmla="*/ 0 w 24"/>
                  <a:gd name="T1" fmla="*/ 52 h 52"/>
                  <a:gd name="T2" fmla="*/ 21 w 24"/>
                  <a:gd name="T3" fmla="*/ 0 h 52"/>
                  <a:gd name="T4" fmla="*/ 24 w 24"/>
                  <a:gd name="T5" fmla="*/ 1 h 52"/>
                  <a:gd name="T6" fmla="*/ 3 w 24"/>
                  <a:gd name="T7" fmla="*/ 52 h 52"/>
                  <a:gd name="T8" fmla="*/ 0 w 24"/>
                  <a:gd name="T9" fmla="*/ 52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0" y="52"/>
                    </a:moveTo>
                    <a:lnTo>
                      <a:pt x="21" y="0"/>
                    </a:lnTo>
                    <a:lnTo>
                      <a:pt x="24" y="1"/>
                    </a:lnTo>
                    <a:lnTo>
                      <a:pt x="3" y="52"/>
                    </a:lnTo>
                    <a:lnTo>
                      <a:pt x="0" y="52"/>
                    </a:lnTo>
                    <a:close/>
                  </a:path>
                </a:pathLst>
              </a:custGeom>
              <a:solidFill>
                <a:srgbClr val="A6A5A5"/>
              </a:solidFill>
              <a:ln w="9525">
                <a:noFill/>
                <a:round/>
                <a:headEnd/>
                <a:tailEnd/>
              </a:ln>
            </p:spPr>
            <p:txBody>
              <a:bodyPr/>
              <a:lstStyle/>
              <a:p>
                <a:endParaRPr lang="hu-HU"/>
              </a:p>
            </p:txBody>
          </p:sp>
          <p:sp>
            <p:nvSpPr>
              <p:cNvPr id="58090" name="Freeform 877"/>
              <p:cNvSpPr>
                <a:spLocks/>
              </p:cNvSpPr>
              <p:nvPr/>
            </p:nvSpPr>
            <p:spPr bwMode="auto">
              <a:xfrm>
                <a:off x="2492" y="2230"/>
                <a:ext cx="24" cy="53"/>
              </a:xfrm>
              <a:custGeom>
                <a:avLst/>
                <a:gdLst>
                  <a:gd name="T0" fmla="*/ 0 w 24"/>
                  <a:gd name="T1" fmla="*/ 52 h 53"/>
                  <a:gd name="T2" fmla="*/ 22 w 24"/>
                  <a:gd name="T3" fmla="*/ 0 h 53"/>
                  <a:gd name="T4" fmla="*/ 24 w 24"/>
                  <a:gd name="T5" fmla="*/ 1 h 53"/>
                  <a:gd name="T6" fmla="*/ 3 w 24"/>
                  <a:gd name="T7" fmla="*/ 53 h 53"/>
                  <a:gd name="T8" fmla="*/ 0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2"/>
                    </a:moveTo>
                    <a:lnTo>
                      <a:pt x="22" y="0"/>
                    </a:lnTo>
                    <a:lnTo>
                      <a:pt x="24" y="1"/>
                    </a:lnTo>
                    <a:lnTo>
                      <a:pt x="3" y="53"/>
                    </a:lnTo>
                    <a:lnTo>
                      <a:pt x="0" y="52"/>
                    </a:lnTo>
                    <a:close/>
                  </a:path>
                </a:pathLst>
              </a:custGeom>
              <a:solidFill>
                <a:srgbClr val="A8A7A6"/>
              </a:solidFill>
              <a:ln w="9525">
                <a:noFill/>
                <a:round/>
                <a:headEnd/>
                <a:tailEnd/>
              </a:ln>
            </p:spPr>
            <p:txBody>
              <a:bodyPr/>
              <a:lstStyle/>
              <a:p>
                <a:endParaRPr lang="hu-HU"/>
              </a:p>
            </p:txBody>
          </p:sp>
          <p:sp>
            <p:nvSpPr>
              <p:cNvPr id="58091" name="Freeform 878"/>
              <p:cNvSpPr>
                <a:spLocks/>
              </p:cNvSpPr>
              <p:nvPr/>
            </p:nvSpPr>
            <p:spPr bwMode="auto">
              <a:xfrm>
                <a:off x="2494" y="2231"/>
                <a:ext cx="24" cy="52"/>
              </a:xfrm>
              <a:custGeom>
                <a:avLst/>
                <a:gdLst>
                  <a:gd name="T0" fmla="*/ 0 w 24"/>
                  <a:gd name="T1" fmla="*/ 51 h 52"/>
                  <a:gd name="T2" fmla="*/ 21 w 24"/>
                  <a:gd name="T3" fmla="*/ 0 h 52"/>
                  <a:gd name="T4" fmla="*/ 24 w 24"/>
                  <a:gd name="T5" fmla="*/ 0 h 52"/>
                  <a:gd name="T6" fmla="*/ 3 w 24"/>
                  <a:gd name="T7" fmla="*/ 52 h 52"/>
                  <a:gd name="T8" fmla="*/ 0 w 24"/>
                  <a:gd name="T9" fmla="*/ 51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0" y="51"/>
                    </a:moveTo>
                    <a:lnTo>
                      <a:pt x="21" y="0"/>
                    </a:lnTo>
                    <a:lnTo>
                      <a:pt x="24" y="0"/>
                    </a:lnTo>
                    <a:lnTo>
                      <a:pt x="3" y="52"/>
                    </a:lnTo>
                    <a:lnTo>
                      <a:pt x="0" y="51"/>
                    </a:lnTo>
                    <a:close/>
                  </a:path>
                </a:pathLst>
              </a:custGeom>
              <a:solidFill>
                <a:srgbClr val="AAA9A9"/>
              </a:solidFill>
              <a:ln w="9525">
                <a:noFill/>
                <a:round/>
                <a:headEnd/>
                <a:tailEnd/>
              </a:ln>
            </p:spPr>
            <p:txBody>
              <a:bodyPr/>
              <a:lstStyle/>
              <a:p>
                <a:endParaRPr lang="hu-HU"/>
              </a:p>
            </p:txBody>
          </p:sp>
          <p:sp>
            <p:nvSpPr>
              <p:cNvPr id="58092" name="Freeform 879"/>
              <p:cNvSpPr>
                <a:spLocks/>
              </p:cNvSpPr>
              <p:nvPr/>
            </p:nvSpPr>
            <p:spPr bwMode="auto">
              <a:xfrm>
                <a:off x="2495" y="2231"/>
                <a:ext cx="23" cy="54"/>
              </a:xfrm>
              <a:custGeom>
                <a:avLst/>
                <a:gdLst>
                  <a:gd name="T0" fmla="*/ 0 w 23"/>
                  <a:gd name="T1" fmla="*/ 52 h 54"/>
                  <a:gd name="T2" fmla="*/ 21 w 23"/>
                  <a:gd name="T3" fmla="*/ 0 h 54"/>
                  <a:gd name="T4" fmla="*/ 23 w 23"/>
                  <a:gd name="T5" fmla="*/ 2 h 54"/>
                  <a:gd name="T6" fmla="*/ 3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1" y="0"/>
                    </a:lnTo>
                    <a:lnTo>
                      <a:pt x="23" y="2"/>
                    </a:lnTo>
                    <a:lnTo>
                      <a:pt x="3" y="54"/>
                    </a:lnTo>
                    <a:lnTo>
                      <a:pt x="0" y="52"/>
                    </a:lnTo>
                    <a:close/>
                  </a:path>
                </a:pathLst>
              </a:custGeom>
              <a:solidFill>
                <a:srgbClr val="AEADAD"/>
              </a:solidFill>
              <a:ln w="9525">
                <a:noFill/>
                <a:round/>
                <a:headEnd/>
                <a:tailEnd/>
              </a:ln>
            </p:spPr>
            <p:txBody>
              <a:bodyPr/>
              <a:lstStyle/>
              <a:p>
                <a:endParaRPr lang="hu-HU"/>
              </a:p>
            </p:txBody>
          </p:sp>
          <p:sp>
            <p:nvSpPr>
              <p:cNvPr id="58093" name="Freeform 880"/>
              <p:cNvSpPr>
                <a:spLocks/>
              </p:cNvSpPr>
              <p:nvPr/>
            </p:nvSpPr>
            <p:spPr bwMode="auto">
              <a:xfrm>
                <a:off x="2497" y="2231"/>
                <a:ext cx="22" cy="54"/>
              </a:xfrm>
              <a:custGeom>
                <a:avLst/>
                <a:gdLst>
                  <a:gd name="T0" fmla="*/ 0 w 22"/>
                  <a:gd name="T1" fmla="*/ 52 h 54"/>
                  <a:gd name="T2" fmla="*/ 21 w 22"/>
                  <a:gd name="T3" fmla="*/ 0 h 54"/>
                  <a:gd name="T4" fmla="*/ 22 w 22"/>
                  <a:gd name="T5" fmla="*/ 2 h 54"/>
                  <a:gd name="T6" fmla="*/ 2 w 22"/>
                  <a:gd name="T7" fmla="*/ 54 h 54"/>
                  <a:gd name="T8" fmla="*/ 0 w 22"/>
                  <a:gd name="T9" fmla="*/ 52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0" y="52"/>
                    </a:moveTo>
                    <a:lnTo>
                      <a:pt x="21" y="0"/>
                    </a:lnTo>
                    <a:lnTo>
                      <a:pt x="22" y="2"/>
                    </a:lnTo>
                    <a:lnTo>
                      <a:pt x="2" y="54"/>
                    </a:lnTo>
                    <a:lnTo>
                      <a:pt x="0" y="52"/>
                    </a:lnTo>
                    <a:close/>
                  </a:path>
                </a:pathLst>
              </a:custGeom>
              <a:solidFill>
                <a:srgbClr val="B1B0B0"/>
              </a:solidFill>
              <a:ln w="9525">
                <a:noFill/>
                <a:round/>
                <a:headEnd/>
                <a:tailEnd/>
              </a:ln>
            </p:spPr>
            <p:txBody>
              <a:bodyPr/>
              <a:lstStyle/>
              <a:p>
                <a:endParaRPr lang="hu-HU"/>
              </a:p>
            </p:txBody>
          </p:sp>
          <p:sp>
            <p:nvSpPr>
              <p:cNvPr id="58094" name="Freeform 881"/>
              <p:cNvSpPr>
                <a:spLocks/>
              </p:cNvSpPr>
              <p:nvPr/>
            </p:nvSpPr>
            <p:spPr bwMode="auto">
              <a:xfrm>
                <a:off x="2498" y="2233"/>
                <a:ext cx="23" cy="52"/>
              </a:xfrm>
              <a:custGeom>
                <a:avLst/>
                <a:gdLst>
                  <a:gd name="T0" fmla="*/ 0 w 23"/>
                  <a:gd name="T1" fmla="*/ 52 h 52"/>
                  <a:gd name="T2" fmla="*/ 20 w 23"/>
                  <a:gd name="T3" fmla="*/ 0 h 52"/>
                  <a:gd name="T4" fmla="*/ 23 w 23"/>
                  <a:gd name="T5" fmla="*/ 0 h 52"/>
                  <a:gd name="T6" fmla="*/ 3 w 23"/>
                  <a:gd name="T7" fmla="*/ 52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0" y="0"/>
                    </a:lnTo>
                    <a:lnTo>
                      <a:pt x="23" y="0"/>
                    </a:lnTo>
                    <a:lnTo>
                      <a:pt x="3" y="52"/>
                    </a:lnTo>
                    <a:lnTo>
                      <a:pt x="0" y="52"/>
                    </a:lnTo>
                    <a:close/>
                  </a:path>
                </a:pathLst>
              </a:custGeom>
              <a:solidFill>
                <a:srgbClr val="B3B2B2"/>
              </a:solidFill>
              <a:ln w="9525">
                <a:noFill/>
                <a:round/>
                <a:headEnd/>
                <a:tailEnd/>
              </a:ln>
            </p:spPr>
            <p:txBody>
              <a:bodyPr/>
              <a:lstStyle/>
              <a:p>
                <a:endParaRPr lang="hu-HU"/>
              </a:p>
            </p:txBody>
          </p:sp>
          <p:sp>
            <p:nvSpPr>
              <p:cNvPr id="58095" name="Freeform 882"/>
              <p:cNvSpPr>
                <a:spLocks/>
              </p:cNvSpPr>
              <p:nvPr/>
            </p:nvSpPr>
            <p:spPr bwMode="auto">
              <a:xfrm>
                <a:off x="2499" y="2233"/>
                <a:ext cx="23" cy="53"/>
              </a:xfrm>
              <a:custGeom>
                <a:avLst/>
                <a:gdLst>
                  <a:gd name="T0" fmla="*/ 0 w 23"/>
                  <a:gd name="T1" fmla="*/ 52 h 53"/>
                  <a:gd name="T2" fmla="*/ 20 w 23"/>
                  <a:gd name="T3" fmla="*/ 0 h 53"/>
                  <a:gd name="T4" fmla="*/ 23 w 23"/>
                  <a:gd name="T5" fmla="*/ 1 h 53"/>
                  <a:gd name="T6" fmla="*/ 3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0" y="0"/>
                    </a:lnTo>
                    <a:lnTo>
                      <a:pt x="23" y="1"/>
                    </a:lnTo>
                    <a:lnTo>
                      <a:pt x="3" y="53"/>
                    </a:lnTo>
                    <a:lnTo>
                      <a:pt x="0" y="52"/>
                    </a:lnTo>
                    <a:close/>
                  </a:path>
                </a:pathLst>
              </a:custGeom>
              <a:solidFill>
                <a:srgbClr val="B6B6B5"/>
              </a:solidFill>
              <a:ln w="9525">
                <a:noFill/>
                <a:round/>
                <a:headEnd/>
                <a:tailEnd/>
              </a:ln>
            </p:spPr>
            <p:txBody>
              <a:bodyPr/>
              <a:lstStyle/>
              <a:p>
                <a:endParaRPr lang="hu-HU"/>
              </a:p>
            </p:txBody>
          </p:sp>
          <p:sp>
            <p:nvSpPr>
              <p:cNvPr id="58096" name="Freeform 883"/>
              <p:cNvSpPr>
                <a:spLocks/>
              </p:cNvSpPr>
              <p:nvPr/>
            </p:nvSpPr>
            <p:spPr bwMode="auto">
              <a:xfrm>
                <a:off x="2501" y="2233"/>
                <a:ext cx="22" cy="53"/>
              </a:xfrm>
              <a:custGeom>
                <a:avLst/>
                <a:gdLst>
                  <a:gd name="T0" fmla="*/ 0 w 22"/>
                  <a:gd name="T1" fmla="*/ 52 h 53"/>
                  <a:gd name="T2" fmla="*/ 20 w 22"/>
                  <a:gd name="T3" fmla="*/ 0 h 53"/>
                  <a:gd name="T4" fmla="*/ 22 w 22"/>
                  <a:gd name="T5" fmla="*/ 1 h 53"/>
                  <a:gd name="T6" fmla="*/ 3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20" y="0"/>
                    </a:lnTo>
                    <a:lnTo>
                      <a:pt x="22" y="1"/>
                    </a:lnTo>
                    <a:lnTo>
                      <a:pt x="3" y="53"/>
                    </a:lnTo>
                    <a:lnTo>
                      <a:pt x="0" y="52"/>
                    </a:lnTo>
                    <a:close/>
                  </a:path>
                </a:pathLst>
              </a:custGeom>
              <a:solidFill>
                <a:srgbClr val="B8B8B7"/>
              </a:solidFill>
              <a:ln w="9525">
                <a:noFill/>
                <a:round/>
                <a:headEnd/>
                <a:tailEnd/>
              </a:ln>
            </p:spPr>
            <p:txBody>
              <a:bodyPr/>
              <a:lstStyle/>
              <a:p>
                <a:endParaRPr lang="hu-HU"/>
              </a:p>
            </p:txBody>
          </p:sp>
          <p:sp>
            <p:nvSpPr>
              <p:cNvPr id="58097" name="Freeform 884"/>
              <p:cNvSpPr>
                <a:spLocks/>
              </p:cNvSpPr>
              <p:nvPr/>
            </p:nvSpPr>
            <p:spPr bwMode="auto">
              <a:xfrm>
                <a:off x="2502" y="2234"/>
                <a:ext cx="23" cy="52"/>
              </a:xfrm>
              <a:custGeom>
                <a:avLst/>
                <a:gdLst>
                  <a:gd name="T0" fmla="*/ 0 w 23"/>
                  <a:gd name="T1" fmla="*/ 52 h 52"/>
                  <a:gd name="T2" fmla="*/ 20 w 23"/>
                  <a:gd name="T3" fmla="*/ 0 h 52"/>
                  <a:gd name="T4" fmla="*/ 23 w 23"/>
                  <a:gd name="T5" fmla="*/ 0 h 52"/>
                  <a:gd name="T6" fmla="*/ 3 w 23"/>
                  <a:gd name="T7" fmla="*/ 52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0" y="0"/>
                    </a:lnTo>
                    <a:lnTo>
                      <a:pt x="23" y="0"/>
                    </a:lnTo>
                    <a:lnTo>
                      <a:pt x="3" y="52"/>
                    </a:lnTo>
                    <a:lnTo>
                      <a:pt x="0" y="52"/>
                    </a:lnTo>
                    <a:close/>
                  </a:path>
                </a:pathLst>
              </a:custGeom>
              <a:solidFill>
                <a:srgbClr val="BBBBBA"/>
              </a:solidFill>
              <a:ln w="9525">
                <a:noFill/>
                <a:round/>
                <a:headEnd/>
                <a:tailEnd/>
              </a:ln>
            </p:spPr>
            <p:txBody>
              <a:bodyPr/>
              <a:lstStyle/>
              <a:p>
                <a:endParaRPr lang="hu-HU"/>
              </a:p>
            </p:txBody>
          </p:sp>
          <p:sp>
            <p:nvSpPr>
              <p:cNvPr id="58098" name="Freeform 885"/>
              <p:cNvSpPr>
                <a:spLocks/>
              </p:cNvSpPr>
              <p:nvPr/>
            </p:nvSpPr>
            <p:spPr bwMode="auto">
              <a:xfrm>
                <a:off x="2504" y="2234"/>
                <a:ext cx="22" cy="54"/>
              </a:xfrm>
              <a:custGeom>
                <a:avLst/>
                <a:gdLst>
                  <a:gd name="T0" fmla="*/ 0 w 22"/>
                  <a:gd name="T1" fmla="*/ 52 h 54"/>
                  <a:gd name="T2" fmla="*/ 19 w 22"/>
                  <a:gd name="T3" fmla="*/ 0 h 54"/>
                  <a:gd name="T4" fmla="*/ 22 w 22"/>
                  <a:gd name="T5" fmla="*/ 2 h 54"/>
                  <a:gd name="T6" fmla="*/ 2 w 22"/>
                  <a:gd name="T7" fmla="*/ 54 h 54"/>
                  <a:gd name="T8" fmla="*/ 0 w 22"/>
                  <a:gd name="T9" fmla="*/ 52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0" y="52"/>
                    </a:moveTo>
                    <a:lnTo>
                      <a:pt x="19" y="0"/>
                    </a:lnTo>
                    <a:lnTo>
                      <a:pt x="22" y="2"/>
                    </a:lnTo>
                    <a:lnTo>
                      <a:pt x="2" y="54"/>
                    </a:lnTo>
                    <a:lnTo>
                      <a:pt x="0" y="52"/>
                    </a:lnTo>
                    <a:close/>
                  </a:path>
                </a:pathLst>
              </a:custGeom>
              <a:solidFill>
                <a:srgbClr val="BDBDBC"/>
              </a:solidFill>
              <a:ln w="9525">
                <a:noFill/>
                <a:round/>
                <a:headEnd/>
                <a:tailEnd/>
              </a:ln>
            </p:spPr>
            <p:txBody>
              <a:bodyPr/>
              <a:lstStyle/>
              <a:p>
                <a:endParaRPr lang="hu-HU"/>
              </a:p>
            </p:txBody>
          </p:sp>
          <p:sp>
            <p:nvSpPr>
              <p:cNvPr id="58099" name="Freeform 886"/>
              <p:cNvSpPr>
                <a:spLocks/>
              </p:cNvSpPr>
              <p:nvPr/>
            </p:nvSpPr>
            <p:spPr bwMode="auto">
              <a:xfrm>
                <a:off x="2505" y="2234"/>
                <a:ext cx="23" cy="54"/>
              </a:xfrm>
              <a:custGeom>
                <a:avLst/>
                <a:gdLst>
                  <a:gd name="T0" fmla="*/ 0 w 23"/>
                  <a:gd name="T1" fmla="*/ 52 h 54"/>
                  <a:gd name="T2" fmla="*/ 20 w 23"/>
                  <a:gd name="T3" fmla="*/ 0 h 54"/>
                  <a:gd name="T4" fmla="*/ 23 w 23"/>
                  <a:gd name="T5" fmla="*/ 2 h 54"/>
                  <a:gd name="T6" fmla="*/ 3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0" y="0"/>
                    </a:lnTo>
                    <a:lnTo>
                      <a:pt x="23" y="2"/>
                    </a:lnTo>
                    <a:lnTo>
                      <a:pt x="3" y="54"/>
                    </a:lnTo>
                    <a:lnTo>
                      <a:pt x="0" y="52"/>
                    </a:lnTo>
                    <a:close/>
                  </a:path>
                </a:pathLst>
              </a:custGeom>
              <a:solidFill>
                <a:srgbClr val="C0C0BF"/>
              </a:solidFill>
              <a:ln w="9525">
                <a:noFill/>
                <a:round/>
                <a:headEnd/>
                <a:tailEnd/>
              </a:ln>
            </p:spPr>
            <p:txBody>
              <a:bodyPr/>
              <a:lstStyle/>
              <a:p>
                <a:endParaRPr lang="hu-HU"/>
              </a:p>
            </p:txBody>
          </p:sp>
          <p:sp>
            <p:nvSpPr>
              <p:cNvPr id="58100" name="Freeform 887"/>
              <p:cNvSpPr>
                <a:spLocks/>
              </p:cNvSpPr>
              <p:nvPr/>
            </p:nvSpPr>
            <p:spPr bwMode="auto">
              <a:xfrm>
                <a:off x="2506" y="2236"/>
                <a:ext cx="23" cy="52"/>
              </a:xfrm>
              <a:custGeom>
                <a:avLst/>
                <a:gdLst>
                  <a:gd name="T0" fmla="*/ 0 w 23"/>
                  <a:gd name="T1" fmla="*/ 52 h 52"/>
                  <a:gd name="T2" fmla="*/ 20 w 23"/>
                  <a:gd name="T3" fmla="*/ 0 h 52"/>
                  <a:gd name="T4" fmla="*/ 23 w 23"/>
                  <a:gd name="T5" fmla="*/ 1 h 52"/>
                  <a:gd name="T6" fmla="*/ 2 w 23"/>
                  <a:gd name="T7" fmla="*/ 52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0" y="0"/>
                    </a:lnTo>
                    <a:lnTo>
                      <a:pt x="23" y="1"/>
                    </a:lnTo>
                    <a:lnTo>
                      <a:pt x="2" y="52"/>
                    </a:lnTo>
                    <a:lnTo>
                      <a:pt x="0" y="52"/>
                    </a:lnTo>
                    <a:close/>
                  </a:path>
                </a:pathLst>
              </a:custGeom>
              <a:solidFill>
                <a:srgbClr val="C3C3C2"/>
              </a:solidFill>
              <a:ln w="9525">
                <a:noFill/>
                <a:round/>
                <a:headEnd/>
                <a:tailEnd/>
              </a:ln>
            </p:spPr>
            <p:txBody>
              <a:bodyPr/>
              <a:lstStyle/>
              <a:p>
                <a:endParaRPr lang="hu-HU"/>
              </a:p>
            </p:txBody>
          </p:sp>
          <p:sp>
            <p:nvSpPr>
              <p:cNvPr id="58101" name="Freeform 888"/>
              <p:cNvSpPr>
                <a:spLocks/>
              </p:cNvSpPr>
              <p:nvPr/>
            </p:nvSpPr>
            <p:spPr bwMode="auto">
              <a:xfrm>
                <a:off x="2508" y="2236"/>
                <a:ext cx="22" cy="53"/>
              </a:xfrm>
              <a:custGeom>
                <a:avLst/>
                <a:gdLst>
                  <a:gd name="T0" fmla="*/ 0 w 22"/>
                  <a:gd name="T1" fmla="*/ 52 h 53"/>
                  <a:gd name="T2" fmla="*/ 20 w 22"/>
                  <a:gd name="T3" fmla="*/ 0 h 53"/>
                  <a:gd name="T4" fmla="*/ 22 w 22"/>
                  <a:gd name="T5" fmla="*/ 1 h 53"/>
                  <a:gd name="T6" fmla="*/ 1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20" y="0"/>
                    </a:lnTo>
                    <a:lnTo>
                      <a:pt x="22" y="1"/>
                    </a:lnTo>
                    <a:lnTo>
                      <a:pt x="1" y="53"/>
                    </a:lnTo>
                    <a:lnTo>
                      <a:pt x="0" y="52"/>
                    </a:lnTo>
                    <a:close/>
                  </a:path>
                </a:pathLst>
              </a:custGeom>
              <a:solidFill>
                <a:srgbClr val="C5C4C4"/>
              </a:solidFill>
              <a:ln w="9525">
                <a:noFill/>
                <a:round/>
                <a:headEnd/>
                <a:tailEnd/>
              </a:ln>
            </p:spPr>
            <p:txBody>
              <a:bodyPr/>
              <a:lstStyle/>
              <a:p>
                <a:endParaRPr lang="hu-HU"/>
              </a:p>
            </p:txBody>
          </p:sp>
          <p:sp>
            <p:nvSpPr>
              <p:cNvPr id="58102" name="Freeform 889"/>
              <p:cNvSpPr>
                <a:spLocks/>
              </p:cNvSpPr>
              <p:nvPr/>
            </p:nvSpPr>
            <p:spPr bwMode="auto">
              <a:xfrm>
                <a:off x="2508" y="2237"/>
                <a:ext cx="24" cy="52"/>
              </a:xfrm>
              <a:custGeom>
                <a:avLst/>
                <a:gdLst>
                  <a:gd name="T0" fmla="*/ 0 w 24"/>
                  <a:gd name="T1" fmla="*/ 51 h 52"/>
                  <a:gd name="T2" fmla="*/ 21 w 24"/>
                  <a:gd name="T3" fmla="*/ 0 h 52"/>
                  <a:gd name="T4" fmla="*/ 24 w 24"/>
                  <a:gd name="T5" fmla="*/ 0 h 52"/>
                  <a:gd name="T6" fmla="*/ 3 w 24"/>
                  <a:gd name="T7" fmla="*/ 52 h 52"/>
                  <a:gd name="T8" fmla="*/ 0 w 24"/>
                  <a:gd name="T9" fmla="*/ 51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0" y="51"/>
                    </a:moveTo>
                    <a:lnTo>
                      <a:pt x="21" y="0"/>
                    </a:lnTo>
                    <a:lnTo>
                      <a:pt x="24" y="0"/>
                    </a:lnTo>
                    <a:lnTo>
                      <a:pt x="3" y="52"/>
                    </a:lnTo>
                    <a:lnTo>
                      <a:pt x="0" y="51"/>
                    </a:lnTo>
                    <a:close/>
                  </a:path>
                </a:pathLst>
              </a:custGeom>
              <a:solidFill>
                <a:srgbClr val="C8C7C7"/>
              </a:solidFill>
              <a:ln w="9525">
                <a:noFill/>
                <a:round/>
                <a:headEnd/>
                <a:tailEnd/>
              </a:ln>
            </p:spPr>
            <p:txBody>
              <a:bodyPr/>
              <a:lstStyle/>
              <a:p>
                <a:endParaRPr lang="hu-HU"/>
              </a:p>
            </p:txBody>
          </p:sp>
          <p:sp>
            <p:nvSpPr>
              <p:cNvPr id="58103" name="Freeform 890"/>
              <p:cNvSpPr>
                <a:spLocks/>
              </p:cNvSpPr>
              <p:nvPr/>
            </p:nvSpPr>
            <p:spPr bwMode="auto">
              <a:xfrm>
                <a:off x="2509" y="2237"/>
                <a:ext cx="24" cy="54"/>
              </a:xfrm>
              <a:custGeom>
                <a:avLst/>
                <a:gdLst>
                  <a:gd name="T0" fmla="*/ 0 w 24"/>
                  <a:gd name="T1" fmla="*/ 52 h 54"/>
                  <a:gd name="T2" fmla="*/ 21 w 24"/>
                  <a:gd name="T3" fmla="*/ 0 h 54"/>
                  <a:gd name="T4" fmla="*/ 24 w 24"/>
                  <a:gd name="T5" fmla="*/ 1 h 54"/>
                  <a:gd name="T6" fmla="*/ 3 w 24"/>
                  <a:gd name="T7" fmla="*/ 54 h 54"/>
                  <a:gd name="T8" fmla="*/ 0 w 24"/>
                  <a:gd name="T9" fmla="*/ 52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0" y="52"/>
                    </a:moveTo>
                    <a:lnTo>
                      <a:pt x="21" y="0"/>
                    </a:lnTo>
                    <a:lnTo>
                      <a:pt x="24" y="1"/>
                    </a:lnTo>
                    <a:lnTo>
                      <a:pt x="3" y="54"/>
                    </a:lnTo>
                    <a:lnTo>
                      <a:pt x="0" y="52"/>
                    </a:lnTo>
                    <a:close/>
                  </a:path>
                </a:pathLst>
              </a:custGeom>
              <a:solidFill>
                <a:srgbClr val="CAC9C9"/>
              </a:solidFill>
              <a:ln w="9525">
                <a:noFill/>
                <a:round/>
                <a:headEnd/>
                <a:tailEnd/>
              </a:ln>
            </p:spPr>
            <p:txBody>
              <a:bodyPr/>
              <a:lstStyle/>
              <a:p>
                <a:endParaRPr lang="hu-HU"/>
              </a:p>
            </p:txBody>
          </p:sp>
          <p:sp>
            <p:nvSpPr>
              <p:cNvPr id="58104" name="Freeform 891"/>
              <p:cNvSpPr>
                <a:spLocks/>
              </p:cNvSpPr>
              <p:nvPr/>
            </p:nvSpPr>
            <p:spPr bwMode="auto">
              <a:xfrm>
                <a:off x="2511" y="2237"/>
                <a:ext cx="24" cy="54"/>
              </a:xfrm>
              <a:custGeom>
                <a:avLst/>
                <a:gdLst>
                  <a:gd name="T0" fmla="*/ 0 w 24"/>
                  <a:gd name="T1" fmla="*/ 52 h 54"/>
                  <a:gd name="T2" fmla="*/ 21 w 24"/>
                  <a:gd name="T3" fmla="*/ 0 h 54"/>
                  <a:gd name="T4" fmla="*/ 24 w 24"/>
                  <a:gd name="T5" fmla="*/ 1 h 54"/>
                  <a:gd name="T6" fmla="*/ 3 w 24"/>
                  <a:gd name="T7" fmla="*/ 54 h 54"/>
                  <a:gd name="T8" fmla="*/ 0 w 24"/>
                  <a:gd name="T9" fmla="*/ 52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0" y="52"/>
                    </a:moveTo>
                    <a:lnTo>
                      <a:pt x="21" y="0"/>
                    </a:lnTo>
                    <a:lnTo>
                      <a:pt x="24" y="1"/>
                    </a:lnTo>
                    <a:lnTo>
                      <a:pt x="3" y="54"/>
                    </a:lnTo>
                    <a:lnTo>
                      <a:pt x="0" y="52"/>
                    </a:lnTo>
                    <a:close/>
                  </a:path>
                </a:pathLst>
              </a:custGeom>
              <a:solidFill>
                <a:srgbClr val="CCCCCB"/>
              </a:solidFill>
              <a:ln w="9525">
                <a:noFill/>
                <a:round/>
                <a:headEnd/>
                <a:tailEnd/>
              </a:ln>
            </p:spPr>
            <p:txBody>
              <a:bodyPr/>
              <a:lstStyle/>
              <a:p>
                <a:endParaRPr lang="hu-HU"/>
              </a:p>
            </p:txBody>
          </p:sp>
          <p:sp>
            <p:nvSpPr>
              <p:cNvPr id="58105" name="Freeform 892"/>
              <p:cNvSpPr>
                <a:spLocks/>
              </p:cNvSpPr>
              <p:nvPr/>
            </p:nvSpPr>
            <p:spPr bwMode="auto">
              <a:xfrm>
                <a:off x="2512" y="2238"/>
                <a:ext cx="24" cy="53"/>
              </a:xfrm>
              <a:custGeom>
                <a:avLst/>
                <a:gdLst>
                  <a:gd name="T0" fmla="*/ 0 w 24"/>
                  <a:gd name="T1" fmla="*/ 53 h 53"/>
                  <a:gd name="T2" fmla="*/ 21 w 24"/>
                  <a:gd name="T3" fmla="*/ 0 h 53"/>
                  <a:gd name="T4" fmla="*/ 24 w 24"/>
                  <a:gd name="T5" fmla="*/ 0 h 53"/>
                  <a:gd name="T6" fmla="*/ 3 w 24"/>
                  <a:gd name="T7" fmla="*/ 53 h 53"/>
                  <a:gd name="T8" fmla="*/ 0 w 24"/>
                  <a:gd name="T9" fmla="*/ 53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3"/>
                    </a:moveTo>
                    <a:lnTo>
                      <a:pt x="21" y="0"/>
                    </a:lnTo>
                    <a:lnTo>
                      <a:pt x="24" y="0"/>
                    </a:lnTo>
                    <a:lnTo>
                      <a:pt x="3" y="53"/>
                    </a:lnTo>
                    <a:lnTo>
                      <a:pt x="0" y="53"/>
                    </a:lnTo>
                    <a:close/>
                  </a:path>
                </a:pathLst>
              </a:custGeom>
              <a:solidFill>
                <a:srgbClr val="D1D0D0"/>
              </a:solidFill>
              <a:ln w="9525">
                <a:noFill/>
                <a:round/>
                <a:headEnd/>
                <a:tailEnd/>
              </a:ln>
            </p:spPr>
            <p:txBody>
              <a:bodyPr/>
              <a:lstStyle/>
              <a:p>
                <a:endParaRPr lang="hu-HU"/>
              </a:p>
            </p:txBody>
          </p:sp>
          <p:sp>
            <p:nvSpPr>
              <p:cNvPr id="58106" name="Freeform 893"/>
              <p:cNvSpPr>
                <a:spLocks/>
              </p:cNvSpPr>
              <p:nvPr/>
            </p:nvSpPr>
            <p:spPr bwMode="auto">
              <a:xfrm>
                <a:off x="2514" y="2238"/>
                <a:ext cx="23" cy="54"/>
              </a:xfrm>
              <a:custGeom>
                <a:avLst/>
                <a:gdLst>
                  <a:gd name="T0" fmla="*/ 0 w 23"/>
                  <a:gd name="T1" fmla="*/ 53 h 54"/>
                  <a:gd name="T2" fmla="*/ 21 w 23"/>
                  <a:gd name="T3" fmla="*/ 0 h 54"/>
                  <a:gd name="T4" fmla="*/ 23 w 23"/>
                  <a:gd name="T5" fmla="*/ 2 h 54"/>
                  <a:gd name="T6" fmla="*/ 2 w 23"/>
                  <a:gd name="T7" fmla="*/ 54 h 54"/>
                  <a:gd name="T8" fmla="*/ 0 w 23"/>
                  <a:gd name="T9" fmla="*/ 53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3"/>
                    </a:moveTo>
                    <a:lnTo>
                      <a:pt x="21" y="0"/>
                    </a:lnTo>
                    <a:lnTo>
                      <a:pt x="23" y="2"/>
                    </a:lnTo>
                    <a:lnTo>
                      <a:pt x="2" y="54"/>
                    </a:lnTo>
                    <a:lnTo>
                      <a:pt x="0" y="53"/>
                    </a:lnTo>
                    <a:close/>
                  </a:path>
                </a:pathLst>
              </a:custGeom>
              <a:solidFill>
                <a:srgbClr val="D4D3D3"/>
              </a:solidFill>
              <a:ln w="9525">
                <a:noFill/>
                <a:round/>
                <a:headEnd/>
                <a:tailEnd/>
              </a:ln>
            </p:spPr>
            <p:txBody>
              <a:bodyPr/>
              <a:lstStyle/>
              <a:p>
                <a:endParaRPr lang="hu-HU"/>
              </a:p>
            </p:txBody>
          </p:sp>
          <p:sp>
            <p:nvSpPr>
              <p:cNvPr id="58107" name="Freeform 894"/>
              <p:cNvSpPr>
                <a:spLocks/>
              </p:cNvSpPr>
              <p:nvPr/>
            </p:nvSpPr>
            <p:spPr bwMode="auto">
              <a:xfrm>
                <a:off x="2515" y="2238"/>
                <a:ext cx="22" cy="54"/>
              </a:xfrm>
              <a:custGeom>
                <a:avLst/>
                <a:gdLst>
                  <a:gd name="T0" fmla="*/ 0 w 22"/>
                  <a:gd name="T1" fmla="*/ 53 h 54"/>
                  <a:gd name="T2" fmla="*/ 21 w 22"/>
                  <a:gd name="T3" fmla="*/ 0 h 54"/>
                  <a:gd name="T4" fmla="*/ 22 w 22"/>
                  <a:gd name="T5" fmla="*/ 2 h 54"/>
                  <a:gd name="T6" fmla="*/ 3 w 22"/>
                  <a:gd name="T7" fmla="*/ 54 h 54"/>
                  <a:gd name="T8" fmla="*/ 0 w 22"/>
                  <a:gd name="T9" fmla="*/ 53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0" y="53"/>
                    </a:moveTo>
                    <a:lnTo>
                      <a:pt x="21" y="0"/>
                    </a:lnTo>
                    <a:lnTo>
                      <a:pt x="22" y="2"/>
                    </a:lnTo>
                    <a:lnTo>
                      <a:pt x="3" y="54"/>
                    </a:lnTo>
                    <a:lnTo>
                      <a:pt x="0" y="53"/>
                    </a:lnTo>
                    <a:close/>
                  </a:path>
                </a:pathLst>
              </a:custGeom>
              <a:solidFill>
                <a:srgbClr val="D8D8D7"/>
              </a:solidFill>
              <a:ln w="9525">
                <a:noFill/>
                <a:round/>
                <a:headEnd/>
                <a:tailEnd/>
              </a:ln>
            </p:spPr>
            <p:txBody>
              <a:bodyPr/>
              <a:lstStyle/>
              <a:p>
                <a:endParaRPr lang="hu-HU"/>
              </a:p>
            </p:txBody>
          </p:sp>
          <p:sp>
            <p:nvSpPr>
              <p:cNvPr id="58108" name="Freeform 895"/>
              <p:cNvSpPr>
                <a:spLocks/>
              </p:cNvSpPr>
              <p:nvPr/>
            </p:nvSpPr>
            <p:spPr bwMode="auto">
              <a:xfrm>
                <a:off x="2516" y="2240"/>
                <a:ext cx="23" cy="52"/>
              </a:xfrm>
              <a:custGeom>
                <a:avLst/>
                <a:gdLst>
                  <a:gd name="T0" fmla="*/ 0 w 23"/>
                  <a:gd name="T1" fmla="*/ 52 h 52"/>
                  <a:gd name="T2" fmla="*/ 21 w 23"/>
                  <a:gd name="T3" fmla="*/ 0 h 52"/>
                  <a:gd name="T4" fmla="*/ 23 w 23"/>
                  <a:gd name="T5" fmla="*/ 1 h 52"/>
                  <a:gd name="T6" fmla="*/ 3 w 23"/>
                  <a:gd name="T7" fmla="*/ 52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1" y="0"/>
                    </a:lnTo>
                    <a:lnTo>
                      <a:pt x="23" y="1"/>
                    </a:lnTo>
                    <a:lnTo>
                      <a:pt x="3" y="52"/>
                    </a:lnTo>
                    <a:lnTo>
                      <a:pt x="0" y="52"/>
                    </a:lnTo>
                    <a:close/>
                  </a:path>
                </a:pathLst>
              </a:custGeom>
              <a:solidFill>
                <a:srgbClr val="DBDBDA"/>
              </a:solidFill>
              <a:ln w="9525">
                <a:noFill/>
                <a:round/>
                <a:headEnd/>
                <a:tailEnd/>
              </a:ln>
            </p:spPr>
            <p:txBody>
              <a:bodyPr/>
              <a:lstStyle/>
              <a:p>
                <a:endParaRPr lang="hu-HU"/>
              </a:p>
            </p:txBody>
          </p:sp>
          <p:sp>
            <p:nvSpPr>
              <p:cNvPr id="58109" name="Freeform 896"/>
              <p:cNvSpPr>
                <a:spLocks/>
              </p:cNvSpPr>
              <p:nvPr/>
            </p:nvSpPr>
            <p:spPr bwMode="auto">
              <a:xfrm>
                <a:off x="2518" y="2240"/>
                <a:ext cx="22" cy="53"/>
              </a:xfrm>
              <a:custGeom>
                <a:avLst/>
                <a:gdLst>
                  <a:gd name="T0" fmla="*/ 0 w 22"/>
                  <a:gd name="T1" fmla="*/ 52 h 53"/>
                  <a:gd name="T2" fmla="*/ 19 w 22"/>
                  <a:gd name="T3" fmla="*/ 0 h 53"/>
                  <a:gd name="T4" fmla="*/ 22 w 22"/>
                  <a:gd name="T5" fmla="*/ 1 h 53"/>
                  <a:gd name="T6" fmla="*/ 3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19" y="0"/>
                    </a:lnTo>
                    <a:lnTo>
                      <a:pt x="22" y="1"/>
                    </a:lnTo>
                    <a:lnTo>
                      <a:pt x="3" y="53"/>
                    </a:lnTo>
                    <a:lnTo>
                      <a:pt x="0" y="52"/>
                    </a:lnTo>
                    <a:close/>
                  </a:path>
                </a:pathLst>
              </a:custGeom>
              <a:solidFill>
                <a:srgbClr val="DFDFDE"/>
              </a:solidFill>
              <a:ln w="9525">
                <a:noFill/>
                <a:round/>
                <a:headEnd/>
                <a:tailEnd/>
              </a:ln>
            </p:spPr>
            <p:txBody>
              <a:bodyPr/>
              <a:lstStyle/>
              <a:p>
                <a:endParaRPr lang="hu-HU"/>
              </a:p>
            </p:txBody>
          </p:sp>
          <p:sp>
            <p:nvSpPr>
              <p:cNvPr id="58110" name="Freeform 897"/>
              <p:cNvSpPr>
                <a:spLocks/>
              </p:cNvSpPr>
              <p:nvPr/>
            </p:nvSpPr>
            <p:spPr bwMode="auto">
              <a:xfrm>
                <a:off x="2519" y="2241"/>
                <a:ext cx="23" cy="52"/>
              </a:xfrm>
              <a:custGeom>
                <a:avLst/>
                <a:gdLst>
                  <a:gd name="T0" fmla="*/ 0 w 23"/>
                  <a:gd name="T1" fmla="*/ 51 h 52"/>
                  <a:gd name="T2" fmla="*/ 20 w 23"/>
                  <a:gd name="T3" fmla="*/ 0 h 52"/>
                  <a:gd name="T4" fmla="*/ 23 w 23"/>
                  <a:gd name="T5" fmla="*/ 0 h 52"/>
                  <a:gd name="T6" fmla="*/ 3 w 23"/>
                  <a:gd name="T7" fmla="*/ 52 h 52"/>
                  <a:gd name="T8" fmla="*/ 0 w 23"/>
                  <a:gd name="T9" fmla="*/ 51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1"/>
                    </a:moveTo>
                    <a:lnTo>
                      <a:pt x="20" y="0"/>
                    </a:lnTo>
                    <a:lnTo>
                      <a:pt x="23" y="0"/>
                    </a:lnTo>
                    <a:lnTo>
                      <a:pt x="3" y="52"/>
                    </a:lnTo>
                    <a:lnTo>
                      <a:pt x="0" y="51"/>
                    </a:lnTo>
                    <a:close/>
                  </a:path>
                </a:pathLst>
              </a:custGeom>
              <a:solidFill>
                <a:srgbClr val="E3E3E3"/>
              </a:solidFill>
              <a:ln w="9525">
                <a:noFill/>
                <a:round/>
                <a:headEnd/>
                <a:tailEnd/>
              </a:ln>
            </p:spPr>
            <p:txBody>
              <a:bodyPr/>
              <a:lstStyle/>
              <a:p>
                <a:endParaRPr lang="hu-HU"/>
              </a:p>
            </p:txBody>
          </p:sp>
          <p:sp>
            <p:nvSpPr>
              <p:cNvPr id="58111" name="Freeform 898"/>
              <p:cNvSpPr>
                <a:spLocks/>
              </p:cNvSpPr>
              <p:nvPr/>
            </p:nvSpPr>
            <p:spPr bwMode="auto">
              <a:xfrm>
                <a:off x="2521" y="2241"/>
                <a:ext cx="22" cy="54"/>
              </a:xfrm>
              <a:custGeom>
                <a:avLst/>
                <a:gdLst>
                  <a:gd name="T0" fmla="*/ 0 w 22"/>
                  <a:gd name="T1" fmla="*/ 52 h 54"/>
                  <a:gd name="T2" fmla="*/ 19 w 22"/>
                  <a:gd name="T3" fmla="*/ 0 h 54"/>
                  <a:gd name="T4" fmla="*/ 22 w 22"/>
                  <a:gd name="T5" fmla="*/ 2 h 54"/>
                  <a:gd name="T6" fmla="*/ 2 w 22"/>
                  <a:gd name="T7" fmla="*/ 54 h 54"/>
                  <a:gd name="T8" fmla="*/ 0 w 22"/>
                  <a:gd name="T9" fmla="*/ 52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0" y="52"/>
                    </a:moveTo>
                    <a:lnTo>
                      <a:pt x="19" y="0"/>
                    </a:lnTo>
                    <a:lnTo>
                      <a:pt x="22" y="2"/>
                    </a:lnTo>
                    <a:lnTo>
                      <a:pt x="2" y="54"/>
                    </a:lnTo>
                    <a:lnTo>
                      <a:pt x="0" y="52"/>
                    </a:lnTo>
                    <a:close/>
                  </a:path>
                </a:pathLst>
              </a:custGeom>
              <a:solidFill>
                <a:srgbClr val="E6E5E5"/>
              </a:solidFill>
              <a:ln w="9525">
                <a:noFill/>
                <a:round/>
                <a:headEnd/>
                <a:tailEnd/>
              </a:ln>
            </p:spPr>
            <p:txBody>
              <a:bodyPr/>
              <a:lstStyle/>
              <a:p>
                <a:endParaRPr lang="hu-HU"/>
              </a:p>
            </p:txBody>
          </p:sp>
          <p:sp>
            <p:nvSpPr>
              <p:cNvPr id="58112" name="Freeform 899"/>
              <p:cNvSpPr>
                <a:spLocks/>
              </p:cNvSpPr>
              <p:nvPr/>
            </p:nvSpPr>
            <p:spPr bwMode="auto">
              <a:xfrm>
                <a:off x="2522" y="2241"/>
                <a:ext cx="23" cy="54"/>
              </a:xfrm>
              <a:custGeom>
                <a:avLst/>
                <a:gdLst>
                  <a:gd name="T0" fmla="*/ 0 w 23"/>
                  <a:gd name="T1" fmla="*/ 52 h 54"/>
                  <a:gd name="T2" fmla="*/ 20 w 23"/>
                  <a:gd name="T3" fmla="*/ 0 h 54"/>
                  <a:gd name="T4" fmla="*/ 23 w 23"/>
                  <a:gd name="T5" fmla="*/ 2 h 54"/>
                  <a:gd name="T6" fmla="*/ 3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0" y="0"/>
                    </a:lnTo>
                    <a:lnTo>
                      <a:pt x="23" y="2"/>
                    </a:lnTo>
                    <a:lnTo>
                      <a:pt x="3" y="54"/>
                    </a:lnTo>
                    <a:lnTo>
                      <a:pt x="0" y="52"/>
                    </a:lnTo>
                    <a:close/>
                  </a:path>
                </a:pathLst>
              </a:custGeom>
              <a:solidFill>
                <a:srgbClr val="E9E9E9"/>
              </a:solidFill>
              <a:ln w="9525">
                <a:noFill/>
                <a:round/>
                <a:headEnd/>
                <a:tailEnd/>
              </a:ln>
            </p:spPr>
            <p:txBody>
              <a:bodyPr/>
              <a:lstStyle/>
              <a:p>
                <a:endParaRPr lang="hu-HU"/>
              </a:p>
            </p:txBody>
          </p:sp>
          <p:sp>
            <p:nvSpPr>
              <p:cNvPr id="58113" name="Freeform 900"/>
              <p:cNvSpPr>
                <a:spLocks/>
              </p:cNvSpPr>
              <p:nvPr/>
            </p:nvSpPr>
            <p:spPr bwMode="auto">
              <a:xfrm>
                <a:off x="2523" y="2243"/>
                <a:ext cx="23" cy="52"/>
              </a:xfrm>
              <a:custGeom>
                <a:avLst/>
                <a:gdLst>
                  <a:gd name="T0" fmla="*/ 0 w 23"/>
                  <a:gd name="T1" fmla="*/ 52 h 52"/>
                  <a:gd name="T2" fmla="*/ 20 w 23"/>
                  <a:gd name="T3" fmla="*/ 0 h 52"/>
                  <a:gd name="T4" fmla="*/ 23 w 23"/>
                  <a:gd name="T5" fmla="*/ 0 h 52"/>
                  <a:gd name="T6" fmla="*/ 3 w 23"/>
                  <a:gd name="T7" fmla="*/ 52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0" y="0"/>
                    </a:lnTo>
                    <a:lnTo>
                      <a:pt x="23" y="0"/>
                    </a:lnTo>
                    <a:lnTo>
                      <a:pt x="3" y="52"/>
                    </a:lnTo>
                    <a:lnTo>
                      <a:pt x="0" y="52"/>
                    </a:lnTo>
                    <a:close/>
                  </a:path>
                </a:pathLst>
              </a:custGeom>
              <a:solidFill>
                <a:srgbClr val="ECECEC"/>
              </a:solidFill>
              <a:ln w="9525">
                <a:noFill/>
                <a:round/>
                <a:headEnd/>
                <a:tailEnd/>
              </a:ln>
            </p:spPr>
            <p:txBody>
              <a:bodyPr/>
              <a:lstStyle/>
              <a:p>
                <a:endParaRPr lang="hu-HU"/>
              </a:p>
            </p:txBody>
          </p:sp>
          <p:sp>
            <p:nvSpPr>
              <p:cNvPr id="58114" name="Freeform 901"/>
              <p:cNvSpPr>
                <a:spLocks/>
              </p:cNvSpPr>
              <p:nvPr/>
            </p:nvSpPr>
            <p:spPr bwMode="auto">
              <a:xfrm>
                <a:off x="2525" y="2243"/>
                <a:ext cx="22" cy="53"/>
              </a:xfrm>
              <a:custGeom>
                <a:avLst/>
                <a:gdLst>
                  <a:gd name="T0" fmla="*/ 0 w 22"/>
                  <a:gd name="T1" fmla="*/ 52 h 53"/>
                  <a:gd name="T2" fmla="*/ 20 w 22"/>
                  <a:gd name="T3" fmla="*/ 0 h 53"/>
                  <a:gd name="T4" fmla="*/ 22 w 22"/>
                  <a:gd name="T5" fmla="*/ 1 h 53"/>
                  <a:gd name="T6" fmla="*/ 3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20" y="0"/>
                    </a:lnTo>
                    <a:lnTo>
                      <a:pt x="22" y="1"/>
                    </a:lnTo>
                    <a:lnTo>
                      <a:pt x="3" y="53"/>
                    </a:lnTo>
                    <a:lnTo>
                      <a:pt x="0" y="52"/>
                    </a:lnTo>
                    <a:close/>
                  </a:path>
                </a:pathLst>
              </a:custGeom>
              <a:solidFill>
                <a:srgbClr val="F0F0EF"/>
              </a:solidFill>
              <a:ln w="9525">
                <a:noFill/>
                <a:round/>
                <a:headEnd/>
                <a:tailEnd/>
              </a:ln>
            </p:spPr>
            <p:txBody>
              <a:bodyPr/>
              <a:lstStyle/>
              <a:p>
                <a:endParaRPr lang="hu-HU"/>
              </a:p>
            </p:txBody>
          </p:sp>
          <p:sp>
            <p:nvSpPr>
              <p:cNvPr id="58115" name="Freeform 902"/>
              <p:cNvSpPr>
                <a:spLocks/>
              </p:cNvSpPr>
              <p:nvPr/>
            </p:nvSpPr>
            <p:spPr bwMode="auto">
              <a:xfrm>
                <a:off x="2526" y="2243"/>
                <a:ext cx="23" cy="53"/>
              </a:xfrm>
              <a:custGeom>
                <a:avLst/>
                <a:gdLst>
                  <a:gd name="T0" fmla="*/ 0 w 23"/>
                  <a:gd name="T1" fmla="*/ 52 h 53"/>
                  <a:gd name="T2" fmla="*/ 20 w 23"/>
                  <a:gd name="T3" fmla="*/ 0 h 53"/>
                  <a:gd name="T4" fmla="*/ 23 w 23"/>
                  <a:gd name="T5" fmla="*/ 1 h 53"/>
                  <a:gd name="T6" fmla="*/ 2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0" y="0"/>
                    </a:lnTo>
                    <a:lnTo>
                      <a:pt x="23" y="1"/>
                    </a:lnTo>
                    <a:lnTo>
                      <a:pt x="2" y="53"/>
                    </a:lnTo>
                    <a:lnTo>
                      <a:pt x="0" y="52"/>
                    </a:lnTo>
                    <a:close/>
                  </a:path>
                </a:pathLst>
              </a:custGeom>
              <a:solidFill>
                <a:srgbClr val="F2F2F2"/>
              </a:solidFill>
              <a:ln w="9525">
                <a:noFill/>
                <a:round/>
                <a:headEnd/>
                <a:tailEnd/>
              </a:ln>
            </p:spPr>
            <p:txBody>
              <a:bodyPr/>
              <a:lstStyle/>
              <a:p>
                <a:endParaRPr lang="hu-HU"/>
              </a:p>
            </p:txBody>
          </p:sp>
          <p:sp>
            <p:nvSpPr>
              <p:cNvPr id="58116" name="Freeform 903"/>
              <p:cNvSpPr>
                <a:spLocks/>
              </p:cNvSpPr>
              <p:nvPr/>
            </p:nvSpPr>
            <p:spPr bwMode="auto">
              <a:xfrm>
                <a:off x="2528" y="2244"/>
                <a:ext cx="22" cy="52"/>
              </a:xfrm>
              <a:custGeom>
                <a:avLst/>
                <a:gdLst>
                  <a:gd name="T0" fmla="*/ 0 w 22"/>
                  <a:gd name="T1" fmla="*/ 52 h 52"/>
                  <a:gd name="T2" fmla="*/ 19 w 22"/>
                  <a:gd name="T3" fmla="*/ 0 h 52"/>
                  <a:gd name="T4" fmla="*/ 22 w 22"/>
                  <a:gd name="T5" fmla="*/ 0 h 52"/>
                  <a:gd name="T6" fmla="*/ 1 w 22"/>
                  <a:gd name="T7" fmla="*/ 52 h 52"/>
                  <a:gd name="T8" fmla="*/ 0 w 22"/>
                  <a:gd name="T9" fmla="*/ 5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2"/>
                    </a:moveTo>
                    <a:lnTo>
                      <a:pt x="19" y="0"/>
                    </a:lnTo>
                    <a:lnTo>
                      <a:pt x="22" y="0"/>
                    </a:lnTo>
                    <a:lnTo>
                      <a:pt x="1" y="52"/>
                    </a:lnTo>
                    <a:lnTo>
                      <a:pt x="0" y="52"/>
                    </a:lnTo>
                    <a:close/>
                  </a:path>
                </a:pathLst>
              </a:custGeom>
              <a:solidFill>
                <a:srgbClr val="F6F6F6"/>
              </a:solidFill>
              <a:ln w="9525">
                <a:noFill/>
                <a:round/>
                <a:headEnd/>
                <a:tailEnd/>
              </a:ln>
            </p:spPr>
            <p:txBody>
              <a:bodyPr/>
              <a:lstStyle/>
              <a:p>
                <a:endParaRPr lang="hu-HU"/>
              </a:p>
            </p:txBody>
          </p:sp>
          <p:sp>
            <p:nvSpPr>
              <p:cNvPr id="58117" name="Freeform 904"/>
              <p:cNvSpPr>
                <a:spLocks/>
              </p:cNvSpPr>
              <p:nvPr/>
            </p:nvSpPr>
            <p:spPr bwMode="auto">
              <a:xfrm>
                <a:off x="2528" y="2244"/>
                <a:ext cx="24" cy="54"/>
              </a:xfrm>
              <a:custGeom>
                <a:avLst/>
                <a:gdLst>
                  <a:gd name="T0" fmla="*/ 0 w 24"/>
                  <a:gd name="T1" fmla="*/ 52 h 54"/>
                  <a:gd name="T2" fmla="*/ 21 w 24"/>
                  <a:gd name="T3" fmla="*/ 0 h 54"/>
                  <a:gd name="T4" fmla="*/ 24 w 24"/>
                  <a:gd name="T5" fmla="*/ 1 h 54"/>
                  <a:gd name="T6" fmla="*/ 2 w 24"/>
                  <a:gd name="T7" fmla="*/ 54 h 54"/>
                  <a:gd name="T8" fmla="*/ 0 w 24"/>
                  <a:gd name="T9" fmla="*/ 52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0" y="52"/>
                    </a:moveTo>
                    <a:lnTo>
                      <a:pt x="21" y="0"/>
                    </a:lnTo>
                    <a:lnTo>
                      <a:pt x="24" y="1"/>
                    </a:lnTo>
                    <a:lnTo>
                      <a:pt x="2" y="54"/>
                    </a:lnTo>
                    <a:lnTo>
                      <a:pt x="0" y="52"/>
                    </a:lnTo>
                    <a:close/>
                  </a:path>
                </a:pathLst>
              </a:custGeom>
              <a:solidFill>
                <a:srgbClr val="F8F8F8"/>
              </a:solidFill>
              <a:ln w="9525">
                <a:noFill/>
                <a:round/>
                <a:headEnd/>
                <a:tailEnd/>
              </a:ln>
            </p:spPr>
            <p:txBody>
              <a:bodyPr/>
              <a:lstStyle/>
              <a:p>
                <a:endParaRPr lang="hu-HU"/>
              </a:p>
            </p:txBody>
          </p:sp>
          <p:sp>
            <p:nvSpPr>
              <p:cNvPr id="58118" name="Freeform 905"/>
              <p:cNvSpPr>
                <a:spLocks/>
              </p:cNvSpPr>
              <p:nvPr/>
            </p:nvSpPr>
            <p:spPr bwMode="auto">
              <a:xfrm>
                <a:off x="2529" y="2244"/>
                <a:ext cx="24" cy="54"/>
              </a:xfrm>
              <a:custGeom>
                <a:avLst/>
                <a:gdLst>
                  <a:gd name="T0" fmla="*/ 0 w 24"/>
                  <a:gd name="T1" fmla="*/ 52 h 54"/>
                  <a:gd name="T2" fmla="*/ 21 w 24"/>
                  <a:gd name="T3" fmla="*/ 0 h 54"/>
                  <a:gd name="T4" fmla="*/ 24 w 24"/>
                  <a:gd name="T5" fmla="*/ 1 h 54"/>
                  <a:gd name="T6" fmla="*/ 3 w 24"/>
                  <a:gd name="T7" fmla="*/ 54 h 54"/>
                  <a:gd name="T8" fmla="*/ 0 w 24"/>
                  <a:gd name="T9" fmla="*/ 52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0" y="52"/>
                    </a:moveTo>
                    <a:lnTo>
                      <a:pt x="21" y="0"/>
                    </a:lnTo>
                    <a:lnTo>
                      <a:pt x="24" y="1"/>
                    </a:lnTo>
                    <a:lnTo>
                      <a:pt x="3" y="54"/>
                    </a:lnTo>
                    <a:lnTo>
                      <a:pt x="0" y="52"/>
                    </a:lnTo>
                    <a:close/>
                  </a:path>
                </a:pathLst>
              </a:custGeom>
              <a:solidFill>
                <a:srgbClr val="FFFFFF"/>
              </a:solidFill>
              <a:ln w="9525">
                <a:noFill/>
                <a:round/>
                <a:headEnd/>
                <a:tailEnd/>
              </a:ln>
            </p:spPr>
            <p:txBody>
              <a:bodyPr/>
              <a:lstStyle/>
              <a:p>
                <a:endParaRPr lang="hu-HU"/>
              </a:p>
            </p:txBody>
          </p:sp>
          <p:sp>
            <p:nvSpPr>
              <p:cNvPr id="58119" name="Freeform 906"/>
              <p:cNvSpPr>
                <a:spLocks/>
              </p:cNvSpPr>
              <p:nvPr/>
            </p:nvSpPr>
            <p:spPr bwMode="auto">
              <a:xfrm>
                <a:off x="2530" y="2245"/>
                <a:ext cx="24" cy="53"/>
              </a:xfrm>
              <a:custGeom>
                <a:avLst/>
                <a:gdLst>
                  <a:gd name="T0" fmla="*/ 0 w 24"/>
                  <a:gd name="T1" fmla="*/ 53 h 53"/>
                  <a:gd name="T2" fmla="*/ 22 w 24"/>
                  <a:gd name="T3" fmla="*/ 0 h 53"/>
                  <a:gd name="T4" fmla="*/ 24 w 24"/>
                  <a:gd name="T5" fmla="*/ 2 h 53"/>
                  <a:gd name="T6" fmla="*/ 3 w 24"/>
                  <a:gd name="T7" fmla="*/ 53 h 53"/>
                  <a:gd name="T8" fmla="*/ 0 w 24"/>
                  <a:gd name="T9" fmla="*/ 53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3"/>
                    </a:moveTo>
                    <a:lnTo>
                      <a:pt x="22" y="0"/>
                    </a:lnTo>
                    <a:lnTo>
                      <a:pt x="24" y="2"/>
                    </a:lnTo>
                    <a:lnTo>
                      <a:pt x="3" y="53"/>
                    </a:lnTo>
                    <a:lnTo>
                      <a:pt x="0" y="53"/>
                    </a:lnTo>
                    <a:close/>
                  </a:path>
                </a:pathLst>
              </a:custGeom>
              <a:solidFill>
                <a:srgbClr val="FDFDFD"/>
              </a:solidFill>
              <a:ln w="9525">
                <a:noFill/>
                <a:round/>
                <a:headEnd/>
                <a:tailEnd/>
              </a:ln>
            </p:spPr>
            <p:txBody>
              <a:bodyPr/>
              <a:lstStyle/>
              <a:p>
                <a:endParaRPr lang="hu-HU"/>
              </a:p>
            </p:txBody>
          </p:sp>
          <p:sp>
            <p:nvSpPr>
              <p:cNvPr id="58120" name="Freeform 907"/>
              <p:cNvSpPr>
                <a:spLocks/>
              </p:cNvSpPr>
              <p:nvPr/>
            </p:nvSpPr>
            <p:spPr bwMode="auto">
              <a:xfrm>
                <a:off x="2532" y="2245"/>
                <a:ext cx="24" cy="54"/>
              </a:xfrm>
              <a:custGeom>
                <a:avLst/>
                <a:gdLst>
                  <a:gd name="T0" fmla="*/ 0 w 24"/>
                  <a:gd name="T1" fmla="*/ 53 h 54"/>
                  <a:gd name="T2" fmla="*/ 21 w 24"/>
                  <a:gd name="T3" fmla="*/ 0 h 54"/>
                  <a:gd name="T4" fmla="*/ 24 w 24"/>
                  <a:gd name="T5" fmla="*/ 2 h 54"/>
                  <a:gd name="T6" fmla="*/ 3 w 24"/>
                  <a:gd name="T7" fmla="*/ 54 h 54"/>
                  <a:gd name="T8" fmla="*/ 0 w 24"/>
                  <a:gd name="T9" fmla="*/ 53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0" y="53"/>
                    </a:moveTo>
                    <a:lnTo>
                      <a:pt x="21" y="0"/>
                    </a:lnTo>
                    <a:lnTo>
                      <a:pt x="24" y="2"/>
                    </a:lnTo>
                    <a:lnTo>
                      <a:pt x="3" y="54"/>
                    </a:lnTo>
                    <a:lnTo>
                      <a:pt x="0" y="53"/>
                    </a:lnTo>
                    <a:close/>
                  </a:path>
                </a:pathLst>
              </a:custGeom>
              <a:solidFill>
                <a:srgbClr val="F9F9F9"/>
              </a:solidFill>
              <a:ln w="9525">
                <a:noFill/>
                <a:round/>
                <a:headEnd/>
                <a:tailEnd/>
              </a:ln>
            </p:spPr>
            <p:txBody>
              <a:bodyPr/>
              <a:lstStyle/>
              <a:p>
                <a:endParaRPr lang="hu-HU"/>
              </a:p>
            </p:txBody>
          </p:sp>
          <p:sp>
            <p:nvSpPr>
              <p:cNvPr id="58121" name="Freeform 908"/>
              <p:cNvSpPr>
                <a:spLocks/>
              </p:cNvSpPr>
              <p:nvPr/>
            </p:nvSpPr>
            <p:spPr bwMode="auto">
              <a:xfrm>
                <a:off x="2533" y="2247"/>
                <a:ext cx="24" cy="52"/>
              </a:xfrm>
              <a:custGeom>
                <a:avLst/>
                <a:gdLst>
                  <a:gd name="T0" fmla="*/ 0 w 24"/>
                  <a:gd name="T1" fmla="*/ 51 h 52"/>
                  <a:gd name="T2" fmla="*/ 21 w 24"/>
                  <a:gd name="T3" fmla="*/ 0 h 52"/>
                  <a:gd name="T4" fmla="*/ 24 w 24"/>
                  <a:gd name="T5" fmla="*/ 0 h 52"/>
                  <a:gd name="T6" fmla="*/ 3 w 24"/>
                  <a:gd name="T7" fmla="*/ 52 h 52"/>
                  <a:gd name="T8" fmla="*/ 0 w 24"/>
                  <a:gd name="T9" fmla="*/ 51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0" y="51"/>
                    </a:moveTo>
                    <a:lnTo>
                      <a:pt x="21" y="0"/>
                    </a:lnTo>
                    <a:lnTo>
                      <a:pt x="24" y="0"/>
                    </a:lnTo>
                    <a:lnTo>
                      <a:pt x="3" y="52"/>
                    </a:lnTo>
                    <a:lnTo>
                      <a:pt x="0" y="51"/>
                    </a:lnTo>
                    <a:close/>
                  </a:path>
                </a:pathLst>
              </a:custGeom>
              <a:solidFill>
                <a:srgbClr val="F7F7F7"/>
              </a:solidFill>
              <a:ln w="9525">
                <a:noFill/>
                <a:round/>
                <a:headEnd/>
                <a:tailEnd/>
              </a:ln>
            </p:spPr>
            <p:txBody>
              <a:bodyPr/>
              <a:lstStyle/>
              <a:p>
                <a:endParaRPr lang="hu-HU"/>
              </a:p>
            </p:txBody>
          </p:sp>
          <p:sp>
            <p:nvSpPr>
              <p:cNvPr id="58122" name="Freeform 909"/>
              <p:cNvSpPr>
                <a:spLocks/>
              </p:cNvSpPr>
              <p:nvPr/>
            </p:nvSpPr>
            <p:spPr bwMode="auto">
              <a:xfrm>
                <a:off x="2535" y="2247"/>
                <a:ext cx="22" cy="53"/>
              </a:xfrm>
              <a:custGeom>
                <a:avLst/>
                <a:gdLst>
                  <a:gd name="T0" fmla="*/ 0 w 22"/>
                  <a:gd name="T1" fmla="*/ 52 h 53"/>
                  <a:gd name="T2" fmla="*/ 21 w 22"/>
                  <a:gd name="T3" fmla="*/ 0 h 53"/>
                  <a:gd name="T4" fmla="*/ 22 w 22"/>
                  <a:gd name="T5" fmla="*/ 1 h 53"/>
                  <a:gd name="T6" fmla="*/ 2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21" y="0"/>
                    </a:lnTo>
                    <a:lnTo>
                      <a:pt x="22" y="1"/>
                    </a:lnTo>
                    <a:lnTo>
                      <a:pt x="2" y="53"/>
                    </a:lnTo>
                    <a:lnTo>
                      <a:pt x="0" y="52"/>
                    </a:lnTo>
                    <a:close/>
                  </a:path>
                </a:pathLst>
              </a:custGeom>
              <a:solidFill>
                <a:srgbClr val="F3F3F3"/>
              </a:solidFill>
              <a:ln w="9525">
                <a:noFill/>
                <a:round/>
                <a:headEnd/>
                <a:tailEnd/>
              </a:ln>
            </p:spPr>
            <p:txBody>
              <a:bodyPr/>
              <a:lstStyle/>
              <a:p>
                <a:endParaRPr lang="hu-HU"/>
              </a:p>
            </p:txBody>
          </p:sp>
          <p:sp>
            <p:nvSpPr>
              <p:cNvPr id="58123" name="Freeform 910"/>
              <p:cNvSpPr>
                <a:spLocks/>
              </p:cNvSpPr>
              <p:nvPr/>
            </p:nvSpPr>
            <p:spPr bwMode="auto">
              <a:xfrm>
                <a:off x="2536" y="2247"/>
                <a:ext cx="23" cy="53"/>
              </a:xfrm>
              <a:custGeom>
                <a:avLst/>
                <a:gdLst>
                  <a:gd name="T0" fmla="*/ 0 w 23"/>
                  <a:gd name="T1" fmla="*/ 52 h 53"/>
                  <a:gd name="T2" fmla="*/ 21 w 23"/>
                  <a:gd name="T3" fmla="*/ 0 h 53"/>
                  <a:gd name="T4" fmla="*/ 23 w 23"/>
                  <a:gd name="T5" fmla="*/ 1 h 53"/>
                  <a:gd name="T6" fmla="*/ 3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1" y="0"/>
                    </a:lnTo>
                    <a:lnTo>
                      <a:pt x="23" y="1"/>
                    </a:lnTo>
                    <a:lnTo>
                      <a:pt x="3" y="53"/>
                    </a:lnTo>
                    <a:lnTo>
                      <a:pt x="0" y="52"/>
                    </a:lnTo>
                    <a:close/>
                  </a:path>
                </a:pathLst>
              </a:custGeom>
              <a:solidFill>
                <a:srgbClr val="F1F1F1"/>
              </a:solidFill>
              <a:ln w="9525">
                <a:noFill/>
                <a:round/>
                <a:headEnd/>
                <a:tailEnd/>
              </a:ln>
            </p:spPr>
            <p:txBody>
              <a:bodyPr/>
              <a:lstStyle/>
              <a:p>
                <a:endParaRPr lang="hu-HU"/>
              </a:p>
            </p:txBody>
          </p:sp>
          <p:sp>
            <p:nvSpPr>
              <p:cNvPr id="58124" name="Freeform 911"/>
              <p:cNvSpPr>
                <a:spLocks/>
              </p:cNvSpPr>
              <p:nvPr/>
            </p:nvSpPr>
            <p:spPr bwMode="auto">
              <a:xfrm>
                <a:off x="2537" y="2248"/>
                <a:ext cx="23" cy="52"/>
              </a:xfrm>
              <a:custGeom>
                <a:avLst/>
                <a:gdLst>
                  <a:gd name="T0" fmla="*/ 0 w 23"/>
                  <a:gd name="T1" fmla="*/ 52 h 52"/>
                  <a:gd name="T2" fmla="*/ 20 w 23"/>
                  <a:gd name="T3" fmla="*/ 0 h 52"/>
                  <a:gd name="T4" fmla="*/ 23 w 23"/>
                  <a:gd name="T5" fmla="*/ 0 h 52"/>
                  <a:gd name="T6" fmla="*/ 3 w 23"/>
                  <a:gd name="T7" fmla="*/ 52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0" y="0"/>
                    </a:lnTo>
                    <a:lnTo>
                      <a:pt x="23" y="0"/>
                    </a:lnTo>
                    <a:lnTo>
                      <a:pt x="3" y="52"/>
                    </a:lnTo>
                    <a:lnTo>
                      <a:pt x="0" y="52"/>
                    </a:lnTo>
                    <a:close/>
                  </a:path>
                </a:pathLst>
              </a:custGeom>
              <a:solidFill>
                <a:srgbClr val="EDEDED"/>
              </a:solidFill>
              <a:ln w="9525">
                <a:noFill/>
                <a:round/>
                <a:headEnd/>
                <a:tailEnd/>
              </a:ln>
            </p:spPr>
            <p:txBody>
              <a:bodyPr/>
              <a:lstStyle/>
              <a:p>
                <a:endParaRPr lang="hu-HU"/>
              </a:p>
            </p:txBody>
          </p:sp>
          <p:sp>
            <p:nvSpPr>
              <p:cNvPr id="58125" name="Freeform 912"/>
              <p:cNvSpPr>
                <a:spLocks/>
              </p:cNvSpPr>
              <p:nvPr/>
            </p:nvSpPr>
            <p:spPr bwMode="auto">
              <a:xfrm>
                <a:off x="2539" y="2248"/>
                <a:ext cx="22" cy="54"/>
              </a:xfrm>
              <a:custGeom>
                <a:avLst/>
                <a:gdLst>
                  <a:gd name="T0" fmla="*/ 0 w 22"/>
                  <a:gd name="T1" fmla="*/ 52 h 54"/>
                  <a:gd name="T2" fmla="*/ 20 w 22"/>
                  <a:gd name="T3" fmla="*/ 0 h 54"/>
                  <a:gd name="T4" fmla="*/ 22 w 22"/>
                  <a:gd name="T5" fmla="*/ 2 h 54"/>
                  <a:gd name="T6" fmla="*/ 3 w 22"/>
                  <a:gd name="T7" fmla="*/ 54 h 54"/>
                  <a:gd name="T8" fmla="*/ 0 w 22"/>
                  <a:gd name="T9" fmla="*/ 52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0" y="52"/>
                    </a:moveTo>
                    <a:lnTo>
                      <a:pt x="20" y="0"/>
                    </a:lnTo>
                    <a:lnTo>
                      <a:pt x="22" y="2"/>
                    </a:lnTo>
                    <a:lnTo>
                      <a:pt x="3" y="54"/>
                    </a:lnTo>
                    <a:lnTo>
                      <a:pt x="0" y="52"/>
                    </a:lnTo>
                    <a:close/>
                  </a:path>
                </a:pathLst>
              </a:custGeom>
              <a:solidFill>
                <a:srgbClr val="EBEBEA"/>
              </a:solidFill>
              <a:ln w="9525">
                <a:noFill/>
                <a:round/>
                <a:headEnd/>
                <a:tailEnd/>
              </a:ln>
            </p:spPr>
            <p:txBody>
              <a:bodyPr/>
              <a:lstStyle/>
              <a:p>
                <a:endParaRPr lang="hu-HU"/>
              </a:p>
            </p:txBody>
          </p:sp>
          <p:sp>
            <p:nvSpPr>
              <p:cNvPr id="58126" name="Freeform 913"/>
              <p:cNvSpPr>
                <a:spLocks/>
              </p:cNvSpPr>
              <p:nvPr/>
            </p:nvSpPr>
            <p:spPr bwMode="auto">
              <a:xfrm>
                <a:off x="2540" y="2248"/>
                <a:ext cx="23" cy="54"/>
              </a:xfrm>
              <a:custGeom>
                <a:avLst/>
                <a:gdLst>
                  <a:gd name="T0" fmla="*/ 0 w 23"/>
                  <a:gd name="T1" fmla="*/ 52 h 54"/>
                  <a:gd name="T2" fmla="*/ 20 w 23"/>
                  <a:gd name="T3" fmla="*/ 0 h 54"/>
                  <a:gd name="T4" fmla="*/ 23 w 23"/>
                  <a:gd name="T5" fmla="*/ 2 h 54"/>
                  <a:gd name="T6" fmla="*/ 3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0" y="0"/>
                    </a:lnTo>
                    <a:lnTo>
                      <a:pt x="23" y="2"/>
                    </a:lnTo>
                    <a:lnTo>
                      <a:pt x="3" y="54"/>
                    </a:lnTo>
                    <a:lnTo>
                      <a:pt x="0" y="52"/>
                    </a:lnTo>
                    <a:close/>
                  </a:path>
                </a:pathLst>
              </a:custGeom>
              <a:solidFill>
                <a:srgbClr val="E7E7E7"/>
              </a:solidFill>
              <a:ln w="9525">
                <a:noFill/>
                <a:round/>
                <a:headEnd/>
                <a:tailEnd/>
              </a:ln>
            </p:spPr>
            <p:txBody>
              <a:bodyPr/>
              <a:lstStyle/>
              <a:p>
                <a:endParaRPr lang="hu-HU"/>
              </a:p>
            </p:txBody>
          </p:sp>
          <p:sp>
            <p:nvSpPr>
              <p:cNvPr id="58127" name="Freeform 914"/>
              <p:cNvSpPr>
                <a:spLocks/>
              </p:cNvSpPr>
              <p:nvPr/>
            </p:nvSpPr>
            <p:spPr bwMode="auto">
              <a:xfrm>
                <a:off x="2542" y="2250"/>
                <a:ext cx="22" cy="52"/>
              </a:xfrm>
              <a:custGeom>
                <a:avLst/>
                <a:gdLst>
                  <a:gd name="T0" fmla="*/ 0 w 22"/>
                  <a:gd name="T1" fmla="*/ 52 h 52"/>
                  <a:gd name="T2" fmla="*/ 19 w 22"/>
                  <a:gd name="T3" fmla="*/ 0 h 52"/>
                  <a:gd name="T4" fmla="*/ 22 w 22"/>
                  <a:gd name="T5" fmla="*/ 0 h 52"/>
                  <a:gd name="T6" fmla="*/ 3 w 22"/>
                  <a:gd name="T7" fmla="*/ 52 h 52"/>
                  <a:gd name="T8" fmla="*/ 0 w 22"/>
                  <a:gd name="T9" fmla="*/ 5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2"/>
                    </a:moveTo>
                    <a:lnTo>
                      <a:pt x="19" y="0"/>
                    </a:lnTo>
                    <a:lnTo>
                      <a:pt x="22" y="0"/>
                    </a:lnTo>
                    <a:lnTo>
                      <a:pt x="3" y="52"/>
                    </a:lnTo>
                    <a:lnTo>
                      <a:pt x="0" y="52"/>
                    </a:lnTo>
                    <a:close/>
                  </a:path>
                </a:pathLst>
              </a:custGeom>
              <a:solidFill>
                <a:srgbClr val="E4E4E4"/>
              </a:solidFill>
              <a:ln w="9525">
                <a:noFill/>
                <a:round/>
                <a:headEnd/>
                <a:tailEnd/>
              </a:ln>
            </p:spPr>
            <p:txBody>
              <a:bodyPr/>
              <a:lstStyle/>
              <a:p>
                <a:endParaRPr lang="hu-HU"/>
              </a:p>
            </p:txBody>
          </p:sp>
          <p:sp>
            <p:nvSpPr>
              <p:cNvPr id="58128" name="Freeform 915"/>
              <p:cNvSpPr>
                <a:spLocks/>
              </p:cNvSpPr>
              <p:nvPr/>
            </p:nvSpPr>
            <p:spPr bwMode="auto">
              <a:xfrm>
                <a:off x="2543" y="2250"/>
                <a:ext cx="23" cy="53"/>
              </a:xfrm>
              <a:custGeom>
                <a:avLst/>
                <a:gdLst>
                  <a:gd name="T0" fmla="*/ 0 w 23"/>
                  <a:gd name="T1" fmla="*/ 52 h 53"/>
                  <a:gd name="T2" fmla="*/ 20 w 23"/>
                  <a:gd name="T3" fmla="*/ 0 h 53"/>
                  <a:gd name="T4" fmla="*/ 23 w 23"/>
                  <a:gd name="T5" fmla="*/ 1 h 53"/>
                  <a:gd name="T6" fmla="*/ 3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0" y="0"/>
                    </a:lnTo>
                    <a:lnTo>
                      <a:pt x="23" y="1"/>
                    </a:lnTo>
                    <a:lnTo>
                      <a:pt x="3" y="53"/>
                    </a:lnTo>
                    <a:lnTo>
                      <a:pt x="0" y="52"/>
                    </a:lnTo>
                    <a:close/>
                  </a:path>
                </a:pathLst>
              </a:custGeom>
              <a:solidFill>
                <a:srgbClr val="E0E0E0"/>
              </a:solidFill>
              <a:ln w="9525">
                <a:noFill/>
                <a:round/>
                <a:headEnd/>
                <a:tailEnd/>
              </a:ln>
            </p:spPr>
            <p:txBody>
              <a:bodyPr/>
              <a:lstStyle/>
              <a:p>
                <a:endParaRPr lang="hu-HU"/>
              </a:p>
            </p:txBody>
          </p:sp>
          <p:sp>
            <p:nvSpPr>
              <p:cNvPr id="58129" name="Freeform 916"/>
              <p:cNvSpPr>
                <a:spLocks/>
              </p:cNvSpPr>
              <p:nvPr/>
            </p:nvSpPr>
            <p:spPr bwMode="auto">
              <a:xfrm>
                <a:off x="2545" y="2250"/>
                <a:ext cx="22" cy="53"/>
              </a:xfrm>
              <a:custGeom>
                <a:avLst/>
                <a:gdLst>
                  <a:gd name="T0" fmla="*/ 0 w 22"/>
                  <a:gd name="T1" fmla="*/ 52 h 53"/>
                  <a:gd name="T2" fmla="*/ 19 w 22"/>
                  <a:gd name="T3" fmla="*/ 0 h 53"/>
                  <a:gd name="T4" fmla="*/ 22 w 22"/>
                  <a:gd name="T5" fmla="*/ 1 h 53"/>
                  <a:gd name="T6" fmla="*/ 2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19" y="0"/>
                    </a:lnTo>
                    <a:lnTo>
                      <a:pt x="22" y="1"/>
                    </a:lnTo>
                    <a:lnTo>
                      <a:pt x="2" y="53"/>
                    </a:lnTo>
                    <a:lnTo>
                      <a:pt x="0" y="52"/>
                    </a:lnTo>
                    <a:close/>
                  </a:path>
                </a:pathLst>
              </a:custGeom>
              <a:solidFill>
                <a:srgbClr val="DCDCDC"/>
              </a:solidFill>
              <a:ln w="9525">
                <a:noFill/>
                <a:round/>
                <a:headEnd/>
                <a:tailEnd/>
              </a:ln>
            </p:spPr>
            <p:txBody>
              <a:bodyPr/>
              <a:lstStyle/>
              <a:p>
                <a:endParaRPr lang="hu-HU"/>
              </a:p>
            </p:txBody>
          </p:sp>
          <p:sp>
            <p:nvSpPr>
              <p:cNvPr id="58130" name="Freeform 917"/>
              <p:cNvSpPr>
                <a:spLocks/>
              </p:cNvSpPr>
              <p:nvPr/>
            </p:nvSpPr>
            <p:spPr bwMode="auto">
              <a:xfrm>
                <a:off x="2546" y="2251"/>
                <a:ext cx="22" cy="52"/>
              </a:xfrm>
              <a:custGeom>
                <a:avLst/>
                <a:gdLst>
                  <a:gd name="T0" fmla="*/ 0 w 22"/>
                  <a:gd name="T1" fmla="*/ 52 h 52"/>
                  <a:gd name="T2" fmla="*/ 20 w 22"/>
                  <a:gd name="T3" fmla="*/ 0 h 52"/>
                  <a:gd name="T4" fmla="*/ 22 w 22"/>
                  <a:gd name="T5" fmla="*/ 2 h 52"/>
                  <a:gd name="T6" fmla="*/ 1 w 22"/>
                  <a:gd name="T7" fmla="*/ 52 h 52"/>
                  <a:gd name="T8" fmla="*/ 0 w 22"/>
                  <a:gd name="T9" fmla="*/ 5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2"/>
                    </a:moveTo>
                    <a:lnTo>
                      <a:pt x="20" y="0"/>
                    </a:lnTo>
                    <a:lnTo>
                      <a:pt x="22" y="2"/>
                    </a:lnTo>
                    <a:lnTo>
                      <a:pt x="1" y="52"/>
                    </a:lnTo>
                    <a:lnTo>
                      <a:pt x="0" y="52"/>
                    </a:lnTo>
                    <a:close/>
                  </a:path>
                </a:pathLst>
              </a:custGeom>
              <a:solidFill>
                <a:srgbClr val="DAD9D9"/>
              </a:solidFill>
              <a:ln w="9525">
                <a:noFill/>
                <a:round/>
                <a:headEnd/>
                <a:tailEnd/>
              </a:ln>
            </p:spPr>
            <p:txBody>
              <a:bodyPr/>
              <a:lstStyle/>
              <a:p>
                <a:endParaRPr lang="hu-HU"/>
              </a:p>
            </p:txBody>
          </p:sp>
          <p:sp>
            <p:nvSpPr>
              <p:cNvPr id="58131" name="Freeform 918"/>
              <p:cNvSpPr>
                <a:spLocks/>
              </p:cNvSpPr>
              <p:nvPr/>
            </p:nvSpPr>
            <p:spPr bwMode="auto">
              <a:xfrm>
                <a:off x="2547" y="2251"/>
                <a:ext cx="23" cy="54"/>
              </a:xfrm>
              <a:custGeom>
                <a:avLst/>
                <a:gdLst>
                  <a:gd name="T0" fmla="*/ 0 w 23"/>
                  <a:gd name="T1" fmla="*/ 52 h 54"/>
                  <a:gd name="T2" fmla="*/ 20 w 23"/>
                  <a:gd name="T3" fmla="*/ 0 h 54"/>
                  <a:gd name="T4" fmla="*/ 23 w 23"/>
                  <a:gd name="T5" fmla="*/ 2 h 54"/>
                  <a:gd name="T6" fmla="*/ 2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0" y="0"/>
                    </a:lnTo>
                    <a:lnTo>
                      <a:pt x="23" y="2"/>
                    </a:lnTo>
                    <a:lnTo>
                      <a:pt x="2" y="54"/>
                    </a:lnTo>
                    <a:lnTo>
                      <a:pt x="0" y="52"/>
                    </a:lnTo>
                    <a:close/>
                  </a:path>
                </a:pathLst>
              </a:custGeom>
              <a:solidFill>
                <a:srgbClr val="D5D5D5"/>
              </a:solidFill>
              <a:ln w="9525">
                <a:noFill/>
                <a:round/>
                <a:headEnd/>
                <a:tailEnd/>
              </a:ln>
            </p:spPr>
            <p:txBody>
              <a:bodyPr/>
              <a:lstStyle/>
              <a:p>
                <a:endParaRPr lang="hu-HU"/>
              </a:p>
            </p:txBody>
          </p:sp>
          <p:sp>
            <p:nvSpPr>
              <p:cNvPr id="58132" name="Freeform 919"/>
              <p:cNvSpPr>
                <a:spLocks/>
              </p:cNvSpPr>
              <p:nvPr/>
            </p:nvSpPr>
            <p:spPr bwMode="auto">
              <a:xfrm>
                <a:off x="2547" y="2253"/>
                <a:ext cx="24" cy="52"/>
              </a:xfrm>
              <a:custGeom>
                <a:avLst/>
                <a:gdLst>
                  <a:gd name="T0" fmla="*/ 0 w 24"/>
                  <a:gd name="T1" fmla="*/ 50 h 52"/>
                  <a:gd name="T2" fmla="*/ 21 w 24"/>
                  <a:gd name="T3" fmla="*/ 0 h 52"/>
                  <a:gd name="T4" fmla="*/ 24 w 24"/>
                  <a:gd name="T5" fmla="*/ 0 h 52"/>
                  <a:gd name="T6" fmla="*/ 3 w 24"/>
                  <a:gd name="T7" fmla="*/ 52 h 52"/>
                  <a:gd name="T8" fmla="*/ 0 w 24"/>
                  <a:gd name="T9" fmla="*/ 50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0" y="50"/>
                    </a:moveTo>
                    <a:lnTo>
                      <a:pt x="21" y="0"/>
                    </a:lnTo>
                    <a:lnTo>
                      <a:pt x="24" y="0"/>
                    </a:lnTo>
                    <a:lnTo>
                      <a:pt x="3" y="52"/>
                    </a:lnTo>
                    <a:lnTo>
                      <a:pt x="0" y="50"/>
                    </a:lnTo>
                    <a:close/>
                  </a:path>
                </a:pathLst>
              </a:custGeom>
              <a:solidFill>
                <a:srgbClr val="CFCECE"/>
              </a:solidFill>
              <a:ln w="9525">
                <a:noFill/>
                <a:round/>
                <a:headEnd/>
                <a:tailEnd/>
              </a:ln>
            </p:spPr>
            <p:txBody>
              <a:bodyPr/>
              <a:lstStyle/>
              <a:p>
                <a:endParaRPr lang="hu-HU"/>
              </a:p>
            </p:txBody>
          </p:sp>
          <p:sp>
            <p:nvSpPr>
              <p:cNvPr id="58133" name="Freeform 920"/>
              <p:cNvSpPr>
                <a:spLocks/>
              </p:cNvSpPr>
              <p:nvPr/>
            </p:nvSpPr>
            <p:spPr bwMode="auto">
              <a:xfrm>
                <a:off x="2549" y="2253"/>
                <a:ext cx="24" cy="53"/>
              </a:xfrm>
              <a:custGeom>
                <a:avLst/>
                <a:gdLst>
                  <a:gd name="T0" fmla="*/ 0 w 24"/>
                  <a:gd name="T1" fmla="*/ 52 h 53"/>
                  <a:gd name="T2" fmla="*/ 21 w 24"/>
                  <a:gd name="T3" fmla="*/ 0 h 53"/>
                  <a:gd name="T4" fmla="*/ 24 w 24"/>
                  <a:gd name="T5" fmla="*/ 1 h 53"/>
                  <a:gd name="T6" fmla="*/ 3 w 24"/>
                  <a:gd name="T7" fmla="*/ 53 h 53"/>
                  <a:gd name="T8" fmla="*/ 0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2"/>
                    </a:moveTo>
                    <a:lnTo>
                      <a:pt x="21" y="0"/>
                    </a:lnTo>
                    <a:lnTo>
                      <a:pt x="24" y="1"/>
                    </a:lnTo>
                    <a:lnTo>
                      <a:pt x="3" y="53"/>
                    </a:lnTo>
                    <a:lnTo>
                      <a:pt x="0" y="52"/>
                    </a:lnTo>
                    <a:close/>
                  </a:path>
                </a:pathLst>
              </a:custGeom>
              <a:solidFill>
                <a:srgbClr val="CDCDCC"/>
              </a:solidFill>
              <a:ln w="9525">
                <a:noFill/>
                <a:round/>
                <a:headEnd/>
                <a:tailEnd/>
              </a:ln>
            </p:spPr>
            <p:txBody>
              <a:bodyPr/>
              <a:lstStyle/>
              <a:p>
                <a:endParaRPr lang="hu-HU"/>
              </a:p>
            </p:txBody>
          </p:sp>
          <p:sp>
            <p:nvSpPr>
              <p:cNvPr id="58134" name="Freeform 921"/>
              <p:cNvSpPr>
                <a:spLocks/>
              </p:cNvSpPr>
              <p:nvPr/>
            </p:nvSpPr>
            <p:spPr bwMode="auto">
              <a:xfrm>
                <a:off x="2550" y="2253"/>
                <a:ext cx="24" cy="53"/>
              </a:xfrm>
              <a:custGeom>
                <a:avLst/>
                <a:gdLst>
                  <a:gd name="T0" fmla="*/ 0 w 24"/>
                  <a:gd name="T1" fmla="*/ 52 h 53"/>
                  <a:gd name="T2" fmla="*/ 21 w 24"/>
                  <a:gd name="T3" fmla="*/ 0 h 53"/>
                  <a:gd name="T4" fmla="*/ 24 w 24"/>
                  <a:gd name="T5" fmla="*/ 1 h 53"/>
                  <a:gd name="T6" fmla="*/ 3 w 24"/>
                  <a:gd name="T7" fmla="*/ 53 h 53"/>
                  <a:gd name="T8" fmla="*/ 0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2"/>
                    </a:moveTo>
                    <a:lnTo>
                      <a:pt x="21" y="0"/>
                    </a:lnTo>
                    <a:lnTo>
                      <a:pt x="24" y="1"/>
                    </a:lnTo>
                    <a:lnTo>
                      <a:pt x="3" y="53"/>
                    </a:lnTo>
                    <a:lnTo>
                      <a:pt x="0" y="52"/>
                    </a:lnTo>
                    <a:close/>
                  </a:path>
                </a:pathLst>
              </a:custGeom>
              <a:solidFill>
                <a:srgbClr val="CBCACA"/>
              </a:solidFill>
              <a:ln w="9525">
                <a:noFill/>
                <a:round/>
                <a:headEnd/>
                <a:tailEnd/>
              </a:ln>
            </p:spPr>
            <p:txBody>
              <a:bodyPr/>
              <a:lstStyle/>
              <a:p>
                <a:endParaRPr lang="hu-HU"/>
              </a:p>
            </p:txBody>
          </p:sp>
          <p:sp>
            <p:nvSpPr>
              <p:cNvPr id="58135" name="Freeform 922"/>
              <p:cNvSpPr>
                <a:spLocks/>
              </p:cNvSpPr>
              <p:nvPr/>
            </p:nvSpPr>
            <p:spPr bwMode="auto">
              <a:xfrm>
                <a:off x="2552" y="2254"/>
                <a:ext cx="24" cy="52"/>
              </a:xfrm>
              <a:custGeom>
                <a:avLst/>
                <a:gdLst>
                  <a:gd name="T0" fmla="*/ 0 w 24"/>
                  <a:gd name="T1" fmla="*/ 52 h 52"/>
                  <a:gd name="T2" fmla="*/ 21 w 24"/>
                  <a:gd name="T3" fmla="*/ 0 h 52"/>
                  <a:gd name="T4" fmla="*/ 24 w 24"/>
                  <a:gd name="T5" fmla="*/ 0 h 52"/>
                  <a:gd name="T6" fmla="*/ 2 w 24"/>
                  <a:gd name="T7" fmla="*/ 52 h 52"/>
                  <a:gd name="T8" fmla="*/ 0 w 24"/>
                  <a:gd name="T9" fmla="*/ 52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0" y="52"/>
                    </a:moveTo>
                    <a:lnTo>
                      <a:pt x="21" y="0"/>
                    </a:lnTo>
                    <a:lnTo>
                      <a:pt x="24" y="0"/>
                    </a:lnTo>
                    <a:lnTo>
                      <a:pt x="2" y="52"/>
                    </a:lnTo>
                    <a:lnTo>
                      <a:pt x="0" y="52"/>
                    </a:lnTo>
                    <a:close/>
                  </a:path>
                </a:pathLst>
              </a:custGeom>
              <a:solidFill>
                <a:srgbClr val="C9C8C8"/>
              </a:solidFill>
              <a:ln w="9525">
                <a:noFill/>
                <a:round/>
                <a:headEnd/>
                <a:tailEnd/>
              </a:ln>
            </p:spPr>
            <p:txBody>
              <a:bodyPr/>
              <a:lstStyle/>
              <a:p>
                <a:endParaRPr lang="hu-HU"/>
              </a:p>
            </p:txBody>
          </p:sp>
          <p:sp>
            <p:nvSpPr>
              <p:cNvPr id="58136" name="Freeform 923"/>
              <p:cNvSpPr>
                <a:spLocks/>
              </p:cNvSpPr>
              <p:nvPr/>
            </p:nvSpPr>
            <p:spPr bwMode="auto">
              <a:xfrm>
                <a:off x="2553" y="2254"/>
                <a:ext cx="24" cy="53"/>
              </a:xfrm>
              <a:custGeom>
                <a:avLst/>
                <a:gdLst>
                  <a:gd name="T0" fmla="*/ 0 w 24"/>
                  <a:gd name="T1" fmla="*/ 52 h 53"/>
                  <a:gd name="T2" fmla="*/ 21 w 24"/>
                  <a:gd name="T3" fmla="*/ 0 h 53"/>
                  <a:gd name="T4" fmla="*/ 24 w 24"/>
                  <a:gd name="T5" fmla="*/ 1 h 53"/>
                  <a:gd name="T6" fmla="*/ 3 w 24"/>
                  <a:gd name="T7" fmla="*/ 53 h 53"/>
                  <a:gd name="T8" fmla="*/ 0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2"/>
                    </a:moveTo>
                    <a:lnTo>
                      <a:pt x="21" y="0"/>
                    </a:lnTo>
                    <a:lnTo>
                      <a:pt x="24" y="1"/>
                    </a:lnTo>
                    <a:lnTo>
                      <a:pt x="3" y="53"/>
                    </a:lnTo>
                    <a:lnTo>
                      <a:pt x="0" y="52"/>
                    </a:lnTo>
                    <a:close/>
                  </a:path>
                </a:pathLst>
              </a:custGeom>
              <a:solidFill>
                <a:srgbClr val="C6C5C5"/>
              </a:solidFill>
              <a:ln w="9525">
                <a:noFill/>
                <a:round/>
                <a:headEnd/>
                <a:tailEnd/>
              </a:ln>
            </p:spPr>
            <p:txBody>
              <a:bodyPr/>
              <a:lstStyle/>
              <a:p>
                <a:endParaRPr lang="hu-HU"/>
              </a:p>
            </p:txBody>
          </p:sp>
          <p:sp>
            <p:nvSpPr>
              <p:cNvPr id="58137" name="Freeform 924"/>
              <p:cNvSpPr>
                <a:spLocks/>
              </p:cNvSpPr>
              <p:nvPr/>
            </p:nvSpPr>
            <p:spPr bwMode="auto">
              <a:xfrm>
                <a:off x="2554" y="2254"/>
                <a:ext cx="23" cy="53"/>
              </a:xfrm>
              <a:custGeom>
                <a:avLst/>
                <a:gdLst>
                  <a:gd name="T0" fmla="*/ 0 w 23"/>
                  <a:gd name="T1" fmla="*/ 52 h 53"/>
                  <a:gd name="T2" fmla="*/ 22 w 23"/>
                  <a:gd name="T3" fmla="*/ 0 h 53"/>
                  <a:gd name="T4" fmla="*/ 23 w 23"/>
                  <a:gd name="T5" fmla="*/ 1 h 53"/>
                  <a:gd name="T6" fmla="*/ 3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2" y="0"/>
                    </a:lnTo>
                    <a:lnTo>
                      <a:pt x="23" y="1"/>
                    </a:lnTo>
                    <a:lnTo>
                      <a:pt x="3" y="53"/>
                    </a:lnTo>
                    <a:lnTo>
                      <a:pt x="0" y="52"/>
                    </a:lnTo>
                    <a:close/>
                  </a:path>
                </a:pathLst>
              </a:custGeom>
              <a:solidFill>
                <a:srgbClr val="C3C3C2"/>
              </a:solidFill>
              <a:ln w="9525">
                <a:noFill/>
                <a:round/>
                <a:headEnd/>
                <a:tailEnd/>
              </a:ln>
            </p:spPr>
            <p:txBody>
              <a:bodyPr/>
              <a:lstStyle/>
              <a:p>
                <a:endParaRPr lang="hu-HU"/>
              </a:p>
            </p:txBody>
          </p:sp>
          <p:sp>
            <p:nvSpPr>
              <p:cNvPr id="58138" name="Freeform 925"/>
              <p:cNvSpPr>
                <a:spLocks/>
              </p:cNvSpPr>
              <p:nvPr/>
            </p:nvSpPr>
            <p:spPr bwMode="auto">
              <a:xfrm>
                <a:off x="2556" y="2255"/>
                <a:ext cx="22" cy="52"/>
              </a:xfrm>
              <a:custGeom>
                <a:avLst/>
                <a:gdLst>
                  <a:gd name="T0" fmla="*/ 0 w 22"/>
                  <a:gd name="T1" fmla="*/ 52 h 52"/>
                  <a:gd name="T2" fmla="*/ 21 w 22"/>
                  <a:gd name="T3" fmla="*/ 0 h 52"/>
                  <a:gd name="T4" fmla="*/ 22 w 22"/>
                  <a:gd name="T5" fmla="*/ 2 h 52"/>
                  <a:gd name="T6" fmla="*/ 3 w 22"/>
                  <a:gd name="T7" fmla="*/ 52 h 52"/>
                  <a:gd name="T8" fmla="*/ 0 w 22"/>
                  <a:gd name="T9" fmla="*/ 5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2"/>
                    </a:moveTo>
                    <a:lnTo>
                      <a:pt x="21" y="0"/>
                    </a:lnTo>
                    <a:lnTo>
                      <a:pt x="22" y="2"/>
                    </a:lnTo>
                    <a:lnTo>
                      <a:pt x="3" y="52"/>
                    </a:lnTo>
                    <a:lnTo>
                      <a:pt x="0" y="52"/>
                    </a:lnTo>
                    <a:close/>
                  </a:path>
                </a:pathLst>
              </a:custGeom>
              <a:solidFill>
                <a:srgbClr val="C1C1C0"/>
              </a:solidFill>
              <a:ln w="9525">
                <a:noFill/>
                <a:round/>
                <a:headEnd/>
                <a:tailEnd/>
              </a:ln>
            </p:spPr>
            <p:txBody>
              <a:bodyPr/>
              <a:lstStyle/>
              <a:p>
                <a:endParaRPr lang="hu-HU"/>
              </a:p>
            </p:txBody>
          </p:sp>
          <p:sp>
            <p:nvSpPr>
              <p:cNvPr id="58139" name="Freeform 926"/>
              <p:cNvSpPr>
                <a:spLocks/>
              </p:cNvSpPr>
              <p:nvPr/>
            </p:nvSpPr>
            <p:spPr bwMode="auto">
              <a:xfrm>
                <a:off x="2557" y="2255"/>
                <a:ext cx="23" cy="54"/>
              </a:xfrm>
              <a:custGeom>
                <a:avLst/>
                <a:gdLst>
                  <a:gd name="T0" fmla="*/ 0 w 23"/>
                  <a:gd name="T1" fmla="*/ 52 h 54"/>
                  <a:gd name="T2" fmla="*/ 20 w 23"/>
                  <a:gd name="T3" fmla="*/ 0 h 54"/>
                  <a:gd name="T4" fmla="*/ 23 w 23"/>
                  <a:gd name="T5" fmla="*/ 2 h 54"/>
                  <a:gd name="T6" fmla="*/ 3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0" y="0"/>
                    </a:lnTo>
                    <a:lnTo>
                      <a:pt x="23" y="2"/>
                    </a:lnTo>
                    <a:lnTo>
                      <a:pt x="3" y="54"/>
                    </a:lnTo>
                    <a:lnTo>
                      <a:pt x="0" y="52"/>
                    </a:lnTo>
                    <a:close/>
                  </a:path>
                </a:pathLst>
              </a:custGeom>
              <a:solidFill>
                <a:srgbClr val="BEBEBD"/>
              </a:solidFill>
              <a:ln w="9525">
                <a:noFill/>
                <a:round/>
                <a:headEnd/>
                <a:tailEnd/>
              </a:ln>
            </p:spPr>
            <p:txBody>
              <a:bodyPr/>
              <a:lstStyle/>
              <a:p>
                <a:endParaRPr lang="hu-HU"/>
              </a:p>
            </p:txBody>
          </p:sp>
          <p:sp>
            <p:nvSpPr>
              <p:cNvPr id="58140" name="Freeform 927"/>
              <p:cNvSpPr>
                <a:spLocks/>
              </p:cNvSpPr>
              <p:nvPr/>
            </p:nvSpPr>
            <p:spPr bwMode="auto">
              <a:xfrm>
                <a:off x="2559" y="2257"/>
                <a:ext cx="22" cy="52"/>
              </a:xfrm>
              <a:custGeom>
                <a:avLst/>
                <a:gdLst>
                  <a:gd name="T0" fmla="*/ 0 w 22"/>
                  <a:gd name="T1" fmla="*/ 50 h 52"/>
                  <a:gd name="T2" fmla="*/ 19 w 22"/>
                  <a:gd name="T3" fmla="*/ 0 h 52"/>
                  <a:gd name="T4" fmla="*/ 22 w 22"/>
                  <a:gd name="T5" fmla="*/ 0 h 52"/>
                  <a:gd name="T6" fmla="*/ 2 w 22"/>
                  <a:gd name="T7" fmla="*/ 52 h 52"/>
                  <a:gd name="T8" fmla="*/ 0 w 22"/>
                  <a:gd name="T9" fmla="*/ 50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0"/>
                    </a:moveTo>
                    <a:lnTo>
                      <a:pt x="19" y="0"/>
                    </a:lnTo>
                    <a:lnTo>
                      <a:pt x="22" y="0"/>
                    </a:lnTo>
                    <a:lnTo>
                      <a:pt x="2" y="52"/>
                    </a:lnTo>
                    <a:lnTo>
                      <a:pt x="0" y="50"/>
                    </a:lnTo>
                    <a:close/>
                  </a:path>
                </a:pathLst>
              </a:custGeom>
              <a:solidFill>
                <a:srgbClr val="BCBCBB"/>
              </a:solidFill>
              <a:ln w="9525">
                <a:noFill/>
                <a:round/>
                <a:headEnd/>
                <a:tailEnd/>
              </a:ln>
            </p:spPr>
            <p:txBody>
              <a:bodyPr/>
              <a:lstStyle/>
              <a:p>
                <a:endParaRPr lang="hu-HU"/>
              </a:p>
            </p:txBody>
          </p:sp>
          <p:sp>
            <p:nvSpPr>
              <p:cNvPr id="58141" name="Freeform 928"/>
              <p:cNvSpPr>
                <a:spLocks/>
              </p:cNvSpPr>
              <p:nvPr/>
            </p:nvSpPr>
            <p:spPr bwMode="auto">
              <a:xfrm>
                <a:off x="2560" y="2257"/>
                <a:ext cx="23" cy="53"/>
              </a:xfrm>
              <a:custGeom>
                <a:avLst/>
                <a:gdLst>
                  <a:gd name="T0" fmla="*/ 0 w 23"/>
                  <a:gd name="T1" fmla="*/ 52 h 53"/>
                  <a:gd name="T2" fmla="*/ 20 w 23"/>
                  <a:gd name="T3" fmla="*/ 0 h 53"/>
                  <a:gd name="T4" fmla="*/ 23 w 23"/>
                  <a:gd name="T5" fmla="*/ 1 h 53"/>
                  <a:gd name="T6" fmla="*/ 3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0" y="0"/>
                    </a:lnTo>
                    <a:lnTo>
                      <a:pt x="23" y="1"/>
                    </a:lnTo>
                    <a:lnTo>
                      <a:pt x="3" y="53"/>
                    </a:lnTo>
                    <a:lnTo>
                      <a:pt x="0" y="52"/>
                    </a:lnTo>
                    <a:close/>
                  </a:path>
                </a:pathLst>
              </a:custGeom>
              <a:solidFill>
                <a:srgbClr val="B9B9B8"/>
              </a:solidFill>
              <a:ln w="9525">
                <a:noFill/>
                <a:round/>
                <a:headEnd/>
                <a:tailEnd/>
              </a:ln>
            </p:spPr>
            <p:txBody>
              <a:bodyPr/>
              <a:lstStyle/>
              <a:p>
                <a:endParaRPr lang="hu-HU"/>
              </a:p>
            </p:txBody>
          </p:sp>
          <p:sp>
            <p:nvSpPr>
              <p:cNvPr id="58142" name="Freeform 929"/>
              <p:cNvSpPr>
                <a:spLocks/>
              </p:cNvSpPr>
              <p:nvPr/>
            </p:nvSpPr>
            <p:spPr bwMode="auto">
              <a:xfrm>
                <a:off x="2561" y="2257"/>
                <a:ext cx="23" cy="53"/>
              </a:xfrm>
              <a:custGeom>
                <a:avLst/>
                <a:gdLst>
                  <a:gd name="T0" fmla="*/ 0 w 23"/>
                  <a:gd name="T1" fmla="*/ 52 h 53"/>
                  <a:gd name="T2" fmla="*/ 20 w 23"/>
                  <a:gd name="T3" fmla="*/ 0 h 53"/>
                  <a:gd name="T4" fmla="*/ 23 w 23"/>
                  <a:gd name="T5" fmla="*/ 1 h 53"/>
                  <a:gd name="T6" fmla="*/ 3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0" y="0"/>
                    </a:lnTo>
                    <a:lnTo>
                      <a:pt x="23" y="1"/>
                    </a:lnTo>
                    <a:lnTo>
                      <a:pt x="3" y="53"/>
                    </a:lnTo>
                    <a:lnTo>
                      <a:pt x="0" y="52"/>
                    </a:lnTo>
                    <a:close/>
                  </a:path>
                </a:pathLst>
              </a:custGeom>
              <a:solidFill>
                <a:srgbClr val="B7B7B6"/>
              </a:solidFill>
              <a:ln w="9525">
                <a:noFill/>
                <a:round/>
                <a:headEnd/>
                <a:tailEnd/>
              </a:ln>
            </p:spPr>
            <p:txBody>
              <a:bodyPr/>
              <a:lstStyle/>
              <a:p>
                <a:endParaRPr lang="hu-HU"/>
              </a:p>
            </p:txBody>
          </p:sp>
          <p:sp>
            <p:nvSpPr>
              <p:cNvPr id="58143" name="Freeform 930"/>
              <p:cNvSpPr>
                <a:spLocks/>
              </p:cNvSpPr>
              <p:nvPr/>
            </p:nvSpPr>
            <p:spPr bwMode="auto">
              <a:xfrm>
                <a:off x="2563" y="2258"/>
                <a:ext cx="22" cy="52"/>
              </a:xfrm>
              <a:custGeom>
                <a:avLst/>
                <a:gdLst>
                  <a:gd name="T0" fmla="*/ 0 w 22"/>
                  <a:gd name="T1" fmla="*/ 52 h 52"/>
                  <a:gd name="T2" fmla="*/ 20 w 22"/>
                  <a:gd name="T3" fmla="*/ 0 h 52"/>
                  <a:gd name="T4" fmla="*/ 22 w 22"/>
                  <a:gd name="T5" fmla="*/ 0 h 52"/>
                  <a:gd name="T6" fmla="*/ 3 w 22"/>
                  <a:gd name="T7" fmla="*/ 52 h 52"/>
                  <a:gd name="T8" fmla="*/ 0 w 22"/>
                  <a:gd name="T9" fmla="*/ 5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2"/>
                    </a:moveTo>
                    <a:lnTo>
                      <a:pt x="20" y="0"/>
                    </a:lnTo>
                    <a:lnTo>
                      <a:pt x="22" y="0"/>
                    </a:lnTo>
                    <a:lnTo>
                      <a:pt x="3" y="52"/>
                    </a:lnTo>
                    <a:lnTo>
                      <a:pt x="0" y="52"/>
                    </a:lnTo>
                    <a:close/>
                  </a:path>
                </a:pathLst>
              </a:custGeom>
              <a:solidFill>
                <a:srgbClr val="B4B4B3"/>
              </a:solidFill>
              <a:ln w="9525">
                <a:noFill/>
                <a:round/>
                <a:headEnd/>
                <a:tailEnd/>
              </a:ln>
            </p:spPr>
            <p:txBody>
              <a:bodyPr/>
              <a:lstStyle/>
              <a:p>
                <a:endParaRPr lang="hu-HU"/>
              </a:p>
            </p:txBody>
          </p:sp>
          <p:sp>
            <p:nvSpPr>
              <p:cNvPr id="58144" name="Freeform 931"/>
              <p:cNvSpPr>
                <a:spLocks/>
              </p:cNvSpPr>
              <p:nvPr/>
            </p:nvSpPr>
            <p:spPr bwMode="auto">
              <a:xfrm>
                <a:off x="2564" y="2258"/>
                <a:ext cx="23" cy="54"/>
              </a:xfrm>
              <a:custGeom>
                <a:avLst/>
                <a:gdLst>
                  <a:gd name="T0" fmla="*/ 0 w 23"/>
                  <a:gd name="T1" fmla="*/ 52 h 54"/>
                  <a:gd name="T2" fmla="*/ 20 w 23"/>
                  <a:gd name="T3" fmla="*/ 0 h 54"/>
                  <a:gd name="T4" fmla="*/ 23 w 23"/>
                  <a:gd name="T5" fmla="*/ 2 h 54"/>
                  <a:gd name="T6" fmla="*/ 3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0" y="0"/>
                    </a:lnTo>
                    <a:lnTo>
                      <a:pt x="23" y="2"/>
                    </a:lnTo>
                    <a:lnTo>
                      <a:pt x="3" y="54"/>
                    </a:lnTo>
                    <a:lnTo>
                      <a:pt x="0" y="52"/>
                    </a:lnTo>
                    <a:close/>
                  </a:path>
                </a:pathLst>
              </a:custGeom>
              <a:solidFill>
                <a:srgbClr val="B2B1B1"/>
              </a:solidFill>
              <a:ln w="9525">
                <a:noFill/>
                <a:round/>
                <a:headEnd/>
                <a:tailEnd/>
              </a:ln>
            </p:spPr>
            <p:txBody>
              <a:bodyPr/>
              <a:lstStyle/>
              <a:p>
                <a:endParaRPr lang="hu-HU"/>
              </a:p>
            </p:txBody>
          </p:sp>
          <p:sp>
            <p:nvSpPr>
              <p:cNvPr id="58145" name="Freeform 932"/>
              <p:cNvSpPr>
                <a:spLocks/>
              </p:cNvSpPr>
              <p:nvPr/>
            </p:nvSpPr>
            <p:spPr bwMode="auto">
              <a:xfrm>
                <a:off x="2566" y="2258"/>
                <a:ext cx="22" cy="54"/>
              </a:xfrm>
              <a:custGeom>
                <a:avLst/>
                <a:gdLst>
                  <a:gd name="T0" fmla="*/ 0 w 22"/>
                  <a:gd name="T1" fmla="*/ 52 h 54"/>
                  <a:gd name="T2" fmla="*/ 19 w 22"/>
                  <a:gd name="T3" fmla="*/ 0 h 54"/>
                  <a:gd name="T4" fmla="*/ 22 w 22"/>
                  <a:gd name="T5" fmla="*/ 2 h 54"/>
                  <a:gd name="T6" fmla="*/ 1 w 22"/>
                  <a:gd name="T7" fmla="*/ 54 h 54"/>
                  <a:gd name="T8" fmla="*/ 0 w 22"/>
                  <a:gd name="T9" fmla="*/ 52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0" y="52"/>
                    </a:moveTo>
                    <a:lnTo>
                      <a:pt x="19" y="0"/>
                    </a:lnTo>
                    <a:lnTo>
                      <a:pt x="22" y="2"/>
                    </a:lnTo>
                    <a:lnTo>
                      <a:pt x="1" y="54"/>
                    </a:lnTo>
                    <a:lnTo>
                      <a:pt x="0" y="52"/>
                    </a:lnTo>
                    <a:close/>
                  </a:path>
                </a:pathLst>
              </a:custGeom>
              <a:solidFill>
                <a:srgbClr val="ADACAB"/>
              </a:solidFill>
              <a:ln w="9525">
                <a:noFill/>
                <a:round/>
                <a:headEnd/>
                <a:tailEnd/>
              </a:ln>
            </p:spPr>
            <p:txBody>
              <a:bodyPr/>
              <a:lstStyle/>
              <a:p>
                <a:endParaRPr lang="hu-HU"/>
              </a:p>
            </p:txBody>
          </p:sp>
          <p:sp>
            <p:nvSpPr>
              <p:cNvPr id="58146" name="Freeform 933"/>
              <p:cNvSpPr>
                <a:spLocks/>
              </p:cNvSpPr>
              <p:nvPr/>
            </p:nvSpPr>
            <p:spPr bwMode="auto">
              <a:xfrm>
                <a:off x="2567" y="2260"/>
                <a:ext cx="23" cy="52"/>
              </a:xfrm>
              <a:custGeom>
                <a:avLst/>
                <a:gdLst>
                  <a:gd name="T0" fmla="*/ 0 w 23"/>
                  <a:gd name="T1" fmla="*/ 52 h 52"/>
                  <a:gd name="T2" fmla="*/ 20 w 23"/>
                  <a:gd name="T3" fmla="*/ 0 h 52"/>
                  <a:gd name="T4" fmla="*/ 23 w 23"/>
                  <a:gd name="T5" fmla="*/ 0 h 52"/>
                  <a:gd name="T6" fmla="*/ 1 w 23"/>
                  <a:gd name="T7" fmla="*/ 52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0" y="0"/>
                    </a:lnTo>
                    <a:lnTo>
                      <a:pt x="23" y="0"/>
                    </a:lnTo>
                    <a:lnTo>
                      <a:pt x="1" y="52"/>
                    </a:lnTo>
                    <a:lnTo>
                      <a:pt x="0" y="52"/>
                    </a:lnTo>
                    <a:close/>
                  </a:path>
                </a:pathLst>
              </a:custGeom>
              <a:solidFill>
                <a:srgbClr val="ABAAA9"/>
              </a:solidFill>
              <a:ln w="9525">
                <a:noFill/>
                <a:round/>
                <a:headEnd/>
                <a:tailEnd/>
              </a:ln>
            </p:spPr>
            <p:txBody>
              <a:bodyPr/>
              <a:lstStyle/>
              <a:p>
                <a:endParaRPr lang="hu-HU"/>
              </a:p>
            </p:txBody>
          </p:sp>
          <p:sp>
            <p:nvSpPr>
              <p:cNvPr id="58147" name="Freeform 934"/>
              <p:cNvSpPr>
                <a:spLocks/>
              </p:cNvSpPr>
              <p:nvPr/>
            </p:nvSpPr>
            <p:spPr bwMode="auto">
              <a:xfrm>
                <a:off x="2567" y="2260"/>
                <a:ext cx="24" cy="53"/>
              </a:xfrm>
              <a:custGeom>
                <a:avLst/>
                <a:gdLst>
                  <a:gd name="T0" fmla="*/ 0 w 24"/>
                  <a:gd name="T1" fmla="*/ 52 h 53"/>
                  <a:gd name="T2" fmla="*/ 21 w 24"/>
                  <a:gd name="T3" fmla="*/ 0 h 53"/>
                  <a:gd name="T4" fmla="*/ 24 w 24"/>
                  <a:gd name="T5" fmla="*/ 1 h 53"/>
                  <a:gd name="T6" fmla="*/ 3 w 24"/>
                  <a:gd name="T7" fmla="*/ 53 h 53"/>
                  <a:gd name="T8" fmla="*/ 0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2"/>
                    </a:moveTo>
                    <a:lnTo>
                      <a:pt x="21" y="0"/>
                    </a:lnTo>
                    <a:lnTo>
                      <a:pt x="24" y="1"/>
                    </a:lnTo>
                    <a:lnTo>
                      <a:pt x="3" y="53"/>
                    </a:lnTo>
                    <a:lnTo>
                      <a:pt x="0" y="52"/>
                    </a:lnTo>
                    <a:close/>
                  </a:path>
                </a:pathLst>
              </a:custGeom>
              <a:solidFill>
                <a:srgbClr val="A8A8A7"/>
              </a:solidFill>
              <a:ln w="9525">
                <a:noFill/>
                <a:round/>
                <a:headEnd/>
                <a:tailEnd/>
              </a:ln>
            </p:spPr>
            <p:txBody>
              <a:bodyPr/>
              <a:lstStyle/>
              <a:p>
                <a:endParaRPr lang="hu-HU"/>
              </a:p>
            </p:txBody>
          </p:sp>
          <p:sp>
            <p:nvSpPr>
              <p:cNvPr id="58148" name="Freeform 935"/>
              <p:cNvSpPr>
                <a:spLocks/>
              </p:cNvSpPr>
              <p:nvPr/>
            </p:nvSpPr>
            <p:spPr bwMode="auto">
              <a:xfrm>
                <a:off x="2568" y="2260"/>
                <a:ext cx="24" cy="53"/>
              </a:xfrm>
              <a:custGeom>
                <a:avLst/>
                <a:gdLst>
                  <a:gd name="T0" fmla="*/ 0 w 24"/>
                  <a:gd name="T1" fmla="*/ 52 h 53"/>
                  <a:gd name="T2" fmla="*/ 22 w 24"/>
                  <a:gd name="T3" fmla="*/ 0 h 53"/>
                  <a:gd name="T4" fmla="*/ 24 w 24"/>
                  <a:gd name="T5" fmla="*/ 1 h 53"/>
                  <a:gd name="T6" fmla="*/ 3 w 24"/>
                  <a:gd name="T7" fmla="*/ 53 h 53"/>
                  <a:gd name="T8" fmla="*/ 0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2"/>
                    </a:moveTo>
                    <a:lnTo>
                      <a:pt x="22" y="0"/>
                    </a:lnTo>
                    <a:lnTo>
                      <a:pt x="24" y="1"/>
                    </a:lnTo>
                    <a:lnTo>
                      <a:pt x="3" y="53"/>
                    </a:lnTo>
                    <a:lnTo>
                      <a:pt x="0" y="52"/>
                    </a:lnTo>
                    <a:close/>
                  </a:path>
                </a:pathLst>
              </a:custGeom>
              <a:solidFill>
                <a:srgbClr val="A7A6A6"/>
              </a:solidFill>
              <a:ln w="9525">
                <a:noFill/>
                <a:round/>
                <a:headEnd/>
                <a:tailEnd/>
              </a:ln>
            </p:spPr>
            <p:txBody>
              <a:bodyPr/>
              <a:lstStyle/>
              <a:p>
                <a:endParaRPr lang="hu-HU"/>
              </a:p>
            </p:txBody>
          </p:sp>
          <p:sp>
            <p:nvSpPr>
              <p:cNvPr id="58149" name="Freeform 936"/>
              <p:cNvSpPr>
                <a:spLocks/>
              </p:cNvSpPr>
              <p:nvPr/>
            </p:nvSpPr>
            <p:spPr bwMode="auto">
              <a:xfrm>
                <a:off x="2570" y="2261"/>
                <a:ext cx="24" cy="52"/>
              </a:xfrm>
              <a:custGeom>
                <a:avLst/>
                <a:gdLst>
                  <a:gd name="T0" fmla="*/ 0 w 24"/>
                  <a:gd name="T1" fmla="*/ 52 h 52"/>
                  <a:gd name="T2" fmla="*/ 21 w 24"/>
                  <a:gd name="T3" fmla="*/ 0 h 52"/>
                  <a:gd name="T4" fmla="*/ 24 w 24"/>
                  <a:gd name="T5" fmla="*/ 1 h 52"/>
                  <a:gd name="T6" fmla="*/ 3 w 24"/>
                  <a:gd name="T7" fmla="*/ 52 h 52"/>
                  <a:gd name="T8" fmla="*/ 0 w 24"/>
                  <a:gd name="T9" fmla="*/ 52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0" y="52"/>
                    </a:moveTo>
                    <a:lnTo>
                      <a:pt x="21" y="0"/>
                    </a:lnTo>
                    <a:lnTo>
                      <a:pt x="24" y="1"/>
                    </a:lnTo>
                    <a:lnTo>
                      <a:pt x="3" y="52"/>
                    </a:lnTo>
                    <a:lnTo>
                      <a:pt x="0" y="52"/>
                    </a:lnTo>
                    <a:close/>
                  </a:path>
                </a:pathLst>
              </a:custGeom>
              <a:solidFill>
                <a:srgbClr val="A5A4A3"/>
              </a:solidFill>
              <a:ln w="9525">
                <a:noFill/>
                <a:round/>
                <a:headEnd/>
                <a:tailEnd/>
              </a:ln>
            </p:spPr>
            <p:txBody>
              <a:bodyPr/>
              <a:lstStyle/>
              <a:p>
                <a:endParaRPr lang="hu-HU"/>
              </a:p>
            </p:txBody>
          </p:sp>
          <p:sp>
            <p:nvSpPr>
              <p:cNvPr id="58150" name="Freeform 937"/>
              <p:cNvSpPr>
                <a:spLocks/>
              </p:cNvSpPr>
              <p:nvPr/>
            </p:nvSpPr>
            <p:spPr bwMode="auto">
              <a:xfrm>
                <a:off x="2571" y="2261"/>
                <a:ext cx="24" cy="53"/>
              </a:xfrm>
              <a:custGeom>
                <a:avLst/>
                <a:gdLst>
                  <a:gd name="T0" fmla="*/ 0 w 24"/>
                  <a:gd name="T1" fmla="*/ 52 h 53"/>
                  <a:gd name="T2" fmla="*/ 21 w 24"/>
                  <a:gd name="T3" fmla="*/ 0 h 53"/>
                  <a:gd name="T4" fmla="*/ 24 w 24"/>
                  <a:gd name="T5" fmla="*/ 1 h 53"/>
                  <a:gd name="T6" fmla="*/ 3 w 24"/>
                  <a:gd name="T7" fmla="*/ 53 h 53"/>
                  <a:gd name="T8" fmla="*/ 0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2"/>
                    </a:moveTo>
                    <a:lnTo>
                      <a:pt x="21" y="0"/>
                    </a:lnTo>
                    <a:lnTo>
                      <a:pt x="24" y="1"/>
                    </a:lnTo>
                    <a:lnTo>
                      <a:pt x="3" y="53"/>
                    </a:lnTo>
                    <a:lnTo>
                      <a:pt x="0" y="52"/>
                    </a:lnTo>
                    <a:close/>
                  </a:path>
                </a:pathLst>
              </a:custGeom>
              <a:solidFill>
                <a:srgbClr val="A3A2A2"/>
              </a:solidFill>
              <a:ln w="9525">
                <a:noFill/>
                <a:round/>
                <a:headEnd/>
                <a:tailEnd/>
              </a:ln>
            </p:spPr>
            <p:txBody>
              <a:bodyPr/>
              <a:lstStyle/>
              <a:p>
                <a:endParaRPr lang="hu-HU"/>
              </a:p>
            </p:txBody>
          </p:sp>
          <p:sp>
            <p:nvSpPr>
              <p:cNvPr id="58151" name="Freeform 938"/>
              <p:cNvSpPr>
                <a:spLocks/>
              </p:cNvSpPr>
              <p:nvPr/>
            </p:nvSpPr>
            <p:spPr bwMode="auto">
              <a:xfrm>
                <a:off x="2573" y="2262"/>
                <a:ext cx="24" cy="52"/>
              </a:xfrm>
              <a:custGeom>
                <a:avLst/>
                <a:gdLst>
                  <a:gd name="T0" fmla="*/ 0 w 24"/>
                  <a:gd name="T1" fmla="*/ 51 h 52"/>
                  <a:gd name="T2" fmla="*/ 21 w 24"/>
                  <a:gd name="T3" fmla="*/ 0 h 52"/>
                  <a:gd name="T4" fmla="*/ 24 w 24"/>
                  <a:gd name="T5" fmla="*/ 0 h 52"/>
                  <a:gd name="T6" fmla="*/ 3 w 24"/>
                  <a:gd name="T7" fmla="*/ 52 h 52"/>
                  <a:gd name="T8" fmla="*/ 0 w 24"/>
                  <a:gd name="T9" fmla="*/ 51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0" y="51"/>
                    </a:moveTo>
                    <a:lnTo>
                      <a:pt x="21" y="0"/>
                    </a:lnTo>
                    <a:lnTo>
                      <a:pt x="24" y="0"/>
                    </a:lnTo>
                    <a:lnTo>
                      <a:pt x="3" y="52"/>
                    </a:lnTo>
                    <a:lnTo>
                      <a:pt x="0" y="51"/>
                    </a:lnTo>
                    <a:close/>
                  </a:path>
                </a:pathLst>
              </a:custGeom>
              <a:solidFill>
                <a:srgbClr val="A1A09F"/>
              </a:solidFill>
              <a:ln w="9525">
                <a:noFill/>
                <a:round/>
                <a:headEnd/>
                <a:tailEnd/>
              </a:ln>
            </p:spPr>
            <p:txBody>
              <a:bodyPr/>
              <a:lstStyle/>
              <a:p>
                <a:endParaRPr lang="hu-HU"/>
              </a:p>
            </p:txBody>
          </p:sp>
          <p:sp>
            <p:nvSpPr>
              <p:cNvPr id="58152" name="Freeform 939"/>
              <p:cNvSpPr>
                <a:spLocks/>
              </p:cNvSpPr>
              <p:nvPr/>
            </p:nvSpPr>
            <p:spPr bwMode="auto">
              <a:xfrm>
                <a:off x="2574" y="2262"/>
                <a:ext cx="23" cy="54"/>
              </a:xfrm>
              <a:custGeom>
                <a:avLst/>
                <a:gdLst>
                  <a:gd name="T0" fmla="*/ 0 w 23"/>
                  <a:gd name="T1" fmla="*/ 52 h 54"/>
                  <a:gd name="T2" fmla="*/ 21 w 23"/>
                  <a:gd name="T3" fmla="*/ 0 h 54"/>
                  <a:gd name="T4" fmla="*/ 23 w 23"/>
                  <a:gd name="T5" fmla="*/ 2 h 54"/>
                  <a:gd name="T6" fmla="*/ 3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1" y="0"/>
                    </a:lnTo>
                    <a:lnTo>
                      <a:pt x="23" y="2"/>
                    </a:lnTo>
                    <a:lnTo>
                      <a:pt x="3" y="54"/>
                    </a:lnTo>
                    <a:lnTo>
                      <a:pt x="0" y="52"/>
                    </a:lnTo>
                    <a:close/>
                  </a:path>
                </a:pathLst>
              </a:custGeom>
              <a:solidFill>
                <a:srgbClr val="9F9E9E"/>
              </a:solidFill>
              <a:ln w="9525">
                <a:noFill/>
                <a:round/>
                <a:headEnd/>
                <a:tailEnd/>
              </a:ln>
            </p:spPr>
            <p:txBody>
              <a:bodyPr/>
              <a:lstStyle/>
              <a:p>
                <a:endParaRPr lang="hu-HU"/>
              </a:p>
            </p:txBody>
          </p:sp>
          <p:sp>
            <p:nvSpPr>
              <p:cNvPr id="58153" name="Freeform 940"/>
              <p:cNvSpPr>
                <a:spLocks/>
              </p:cNvSpPr>
              <p:nvPr/>
            </p:nvSpPr>
            <p:spPr bwMode="auto">
              <a:xfrm>
                <a:off x="2576" y="2262"/>
                <a:ext cx="22" cy="54"/>
              </a:xfrm>
              <a:custGeom>
                <a:avLst/>
                <a:gdLst>
                  <a:gd name="T0" fmla="*/ 0 w 22"/>
                  <a:gd name="T1" fmla="*/ 52 h 54"/>
                  <a:gd name="T2" fmla="*/ 21 w 22"/>
                  <a:gd name="T3" fmla="*/ 0 h 54"/>
                  <a:gd name="T4" fmla="*/ 22 w 22"/>
                  <a:gd name="T5" fmla="*/ 2 h 54"/>
                  <a:gd name="T6" fmla="*/ 2 w 22"/>
                  <a:gd name="T7" fmla="*/ 54 h 54"/>
                  <a:gd name="T8" fmla="*/ 0 w 22"/>
                  <a:gd name="T9" fmla="*/ 52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0" y="52"/>
                    </a:moveTo>
                    <a:lnTo>
                      <a:pt x="21" y="0"/>
                    </a:lnTo>
                    <a:lnTo>
                      <a:pt x="22" y="2"/>
                    </a:lnTo>
                    <a:lnTo>
                      <a:pt x="2" y="54"/>
                    </a:lnTo>
                    <a:lnTo>
                      <a:pt x="0" y="52"/>
                    </a:lnTo>
                    <a:close/>
                  </a:path>
                </a:pathLst>
              </a:custGeom>
              <a:solidFill>
                <a:srgbClr val="9D9C9B"/>
              </a:solidFill>
              <a:ln w="9525">
                <a:noFill/>
                <a:round/>
                <a:headEnd/>
                <a:tailEnd/>
              </a:ln>
            </p:spPr>
            <p:txBody>
              <a:bodyPr/>
              <a:lstStyle/>
              <a:p>
                <a:endParaRPr lang="hu-HU"/>
              </a:p>
            </p:txBody>
          </p:sp>
          <p:sp>
            <p:nvSpPr>
              <p:cNvPr id="58154" name="Freeform 941"/>
              <p:cNvSpPr>
                <a:spLocks/>
              </p:cNvSpPr>
              <p:nvPr/>
            </p:nvSpPr>
            <p:spPr bwMode="auto">
              <a:xfrm>
                <a:off x="2577" y="2264"/>
                <a:ext cx="22" cy="52"/>
              </a:xfrm>
              <a:custGeom>
                <a:avLst/>
                <a:gdLst>
                  <a:gd name="T0" fmla="*/ 0 w 22"/>
                  <a:gd name="T1" fmla="*/ 52 h 52"/>
                  <a:gd name="T2" fmla="*/ 20 w 22"/>
                  <a:gd name="T3" fmla="*/ 0 h 52"/>
                  <a:gd name="T4" fmla="*/ 22 w 22"/>
                  <a:gd name="T5" fmla="*/ 0 h 52"/>
                  <a:gd name="T6" fmla="*/ 3 w 22"/>
                  <a:gd name="T7" fmla="*/ 52 h 52"/>
                  <a:gd name="T8" fmla="*/ 0 w 22"/>
                  <a:gd name="T9" fmla="*/ 5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2"/>
                    </a:moveTo>
                    <a:lnTo>
                      <a:pt x="20" y="0"/>
                    </a:lnTo>
                    <a:lnTo>
                      <a:pt x="22" y="0"/>
                    </a:lnTo>
                    <a:lnTo>
                      <a:pt x="3" y="52"/>
                    </a:lnTo>
                    <a:lnTo>
                      <a:pt x="0" y="52"/>
                    </a:lnTo>
                    <a:close/>
                  </a:path>
                </a:pathLst>
              </a:custGeom>
              <a:solidFill>
                <a:srgbClr val="9B9A9A"/>
              </a:solidFill>
              <a:ln w="9525">
                <a:noFill/>
                <a:round/>
                <a:headEnd/>
                <a:tailEnd/>
              </a:ln>
            </p:spPr>
            <p:txBody>
              <a:bodyPr/>
              <a:lstStyle/>
              <a:p>
                <a:endParaRPr lang="hu-HU"/>
              </a:p>
            </p:txBody>
          </p:sp>
          <p:sp>
            <p:nvSpPr>
              <p:cNvPr id="58155" name="Freeform 942"/>
              <p:cNvSpPr>
                <a:spLocks/>
              </p:cNvSpPr>
              <p:nvPr/>
            </p:nvSpPr>
            <p:spPr bwMode="auto">
              <a:xfrm>
                <a:off x="2578" y="2264"/>
                <a:ext cx="23" cy="53"/>
              </a:xfrm>
              <a:custGeom>
                <a:avLst/>
                <a:gdLst>
                  <a:gd name="T0" fmla="*/ 0 w 23"/>
                  <a:gd name="T1" fmla="*/ 52 h 53"/>
                  <a:gd name="T2" fmla="*/ 20 w 23"/>
                  <a:gd name="T3" fmla="*/ 0 h 53"/>
                  <a:gd name="T4" fmla="*/ 23 w 23"/>
                  <a:gd name="T5" fmla="*/ 1 h 53"/>
                  <a:gd name="T6" fmla="*/ 3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0" y="0"/>
                    </a:lnTo>
                    <a:lnTo>
                      <a:pt x="23" y="1"/>
                    </a:lnTo>
                    <a:lnTo>
                      <a:pt x="3" y="53"/>
                    </a:lnTo>
                    <a:lnTo>
                      <a:pt x="0" y="52"/>
                    </a:lnTo>
                    <a:close/>
                  </a:path>
                </a:pathLst>
              </a:custGeom>
              <a:solidFill>
                <a:srgbClr val="999897"/>
              </a:solidFill>
              <a:ln w="9525">
                <a:noFill/>
                <a:round/>
                <a:headEnd/>
                <a:tailEnd/>
              </a:ln>
            </p:spPr>
            <p:txBody>
              <a:bodyPr/>
              <a:lstStyle/>
              <a:p>
                <a:endParaRPr lang="hu-HU"/>
              </a:p>
            </p:txBody>
          </p:sp>
          <p:sp>
            <p:nvSpPr>
              <p:cNvPr id="58156" name="Freeform 943"/>
              <p:cNvSpPr>
                <a:spLocks/>
              </p:cNvSpPr>
              <p:nvPr/>
            </p:nvSpPr>
            <p:spPr bwMode="auto">
              <a:xfrm>
                <a:off x="2580" y="2264"/>
                <a:ext cx="22" cy="53"/>
              </a:xfrm>
              <a:custGeom>
                <a:avLst/>
                <a:gdLst>
                  <a:gd name="T0" fmla="*/ 0 w 22"/>
                  <a:gd name="T1" fmla="*/ 52 h 53"/>
                  <a:gd name="T2" fmla="*/ 19 w 22"/>
                  <a:gd name="T3" fmla="*/ 0 h 53"/>
                  <a:gd name="T4" fmla="*/ 22 w 22"/>
                  <a:gd name="T5" fmla="*/ 1 h 53"/>
                  <a:gd name="T6" fmla="*/ 3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19" y="0"/>
                    </a:lnTo>
                    <a:lnTo>
                      <a:pt x="22" y="1"/>
                    </a:lnTo>
                    <a:lnTo>
                      <a:pt x="3" y="53"/>
                    </a:lnTo>
                    <a:lnTo>
                      <a:pt x="0" y="52"/>
                    </a:lnTo>
                    <a:close/>
                  </a:path>
                </a:pathLst>
              </a:custGeom>
              <a:solidFill>
                <a:srgbClr val="969595"/>
              </a:solidFill>
              <a:ln w="9525">
                <a:noFill/>
                <a:round/>
                <a:headEnd/>
                <a:tailEnd/>
              </a:ln>
            </p:spPr>
            <p:txBody>
              <a:bodyPr/>
              <a:lstStyle/>
              <a:p>
                <a:endParaRPr lang="hu-HU"/>
              </a:p>
            </p:txBody>
          </p:sp>
          <p:sp>
            <p:nvSpPr>
              <p:cNvPr id="58157" name="Freeform 944"/>
              <p:cNvSpPr>
                <a:spLocks/>
              </p:cNvSpPr>
              <p:nvPr/>
            </p:nvSpPr>
            <p:spPr bwMode="auto">
              <a:xfrm>
                <a:off x="2581" y="2265"/>
                <a:ext cx="23" cy="52"/>
              </a:xfrm>
              <a:custGeom>
                <a:avLst/>
                <a:gdLst>
                  <a:gd name="T0" fmla="*/ 0 w 23"/>
                  <a:gd name="T1" fmla="*/ 52 h 52"/>
                  <a:gd name="T2" fmla="*/ 20 w 23"/>
                  <a:gd name="T3" fmla="*/ 0 h 52"/>
                  <a:gd name="T4" fmla="*/ 23 w 23"/>
                  <a:gd name="T5" fmla="*/ 0 h 52"/>
                  <a:gd name="T6" fmla="*/ 3 w 23"/>
                  <a:gd name="T7" fmla="*/ 52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0" y="0"/>
                    </a:lnTo>
                    <a:lnTo>
                      <a:pt x="23" y="0"/>
                    </a:lnTo>
                    <a:lnTo>
                      <a:pt x="3" y="52"/>
                    </a:lnTo>
                    <a:lnTo>
                      <a:pt x="0" y="52"/>
                    </a:lnTo>
                    <a:close/>
                  </a:path>
                </a:pathLst>
              </a:custGeom>
              <a:solidFill>
                <a:srgbClr val="959493"/>
              </a:solidFill>
              <a:ln w="9525">
                <a:noFill/>
                <a:round/>
                <a:headEnd/>
                <a:tailEnd/>
              </a:ln>
            </p:spPr>
            <p:txBody>
              <a:bodyPr/>
              <a:lstStyle/>
              <a:p>
                <a:endParaRPr lang="hu-HU"/>
              </a:p>
            </p:txBody>
          </p:sp>
          <p:sp>
            <p:nvSpPr>
              <p:cNvPr id="58158" name="Freeform 945"/>
              <p:cNvSpPr>
                <a:spLocks/>
              </p:cNvSpPr>
              <p:nvPr/>
            </p:nvSpPr>
            <p:spPr bwMode="auto">
              <a:xfrm>
                <a:off x="2583" y="2265"/>
                <a:ext cx="22" cy="54"/>
              </a:xfrm>
              <a:custGeom>
                <a:avLst/>
                <a:gdLst>
                  <a:gd name="T0" fmla="*/ 0 w 22"/>
                  <a:gd name="T1" fmla="*/ 52 h 54"/>
                  <a:gd name="T2" fmla="*/ 19 w 22"/>
                  <a:gd name="T3" fmla="*/ 0 h 54"/>
                  <a:gd name="T4" fmla="*/ 22 w 22"/>
                  <a:gd name="T5" fmla="*/ 2 h 54"/>
                  <a:gd name="T6" fmla="*/ 2 w 22"/>
                  <a:gd name="T7" fmla="*/ 54 h 54"/>
                  <a:gd name="T8" fmla="*/ 0 w 22"/>
                  <a:gd name="T9" fmla="*/ 52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0" y="52"/>
                    </a:moveTo>
                    <a:lnTo>
                      <a:pt x="19" y="0"/>
                    </a:lnTo>
                    <a:lnTo>
                      <a:pt x="22" y="2"/>
                    </a:lnTo>
                    <a:lnTo>
                      <a:pt x="2" y="54"/>
                    </a:lnTo>
                    <a:lnTo>
                      <a:pt x="0" y="52"/>
                    </a:lnTo>
                    <a:close/>
                  </a:path>
                </a:pathLst>
              </a:custGeom>
              <a:solidFill>
                <a:srgbClr val="908F8F"/>
              </a:solidFill>
              <a:ln w="9525">
                <a:noFill/>
                <a:round/>
                <a:headEnd/>
                <a:tailEnd/>
              </a:ln>
            </p:spPr>
            <p:txBody>
              <a:bodyPr/>
              <a:lstStyle/>
              <a:p>
                <a:endParaRPr lang="hu-HU"/>
              </a:p>
            </p:txBody>
          </p:sp>
          <p:sp>
            <p:nvSpPr>
              <p:cNvPr id="58159" name="Freeform 946"/>
              <p:cNvSpPr>
                <a:spLocks/>
              </p:cNvSpPr>
              <p:nvPr/>
            </p:nvSpPr>
            <p:spPr bwMode="auto">
              <a:xfrm>
                <a:off x="2584" y="2265"/>
                <a:ext cx="23" cy="54"/>
              </a:xfrm>
              <a:custGeom>
                <a:avLst/>
                <a:gdLst>
                  <a:gd name="T0" fmla="*/ 0 w 23"/>
                  <a:gd name="T1" fmla="*/ 52 h 54"/>
                  <a:gd name="T2" fmla="*/ 20 w 23"/>
                  <a:gd name="T3" fmla="*/ 0 h 54"/>
                  <a:gd name="T4" fmla="*/ 23 w 23"/>
                  <a:gd name="T5" fmla="*/ 2 h 54"/>
                  <a:gd name="T6" fmla="*/ 3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0" y="0"/>
                    </a:lnTo>
                    <a:lnTo>
                      <a:pt x="23" y="2"/>
                    </a:lnTo>
                    <a:lnTo>
                      <a:pt x="3" y="54"/>
                    </a:lnTo>
                    <a:lnTo>
                      <a:pt x="0" y="52"/>
                    </a:lnTo>
                    <a:close/>
                  </a:path>
                </a:pathLst>
              </a:custGeom>
              <a:solidFill>
                <a:srgbClr val="8E8D8D"/>
              </a:solidFill>
              <a:ln w="9525">
                <a:noFill/>
                <a:round/>
                <a:headEnd/>
                <a:tailEnd/>
              </a:ln>
            </p:spPr>
            <p:txBody>
              <a:bodyPr/>
              <a:lstStyle/>
              <a:p>
                <a:endParaRPr lang="hu-HU"/>
              </a:p>
            </p:txBody>
          </p:sp>
          <p:sp>
            <p:nvSpPr>
              <p:cNvPr id="58160" name="Freeform 947"/>
              <p:cNvSpPr>
                <a:spLocks/>
              </p:cNvSpPr>
              <p:nvPr/>
            </p:nvSpPr>
            <p:spPr bwMode="auto">
              <a:xfrm>
                <a:off x="2585" y="2267"/>
                <a:ext cx="23" cy="52"/>
              </a:xfrm>
              <a:custGeom>
                <a:avLst/>
                <a:gdLst>
                  <a:gd name="T0" fmla="*/ 0 w 23"/>
                  <a:gd name="T1" fmla="*/ 52 h 52"/>
                  <a:gd name="T2" fmla="*/ 20 w 23"/>
                  <a:gd name="T3" fmla="*/ 0 h 52"/>
                  <a:gd name="T4" fmla="*/ 23 w 23"/>
                  <a:gd name="T5" fmla="*/ 1 h 52"/>
                  <a:gd name="T6" fmla="*/ 2 w 23"/>
                  <a:gd name="T7" fmla="*/ 52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0" y="0"/>
                    </a:lnTo>
                    <a:lnTo>
                      <a:pt x="23" y="1"/>
                    </a:lnTo>
                    <a:lnTo>
                      <a:pt x="2" y="52"/>
                    </a:lnTo>
                    <a:lnTo>
                      <a:pt x="0" y="52"/>
                    </a:lnTo>
                    <a:close/>
                  </a:path>
                </a:pathLst>
              </a:custGeom>
              <a:solidFill>
                <a:srgbClr val="8D8C8B"/>
              </a:solidFill>
              <a:ln w="9525">
                <a:noFill/>
                <a:round/>
                <a:headEnd/>
                <a:tailEnd/>
              </a:ln>
            </p:spPr>
            <p:txBody>
              <a:bodyPr/>
              <a:lstStyle/>
              <a:p>
                <a:endParaRPr lang="hu-HU"/>
              </a:p>
            </p:txBody>
          </p:sp>
          <p:sp>
            <p:nvSpPr>
              <p:cNvPr id="58161" name="Freeform 948"/>
              <p:cNvSpPr>
                <a:spLocks/>
              </p:cNvSpPr>
              <p:nvPr/>
            </p:nvSpPr>
            <p:spPr bwMode="auto">
              <a:xfrm>
                <a:off x="2587" y="2267"/>
                <a:ext cx="22" cy="53"/>
              </a:xfrm>
              <a:custGeom>
                <a:avLst/>
                <a:gdLst>
                  <a:gd name="T0" fmla="*/ 0 w 22"/>
                  <a:gd name="T1" fmla="*/ 52 h 53"/>
                  <a:gd name="T2" fmla="*/ 20 w 22"/>
                  <a:gd name="T3" fmla="*/ 0 h 53"/>
                  <a:gd name="T4" fmla="*/ 22 w 22"/>
                  <a:gd name="T5" fmla="*/ 1 h 53"/>
                  <a:gd name="T6" fmla="*/ 1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20" y="0"/>
                    </a:lnTo>
                    <a:lnTo>
                      <a:pt x="22" y="1"/>
                    </a:lnTo>
                    <a:lnTo>
                      <a:pt x="1" y="53"/>
                    </a:lnTo>
                    <a:lnTo>
                      <a:pt x="0" y="52"/>
                    </a:lnTo>
                    <a:close/>
                  </a:path>
                </a:pathLst>
              </a:custGeom>
              <a:solidFill>
                <a:srgbClr val="8B8A89"/>
              </a:solidFill>
              <a:ln w="9525">
                <a:noFill/>
                <a:round/>
                <a:headEnd/>
                <a:tailEnd/>
              </a:ln>
            </p:spPr>
            <p:txBody>
              <a:bodyPr/>
              <a:lstStyle/>
              <a:p>
                <a:endParaRPr lang="hu-HU"/>
              </a:p>
            </p:txBody>
          </p:sp>
          <p:sp>
            <p:nvSpPr>
              <p:cNvPr id="58162" name="Freeform 949"/>
              <p:cNvSpPr>
                <a:spLocks/>
              </p:cNvSpPr>
              <p:nvPr/>
            </p:nvSpPr>
            <p:spPr bwMode="auto">
              <a:xfrm>
                <a:off x="2587" y="2268"/>
                <a:ext cx="24" cy="52"/>
              </a:xfrm>
              <a:custGeom>
                <a:avLst/>
                <a:gdLst>
                  <a:gd name="T0" fmla="*/ 0 w 24"/>
                  <a:gd name="T1" fmla="*/ 51 h 52"/>
                  <a:gd name="T2" fmla="*/ 21 w 24"/>
                  <a:gd name="T3" fmla="*/ 0 h 52"/>
                  <a:gd name="T4" fmla="*/ 24 w 24"/>
                  <a:gd name="T5" fmla="*/ 0 h 52"/>
                  <a:gd name="T6" fmla="*/ 3 w 24"/>
                  <a:gd name="T7" fmla="*/ 52 h 52"/>
                  <a:gd name="T8" fmla="*/ 0 w 24"/>
                  <a:gd name="T9" fmla="*/ 51 h 52"/>
                  <a:gd name="T10" fmla="*/ 0 60000 65536"/>
                  <a:gd name="T11" fmla="*/ 0 60000 65536"/>
                  <a:gd name="T12" fmla="*/ 0 60000 65536"/>
                  <a:gd name="T13" fmla="*/ 0 60000 65536"/>
                  <a:gd name="T14" fmla="*/ 0 60000 65536"/>
                  <a:gd name="T15" fmla="*/ 0 w 24"/>
                  <a:gd name="T16" fmla="*/ 0 h 52"/>
                  <a:gd name="T17" fmla="*/ 24 w 24"/>
                  <a:gd name="T18" fmla="*/ 52 h 52"/>
                </a:gdLst>
                <a:ahLst/>
                <a:cxnLst>
                  <a:cxn ang="T10">
                    <a:pos x="T0" y="T1"/>
                  </a:cxn>
                  <a:cxn ang="T11">
                    <a:pos x="T2" y="T3"/>
                  </a:cxn>
                  <a:cxn ang="T12">
                    <a:pos x="T4" y="T5"/>
                  </a:cxn>
                  <a:cxn ang="T13">
                    <a:pos x="T6" y="T7"/>
                  </a:cxn>
                  <a:cxn ang="T14">
                    <a:pos x="T8" y="T9"/>
                  </a:cxn>
                </a:cxnLst>
                <a:rect l="T15" t="T16" r="T17" b="T18"/>
                <a:pathLst>
                  <a:path w="24" h="52">
                    <a:moveTo>
                      <a:pt x="0" y="51"/>
                    </a:moveTo>
                    <a:lnTo>
                      <a:pt x="21" y="0"/>
                    </a:lnTo>
                    <a:lnTo>
                      <a:pt x="24" y="0"/>
                    </a:lnTo>
                    <a:lnTo>
                      <a:pt x="3" y="52"/>
                    </a:lnTo>
                    <a:lnTo>
                      <a:pt x="0" y="51"/>
                    </a:lnTo>
                    <a:close/>
                  </a:path>
                </a:pathLst>
              </a:custGeom>
              <a:solidFill>
                <a:srgbClr val="8A8988"/>
              </a:solidFill>
              <a:ln w="9525">
                <a:noFill/>
                <a:round/>
                <a:headEnd/>
                <a:tailEnd/>
              </a:ln>
            </p:spPr>
            <p:txBody>
              <a:bodyPr/>
              <a:lstStyle/>
              <a:p>
                <a:endParaRPr lang="hu-HU"/>
              </a:p>
            </p:txBody>
          </p:sp>
          <p:sp>
            <p:nvSpPr>
              <p:cNvPr id="58163" name="Freeform 950"/>
              <p:cNvSpPr>
                <a:spLocks/>
              </p:cNvSpPr>
              <p:nvPr/>
            </p:nvSpPr>
            <p:spPr bwMode="auto">
              <a:xfrm>
                <a:off x="2588" y="2268"/>
                <a:ext cx="24" cy="54"/>
              </a:xfrm>
              <a:custGeom>
                <a:avLst/>
                <a:gdLst>
                  <a:gd name="T0" fmla="*/ 0 w 24"/>
                  <a:gd name="T1" fmla="*/ 52 h 54"/>
                  <a:gd name="T2" fmla="*/ 21 w 24"/>
                  <a:gd name="T3" fmla="*/ 0 h 54"/>
                  <a:gd name="T4" fmla="*/ 24 w 24"/>
                  <a:gd name="T5" fmla="*/ 1 h 54"/>
                  <a:gd name="T6" fmla="*/ 3 w 24"/>
                  <a:gd name="T7" fmla="*/ 54 h 54"/>
                  <a:gd name="T8" fmla="*/ 0 w 24"/>
                  <a:gd name="T9" fmla="*/ 52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0" y="52"/>
                    </a:moveTo>
                    <a:lnTo>
                      <a:pt x="21" y="0"/>
                    </a:lnTo>
                    <a:lnTo>
                      <a:pt x="24" y="1"/>
                    </a:lnTo>
                    <a:lnTo>
                      <a:pt x="3" y="54"/>
                    </a:lnTo>
                    <a:lnTo>
                      <a:pt x="0" y="52"/>
                    </a:lnTo>
                    <a:close/>
                  </a:path>
                </a:pathLst>
              </a:custGeom>
              <a:solidFill>
                <a:srgbClr val="888786"/>
              </a:solidFill>
              <a:ln w="9525">
                <a:noFill/>
                <a:round/>
                <a:headEnd/>
                <a:tailEnd/>
              </a:ln>
            </p:spPr>
            <p:txBody>
              <a:bodyPr/>
              <a:lstStyle/>
              <a:p>
                <a:endParaRPr lang="hu-HU"/>
              </a:p>
            </p:txBody>
          </p:sp>
          <p:sp>
            <p:nvSpPr>
              <p:cNvPr id="58164" name="Freeform 951"/>
              <p:cNvSpPr>
                <a:spLocks/>
              </p:cNvSpPr>
              <p:nvPr/>
            </p:nvSpPr>
            <p:spPr bwMode="auto">
              <a:xfrm>
                <a:off x="2590" y="2268"/>
                <a:ext cx="24" cy="54"/>
              </a:xfrm>
              <a:custGeom>
                <a:avLst/>
                <a:gdLst>
                  <a:gd name="T0" fmla="*/ 0 w 24"/>
                  <a:gd name="T1" fmla="*/ 52 h 54"/>
                  <a:gd name="T2" fmla="*/ 21 w 24"/>
                  <a:gd name="T3" fmla="*/ 0 h 54"/>
                  <a:gd name="T4" fmla="*/ 24 w 24"/>
                  <a:gd name="T5" fmla="*/ 1 h 54"/>
                  <a:gd name="T6" fmla="*/ 2 w 24"/>
                  <a:gd name="T7" fmla="*/ 54 h 54"/>
                  <a:gd name="T8" fmla="*/ 0 w 24"/>
                  <a:gd name="T9" fmla="*/ 52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0" y="52"/>
                    </a:moveTo>
                    <a:lnTo>
                      <a:pt x="21" y="0"/>
                    </a:lnTo>
                    <a:lnTo>
                      <a:pt x="24" y="1"/>
                    </a:lnTo>
                    <a:lnTo>
                      <a:pt x="2" y="54"/>
                    </a:lnTo>
                    <a:lnTo>
                      <a:pt x="0" y="52"/>
                    </a:lnTo>
                    <a:close/>
                  </a:path>
                </a:pathLst>
              </a:custGeom>
              <a:solidFill>
                <a:srgbClr val="878585"/>
              </a:solidFill>
              <a:ln w="9525">
                <a:noFill/>
                <a:round/>
                <a:headEnd/>
                <a:tailEnd/>
              </a:ln>
            </p:spPr>
            <p:txBody>
              <a:bodyPr/>
              <a:lstStyle/>
              <a:p>
                <a:endParaRPr lang="hu-HU"/>
              </a:p>
            </p:txBody>
          </p:sp>
          <p:sp>
            <p:nvSpPr>
              <p:cNvPr id="58165" name="Freeform 952"/>
              <p:cNvSpPr>
                <a:spLocks/>
              </p:cNvSpPr>
              <p:nvPr/>
            </p:nvSpPr>
            <p:spPr bwMode="auto">
              <a:xfrm>
                <a:off x="2591" y="2269"/>
                <a:ext cx="24" cy="53"/>
              </a:xfrm>
              <a:custGeom>
                <a:avLst/>
                <a:gdLst>
                  <a:gd name="T0" fmla="*/ 0 w 24"/>
                  <a:gd name="T1" fmla="*/ 53 h 53"/>
                  <a:gd name="T2" fmla="*/ 21 w 24"/>
                  <a:gd name="T3" fmla="*/ 0 h 53"/>
                  <a:gd name="T4" fmla="*/ 24 w 24"/>
                  <a:gd name="T5" fmla="*/ 0 h 53"/>
                  <a:gd name="T6" fmla="*/ 3 w 24"/>
                  <a:gd name="T7" fmla="*/ 53 h 53"/>
                  <a:gd name="T8" fmla="*/ 0 w 24"/>
                  <a:gd name="T9" fmla="*/ 53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3"/>
                    </a:moveTo>
                    <a:lnTo>
                      <a:pt x="21" y="0"/>
                    </a:lnTo>
                    <a:lnTo>
                      <a:pt x="24" y="0"/>
                    </a:lnTo>
                    <a:lnTo>
                      <a:pt x="3" y="53"/>
                    </a:lnTo>
                    <a:lnTo>
                      <a:pt x="0" y="53"/>
                    </a:lnTo>
                    <a:close/>
                  </a:path>
                </a:pathLst>
              </a:custGeom>
              <a:solidFill>
                <a:srgbClr val="848382"/>
              </a:solidFill>
              <a:ln w="9525">
                <a:noFill/>
                <a:round/>
                <a:headEnd/>
                <a:tailEnd/>
              </a:ln>
            </p:spPr>
            <p:txBody>
              <a:bodyPr/>
              <a:lstStyle/>
              <a:p>
                <a:endParaRPr lang="hu-HU"/>
              </a:p>
            </p:txBody>
          </p:sp>
          <p:sp>
            <p:nvSpPr>
              <p:cNvPr id="58166" name="Freeform 953"/>
              <p:cNvSpPr>
                <a:spLocks/>
              </p:cNvSpPr>
              <p:nvPr/>
            </p:nvSpPr>
            <p:spPr bwMode="auto">
              <a:xfrm>
                <a:off x="2592" y="2269"/>
                <a:ext cx="24" cy="54"/>
              </a:xfrm>
              <a:custGeom>
                <a:avLst/>
                <a:gdLst>
                  <a:gd name="T0" fmla="*/ 0 w 24"/>
                  <a:gd name="T1" fmla="*/ 53 h 54"/>
                  <a:gd name="T2" fmla="*/ 22 w 24"/>
                  <a:gd name="T3" fmla="*/ 0 h 54"/>
                  <a:gd name="T4" fmla="*/ 24 w 24"/>
                  <a:gd name="T5" fmla="*/ 2 h 54"/>
                  <a:gd name="T6" fmla="*/ 3 w 24"/>
                  <a:gd name="T7" fmla="*/ 54 h 54"/>
                  <a:gd name="T8" fmla="*/ 0 w 24"/>
                  <a:gd name="T9" fmla="*/ 53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0" y="53"/>
                    </a:moveTo>
                    <a:lnTo>
                      <a:pt x="22" y="0"/>
                    </a:lnTo>
                    <a:lnTo>
                      <a:pt x="24" y="2"/>
                    </a:lnTo>
                    <a:lnTo>
                      <a:pt x="3" y="54"/>
                    </a:lnTo>
                    <a:lnTo>
                      <a:pt x="0" y="53"/>
                    </a:lnTo>
                    <a:close/>
                  </a:path>
                </a:pathLst>
              </a:custGeom>
              <a:solidFill>
                <a:srgbClr val="828180"/>
              </a:solidFill>
              <a:ln w="9525">
                <a:noFill/>
                <a:round/>
                <a:headEnd/>
                <a:tailEnd/>
              </a:ln>
            </p:spPr>
            <p:txBody>
              <a:bodyPr/>
              <a:lstStyle/>
              <a:p>
                <a:endParaRPr lang="hu-HU"/>
              </a:p>
            </p:txBody>
          </p:sp>
          <p:sp>
            <p:nvSpPr>
              <p:cNvPr id="58167" name="Freeform 954"/>
              <p:cNvSpPr>
                <a:spLocks/>
              </p:cNvSpPr>
              <p:nvPr/>
            </p:nvSpPr>
            <p:spPr bwMode="auto">
              <a:xfrm>
                <a:off x="2594" y="2269"/>
                <a:ext cx="22" cy="54"/>
              </a:xfrm>
              <a:custGeom>
                <a:avLst/>
                <a:gdLst>
                  <a:gd name="T0" fmla="*/ 0 w 22"/>
                  <a:gd name="T1" fmla="*/ 53 h 54"/>
                  <a:gd name="T2" fmla="*/ 21 w 22"/>
                  <a:gd name="T3" fmla="*/ 0 h 54"/>
                  <a:gd name="T4" fmla="*/ 22 w 22"/>
                  <a:gd name="T5" fmla="*/ 2 h 54"/>
                  <a:gd name="T6" fmla="*/ 3 w 22"/>
                  <a:gd name="T7" fmla="*/ 54 h 54"/>
                  <a:gd name="T8" fmla="*/ 0 w 22"/>
                  <a:gd name="T9" fmla="*/ 53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0" y="53"/>
                    </a:moveTo>
                    <a:lnTo>
                      <a:pt x="21" y="0"/>
                    </a:lnTo>
                    <a:lnTo>
                      <a:pt x="22" y="2"/>
                    </a:lnTo>
                    <a:lnTo>
                      <a:pt x="3" y="54"/>
                    </a:lnTo>
                    <a:lnTo>
                      <a:pt x="0" y="53"/>
                    </a:lnTo>
                    <a:close/>
                  </a:path>
                </a:pathLst>
              </a:custGeom>
              <a:solidFill>
                <a:srgbClr val="81807F"/>
              </a:solidFill>
              <a:ln w="9525">
                <a:noFill/>
                <a:round/>
                <a:headEnd/>
                <a:tailEnd/>
              </a:ln>
            </p:spPr>
            <p:txBody>
              <a:bodyPr/>
              <a:lstStyle/>
              <a:p>
                <a:endParaRPr lang="hu-HU"/>
              </a:p>
            </p:txBody>
          </p:sp>
          <p:sp>
            <p:nvSpPr>
              <p:cNvPr id="58168" name="Freeform 955"/>
              <p:cNvSpPr>
                <a:spLocks/>
              </p:cNvSpPr>
              <p:nvPr/>
            </p:nvSpPr>
            <p:spPr bwMode="auto">
              <a:xfrm>
                <a:off x="2595" y="2271"/>
                <a:ext cx="23" cy="52"/>
              </a:xfrm>
              <a:custGeom>
                <a:avLst/>
                <a:gdLst>
                  <a:gd name="T0" fmla="*/ 0 w 23"/>
                  <a:gd name="T1" fmla="*/ 52 h 52"/>
                  <a:gd name="T2" fmla="*/ 21 w 23"/>
                  <a:gd name="T3" fmla="*/ 0 h 52"/>
                  <a:gd name="T4" fmla="*/ 23 w 23"/>
                  <a:gd name="T5" fmla="*/ 0 h 52"/>
                  <a:gd name="T6" fmla="*/ 3 w 23"/>
                  <a:gd name="T7" fmla="*/ 52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1" y="0"/>
                    </a:lnTo>
                    <a:lnTo>
                      <a:pt x="23" y="0"/>
                    </a:lnTo>
                    <a:lnTo>
                      <a:pt x="3" y="52"/>
                    </a:lnTo>
                    <a:lnTo>
                      <a:pt x="0" y="52"/>
                    </a:lnTo>
                    <a:close/>
                  </a:path>
                </a:pathLst>
              </a:custGeom>
              <a:solidFill>
                <a:srgbClr val="7F7D7D"/>
              </a:solidFill>
              <a:ln w="9525">
                <a:noFill/>
                <a:round/>
                <a:headEnd/>
                <a:tailEnd/>
              </a:ln>
            </p:spPr>
            <p:txBody>
              <a:bodyPr/>
              <a:lstStyle/>
              <a:p>
                <a:endParaRPr lang="hu-HU"/>
              </a:p>
            </p:txBody>
          </p:sp>
          <p:sp>
            <p:nvSpPr>
              <p:cNvPr id="58169" name="Freeform 956"/>
              <p:cNvSpPr>
                <a:spLocks/>
              </p:cNvSpPr>
              <p:nvPr/>
            </p:nvSpPr>
            <p:spPr bwMode="auto">
              <a:xfrm>
                <a:off x="2597" y="2271"/>
                <a:ext cx="22" cy="53"/>
              </a:xfrm>
              <a:custGeom>
                <a:avLst/>
                <a:gdLst>
                  <a:gd name="T0" fmla="*/ 0 w 22"/>
                  <a:gd name="T1" fmla="*/ 52 h 53"/>
                  <a:gd name="T2" fmla="*/ 19 w 22"/>
                  <a:gd name="T3" fmla="*/ 0 h 53"/>
                  <a:gd name="T4" fmla="*/ 22 w 22"/>
                  <a:gd name="T5" fmla="*/ 1 h 53"/>
                  <a:gd name="T6" fmla="*/ 2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19" y="0"/>
                    </a:lnTo>
                    <a:lnTo>
                      <a:pt x="22" y="1"/>
                    </a:lnTo>
                    <a:lnTo>
                      <a:pt x="2" y="53"/>
                    </a:lnTo>
                    <a:lnTo>
                      <a:pt x="0" y="52"/>
                    </a:lnTo>
                    <a:close/>
                  </a:path>
                </a:pathLst>
              </a:custGeom>
              <a:solidFill>
                <a:srgbClr val="7D7C7B"/>
              </a:solidFill>
              <a:ln w="9525">
                <a:noFill/>
                <a:round/>
                <a:headEnd/>
                <a:tailEnd/>
              </a:ln>
            </p:spPr>
            <p:txBody>
              <a:bodyPr/>
              <a:lstStyle/>
              <a:p>
                <a:endParaRPr lang="hu-HU"/>
              </a:p>
            </p:txBody>
          </p:sp>
          <p:sp>
            <p:nvSpPr>
              <p:cNvPr id="58170" name="Freeform 957"/>
              <p:cNvSpPr>
                <a:spLocks/>
              </p:cNvSpPr>
              <p:nvPr/>
            </p:nvSpPr>
            <p:spPr bwMode="auto">
              <a:xfrm>
                <a:off x="2598" y="2271"/>
                <a:ext cx="23" cy="53"/>
              </a:xfrm>
              <a:custGeom>
                <a:avLst/>
                <a:gdLst>
                  <a:gd name="T0" fmla="*/ 0 w 23"/>
                  <a:gd name="T1" fmla="*/ 52 h 53"/>
                  <a:gd name="T2" fmla="*/ 20 w 23"/>
                  <a:gd name="T3" fmla="*/ 0 h 53"/>
                  <a:gd name="T4" fmla="*/ 23 w 23"/>
                  <a:gd name="T5" fmla="*/ 1 h 53"/>
                  <a:gd name="T6" fmla="*/ 3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0" y="0"/>
                    </a:lnTo>
                    <a:lnTo>
                      <a:pt x="23" y="1"/>
                    </a:lnTo>
                    <a:lnTo>
                      <a:pt x="3" y="53"/>
                    </a:lnTo>
                    <a:lnTo>
                      <a:pt x="0" y="52"/>
                    </a:lnTo>
                    <a:close/>
                  </a:path>
                </a:pathLst>
              </a:custGeom>
              <a:solidFill>
                <a:srgbClr val="7B7A79"/>
              </a:solidFill>
              <a:ln w="9525">
                <a:noFill/>
                <a:round/>
                <a:headEnd/>
                <a:tailEnd/>
              </a:ln>
            </p:spPr>
            <p:txBody>
              <a:bodyPr/>
              <a:lstStyle/>
              <a:p>
                <a:endParaRPr lang="hu-HU"/>
              </a:p>
            </p:txBody>
          </p:sp>
          <p:sp>
            <p:nvSpPr>
              <p:cNvPr id="58171" name="Freeform 958"/>
              <p:cNvSpPr>
                <a:spLocks/>
              </p:cNvSpPr>
              <p:nvPr/>
            </p:nvSpPr>
            <p:spPr bwMode="auto">
              <a:xfrm>
                <a:off x="2599" y="2272"/>
                <a:ext cx="23" cy="52"/>
              </a:xfrm>
              <a:custGeom>
                <a:avLst/>
                <a:gdLst>
                  <a:gd name="T0" fmla="*/ 0 w 23"/>
                  <a:gd name="T1" fmla="*/ 52 h 52"/>
                  <a:gd name="T2" fmla="*/ 20 w 23"/>
                  <a:gd name="T3" fmla="*/ 0 h 52"/>
                  <a:gd name="T4" fmla="*/ 23 w 23"/>
                  <a:gd name="T5" fmla="*/ 2 h 52"/>
                  <a:gd name="T6" fmla="*/ 3 w 23"/>
                  <a:gd name="T7" fmla="*/ 52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0" y="0"/>
                    </a:lnTo>
                    <a:lnTo>
                      <a:pt x="23" y="2"/>
                    </a:lnTo>
                    <a:lnTo>
                      <a:pt x="3" y="52"/>
                    </a:lnTo>
                    <a:lnTo>
                      <a:pt x="0" y="52"/>
                    </a:lnTo>
                    <a:close/>
                  </a:path>
                </a:pathLst>
              </a:custGeom>
              <a:solidFill>
                <a:srgbClr val="797877"/>
              </a:solidFill>
              <a:ln w="9525">
                <a:noFill/>
                <a:round/>
                <a:headEnd/>
                <a:tailEnd/>
              </a:ln>
            </p:spPr>
            <p:txBody>
              <a:bodyPr/>
              <a:lstStyle/>
              <a:p>
                <a:endParaRPr lang="hu-HU"/>
              </a:p>
            </p:txBody>
          </p:sp>
          <p:sp>
            <p:nvSpPr>
              <p:cNvPr id="58172" name="Freeform 959"/>
              <p:cNvSpPr>
                <a:spLocks/>
              </p:cNvSpPr>
              <p:nvPr/>
            </p:nvSpPr>
            <p:spPr bwMode="auto">
              <a:xfrm>
                <a:off x="2601" y="2272"/>
                <a:ext cx="22" cy="54"/>
              </a:xfrm>
              <a:custGeom>
                <a:avLst/>
                <a:gdLst>
                  <a:gd name="T0" fmla="*/ 0 w 22"/>
                  <a:gd name="T1" fmla="*/ 52 h 54"/>
                  <a:gd name="T2" fmla="*/ 20 w 22"/>
                  <a:gd name="T3" fmla="*/ 0 h 54"/>
                  <a:gd name="T4" fmla="*/ 22 w 22"/>
                  <a:gd name="T5" fmla="*/ 2 h 54"/>
                  <a:gd name="T6" fmla="*/ 3 w 22"/>
                  <a:gd name="T7" fmla="*/ 54 h 54"/>
                  <a:gd name="T8" fmla="*/ 0 w 22"/>
                  <a:gd name="T9" fmla="*/ 52 h 54"/>
                  <a:gd name="T10" fmla="*/ 0 60000 65536"/>
                  <a:gd name="T11" fmla="*/ 0 60000 65536"/>
                  <a:gd name="T12" fmla="*/ 0 60000 65536"/>
                  <a:gd name="T13" fmla="*/ 0 60000 65536"/>
                  <a:gd name="T14" fmla="*/ 0 60000 65536"/>
                  <a:gd name="T15" fmla="*/ 0 w 22"/>
                  <a:gd name="T16" fmla="*/ 0 h 54"/>
                  <a:gd name="T17" fmla="*/ 22 w 22"/>
                  <a:gd name="T18" fmla="*/ 54 h 54"/>
                </a:gdLst>
                <a:ahLst/>
                <a:cxnLst>
                  <a:cxn ang="T10">
                    <a:pos x="T0" y="T1"/>
                  </a:cxn>
                  <a:cxn ang="T11">
                    <a:pos x="T2" y="T3"/>
                  </a:cxn>
                  <a:cxn ang="T12">
                    <a:pos x="T4" y="T5"/>
                  </a:cxn>
                  <a:cxn ang="T13">
                    <a:pos x="T6" y="T7"/>
                  </a:cxn>
                  <a:cxn ang="T14">
                    <a:pos x="T8" y="T9"/>
                  </a:cxn>
                </a:cxnLst>
                <a:rect l="T15" t="T16" r="T17" b="T18"/>
                <a:pathLst>
                  <a:path w="22" h="54">
                    <a:moveTo>
                      <a:pt x="0" y="52"/>
                    </a:moveTo>
                    <a:lnTo>
                      <a:pt x="20" y="0"/>
                    </a:lnTo>
                    <a:lnTo>
                      <a:pt x="22" y="2"/>
                    </a:lnTo>
                    <a:lnTo>
                      <a:pt x="3" y="54"/>
                    </a:lnTo>
                    <a:lnTo>
                      <a:pt x="0" y="52"/>
                    </a:lnTo>
                    <a:close/>
                  </a:path>
                </a:pathLst>
              </a:custGeom>
              <a:solidFill>
                <a:srgbClr val="767473"/>
              </a:solidFill>
              <a:ln w="9525">
                <a:noFill/>
                <a:round/>
                <a:headEnd/>
                <a:tailEnd/>
              </a:ln>
            </p:spPr>
            <p:txBody>
              <a:bodyPr/>
              <a:lstStyle/>
              <a:p>
                <a:endParaRPr lang="hu-HU"/>
              </a:p>
            </p:txBody>
          </p:sp>
          <p:sp>
            <p:nvSpPr>
              <p:cNvPr id="58173" name="Freeform 960"/>
              <p:cNvSpPr>
                <a:spLocks/>
              </p:cNvSpPr>
              <p:nvPr/>
            </p:nvSpPr>
            <p:spPr bwMode="auto">
              <a:xfrm>
                <a:off x="2602" y="2274"/>
                <a:ext cx="23" cy="52"/>
              </a:xfrm>
              <a:custGeom>
                <a:avLst/>
                <a:gdLst>
                  <a:gd name="T0" fmla="*/ 0 w 23"/>
                  <a:gd name="T1" fmla="*/ 50 h 52"/>
                  <a:gd name="T2" fmla="*/ 20 w 23"/>
                  <a:gd name="T3" fmla="*/ 0 h 52"/>
                  <a:gd name="T4" fmla="*/ 23 w 23"/>
                  <a:gd name="T5" fmla="*/ 0 h 52"/>
                  <a:gd name="T6" fmla="*/ 3 w 23"/>
                  <a:gd name="T7" fmla="*/ 52 h 52"/>
                  <a:gd name="T8" fmla="*/ 0 w 23"/>
                  <a:gd name="T9" fmla="*/ 5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0"/>
                    </a:moveTo>
                    <a:lnTo>
                      <a:pt x="20" y="0"/>
                    </a:lnTo>
                    <a:lnTo>
                      <a:pt x="23" y="0"/>
                    </a:lnTo>
                    <a:lnTo>
                      <a:pt x="3" y="52"/>
                    </a:lnTo>
                    <a:lnTo>
                      <a:pt x="0" y="50"/>
                    </a:lnTo>
                    <a:close/>
                  </a:path>
                </a:pathLst>
              </a:custGeom>
              <a:solidFill>
                <a:srgbClr val="747271"/>
              </a:solidFill>
              <a:ln w="9525">
                <a:noFill/>
                <a:round/>
                <a:headEnd/>
                <a:tailEnd/>
              </a:ln>
            </p:spPr>
            <p:txBody>
              <a:bodyPr/>
              <a:lstStyle/>
              <a:p>
                <a:endParaRPr lang="hu-HU"/>
              </a:p>
            </p:txBody>
          </p:sp>
          <p:sp>
            <p:nvSpPr>
              <p:cNvPr id="58174" name="Freeform 961"/>
              <p:cNvSpPr>
                <a:spLocks/>
              </p:cNvSpPr>
              <p:nvPr/>
            </p:nvSpPr>
            <p:spPr bwMode="auto">
              <a:xfrm>
                <a:off x="2604" y="2274"/>
                <a:ext cx="22" cy="53"/>
              </a:xfrm>
              <a:custGeom>
                <a:avLst/>
                <a:gdLst>
                  <a:gd name="T0" fmla="*/ 0 w 22"/>
                  <a:gd name="T1" fmla="*/ 52 h 53"/>
                  <a:gd name="T2" fmla="*/ 19 w 22"/>
                  <a:gd name="T3" fmla="*/ 0 h 53"/>
                  <a:gd name="T4" fmla="*/ 22 w 22"/>
                  <a:gd name="T5" fmla="*/ 1 h 53"/>
                  <a:gd name="T6" fmla="*/ 3 w 22"/>
                  <a:gd name="T7" fmla="*/ 53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19" y="0"/>
                    </a:lnTo>
                    <a:lnTo>
                      <a:pt x="22" y="1"/>
                    </a:lnTo>
                    <a:lnTo>
                      <a:pt x="3" y="53"/>
                    </a:lnTo>
                    <a:lnTo>
                      <a:pt x="0" y="52"/>
                    </a:lnTo>
                    <a:close/>
                  </a:path>
                </a:pathLst>
              </a:custGeom>
              <a:solidFill>
                <a:srgbClr val="727070"/>
              </a:solidFill>
              <a:ln w="9525">
                <a:noFill/>
                <a:round/>
                <a:headEnd/>
                <a:tailEnd/>
              </a:ln>
            </p:spPr>
            <p:txBody>
              <a:bodyPr/>
              <a:lstStyle/>
              <a:p>
                <a:endParaRPr lang="hu-HU"/>
              </a:p>
            </p:txBody>
          </p:sp>
          <p:sp>
            <p:nvSpPr>
              <p:cNvPr id="58175" name="Freeform 962"/>
              <p:cNvSpPr>
                <a:spLocks/>
              </p:cNvSpPr>
              <p:nvPr/>
            </p:nvSpPr>
            <p:spPr bwMode="auto">
              <a:xfrm>
                <a:off x="2605" y="2274"/>
                <a:ext cx="23" cy="53"/>
              </a:xfrm>
              <a:custGeom>
                <a:avLst/>
                <a:gdLst>
                  <a:gd name="T0" fmla="*/ 0 w 23"/>
                  <a:gd name="T1" fmla="*/ 52 h 53"/>
                  <a:gd name="T2" fmla="*/ 20 w 23"/>
                  <a:gd name="T3" fmla="*/ 0 h 53"/>
                  <a:gd name="T4" fmla="*/ 23 w 23"/>
                  <a:gd name="T5" fmla="*/ 1 h 53"/>
                  <a:gd name="T6" fmla="*/ 2 w 23"/>
                  <a:gd name="T7" fmla="*/ 53 h 53"/>
                  <a:gd name="T8" fmla="*/ 0 w 23"/>
                  <a:gd name="T9" fmla="*/ 52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2"/>
                    </a:moveTo>
                    <a:lnTo>
                      <a:pt x="20" y="0"/>
                    </a:lnTo>
                    <a:lnTo>
                      <a:pt x="23" y="1"/>
                    </a:lnTo>
                    <a:lnTo>
                      <a:pt x="2" y="53"/>
                    </a:lnTo>
                    <a:lnTo>
                      <a:pt x="0" y="52"/>
                    </a:lnTo>
                    <a:close/>
                  </a:path>
                </a:pathLst>
              </a:custGeom>
              <a:solidFill>
                <a:srgbClr val="716F6E"/>
              </a:solidFill>
              <a:ln w="9525">
                <a:noFill/>
                <a:round/>
                <a:headEnd/>
                <a:tailEnd/>
              </a:ln>
            </p:spPr>
            <p:txBody>
              <a:bodyPr/>
              <a:lstStyle/>
              <a:p>
                <a:endParaRPr lang="hu-HU"/>
              </a:p>
            </p:txBody>
          </p:sp>
          <p:sp>
            <p:nvSpPr>
              <p:cNvPr id="58176" name="Freeform 963"/>
              <p:cNvSpPr>
                <a:spLocks/>
              </p:cNvSpPr>
              <p:nvPr/>
            </p:nvSpPr>
            <p:spPr bwMode="auto">
              <a:xfrm>
                <a:off x="2607" y="2275"/>
                <a:ext cx="22" cy="52"/>
              </a:xfrm>
              <a:custGeom>
                <a:avLst/>
                <a:gdLst>
                  <a:gd name="T0" fmla="*/ 0 w 22"/>
                  <a:gd name="T1" fmla="*/ 52 h 52"/>
                  <a:gd name="T2" fmla="*/ 19 w 22"/>
                  <a:gd name="T3" fmla="*/ 0 h 52"/>
                  <a:gd name="T4" fmla="*/ 22 w 22"/>
                  <a:gd name="T5" fmla="*/ 0 h 52"/>
                  <a:gd name="T6" fmla="*/ 1 w 22"/>
                  <a:gd name="T7" fmla="*/ 52 h 52"/>
                  <a:gd name="T8" fmla="*/ 0 w 22"/>
                  <a:gd name="T9" fmla="*/ 52 h 52"/>
                  <a:gd name="T10" fmla="*/ 0 60000 65536"/>
                  <a:gd name="T11" fmla="*/ 0 60000 65536"/>
                  <a:gd name="T12" fmla="*/ 0 60000 65536"/>
                  <a:gd name="T13" fmla="*/ 0 60000 65536"/>
                  <a:gd name="T14" fmla="*/ 0 60000 65536"/>
                  <a:gd name="T15" fmla="*/ 0 w 22"/>
                  <a:gd name="T16" fmla="*/ 0 h 52"/>
                  <a:gd name="T17" fmla="*/ 22 w 22"/>
                  <a:gd name="T18" fmla="*/ 52 h 52"/>
                </a:gdLst>
                <a:ahLst/>
                <a:cxnLst>
                  <a:cxn ang="T10">
                    <a:pos x="T0" y="T1"/>
                  </a:cxn>
                  <a:cxn ang="T11">
                    <a:pos x="T2" y="T3"/>
                  </a:cxn>
                  <a:cxn ang="T12">
                    <a:pos x="T4" y="T5"/>
                  </a:cxn>
                  <a:cxn ang="T13">
                    <a:pos x="T6" y="T7"/>
                  </a:cxn>
                  <a:cxn ang="T14">
                    <a:pos x="T8" y="T9"/>
                  </a:cxn>
                </a:cxnLst>
                <a:rect l="T15" t="T16" r="T17" b="T18"/>
                <a:pathLst>
                  <a:path w="22" h="52">
                    <a:moveTo>
                      <a:pt x="0" y="52"/>
                    </a:moveTo>
                    <a:lnTo>
                      <a:pt x="19" y="0"/>
                    </a:lnTo>
                    <a:lnTo>
                      <a:pt x="22" y="0"/>
                    </a:lnTo>
                    <a:lnTo>
                      <a:pt x="1" y="52"/>
                    </a:lnTo>
                    <a:lnTo>
                      <a:pt x="0" y="52"/>
                    </a:lnTo>
                    <a:close/>
                  </a:path>
                </a:pathLst>
              </a:custGeom>
              <a:solidFill>
                <a:srgbClr val="6F6D6C"/>
              </a:solidFill>
              <a:ln w="9525">
                <a:noFill/>
                <a:round/>
                <a:headEnd/>
                <a:tailEnd/>
              </a:ln>
            </p:spPr>
            <p:txBody>
              <a:bodyPr/>
              <a:lstStyle/>
              <a:p>
                <a:endParaRPr lang="hu-HU"/>
              </a:p>
            </p:txBody>
          </p:sp>
          <p:sp>
            <p:nvSpPr>
              <p:cNvPr id="58177" name="Freeform 964"/>
              <p:cNvSpPr>
                <a:spLocks/>
              </p:cNvSpPr>
              <p:nvPr/>
            </p:nvSpPr>
            <p:spPr bwMode="auto">
              <a:xfrm>
                <a:off x="2607" y="2275"/>
                <a:ext cx="23" cy="54"/>
              </a:xfrm>
              <a:custGeom>
                <a:avLst/>
                <a:gdLst>
                  <a:gd name="T0" fmla="*/ 0 w 23"/>
                  <a:gd name="T1" fmla="*/ 52 h 54"/>
                  <a:gd name="T2" fmla="*/ 21 w 23"/>
                  <a:gd name="T3" fmla="*/ 0 h 54"/>
                  <a:gd name="T4" fmla="*/ 23 w 23"/>
                  <a:gd name="T5" fmla="*/ 1 h 54"/>
                  <a:gd name="T6" fmla="*/ 2 w 23"/>
                  <a:gd name="T7" fmla="*/ 54 h 54"/>
                  <a:gd name="T8" fmla="*/ 0 w 23"/>
                  <a:gd name="T9" fmla="*/ 52 h 54"/>
                  <a:gd name="T10" fmla="*/ 0 60000 65536"/>
                  <a:gd name="T11" fmla="*/ 0 60000 65536"/>
                  <a:gd name="T12" fmla="*/ 0 60000 65536"/>
                  <a:gd name="T13" fmla="*/ 0 60000 65536"/>
                  <a:gd name="T14" fmla="*/ 0 60000 65536"/>
                  <a:gd name="T15" fmla="*/ 0 w 23"/>
                  <a:gd name="T16" fmla="*/ 0 h 54"/>
                  <a:gd name="T17" fmla="*/ 23 w 23"/>
                  <a:gd name="T18" fmla="*/ 54 h 54"/>
                </a:gdLst>
                <a:ahLst/>
                <a:cxnLst>
                  <a:cxn ang="T10">
                    <a:pos x="T0" y="T1"/>
                  </a:cxn>
                  <a:cxn ang="T11">
                    <a:pos x="T2" y="T3"/>
                  </a:cxn>
                  <a:cxn ang="T12">
                    <a:pos x="T4" y="T5"/>
                  </a:cxn>
                  <a:cxn ang="T13">
                    <a:pos x="T6" y="T7"/>
                  </a:cxn>
                  <a:cxn ang="T14">
                    <a:pos x="T8" y="T9"/>
                  </a:cxn>
                </a:cxnLst>
                <a:rect l="T15" t="T16" r="T17" b="T18"/>
                <a:pathLst>
                  <a:path w="23" h="54">
                    <a:moveTo>
                      <a:pt x="0" y="52"/>
                    </a:moveTo>
                    <a:lnTo>
                      <a:pt x="21" y="0"/>
                    </a:lnTo>
                    <a:lnTo>
                      <a:pt x="23" y="1"/>
                    </a:lnTo>
                    <a:lnTo>
                      <a:pt x="2" y="54"/>
                    </a:lnTo>
                    <a:lnTo>
                      <a:pt x="0" y="52"/>
                    </a:lnTo>
                    <a:close/>
                  </a:path>
                </a:pathLst>
              </a:custGeom>
              <a:solidFill>
                <a:srgbClr val="6E6C6B"/>
              </a:solidFill>
              <a:ln w="9525">
                <a:noFill/>
                <a:round/>
                <a:headEnd/>
                <a:tailEnd/>
              </a:ln>
            </p:spPr>
            <p:txBody>
              <a:bodyPr/>
              <a:lstStyle/>
              <a:p>
                <a:endParaRPr lang="hu-HU"/>
              </a:p>
            </p:txBody>
          </p:sp>
          <p:sp>
            <p:nvSpPr>
              <p:cNvPr id="58178" name="Freeform 965"/>
              <p:cNvSpPr>
                <a:spLocks/>
              </p:cNvSpPr>
              <p:nvPr/>
            </p:nvSpPr>
            <p:spPr bwMode="auto">
              <a:xfrm>
                <a:off x="2608" y="2275"/>
                <a:ext cx="24" cy="54"/>
              </a:xfrm>
              <a:custGeom>
                <a:avLst/>
                <a:gdLst>
                  <a:gd name="T0" fmla="*/ 0 w 24"/>
                  <a:gd name="T1" fmla="*/ 52 h 54"/>
                  <a:gd name="T2" fmla="*/ 21 w 24"/>
                  <a:gd name="T3" fmla="*/ 0 h 54"/>
                  <a:gd name="T4" fmla="*/ 24 w 24"/>
                  <a:gd name="T5" fmla="*/ 1 h 54"/>
                  <a:gd name="T6" fmla="*/ 3 w 24"/>
                  <a:gd name="T7" fmla="*/ 54 h 54"/>
                  <a:gd name="T8" fmla="*/ 0 w 24"/>
                  <a:gd name="T9" fmla="*/ 52 h 54"/>
                  <a:gd name="T10" fmla="*/ 0 60000 65536"/>
                  <a:gd name="T11" fmla="*/ 0 60000 65536"/>
                  <a:gd name="T12" fmla="*/ 0 60000 65536"/>
                  <a:gd name="T13" fmla="*/ 0 60000 65536"/>
                  <a:gd name="T14" fmla="*/ 0 60000 65536"/>
                  <a:gd name="T15" fmla="*/ 0 w 24"/>
                  <a:gd name="T16" fmla="*/ 0 h 54"/>
                  <a:gd name="T17" fmla="*/ 24 w 24"/>
                  <a:gd name="T18" fmla="*/ 54 h 54"/>
                </a:gdLst>
                <a:ahLst/>
                <a:cxnLst>
                  <a:cxn ang="T10">
                    <a:pos x="T0" y="T1"/>
                  </a:cxn>
                  <a:cxn ang="T11">
                    <a:pos x="T2" y="T3"/>
                  </a:cxn>
                  <a:cxn ang="T12">
                    <a:pos x="T4" y="T5"/>
                  </a:cxn>
                  <a:cxn ang="T13">
                    <a:pos x="T6" y="T7"/>
                  </a:cxn>
                  <a:cxn ang="T14">
                    <a:pos x="T8" y="T9"/>
                  </a:cxn>
                </a:cxnLst>
                <a:rect l="T15" t="T16" r="T17" b="T18"/>
                <a:pathLst>
                  <a:path w="24" h="54">
                    <a:moveTo>
                      <a:pt x="0" y="52"/>
                    </a:moveTo>
                    <a:lnTo>
                      <a:pt x="21" y="0"/>
                    </a:lnTo>
                    <a:lnTo>
                      <a:pt x="24" y="1"/>
                    </a:lnTo>
                    <a:lnTo>
                      <a:pt x="3" y="54"/>
                    </a:lnTo>
                    <a:lnTo>
                      <a:pt x="0" y="52"/>
                    </a:lnTo>
                    <a:close/>
                  </a:path>
                </a:pathLst>
              </a:custGeom>
              <a:solidFill>
                <a:srgbClr val="6C6A69"/>
              </a:solidFill>
              <a:ln w="9525">
                <a:noFill/>
                <a:round/>
                <a:headEnd/>
                <a:tailEnd/>
              </a:ln>
            </p:spPr>
            <p:txBody>
              <a:bodyPr/>
              <a:lstStyle/>
              <a:p>
                <a:endParaRPr lang="hu-HU"/>
              </a:p>
            </p:txBody>
          </p:sp>
          <p:sp>
            <p:nvSpPr>
              <p:cNvPr id="58179" name="Freeform 966"/>
              <p:cNvSpPr>
                <a:spLocks/>
              </p:cNvSpPr>
              <p:nvPr/>
            </p:nvSpPr>
            <p:spPr bwMode="auto">
              <a:xfrm>
                <a:off x="2609" y="2276"/>
                <a:ext cx="24" cy="53"/>
              </a:xfrm>
              <a:custGeom>
                <a:avLst/>
                <a:gdLst>
                  <a:gd name="T0" fmla="*/ 0 w 24"/>
                  <a:gd name="T1" fmla="*/ 53 h 53"/>
                  <a:gd name="T2" fmla="*/ 21 w 24"/>
                  <a:gd name="T3" fmla="*/ 0 h 53"/>
                  <a:gd name="T4" fmla="*/ 24 w 24"/>
                  <a:gd name="T5" fmla="*/ 2 h 53"/>
                  <a:gd name="T6" fmla="*/ 3 w 24"/>
                  <a:gd name="T7" fmla="*/ 53 h 53"/>
                  <a:gd name="T8" fmla="*/ 0 w 24"/>
                  <a:gd name="T9" fmla="*/ 53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53"/>
                    </a:moveTo>
                    <a:lnTo>
                      <a:pt x="21" y="0"/>
                    </a:lnTo>
                    <a:lnTo>
                      <a:pt x="24" y="2"/>
                    </a:lnTo>
                    <a:lnTo>
                      <a:pt x="3" y="53"/>
                    </a:lnTo>
                    <a:lnTo>
                      <a:pt x="0" y="53"/>
                    </a:lnTo>
                    <a:close/>
                  </a:path>
                </a:pathLst>
              </a:custGeom>
              <a:solidFill>
                <a:srgbClr val="6A6867"/>
              </a:solidFill>
              <a:ln w="9525">
                <a:noFill/>
                <a:round/>
                <a:headEnd/>
                <a:tailEnd/>
              </a:ln>
            </p:spPr>
            <p:txBody>
              <a:bodyPr/>
              <a:lstStyle/>
              <a:p>
                <a:endParaRPr lang="hu-HU"/>
              </a:p>
            </p:txBody>
          </p:sp>
          <p:sp>
            <p:nvSpPr>
              <p:cNvPr id="58180" name="Freeform 967"/>
              <p:cNvSpPr>
                <a:spLocks/>
              </p:cNvSpPr>
              <p:nvPr/>
            </p:nvSpPr>
            <p:spPr bwMode="auto">
              <a:xfrm>
                <a:off x="2604" y="2257"/>
                <a:ext cx="38" cy="97"/>
              </a:xfrm>
              <a:custGeom>
                <a:avLst/>
                <a:gdLst>
                  <a:gd name="T0" fmla="*/ 7 w 38"/>
                  <a:gd name="T1" fmla="*/ 72 h 97"/>
                  <a:gd name="T2" fmla="*/ 28 w 38"/>
                  <a:gd name="T3" fmla="*/ 19 h 97"/>
                  <a:gd name="T4" fmla="*/ 29 w 38"/>
                  <a:gd name="T5" fmla="*/ 21 h 97"/>
                  <a:gd name="T6" fmla="*/ 38 w 38"/>
                  <a:gd name="T7" fmla="*/ 0 h 97"/>
                  <a:gd name="T8" fmla="*/ 38 w 38"/>
                  <a:gd name="T9" fmla="*/ 0 h 97"/>
                  <a:gd name="T10" fmla="*/ 38 w 38"/>
                  <a:gd name="T11" fmla="*/ 0 h 97"/>
                  <a:gd name="T12" fmla="*/ 0 w 38"/>
                  <a:gd name="T13" fmla="*/ 97 h 97"/>
                  <a:gd name="T14" fmla="*/ 0 w 38"/>
                  <a:gd name="T15" fmla="*/ 97 h 97"/>
                  <a:gd name="T16" fmla="*/ 10 w 38"/>
                  <a:gd name="T17" fmla="*/ 73 h 97"/>
                  <a:gd name="T18" fmla="*/ 7 w 38"/>
                  <a:gd name="T19" fmla="*/ 72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97"/>
                  <a:gd name="T32" fmla="*/ 38 w 38"/>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97">
                    <a:moveTo>
                      <a:pt x="7" y="72"/>
                    </a:moveTo>
                    <a:lnTo>
                      <a:pt x="28" y="19"/>
                    </a:lnTo>
                    <a:lnTo>
                      <a:pt x="29" y="21"/>
                    </a:lnTo>
                    <a:lnTo>
                      <a:pt x="38" y="0"/>
                    </a:lnTo>
                    <a:lnTo>
                      <a:pt x="0" y="97"/>
                    </a:lnTo>
                    <a:lnTo>
                      <a:pt x="10" y="73"/>
                    </a:lnTo>
                    <a:lnTo>
                      <a:pt x="7" y="72"/>
                    </a:lnTo>
                    <a:close/>
                  </a:path>
                </a:pathLst>
              </a:custGeom>
              <a:solidFill>
                <a:srgbClr val="686665"/>
              </a:solidFill>
              <a:ln w="9525">
                <a:noFill/>
                <a:round/>
                <a:headEnd/>
                <a:tailEnd/>
              </a:ln>
            </p:spPr>
            <p:txBody>
              <a:bodyPr/>
              <a:lstStyle/>
              <a:p>
                <a:endParaRPr lang="hu-HU"/>
              </a:p>
            </p:txBody>
          </p:sp>
          <p:sp>
            <p:nvSpPr>
              <p:cNvPr id="58181" name="Freeform 968"/>
              <p:cNvSpPr>
                <a:spLocks/>
              </p:cNvSpPr>
              <p:nvPr/>
            </p:nvSpPr>
            <p:spPr bwMode="auto">
              <a:xfrm>
                <a:off x="2604" y="2257"/>
                <a:ext cx="39" cy="97"/>
              </a:xfrm>
              <a:custGeom>
                <a:avLst/>
                <a:gdLst>
                  <a:gd name="T0" fmla="*/ 8 w 39"/>
                  <a:gd name="T1" fmla="*/ 72 h 97"/>
                  <a:gd name="T2" fmla="*/ 29 w 39"/>
                  <a:gd name="T3" fmla="*/ 21 h 97"/>
                  <a:gd name="T4" fmla="*/ 29 w 39"/>
                  <a:gd name="T5" fmla="*/ 21 h 97"/>
                  <a:gd name="T6" fmla="*/ 38 w 39"/>
                  <a:gd name="T7" fmla="*/ 0 h 97"/>
                  <a:gd name="T8" fmla="*/ 38 w 39"/>
                  <a:gd name="T9" fmla="*/ 0 h 97"/>
                  <a:gd name="T10" fmla="*/ 39 w 39"/>
                  <a:gd name="T11" fmla="*/ 3 h 97"/>
                  <a:gd name="T12" fmla="*/ 3 w 39"/>
                  <a:gd name="T13" fmla="*/ 97 h 97"/>
                  <a:gd name="T14" fmla="*/ 0 w 39"/>
                  <a:gd name="T15" fmla="*/ 97 h 97"/>
                  <a:gd name="T16" fmla="*/ 10 w 39"/>
                  <a:gd name="T17" fmla="*/ 73 h 97"/>
                  <a:gd name="T18" fmla="*/ 8 w 39"/>
                  <a:gd name="T19" fmla="*/ 72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97"/>
                  <a:gd name="T32" fmla="*/ 39 w 39"/>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97">
                    <a:moveTo>
                      <a:pt x="8" y="72"/>
                    </a:moveTo>
                    <a:lnTo>
                      <a:pt x="29" y="21"/>
                    </a:lnTo>
                    <a:lnTo>
                      <a:pt x="38" y="0"/>
                    </a:lnTo>
                    <a:lnTo>
                      <a:pt x="39" y="3"/>
                    </a:lnTo>
                    <a:lnTo>
                      <a:pt x="3" y="97"/>
                    </a:lnTo>
                    <a:lnTo>
                      <a:pt x="0" y="97"/>
                    </a:lnTo>
                    <a:lnTo>
                      <a:pt x="10" y="73"/>
                    </a:lnTo>
                    <a:lnTo>
                      <a:pt x="8" y="72"/>
                    </a:lnTo>
                    <a:close/>
                  </a:path>
                </a:pathLst>
              </a:custGeom>
              <a:solidFill>
                <a:srgbClr val="676563"/>
              </a:solidFill>
              <a:ln w="9525">
                <a:noFill/>
                <a:round/>
                <a:headEnd/>
                <a:tailEnd/>
              </a:ln>
            </p:spPr>
            <p:txBody>
              <a:bodyPr/>
              <a:lstStyle/>
              <a:p>
                <a:endParaRPr lang="hu-HU"/>
              </a:p>
            </p:txBody>
          </p:sp>
          <p:sp>
            <p:nvSpPr>
              <p:cNvPr id="58182" name="Freeform 969"/>
              <p:cNvSpPr>
                <a:spLocks/>
              </p:cNvSpPr>
              <p:nvPr/>
            </p:nvSpPr>
            <p:spPr bwMode="auto">
              <a:xfrm>
                <a:off x="2604" y="2257"/>
                <a:ext cx="41" cy="97"/>
              </a:xfrm>
              <a:custGeom>
                <a:avLst/>
                <a:gdLst>
                  <a:gd name="T0" fmla="*/ 0 w 41"/>
                  <a:gd name="T1" fmla="*/ 97 h 97"/>
                  <a:gd name="T2" fmla="*/ 38 w 41"/>
                  <a:gd name="T3" fmla="*/ 0 h 97"/>
                  <a:gd name="T4" fmla="*/ 41 w 41"/>
                  <a:gd name="T5" fmla="*/ 4 h 97"/>
                  <a:gd name="T6" fmla="*/ 4 w 41"/>
                  <a:gd name="T7" fmla="*/ 95 h 97"/>
                  <a:gd name="T8" fmla="*/ 0 w 41"/>
                  <a:gd name="T9" fmla="*/ 97 h 97"/>
                  <a:gd name="T10" fmla="*/ 0 60000 65536"/>
                  <a:gd name="T11" fmla="*/ 0 60000 65536"/>
                  <a:gd name="T12" fmla="*/ 0 60000 65536"/>
                  <a:gd name="T13" fmla="*/ 0 60000 65536"/>
                  <a:gd name="T14" fmla="*/ 0 60000 65536"/>
                  <a:gd name="T15" fmla="*/ 0 w 41"/>
                  <a:gd name="T16" fmla="*/ 0 h 97"/>
                  <a:gd name="T17" fmla="*/ 41 w 41"/>
                  <a:gd name="T18" fmla="*/ 97 h 97"/>
                </a:gdLst>
                <a:ahLst/>
                <a:cxnLst>
                  <a:cxn ang="T10">
                    <a:pos x="T0" y="T1"/>
                  </a:cxn>
                  <a:cxn ang="T11">
                    <a:pos x="T2" y="T3"/>
                  </a:cxn>
                  <a:cxn ang="T12">
                    <a:pos x="T4" y="T5"/>
                  </a:cxn>
                  <a:cxn ang="T13">
                    <a:pos x="T6" y="T7"/>
                  </a:cxn>
                  <a:cxn ang="T14">
                    <a:pos x="T8" y="T9"/>
                  </a:cxn>
                </a:cxnLst>
                <a:rect l="T15" t="T16" r="T17" b="T18"/>
                <a:pathLst>
                  <a:path w="41" h="97">
                    <a:moveTo>
                      <a:pt x="0" y="97"/>
                    </a:moveTo>
                    <a:lnTo>
                      <a:pt x="38" y="0"/>
                    </a:lnTo>
                    <a:lnTo>
                      <a:pt x="41" y="4"/>
                    </a:lnTo>
                    <a:lnTo>
                      <a:pt x="4" y="95"/>
                    </a:lnTo>
                    <a:lnTo>
                      <a:pt x="0" y="97"/>
                    </a:lnTo>
                    <a:close/>
                  </a:path>
                </a:pathLst>
              </a:custGeom>
              <a:solidFill>
                <a:srgbClr val="656261"/>
              </a:solidFill>
              <a:ln w="9525">
                <a:noFill/>
                <a:round/>
                <a:headEnd/>
                <a:tailEnd/>
              </a:ln>
            </p:spPr>
            <p:txBody>
              <a:bodyPr/>
              <a:lstStyle/>
              <a:p>
                <a:endParaRPr lang="hu-HU"/>
              </a:p>
            </p:txBody>
          </p:sp>
          <p:sp>
            <p:nvSpPr>
              <p:cNvPr id="58183" name="Freeform 970"/>
              <p:cNvSpPr>
                <a:spLocks/>
              </p:cNvSpPr>
              <p:nvPr/>
            </p:nvSpPr>
            <p:spPr bwMode="auto">
              <a:xfrm>
                <a:off x="2607" y="2260"/>
                <a:ext cx="38" cy="94"/>
              </a:xfrm>
              <a:custGeom>
                <a:avLst/>
                <a:gdLst>
                  <a:gd name="T0" fmla="*/ 0 w 38"/>
                  <a:gd name="T1" fmla="*/ 94 h 94"/>
                  <a:gd name="T2" fmla="*/ 36 w 38"/>
                  <a:gd name="T3" fmla="*/ 0 h 94"/>
                  <a:gd name="T4" fmla="*/ 38 w 38"/>
                  <a:gd name="T5" fmla="*/ 2 h 94"/>
                  <a:gd name="T6" fmla="*/ 2 w 38"/>
                  <a:gd name="T7" fmla="*/ 92 h 94"/>
                  <a:gd name="T8" fmla="*/ 0 w 38"/>
                  <a:gd name="T9" fmla="*/ 94 h 94"/>
                  <a:gd name="T10" fmla="*/ 0 60000 65536"/>
                  <a:gd name="T11" fmla="*/ 0 60000 65536"/>
                  <a:gd name="T12" fmla="*/ 0 60000 65536"/>
                  <a:gd name="T13" fmla="*/ 0 60000 65536"/>
                  <a:gd name="T14" fmla="*/ 0 60000 65536"/>
                  <a:gd name="T15" fmla="*/ 0 w 38"/>
                  <a:gd name="T16" fmla="*/ 0 h 94"/>
                  <a:gd name="T17" fmla="*/ 38 w 38"/>
                  <a:gd name="T18" fmla="*/ 94 h 94"/>
                </a:gdLst>
                <a:ahLst/>
                <a:cxnLst>
                  <a:cxn ang="T10">
                    <a:pos x="T0" y="T1"/>
                  </a:cxn>
                  <a:cxn ang="T11">
                    <a:pos x="T2" y="T3"/>
                  </a:cxn>
                  <a:cxn ang="T12">
                    <a:pos x="T4" y="T5"/>
                  </a:cxn>
                  <a:cxn ang="T13">
                    <a:pos x="T6" y="T7"/>
                  </a:cxn>
                  <a:cxn ang="T14">
                    <a:pos x="T8" y="T9"/>
                  </a:cxn>
                </a:cxnLst>
                <a:rect l="T15" t="T16" r="T17" b="T18"/>
                <a:pathLst>
                  <a:path w="38" h="94">
                    <a:moveTo>
                      <a:pt x="0" y="94"/>
                    </a:moveTo>
                    <a:lnTo>
                      <a:pt x="36" y="0"/>
                    </a:lnTo>
                    <a:lnTo>
                      <a:pt x="38" y="2"/>
                    </a:lnTo>
                    <a:lnTo>
                      <a:pt x="2" y="92"/>
                    </a:lnTo>
                    <a:lnTo>
                      <a:pt x="0" y="94"/>
                    </a:lnTo>
                    <a:close/>
                  </a:path>
                </a:pathLst>
              </a:custGeom>
              <a:solidFill>
                <a:srgbClr val="636160"/>
              </a:solidFill>
              <a:ln w="9525">
                <a:noFill/>
                <a:round/>
                <a:headEnd/>
                <a:tailEnd/>
              </a:ln>
            </p:spPr>
            <p:txBody>
              <a:bodyPr/>
              <a:lstStyle/>
              <a:p>
                <a:endParaRPr lang="hu-HU"/>
              </a:p>
            </p:txBody>
          </p:sp>
          <p:sp>
            <p:nvSpPr>
              <p:cNvPr id="58184" name="Freeform 971"/>
              <p:cNvSpPr>
                <a:spLocks/>
              </p:cNvSpPr>
              <p:nvPr/>
            </p:nvSpPr>
            <p:spPr bwMode="auto">
              <a:xfrm>
                <a:off x="2608" y="2261"/>
                <a:ext cx="38" cy="91"/>
              </a:xfrm>
              <a:custGeom>
                <a:avLst/>
                <a:gdLst>
                  <a:gd name="T0" fmla="*/ 0 w 38"/>
                  <a:gd name="T1" fmla="*/ 91 h 91"/>
                  <a:gd name="T2" fmla="*/ 37 w 38"/>
                  <a:gd name="T3" fmla="*/ 0 h 91"/>
                  <a:gd name="T4" fmla="*/ 38 w 38"/>
                  <a:gd name="T5" fmla="*/ 3 h 91"/>
                  <a:gd name="T6" fmla="*/ 3 w 38"/>
                  <a:gd name="T7" fmla="*/ 90 h 91"/>
                  <a:gd name="T8" fmla="*/ 0 w 38"/>
                  <a:gd name="T9" fmla="*/ 91 h 91"/>
                  <a:gd name="T10" fmla="*/ 0 60000 65536"/>
                  <a:gd name="T11" fmla="*/ 0 60000 65536"/>
                  <a:gd name="T12" fmla="*/ 0 60000 65536"/>
                  <a:gd name="T13" fmla="*/ 0 60000 65536"/>
                  <a:gd name="T14" fmla="*/ 0 60000 65536"/>
                  <a:gd name="T15" fmla="*/ 0 w 38"/>
                  <a:gd name="T16" fmla="*/ 0 h 91"/>
                  <a:gd name="T17" fmla="*/ 38 w 38"/>
                  <a:gd name="T18" fmla="*/ 91 h 91"/>
                </a:gdLst>
                <a:ahLst/>
                <a:cxnLst>
                  <a:cxn ang="T10">
                    <a:pos x="T0" y="T1"/>
                  </a:cxn>
                  <a:cxn ang="T11">
                    <a:pos x="T2" y="T3"/>
                  </a:cxn>
                  <a:cxn ang="T12">
                    <a:pos x="T4" y="T5"/>
                  </a:cxn>
                  <a:cxn ang="T13">
                    <a:pos x="T6" y="T7"/>
                  </a:cxn>
                  <a:cxn ang="T14">
                    <a:pos x="T8" y="T9"/>
                  </a:cxn>
                </a:cxnLst>
                <a:rect l="T15" t="T16" r="T17" b="T18"/>
                <a:pathLst>
                  <a:path w="38" h="91">
                    <a:moveTo>
                      <a:pt x="0" y="91"/>
                    </a:moveTo>
                    <a:lnTo>
                      <a:pt x="37" y="0"/>
                    </a:lnTo>
                    <a:lnTo>
                      <a:pt x="38" y="3"/>
                    </a:lnTo>
                    <a:lnTo>
                      <a:pt x="3" y="90"/>
                    </a:lnTo>
                    <a:lnTo>
                      <a:pt x="0" y="91"/>
                    </a:lnTo>
                    <a:close/>
                  </a:path>
                </a:pathLst>
              </a:custGeom>
              <a:solidFill>
                <a:srgbClr val="615E5D"/>
              </a:solidFill>
              <a:ln w="9525">
                <a:noFill/>
                <a:round/>
                <a:headEnd/>
                <a:tailEnd/>
              </a:ln>
            </p:spPr>
            <p:txBody>
              <a:bodyPr/>
              <a:lstStyle/>
              <a:p>
                <a:endParaRPr lang="hu-HU"/>
              </a:p>
            </p:txBody>
          </p:sp>
          <p:sp>
            <p:nvSpPr>
              <p:cNvPr id="58185" name="Freeform 972"/>
              <p:cNvSpPr>
                <a:spLocks/>
              </p:cNvSpPr>
              <p:nvPr/>
            </p:nvSpPr>
            <p:spPr bwMode="auto">
              <a:xfrm>
                <a:off x="2609" y="2262"/>
                <a:ext cx="37" cy="90"/>
              </a:xfrm>
              <a:custGeom>
                <a:avLst/>
                <a:gdLst>
                  <a:gd name="T0" fmla="*/ 0 w 37"/>
                  <a:gd name="T1" fmla="*/ 90 h 90"/>
                  <a:gd name="T2" fmla="*/ 36 w 37"/>
                  <a:gd name="T3" fmla="*/ 0 h 90"/>
                  <a:gd name="T4" fmla="*/ 37 w 37"/>
                  <a:gd name="T5" fmla="*/ 3 h 90"/>
                  <a:gd name="T6" fmla="*/ 5 w 37"/>
                  <a:gd name="T7" fmla="*/ 89 h 90"/>
                  <a:gd name="T8" fmla="*/ 0 w 37"/>
                  <a:gd name="T9" fmla="*/ 90 h 90"/>
                  <a:gd name="T10" fmla="*/ 0 60000 65536"/>
                  <a:gd name="T11" fmla="*/ 0 60000 65536"/>
                  <a:gd name="T12" fmla="*/ 0 60000 65536"/>
                  <a:gd name="T13" fmla="*/ 0 60000 65536"/>
                  <a:gd name="T14" fmla="*/ 0 60000 65536"/>
                  <a:gd name="T15" fmla="*/ 0 w 37"/>
                  <a:gd name="T16" fmla="*/ 0 h 90"/>
                  <a:gd name="T17" fmla="*/ 37 w 37"/>
                  <a:gd name="T18" fmla="*/ 90 h 90"/>
                </a:gdLst>
                <a:ahLst/>
                <a:cxnLst>
                  <a:cxn ang="T10">
                    <a:pos x="T0" y="T1"/>
                  </a:cxn>
                  <a:cxn ang="T11">
                    <a:pos x="T2" y="T3"/>
                  </a:cxn>
                  <a:cxn ang="T12">
                    <a:pos x="T4" y="T5"/>
                  </a:cxn>
                  <a:cxn ang="T13">
                    <a:pos x="T6" y="T7"/>
                  </a:cxn>
                  <a:cxn ang="T14">
                    <a:pos x="T8" y="T9"/>
                  </a:cxn>
                </a:cxnLst>
                <a:rect l="T15" t="T16" r="T17" b="T18"/>
                <a:pathLst>
                  <a:path w="37" h="90">
                    <a:moveTo>
                      <a:pt x="0" y="90"/>
                    </a:moveTo>
                    <a:lnTo>
                      <a:pt x="36" y="0"/>
                    </a:lnTo>
                    <a:lnTo>
                      <a:pt x="37" y="3"/>
                    </a:lnTo>
                    <a:lnTo>
                      <a:pt x="5" y="89"/>
                    </a:lnTo>
                    <a:lnTo>
                      <a:pt x="0" y="90"/>
                    </a:lnTo>
                    <a:close/>
                  </a:path>
                </a:pathLst>
              </a:custGeom>
              <a:solidFill>
                <a:srgbClr val="5D5A59"/>
              </a:solidFill>
              <a:ln w="9525">
                <a:noFill/>
                <a:round/>
                <a:headEnd/>
                <a:tailEnd/>
              </a:ln>
            </p:spPr>
            <p:txBody>
              <a:bodyPr/>
              <a:lstStyle/>
              <a:p>
                <a:endParaRPr lang="hu-HU"/>
              </a:p>
            </p:txBody>
          </p:sp>
          <p:sp>
            <p:nvSpPr>
              <p:cNvPr id="58186" name="Freeform 973"/>
              <p:cNvSpPr>
                <a:spLocks/>
              </p:cNvSpPr>
              <p:nvPr/>
            </p:nvSpPr>
            <p:spPr bwMode="auto">
              <a:xfrm>
                <a:off x="2611" y="2264"/>
                <a:ext cx="36" cy="87"/>
              </a:xfrm>
              <a:custGeom>
                <a:avLst/>
                <a:gdLst>
                  <a:gd name="T0" fmla="*/ 0 w 36"/>
                  <a:gd name="T1" fmla="*/ 87 h 87"/>
                  <a:gd name="T2" fmla="*/ 35 w 36"/>
                  <a:gd name="T3" fmla="*/ 0 h 87"/>
                  <a:gd name="T4" fmla="*/ 36 w 36"/>
                  <a:gd name="T5" fmla="*/ 3 h 87"/>
                  <a:gd name="T6" fmla="*/ 4 w 36"/>
                  <a:gd name="T7" fmla="*/ 87 h 87"/>
                  <a:gd name="T8" fmla="*/ 0 w 36"/>
                  <a:gd name="T9" fmla="*/ 87 h 87"/>
                  <a:gd name="T10" fmla="*/ 0 60000 65536"/>
                  <a:gd name="T11" fmla="*/ 0 60000 65536"/>
                  <a:gd name="T12" fmla="*/ 0 60000 65536"/>
                  <a:gd name="T13" fmla="*/ 0 60000 65536"/>
                  <a:gd name="T14" fmla="*/ 0 60000 65536"/>
                  <a:gd name="T15" fmla="*/ 0 w 36"/>
                  <a:gd name="T16" fmla="*/ 0 h 87"/>
                  <a:gd name="T17" fmla="*/ 36 w 36"/>
                  <a:gd name="T18" fmla="*/ 87 h 87"/>
                </a:gdLst>
                <a:ahLst/>
                <a:cxnLst>
                  <a:cxn ang="T10">
                    <a:pos x="T0" y="T1"/>
                  </a:cxn>
                  <a:cxn ang="T11">
                    <a:pos x="T2" y="T3"/>
                  </a:cxn>
                  <a:cxn ang="T12">
                    <a:pos x="T4" y="T5"/>
                  </a:cxn>
                  <a:cxn ang="T13">
                    <a:pos x="T6" y="T7"/>
                  </a:cxn>
                  <a:cxn ang="T14">
                    <a:pos x="T8" y="T9"/>
                  </a:cxn>
                </a:cxnLst>
                <a:rect l="T15" t="T16" r="T17" b="T18"/>
                <a:pathLst>
                  <a:path w="36" h="87">
                    <a:moveTo>
                      <a:pt x="0" y="87"/>
                    </a:moveTo>
                    <a:lnTo>
                      <a:pt x="35" y="0"/>
                    </a:lnTo>
                    <a:lnTo>
                      <a:pt x="36" y="3"/>
                    </a:lnTo>
                    <a:lnTo>
                      <a:pt x="4" y="87"/>
                    </a:lnTo>
                    <a:lnTo>
                      <a:pt x="0" y="87"/>
                    </a:lnTo>
                    <a:close/>
                  </a:path>
                </a:pathLst>
              </a:custGeom>
              <a:solidFill>
                <a:srgbClr val="5B5957"/>
              </a:solidFill>
              <a:ln w="9525">
                <a:noFill/>
                <a:round/>
                <a:headEnd/>
                <a:tailEnd/>
              </a:ln>
            </p:spPr>
            <p:txBody>
              <a:bodyPr/>
              <a:lstStyle/>
              <a:p>
                <a:endParaRPr lang="hu-HU"/>
              </a:p>
            </p:txBody>
          </p:sp>
          <p:sp>
            <p:nvSpPr>
              <p:cNvPr id="58187" name="Freeform 974"/>
              <p:cNvSpPr>
                <a:spLocks/>
              </p:cNvSpPr>
              <p:nvPr/>
            </p:nvSpPr>
            <p:spPr bwMode="auto">
              <a:xfrm>
                <a:off x="2614" y="2265"/>
                <a:ext cx="35" cy="86"/>
              </a:xfrm>
              <a:custGeom>
                <a:avLst/>
                <a:gdLst>
                  <a:gd name="T0" fmla="*/ 0 w 35"/>
                  <a:gd name="T1" fmla="*/ 86 h 86"/>
                  <a:gd name="T2" fmla="*/ 32 w 35"/>
                  <a:gd name="T3" fmla="*/ 0 h 86"/>
                  <a:gd name="T4" fmla="*/ 35 w 35"/>
                  <a:gd name="T5" fmla="*/ 3 h 86"/>
                  <a:gd name="T6" fmla="*/ 2 w 35"/>
                  <a:gd name="T7" fmla="*/ 85 h 86"/>
                  <a:gd name="T8" fmla="*/ 0 w 35"/>
                  <a:gd name="T9" fmla="*/ 86 h 86"/>
                  <a:gd name="T10" fmla="*/ 0 60000 65536"/>
                  <a:gd name="T11" fmla="*/ 0 60000 65536"/>
                  <a:gd name="T12" fmla="*/ 0 60000 65536"/>
                  <a:gd name="T13" fmla="*/ 0 60000 65536"/>
                  <a:gd name="T14" fmla="*/ 0 60000 65536"/>
                  <a:gd name="T15" fmla="*/ 0 w 35"/>
                  <a:gd name="T16" fmla="*/ 0 h 86"/>
                  <a:gd name="T17" fmla="*/ 35 w 35"/>
                  <a:gd name="T18" fmla="*/ 86 h 86"/>
                </a:gdLst>
                <a:ahLst/>
                <a:cxnLst>
                  <a:cxn ang="T10">
                    <a:pos x="T0" y="T1"/>
                  </a:cxn>
                  <a:cxn ang="T11">
                    <a:pos x="T2" y="T3"/>
                  </a:cxn>
                  <a:cxn ang="T12">
                    <a:pos x="T4" y="T5"/>
                  </a:cxn>
                  <a:cxn ang="T13">
                    <a:pos x="T6" y="T7"/>
                  </a:cxn>
                  <a:cxn ang="T14">
                    <a:pos x="T8" y="T9"/>
                  </a:cxn>
                </a:cxnLst>
                <a:rect l="T15" t="T16" r="T17" b="T18"/>
                <a:pathLst>
                  <a:path w="35" h="86">
                    <a:moveTo>
                      <a:pt x="0" y="86"/>
                    </a:moveTo>
                    <a:lnTo>
                      <a:pt x="32" y="0"/>
                    </a:lnTo>
                    <a:lnTo>
                      <a:pt x="35" y="3"/>
                    </a:lnTo>
                    <a:lnTo>
                      <a:pt x="2" y="85"/>
                    </a:lnTo>
                    <a:lnTo>
                      <a:pt x="0" y="86"/>
                    </a:lnTo>
                    <a:close/>
                  </a:path>
                </a:pathLst>
              </a:custGeom>
              <a:solidFill>
                <a:srgbClr val="5A5756"/>
              </a:solidFill>
              <a:ln w="9525">
                <a:noFill/>
                <a:round/>
                <a:headEnd/>
                <a:tailEnd/>
              </a:ln>
            </p:spPr>
            <p:txBody>
              <a:bodyPr/>
              <a:lstStyle/>
              <a:p>
                <a:endParaRPr lang="hu-HU"/>
              </a:p>
            </p:txBody>
          </p:sp>
          <p:sp>
            <p:nvSpPr>
              <p:cNvPr id="58188" name="Freeform 975"/>
              <p:cNvSpPr>
                <a:spLocks/>
              </p:cNvSpPr>
              <p:nvPr/>
            </p:nvSpPr>
            <p:spPr bwMode="auto">
              <a:xfrm>
                <a:off x="2615" y="2267"/>
                <a:ext cx="34" cy="84"/>
              </a:xfrm>
              <a:custGeom>
                <a:avLst/>
                <a:gdLst>
                  <a:gd name="T0" fmla="*/ 0 w 34"/>
                  <a:gd name="T1" fmla="*/ 84 h 84"/>
                  <a:gd name="T2" fmla="*/ 32 w 34"/>
                  <a:gd name="T3" fmla="*/ 0 h 84"/>
                  <a:gd name="T4" fmla="*/ 34 w 34"/>
                  <a:gd name="T5" fmla="*/ 2 h 84"/>
                  <a:gd name="T6" fmla="*/ 3 w 34"/>
                  <a:gd name="T7" fmla="*/ 83 h 84"/>
                  <a:gd name="T8" fmla="*/ 0 w 34"/>
                  <a:gd name="T9" fmla="*/ 84 h 84"/>
                  <a:gd name="T10" fmla="*/ 0 60000 65536"/>
                  <a:gd name="T11" fmla="*/ 0 60000 65536"/>
                  <a:gd name="T12" fmla="*/ 0 60000 65536"/>
                  <a:gd name="T13" fmla="*/ 0 60000 65536"/>
                  <a:gd name="T14" fmla="*/ 0 60000 65536"/>
                  <a:gd name="T15" fmla="*/ 0 w 34"/>
                  <a:gd name="T16" fmla="*/ 0 h 84"/>
                  <a:gd name="T17" fmla="*/ 34 w 34"/>
                  <a:gd name="T18" fmla="*/ 84 h 84"/>
                </a:gdLst>
                <a:ahLst/>
                <a:cxnLst>
                  <a:cxn ang="T10">
                    <a:pos x="T0" y="T1"/>
                  </a:cxn>
                  <a:cxn ang="T11">
                    <a:pos x="T2" y="T3"/>
                  </a:cxn>
                  <a:cxn ang="T12">
                    <a:pos x="T4" y="T5"/>
                  </a:cxn>
                  <a:cxn ang="T13">
                    <a:pos x="T6" y="T7"/>
                  </a:cxn>
                  <a:cxn ang="T14">
                    <a:pos x="T8" y="T9"/>
                  </a:cxn>
                </a:cxnLst>
                <a:rect l="T15" t="T16" r="T17" b="T18"/>
                <a:pathLst>
                  <a:path w="34" h="84">
                    <a:moveTo>
                      <a:pt x="0" y="84"/>
                    </a:moveTo>
                    <a:lnTo>
                      <a:pt x="32" y="0"/>
                    </a:lnTo>
                    <a:lnTo>
                      <a:pt x="34" y="2"/>
                    </a:lnTo>
                    <a:lnTo>
                      <a:pt x="3" y="83"/>
                    </a:lnTo>
                    <a:lnTo>
                      <a:pt x="0" y="84"/>
                    </a:lnTo>
                    <a:close/>
                  </a:path>
                </a:pathLst>
              </a:custGeom>
              <a:solidFill>
                <a:srgbClr val="585554"/>
              </a:solidFill>
              <a:ln w="9525">
                <a:noFill/>
                <a:round/>
                <a:headEnd/>
                <a:tailEnd/>
              </a:ln>
            </p:spPr>
            <p:txBody>
              <a:bodyPr/>
              <a:lstStyle/>
              <a:p>
                <a:endParaRPr lang="hu-HU"/>
              </a:p>
            </p:txBody>
          </p:sp>
          <p:sp>
            <p:nvSpPr>
              <p:cNvPr id="58189" name="Freeform 976"/>
              <p:cNvSpPr>
                <a:spLocks/>
              </p:cNvSpPr>
              <p:nvPr/>
            </p:nvSpPr>
            <p:spPr bwMode="auto">
              <a:xfrm>
                <a:off x="2616" y="2268"/>
                <a:ext cx="34" cy="82"/>
              </a:xfrm>
              <a:custGeom>
                <a:avLst/>
                <a:gdLst>
                  <a:gd name="T0" fmla="*/ 0 w 34"/>
                  <a:gd name="T1" fmla="*/ 82 h 82"/>
                  <a:gd name="T2" fmla="*/ 33 w 34"/>
                  <a:gd name="T3" fmla="*/ 0 h 82"/>
                  <a:gd name="T4" fmla="*/ 34 w 34"/>
                  <a:gd name="T5" fmla="*/ 3 h 82"/>
                  <a:gd name="T6" fmla="*/ 5 w 34"/>
                  <a:gd name="T7" fmla="*/ 80 h 82"/>
                  <a:gd name="T8" fmla="*/ 0 w 34"/>
                  <a:gd name="T9" fmla="*/ 82 h 82"/>
                  <a:gd name="T10" fmla="*/ 0 60000 65536"/>
                  <a:gd name="T11" fmla="*/ 0 60000 65536"/>
                  <a:gd name="T12" fmla="*/ 0 60000 65536"/>
                  <a:gd name="T13" fmla="*/ 0 60000 65536"/>
                  <a:gd name="T14" fmla="*/ 0 60000 65536"/>
                  <a:gd name="T15" fmla="*/ 0 w 34"/>
                  <a:gd name="T16" fmla="*/ 0 h 82"/>
                  <a:gd name="T17" fmla="*/ 34 w 34"/>
                  <a:gd name="T18" fmla="*/ 82 h 82"/>
                </a:gdLst>
                <a:ahLst/>
                <a:cxnLst>
                  <a:cxn ang="T10">
                    <a:pos x="T0" y="T1"/>
                  </a:cxn>
                  <a:cxn ang="T11">
                    <a:pos x="T2" y="T3"/>
                  </a:cxn>
                  <a:cxn ang="T12">
                    <a:pos x="T4" y="T5"/>
                  </a:cxn>
                  <a:cxn ang="T13">
                    <a:pos x="T6" y="T7"/>
                  </a:cxn>
                  <a:cxn ang="T14">
                    <a:pos x="T8" y="T9"/>
                  </a:cxn>
                </a:cxnLst>
                <a:rect l="T15" t="T16" r="T17" b="T18"/>
                <a:pathLst>
                  <a:path w="34" h="82">
                    <a:moveTo>
                      <a:pt x="0" y="82"/>
                    </a:moveTo>
                    <a:lnTo>
                      <a:pt x="33" y="0"/>
                    </a:lnTo>
                    <a:lnTo>
                      <a:pt x="34" y="3"/>
                    </a:lnTo>
                    <a:lnTo>
                      <a:pt x="5" y="80"/>
                    </a:lnTo>
                    <a:lnTo>
                      <a:pt x="0" y="82"/>
                    </a:lnTo>
                    <a:close/>
                  </a:path>
                </a:pathLst>
              </a:custGeom>
              <a:solidFill>
                <a:srgbClr val="565452"/>
              </a:solidFill>
              <a:ln w="9525">
                <a:noFill/>
                <a:round/>
                <a:headEnd/>
                <a:tailEnd/>
              </a:ln>
            </p:spPr>
            <p:txBody>
              <a:bodyPr/>
              <a:lstStyle/>
              <a:p>
                <a:endParaRPr lang="hu-HU"/>
              </a:p>
            </p:txBody>
          </p:sp>
          <p:sp>
            <p:nvSpPr>
              <p:cNvPr id="58190" name="Freeform 977"/>
              <p:cNvSpPr>
                <a:spLocks/>
              </p:cNvSpPr>
              <p:nvPr/>
            </p:nvSpPr>
            <p:spPr bwMode="auto">
              <a:xfrm>
                <a:off x="2618" y="2269"/>
                <a:ext cx="34" cy="81"/>
              </a:xfrm>
              <a:custGeom>
                <a:avLst/>
                <a:gdLst>
                  <a:gd name="T0" fmla="*/ 0 w 34"/>
                  <a:gd name="T1" fmla="*/ 81 h 81"/>
                  <a:gd name="T2" fmla="*/ 31 w 34"/>
                  <a:gd name="T3" fmla="*/ 0 h 81"/>
                  <a:gd name="T4" fmla="*/ 34 w 34"/>
                  <a:gd name="T5" fmla="*/ 3 h 81"/>
                  <a:gd name="T6" fmla="*/ 4 w 34"/>
                  <a:gd name="T7" fmla="*/ 79 h 81"/>
                  <a:gd name="T8" fmla="*/ 0 w 34"/>
                  <a:gd name="T9" fmla="*/ 81 h 81"/>
                  <a:gd name="T10" fmla="*/ 0 60000 65536"/>
                  <a:gd name="T11" fmla="*/ 0 60000 65536"/>
                  <a:gd name="T12" fmla="*/ 0 60000 65536"/>
                  <a:gd name="T13" fmla="*/ 0 60000 65536"/>
                  <a:gd name="T14" fmla="*/ 0 60000 65536"/>
                  <a:gd name="T15" fmla="*/ 0 w 34"/>
                  <a:gd name="T16" fmla="*/ 0 h 81"/>
                  <a:gd name="T17" fmla="*/ 34 w 34"/>
                  <a:gd name="T18" fmla="*/ 81 h 81"/>
                </a:gdLst>
                <a:ahLst/>
                <a:cxnLst>
                  <a:cxn ang="T10">
                    <a:pos x="T0" y="T1"/>
                  </a:cxn>
                  <a:cxn ang="T11">
                    <a:pos x="T2" y="T3"/>
                  </a:cxn>
                  <a:cxn ang="T12">
                    <a:pos x="T4" y="T5"/>
                  </a:cxn>
                  <a:cxn ang="T13">
                    <a:pos x="T6" y="T7"/>
                  </a:cxn>
                  <a:cxn ang="T14">
                    <a:pos x="T8" y="T9"/>
                  </a:cxn>
                </a:cxnLst>
                <a:rect l="T15" t="T16" r="T17" b="T18"/>
                <a:pathLst>
                  <a:path w="34" h="81">
                    <a:moveTo>
                      <a:pt x="0" y="81"/>
                    </a:moveTo>
                    <a:lnTo>
                      <a:pt x="31" y="0"/>
                    </a:lnTo>
                    <a:lnTo>
                      <a:pt x="34" y="3"/>
                    </a:lnTo>
                    <a:lnTo>
                      <a:pt x="4" y="79"/>
                    </a:lnTo>
                    <a:lnTo>
                      <a:pt x="0" y="81"/>
                    </a:lnTo>
                    <a:close/>
                  </a:path>
                </a:pathLst>
              </a:custGeom>
              <a:solidFill>
                <a:srgbClr val="545250"/>
              </a:solidFill>
              <a:ln w="9525">
                <a:noFill/>
                <a:round/>
                <a:headEnd/>
                <a:tailEnd/>
              </a:ln>
            </p:spPr>
            <p:txBody>
              <a:bodyPr/>
              <a:lstStyle/>
              <a:p>
                <a:endParaRPr lang="hu-HU"/>
              </a:p>
            </p:txBody>
          </p:sp>
          <p:sp>
            <p:nvSpPr>
              <p:cNvPr id="58191" name="Freeform 978"/>
              <p:cNvSpPr>
                <a:spLocks/>
              </p:cNvSpPr>
              <p:nvPr/>
            </p:nvSpPr>
            <p:spPr bwMode="auto">
              <a:xfrm>
                <a:off x="2621" y="2271"/>
                <a:ext cx="31" cy="77"/>
              </a:xfrm>
              <a:custGeom>
                <a:avLst/>
                <a:gdLst>
                  <a:gd name="T0" fmla="*/ 0 w 31"/>
                  <a:gd name="T1" fmla="*/ 77 h 77"/>
                  <a:gd name="T2" fmla="*/ 29 w 31"/>
                  <a:gd name="T3" fmla="*/ 0 h 77"/>
                  <a:gd name="T4" fmla="*/ 31 w 31"/>
                  <a:gd name="T5" fmla="*/ 3 h 77"/>
                  <a:gd name="T6" fmla="*/ 2 w 31"/>
                  <a:gd name="T7" fmla="*/ 76 h 77"/>
                  <a:gd name="T8" fmla="*/ 0 w 31"/>
                  <a:gd name="T9" fmla="*/ 77 h 77"/>
                  <a:gd name="T10" fmla="*/ 0 60000 65536"/>
                  <a:gd name="T11" fmla="*/ 0 60000 65536"/>
                  <a:gd name="T12" fmla="*/ 0 60000 65536"/>
                  <a:gd name="T13" fmla="*/ 0 60000 65536"/>
                  <a:gd name="T14" fmla="*/ 0 60000 65536"/>
                  <a:gd name="T15" fmla="*/ 0 w 31"/>
                  <a:gd name="T16" fmla="*/ 0 h 77"/>
                  <a:gd name="T17" fmla="*/ 31 w 31"/>
                  <a:gd name="T18" fmla="*/ 77 h 77"/>
                </a:gdLst>
                <a:ahLst/>
                <a:cxnLst>
                  <a:cxn ang="T10">
                    <a:pos x="T0" y="T1"/>
                  </a:cxn>
                  <a:cxn ang="T11">
                    <a:pos x="T2" y="T3"/>
                  </a:cxn>
                  <a:cxn ang="T12">
                    <a:pos x="T4" y="T5"/>
                  </a:cxn>
                  <a:cxn ang="T13">
                    <a:pos x="T6" y="T7"/>
                  </a:cxn>
                  <a:cxn ang="T14">
                    <a:pos x="T8" y="T9"/>
                  </a:cxn>
                </a:cxnLst>
                <a:rect l="T15" t="T16" r="T17" b="T18"/>
                <a:pathLst>
                  <a:path w="31" h="77">
                    <a:moveTo>
                      <a:pt x="0" y="77"/>
                    </a:moveTo>
                    <a:lnTo>
                      <a:pt x="29" y="0"/>
                    </a:lnTo>
                    <a:lnTo>
                      <a:pt x="31" y="3"/>
                    </a:lnTo>
                    <a:lnTo>
                      <a:pt x="2" y="76"/>
                    </a:lnTo>
                    <a:lnTo>
                      <a:pt x="0" y="77"/>
                    </a:lnTo>
                    <a:close/>
                  </a:path>
                </a:pathLst>
              </a:custGeom>
              <a:solidFill>
                <a:srgbClr val="53504E"/>
              </a:solidFill>
              <a:ln w="9525">
                <a:noFill/>
                <a:round/>
                <a:headEnd/>
                <a:tailEnd/>
              </a:ln>
            </p:spPr>
            <p:txBody>
              <a:bodyPr/>
              <a:lstStyle/>
              <a:p>
                <a:endParaRPr lang="hu-HU"/>
              </a:p>
            </p:txBody>
          </p:sp>
          <p:sp>
            <p:nvSpPr>
              <p:cNvPr id="58192" name="Freeform 979"/>
              <p:cNvSpPr>
                <a:spLocks/>
              </p:cNvSpPr>
              <p:nvPr/>
            </p:nvSpPr>
            <p:spPr bwMode="auto">
              <a:xfrm>
                <a:off x="2622" y="2272"/>
                <a:ext cx="31" cy="76"/>
              </a:xfrm>
              <a:custGeom>
                <a:avLst/>
                <a:gdLst>
                  <a:gd name="T0" fmla="*/ 0 w 31"/>
                  <a:gd name="T1" fmla="*/ 76 h 76"/>
                  <a:gd name="T2" fmla="*/ 30 w 31"/>
                  <a:gd name="T3" fmla="*/ 0 h 76"/>
                  <a:gd name="T4" fmla="*/ 31 w 31"/>
                  <a:gd name="T5" fmla="*/ 4 h 76"/>
                  <a:gd name="T6" fmla="*/ 3 w 31"/>
                  <a:gd name="T7" fmla="*/ 75 h 76"/>
                  <a:gd name="T8" fmla="*/ 0 w 31"/>
                  <a:gd name="T9" fmla="*/ 76 h 76"/>
                  <a:gd name="T10" fmla="*/ 0 60000 65536"/>
                  <a:gd name="T11" fmla="*/ 0 60000 65536"/>
                  <a:gd name="T12" fmla="*/ 0 60000 65536"/>
                  <a:gd name="T13" fmla="*/ 0 60000 65536"/>
                  <a:gd name="T14" fmla="*/ 0 60000 65536"/>
                  <a:gd name="T15" fmla="*/ 0 w 31"/>
                  <a:gd name="T16" fmla="*/ 0 h 76"/>
                  <a:gd name="T17" fmla="*/ 31 w 31"/>
                  <a:gd name="T18" fmla="*/ 76 h 76"/>
                </a:gdLst>
                <a:ahLst/>
                <a:cxnLst>
                  <a:cxn ang="T10">
                    <a:pos x="T0" y="T1"/>
                  </a:cxn>
                  <a:cxn ang="T11">
                    <a:pos x="T2" y="T3"/>
                  </a:cxn>
                  <a:cxn ang="T12">
                    <a:pos x="T4" y="T5"/>
                  </a:cxn>
                  <a:cxn ang="T13">
                    <a:pos x="T6" y="T7"/>
                  </a:cxn>
                  <a:cxn ang="T14">
                    <a:pos x="T8" y="T9"/>
                  </a:cxn>
                </a:cxnLst>
                <a:rect l="T15" t="T16" r="T17" b="T18"/>
                <a:pathLst>
                  <a:path w="31" h="76">
                    <a:moveTo>
                      <a:pt x="0" y="76"/>
                    </a:moveTo>
                    <a:lnTo>
                      <a:pt x="30" y="0"/>
                    </a:lnTo>
                    <a:lnTo>
                      <a:pt x="31" y="4"/>
                    </a:lnTo>
                    <a:lnTo>
                      <a:pt x="3" y="75"/>
                    </a:lnTo>
                    <a:lnTo>
                      <a:pt x="0" y="76"/>
                    </a:lnTo>
                    <a:close/>
                  </a:path>
                </a:pathLst>
              </a:custGeom>
              <a:solidFill>
                <a:srgbClr val="514E4C"/>
              </a:solidFill>
              <a:ln w="9525">
                <a:noFill/>
                <a:round/>
                <a:headEnd/>
                <a:tailEnd/>
              </a:ln>
            </p:spPr>
            <p:txBody>
              <a:bodyPr/>
              <a:lstStyle/>
              <a:p>
                <a:endParaRPr lang="hu-HU"/>
              </a:p>
            </p:txBody>
          </p:sp>
          <p:sp>
            <p:nvSpPr>
              <p:cNvPr id="58193" name="Freeform 980"/>
              <p:cNvSpPr>
                <a:spLocks/>
              </p:cNvSpPr>
              <p:nvPr/>
            </p:nvSpPr>
            <p:spPr bwMode="auto">
              <a:xfrm>
                <a:off x="2623" y="2274"/>
                <a:ext cx="31" cy="73"/>
              </a:xfrm>
              <a:custGeom>
                <a:avLst/>
                <a:gdLst>
                  <a:gd name="T0" fmla="*/ 0 w 31"/>
                  <a:gd name="T1" fmla="*/ 73 h 73"/>
                  <a:gd name="T2" fmla="*/ 29 w 31"/>
                  <a:gd name="T3" fmla="*/ 0 h 73"/>
                  <a:gd name="T4" fmla="*/ 31 w 31"/>
                  <a:gd name="T5" fmla="*/ 4 h 73"/>
                  <a:gd name="T6" fmla="*/ 3 w 31"/>
                  <a:gd name="T7" fmla="*/ 73 h 73"/>
                  <a:gd name="T8" fmla="*/ 0 w 31"/>
                  <a:gd name="T9" fmla="*/ 73 h 73"/>
                  <a:gd name="T10" fmla="*/ 0 60000 65536"/>
                  <a:gd name="T11" fmla="*/ 0 60000 65536"/>
                  <a:gd name="T12" fmla="*/ 0 60000 65536"/>
                  <a:gd name="T13" fmla="*/ 0 60000 65536"/>
                  <a:gd name="T14" fmla="*/ 0 60000 65536"/>
                  <a:gd name="T15" fmla="*/ 0 w 31"/>
                  <a:gd name="T16" fmla="*/ 0 h 73"/>
                  <a:gd name="T17" fmla="*/ 31 w 31"/>
                  <a:gd name="T18" fmla="*/ 73 h 73"/>
                </a:gdLst>
                <a:ahLst/>
                <a:cxnLst>
                  <a:cxn ang="T10">
                    <a:pos x="T0" y="T1"/>
                  </a:cxn>
                  <a:cxn ang="T11">
                    <a:pos x="T2" y="T3"/>
                  </a:cxn>
                  <a:cxn ang="T12">
                    <a:pos x="T4" y="T5"/>
                  </a:cxn>
                  <a:cxn ang="T13">
                    <a:pos x="T6" y="T7"/>
                  </a:cxn>
                  <a:cxn ang="T14">
                    <a:pos x="T8" y="T9"/>
                  </a:cxn>
                </a:cxnLst>
                <a:rect l="T15" t="T16" r="T17" b="T18"/>
                <a:pathLst>
                  <a:path w="31" h="73">
                    <a:moveTo>
                      <a:pt x="0" y="73"/>
                    </a:moveTo>
                    <a:lnTo>
                      <a:pt x="29" y="0"/>
                    </a:lnTo>
                    <a:lnTo>
                      <a:pt x="31" y="4"/>
                    </a:lnTo>
                    <a:lnTo>
                      <a:pt x="3" y="73"/>
                    </a:lnTo>
                    <a:lnTo>
                      <a:pt x="0" y="73"/>
                    </a:lnTo>
                    <a:close/>
                  </a:path>
                </a:pathLst>
              </a:custGeom>
              <a:solidFill>
                <a:srgbClr val="4E4B4A"/>
              </a:solidFill>
              <a:ln w="9525">
                <a:noFill/>
                <a:round/>
                <a:headEnd/>
                <a:tailEnd/>
              </a:ln>
            </p:spPr>
            <p:txBody>
              <a:bodyPr/>
              <a:lstStyle/>
              <a:p>
                <a:endParaRPr lang="hu-HU"/>
              </a:p>
            </p:txBody>
          </p:sp>
          <p:sp>
            <p:nvSpPr>
              <p:cNvPr id="58194" name="Freeform 981"/>
              <p:cNvSpPr>
                <a:spLocks/>
              </p:cNvSpPr>
              <p:nvPr/>
            </p:nvSpPr>
            <p:spPr bwMode="auto">
              <a:xfrm>
                <a:off x="2625" y="2276"/>
                <a:ext cx="29" cy="71"/>
              </a:xfrm>
              <a:custGeom>
                <a:avLst/>
                <a:gdLst>
                  <a:gd name="T0" fmla="*/ 0 w 29"/>
                  <a:gd name="T1" fmla="*/ 71 h 71"/>
                  <a:gd name="T2" fmla="*/ 28 w 29"/>
                  <a:gd name="T3" fmla="*/ 0 h 71"/>
                  <a:gd name="T4" fmla="*/ 29 w 29"/>
                  <a:gd name="T5" fmla="*/ 3 h 71"/>
                  <a:gd name="T6" fmla="*/ 4 w 29"/>
                  <a:gd name="T7" fmla="*/ 69 h 71"/>
                  <a:gd name="T8" fmla="*/ 0 w 29"/>
                  <a:gd name="T9" fmla="*/ 71 h 71"/>
                  <a:gd name="T10" fmla="*/ 0 60000 65536"/>
                  <a:gd name="T11" fmla="*/ 0 60000 65536"/>
                  <a:gd name="T12" fmla="*/ 0 60000 65536"/>
                  <a:gd name="T13" fmla="*/ 0 60000 65536"/>
                  <a:gd name="T14" fmla="*/ 0 60000 65536"/>
                  <a:gd name="T15" fmla="*/ 0 w 29"/>
                  <a:gd name="T16" fmla="*/ 0 h 71"/>
                  <a:gd name="T17" fmla="*/ 29 w 29"/>
                  <a:gd name="T18" fmla="*/ 71 h 71"/>
                </a:gdLst>
                <a:ahLst/>
                <a:cxnLst>
                  <a:cxn ang="T10">
                    <a:pos x="T0" y="T1"/>
                  </a:cxn>
                  <a:cxn ang="T11">
                    <a:pos x="T2" y="T3"/>
                  </a:cxn>
                  <a:cxn ang="T12">
                    <a:pos x="T4" y="T5"/>
                  </a:cxn>
                  <a:cxn ang="T13">
                    <a:pos x="T6" y="T7"/>
                  </a:cxn>
                  <a:cxn ang="T14">
                    <a:pos x="T8" y="T9"/>
                  </a:cxn>
                </a:cxnLst>
                <a:rect l="T15" t="T16" r="T17" b="T18"/>
                <a:pathLst>
                  <a:path w="29" h="71">
                    <a:moveTo>
                      <a:pt x="0" y="71"/>
                    </a:moveTo>
                    <a:lnTo>
                      <a:pt x="28" y="0"/>
                    </a:lnTo>
                    <a:lnTo>
                      <a:pt x="29" y="3"/>
                    </a:lnTo>
                    <a:lnTo>
                      <a:pt x="4" y="69"/>
                    </a:lnTo>
                    <a:lnTo>
                      <a:pt x="0" y="71"/>
                    </a:lnTo>
                    <a:close/>
                  </a:path>
                </a:pathLst>
              </a:custGeom>
              <a:solidFill>
                <a:srgbClr val="4D4A48"/>
              </a:solidFill>
              <a:ln w="9525">
                <a:noFill/>
                <a:round/>
                <a:headEnd/>
                <a:tailEnd/>
              </a:ln>
            </p:spPr>
            <p:txBody>
              <a:bodyPr/>
              <a:lstStyle/>
              <a:p>
                <a:endParaRPr lang="hu-HU"/>
              </a:p>
            </p:txBody>
          </p:sp>
          <p:sp>
            <p:nvSpPr>
              <p:cNvPr id="58195" name="Freeform 982"/>
              <p:cNvSpPr>
                <a:spLocks/>
              </p:cNvSpPr>
              <p:nvPr/>
            </p:nvSpPr>
            <p:spPr bwMode="auto">
              <a:xfrm>
                <a:off x="2626" y="2278"/>
                <a:ext cx="30" cy="69"/>
              </a:xfrm>
              <a:custGeom>
                <a:avLst/>
                <a:gdLst>
                  <a:gd name="T0" fmla="*/ 0 w 30"/>
                  <a:gd name="T1" fmla="*/ 69 h 69"/>
                  <a:gd name="T2" fmla="*/ 28 w 30"/>
                  <a:gd name="T3" fmla="*/ 0 h 69"/>
                  <a:gd name="T4" fmla="*/ 30 w 30"/>
                  <a:gd name="T5" fmla="*/ 3 h 69"/>
                  <a:gd name="T6" fmla="*/ 4 w 30"/>
                  <a:gd name="T7" fmla="*/ 67 h 69"/>
                  <a:gd name="T8" fmla="*/ 0 w 30"/>
                  <a:gd name="T9" fmla="*/ 69 h 69"/>
                  <a:gd name="T10" fmla="*/ 0 60000 65536"/>
                  <a:gd name="T11" fmla="*/ 0 60000 65536"/>
                  <a:gd name="T12" fmla="*/ 0 60000 65536"/>
                  <a:gd name="T13" fmla="*/ 0 60000 65536"/>
                  <a:gd name="T14" fmla="*/ 0 60000 65536"/>
                  <a:gd name="T15" fmla="*/ 0 w 30"/>
                  <a:gd name="T16" fmla="*/ 0 h 69"/>
                  <a:gd name="T17" fmla="*/ 30 w 30"/>
                  <a:gd name="T18" fmla="*/ 69 h 69"/>
                </a:gdLst>
                <a:ahLst/>
                <a:cxnLst>
                  <a:cxn ang="T10">
                    <a:pos x="T0" y="T1"/>
                  </a:cxn>
                  <a:cxn ang="T11">
                    <a:pos x="T2" y="T3"/>
                  </a:cxn>
                  <a:cxn ang="T12">
                    <a:pos x="T4" y="T5"/>
                  </a:cxn>
                  <a:cxn ang="T13">
                    <a:pos x="T6" y="T7"/>
                  </a:cxn>
                  <a:cxn ang="T14">
                    <a:pos x="T8" y="T9"/>
                  </a:cxn>
                </a:cxnLst>
                <a:rect l="T15" t="T16" r="T17" b="T18"/>
                <a:pathLst>
                  <a:path w="30" h="69">
                    <a:moveTo>
                      <a:pt x="0" y="69"/>
                    </a:moveTo>
                    <a:lnTo>
                      <a:pt x="28" y="0"/>
                    </a:lnTo>
                    <a:lnTo>
                      <a:pt x="30" y="3"/>
                    </a:lnTo>
                    <a:lnTo>
                      <a:pt x="4" y="67"/>
                    </a:lnTo>
                    <a:lnTo>
                      <a:pt x="0" y="69"/>
                    </a:lnTo>
                    <a:close/>
                  </a:path>
                </a:pathLst>
              </a:custGeom>
              <a:solidFill>
                <a:srgbClr val="4A4745"/>
              </a:solidFill>
              <a:ln w="9525">
                <a:noFill/>
                <a:round/>
                <a:headEnd/>
                <a:tailEnd/>
              </a:ln>
            </p:spPr>
            <p:txBody>
              <a:bodyPr/>
              <a:lstStyle/>
              <a:p>
                <a:endParaRPr lang="hu-HU"/>
              </a:p>
            </p:txBody>
          </p:sp>
          <p:sp>
            <p:nvSpPr>
              <p:cNvPr id="58196" name="Freeform 983"/>
              <p:cNvSpPr>
                <a:spLocks/>
              </p:cNvSpPr>
              <p:nvPr/>
            </p:nvSpPr>
            <p:spPr bwMode="auto">
              <a:xfrm>
                <a:off x="2629" y="2279"/>
                <a:ext cx="28" cy="66"/>
              </a:xfrm>
              <a:custGeom>
                <a:avLst/>
                <a:gdLst>
                  <a:gd name="T0" fmla="*/ 0 w 28"/>
                  <a:gd name="T1" fmla="*/ 66 h 66"/>
                  <a:gd name="T2" fmla="*/ 25 w 28"/>
                  <a:gd name="T3" fmla="*/ 0 h 66"/>
                  <a:gd name="T4" fmla="*/ 28 w 28"/>
                  <a:gd name="T5" fmla="*/ 3 h 66"/>
                  <a:gd name="T6" fmla="*/ 3 w 28"/>
                  <a:gd name="T7" fmla="*/ 65 h 66"/>
                  <a:gd name="T8" fmla="*/ 0 w 28"/>
                  <a:gd name="T9" fmla="*/ 66 h 66"/>
                  <a:gd name="T10" fmla="*/ 0 60000 65536"/>
                  <a:gd name="T11" fmla="*/ 0 60000 65536"/>
                  <a:gd name="T12" fmla="*/ 0 60000 65536"/>
                  <a:gd name="T13" fmla="*/ 0 60000 65536"/>
                  <a:gd name="T14" fmla="*/ 0 60000 65536"/>
                  <a:gd name="T15" fmla="*/ 0 w 28"/>
                  <a:gd name="T16" fmla="*/ 0 h 66"/>
                  <a:gd name="T17" fmla="*/ 28 w 28"/>
                  <a:gd name="T18" fmla="*/ 66 h 66"/>
                </a:gdLst>
                <a:ahLst/>
                <a:cxnLst>
                  <a:cxn ang="T10">
                    <a:pos x="T0" y="T1"/>
                  </a:cxn>
                  <a:cxn ang="T11">
                    <a:pos x="T2" y="T3"/>
                  </a:cxn>
                  <a:cxn ang="T12">
                    <a:pos x="T4" y="T5"/>
                  </a:cxn>
                  <a:cxn ang="T13">
                    <a:pos x="T6" y="T7"/>
                  </a:cxn>
                  <a:cxn ang="T14">
                    <a:pos x="T8" y="T9"/>
                  </a:cxn>
                </a:cxnLst>
                <a:rect l="T15" t="T16" r="T17" b="T18"/>
                <a:pathLst>
                  <a:path w="28" h="66">
                    <a:moveTo>
                      <a:pt x="0" y="66"/>
                    </a:moveTo>
                    <a:lnTo>
                      <a:pt x="25" y="0"/>
                    </a:lnTo>
                    <a:lnTo>
                      <a:pt x="28" y="3"/>
                    </a:lnTo>
                    <a:lnTo>
                      <a:pt x="3" y="65"/>
                    </a:lnTo>
                    <a:lnTo>
                      <a:pt x="0" y="66"/>
                    </a:lnTo>
                    <a:close/>
                  </a:path>
                </a:pathLst>
              </a:custGeom>
              <a:solidFill>
                <a:srgbClr val="484544"/>
              </a:solidFill>
              <a:ln w="9525">
                <a:noFill/>
                <a:round/>
                <a:headEnd/>
                <a:tailEnd/>
              </a:ln>
            </p:spPr>
            <p:txBody>
              <a:bodyPr/>
              <a:lstStyle/>
              <a:p>
                <a:endParaRPr lang="hu-HU"/>
              </a:p>
            </p:txBody>
          </p:sp>
          <p:sp>
            <p:nvSpPr>
              <p:cNvPr id="58197" name="Freeform 984"/>
              <p:cNvSpPr>
                <a:spLocks/>
              </p:cNvSpPr>
              <p:nvPr/>
            </p:nvSpPr>
            <p:spPr bwMode="auto">
              <a:xfrm>
                <a:off x="2630" y="2281"/>
                <a:ext cx="27" cy="64"/>
              </a:xfrm>
              <a:custGeom>
                <a:avLst/>
                <a:gdLst>
                  <a:gd name="T0" fmla="*/ 0 w 27"/>
                  <a:gd name="T1" fmla="*/ 64 h 64"/>
                  <a:gd name="T2" fmla="*/ 26 w 27"/>
                  <a:gd name="T3" fmla="*/ 0 h 64"/>
                  <a:gd name="T4" fmla="*/ 27 w 27"/>
                  <a:gd name="T5" fmla="*/ 2 h 64"/>
                  <a:gd name="T6" fmla="*/ 3 w 27"/>
                  <a:gd name="T7" fmla="*/ 63 h 64"/>
                  <a:gd name="T8" fmla="*/ 0 w 27"/>
                  <a:gd name="T9" fmla="*/ 64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0" y="64"/>
                    </a:moveTo>
                    <a:lnTo>
                      <a:pt x="26" y="0"/>
                    </a:lnTo>
                    <a:lnTo>
                      <a:pt x="27" y="2"/>
                    </a:lnTo>
                    <a:lnTo>
                      <a:pt x="3" y="63"/>
                    </a:lnTo>
                    <a:lnTo>
                      <a:pt x="0" y="64"/>
                    </a:lnTo>
                    <a:close/>
                  </a:path>
                </a:pathLst>
              </a:custGeom>
              <a:solidFill>
                <a:srgbClr val="464341"/>
              </a:solidFill>
              <a:ln w="9525">
                <a:noFill/>
                <a:round/>
                <a:headEnd/>
                <a:tailEnd/>
              </a:ln>
            </p:spPr>
            <p:txBody>
              <a:bodyPr/>
              <a:lstStyle/>
              <a:p>
                <a:endParaRPr lang="hu-HU"/>
              </a:p>
            </p:txBody>
          </p:sp>
          <p:sp>
            <p:nvSpPr>
              <p:cNvPr id="58198" name="Freeform 985"/>
              <p:cNvSpPr>
                <a:spLocks/>
              </p:cNvSpPr>
              <p:nvPr/>
            </p:nvSpPr>
            <p:spPr bwMode="auto">
              <a:xfrm>
                <a:off x="2632" y="2282"/>
                <a:ext cx="27" cy="62"/>
              </a:xfrm>
              <a:custGeom>
                <a:avLst/>
                <a:gdLst>
                  <a:gd name="T0" fmla="*/ 0 w 27"/>
                  <a:gd name="T1" fmla="*/ 62 h 62"/>
                  <a:gd name="T2" fmla="*/ 25 w 27"/>
                  <a:gd name="T3" fmla="*/ 0 h 62"/>
                  <a:gd name="T4" fmla="*/ 27 w 27"/>
                  <a:gd name="T5" fmla="*/ 3 h 62"/>
                  <a:gd name="T6" fmla="*/ 4 w 27"/>
                  <a:gd name="T7" fmla="*/ 61 h 62"/>
                  <a:gd name="T8" fmla="*/ 0 w 27"/>
                  <a:gd name="T9" fmla="*/ 62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62"/>
                    </a:moveTo>
                    <a:lnTo>
                      <a:pt x="25" y="0"/>
                    </a:lnTo>
                    <a:lnTo>
                      <a:pt x="27" y="3"/>
                    </a:lnTo>
                    <a:lnTo>
                      <a:pt x="4" y="61"/>
                    </a:lnTo>
                    <a:lnTo>
                      <a:pt x="0" y="62"/>
                    </a:lnTo>
                    <a:close/>
                  </a:path>
                </a:pathLst>
              </a:custGeom>
              <a:solidFill>
                <a:srgbClr val="413E3C"/>
              </a:solidFill>
              <a:ln w="9525">
                <a:noFill/>
                <a:round/>
                <a:headEnd/>
                <a:tailEnd/>
              </a:ln>
            </p:spPr>
            <p:txBody>
              <a:bodyPr/>
              <a:lstStyle/>
              <a:p>
                <a:endParaRPr lang="hu-HU"/>
              </a:p>
            </p:txBody>
          </p:sp>
          <p:sp>
            <p:nvSpPr>
              <p:cNvPr id="58199" name="Freeform 986"/>
              <p:cNvSpPr>
                <a:spLocks/>
              </p:cNvSpPr>
              <p:nvPr/>
            </p:nvSpPr>
            <p:spPr bwMode="auto">
              <a:xfrm>
                <a:off x="2633" y="2283"/>
                <a:ext cx="27" cy="61"/>
              </a:xfrm>
              <a:custGeom>
                <a:avLst/>
                <a:gdLst>
                  <a:gd name="T0" fmla="*/ 0 w 27"/>
                  <a:gd name="T1" fmla="*/ 61 h 61"/>
                  <a:gd name="T2" fmla="*/ 24 w 27"/>
                  <a:gd name="T3" fmla="*/ 0 h 61"/>
                  <a:gd name="T4" fmla="*/ 27 w 27"/>
                  <a:gd name="T5" fmla="*/ 3 h 61"/>
                  <a:gd name="T6" fmla="*/ 5 w 27"/>
                  <a:gd name="T7" fmla="*/ 60 h 61"/>
                  <a:gd name="T8" fmla="*/ 0 w 27"/>
                  <a:gd name="T9" fmla="*/ 61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61"/>
                    </a:moveTo>
                    <a:lnTo>
                      <a:pt x="24" y="0"/>
                    </a:lnTo>
                    <a:lnTo>
                      <a:pt x="27" y="3"/>
                    </a:lnTo>
                    <a:lnTo>
                      <a:pt x="5" y="60"/>
                    </a:lnTo>
                    <a:lnTo>
                      <a:pt x="0" y="61"/>
                    </a:lnTo>
                    <a:close/>
                  </a:path>
                </a:pathLst>
              </a:custGeom>
              <a:solidFill>
                <a:srgbClr val="403D3B"/>
              </a:solidFill>
              <a:ln w="9525">
                <a:noFill/>
                <a:round/>
                <a:headEnd/>
                <a:tailEnd/>
              </a:ln>
            </p:spPr>
            <p:txBody>
              <a:bodyPr/>
              <a:lstStyle/>
              <a:p>
                <a:endParaRPr lang="hu-HU"/>
              </a:p>
            </p:txBody>
          </p:sp>
          <p:sp>
            <p:nvSpPr>
              <p:cNvPr id="58200" name="Freeform 987"/>
              <p:cNvSpPr>
                <a:spLocks/>
              </p:cNvSpPr>
              <p:nvPr/>
            </p:nvSpPr>
            <p:spPr bwMode="auto">
              <a:xfrm>
                <a:off x="2636" y="2285"/>
                <a:ext cx="24" cy="58"/>
              </a:xfrm>
              <a:custGeom>
                <a:avLst/>
                <a:gdLst>
                  <a:gd name="T0" fmla="*/ 0 w 24"/>
                  <a:gd name="T1" fmla="*/ 58 h 58"/>
                  <a:gd name="T2" fmla="*/ 23 w 24"/>
                  <a:gd name="T3" fmla="*/ 0 h 58"/>
                  <a:gd name="T4" fmla="*/ 24 w 24"/>
                  <a:gd name="T5" fmla="*/ 3 h 58"/>
                  <a:gd name="T6" fmla="*/ 3 w 24"/>
                  <a:gd name="T7" fmla="*/ 58 h 58"/>
                  <a:gd name="T8" fmla="*/ 0 w 24"/>
                  <a:gd name="T9" fmla="*/ 58 h 58"/>
                  <a:gd name="T10" fmla="*/ 0 60000 65536"/>
                  <a:gd name="T11" fmla="*/ 0 60000 65536"/>
                  <a:gd name="T12" fmla="*/ 0 60000 65536"/>
                  <a:gd name="T13" fmla="*/ 0 60000 65536"/>
                  <a:gd name="T14" fmla="*/ 0 60000 65536"/>
                  <a:gd name="T15" fmla="*/ 0 w 24"/>
                  <a:gd name="T16" fmla="*/ 0 h 58"/>
                  <a:gd name="T17" fmla="*/ 24 w 24"/>
                  <a:gd name="T18" fmla="*/ 58 h 58"/>
                </a:gdLst>
                <a:ahLst/>
                <a:cxnLst>
                  <a:cxn ang="T10">
                    <a:pos x="T0" y="T1"/>
                  </a:cxn>
                  <a:cxn ang="T11">
                    <a:pos x="T2" y="T3"/>
                  </a:cxn>
                  <a:cxn ang="T12">
                    <a:pos x="T4" y="T5"/>
                  </a:cxn>
                  <a:cxn ang="T13">
                    <a:pos x="T6" y="T7"/>
                  </a:cxn>
                  <a:cxn ang="T14">
                    <a:pos x="T8" y="T9"/>
                  </a:cxn>
                </a:cxnLst>
                <a:rect l="T15" t="T16" r="T17" b="T18"/>
                <a:pathLst>
                  <a:path w="24" h="58">
                    <a:moveTo>
                      <a:pt x="0" y="58"/>
                    </a:moveTo>
                    <a:lnTo>
                      <a:pt x="23" y="0"/>
                    </a:lnTo>
                    <a:lnTo>
                      <a:pt x="24" y="3"/>
                    </a:lnTo>
                    <a:lnTo>
                      <a:pt x="3" y="58"/>
                    </a:lnTo>
                    <a:lnTo>
                      <a:pt x="0" y="58"/>
                    </a:lnTo>
                    <a:close/>
                  </a:path>
                </a:pathLst>
              </a:custGeom>
              <a:solidFill>
                <a:srgbClr val="3E3A39"/>
              </a:solidFill>
              <a:ln w="9525">
                <a:noFill/>
                <a:round/>
                <a:headEnd/>
                <a:tailEnd/>
              </a:ln>
            </p:spPr>
            <p:txBody>
              <a:bodyPr/>
              <a:lstStyle/>
              <a:p>
                <a:endParaRPr lang="hu-HU"/>
              </a:p>
            </p:txBody>
          </p:sp>
          <p:sp>
            <p:nvSpPr>
              <p:cNvPr id="58201" name="Freeform 988"/>
              <p:cNvSpPr>
                <a:spLocks/>
              </p:cNvSpPr>
              <p:nvPr/>
            </p:nvSpPr>
            <p:spPr bwMode="auto">
              <a:xfrm>
                <a:off x="2638" y="2286"/>
                <a:ext cx="23" cy="57"/>
              </a:xfrm>
              <a:custGeom>
                <a:avLst/>
                <a:gdLst>
                  <a:gd name="T0" fmla="*/ 0 w 23"/>
                  <a:gd name="T1" fmla="*/ 57 h 57"/>
                  <a:gd name="T2" fmla="*/ 22 w 23"/>
                  <a:gd name="T3" fmla="*/ 0 h 57"/>
                  <a:gd name="T4" fmla="*/ 23 w 23"/>
                  <a:gd name="T5" fmla="*/ 3 h 57"/>
                  <a:gd name="T6" fmla="*/ 2 w 23"/>
                  <a:gd name="T7" fmla="*/ 55 h 57"/>
                  <a:gd name="T8" fmla="*/ 0 w 23"/>
                  <a:gd name="T9" fmla="*/ 57 h 57"/>
                  <a:gd name="T10" fmla="*/ 0 60000 65536"/>
                  <a:gd name="T11" fmla="*/ 0 60000 65536"/>
                  <a:gd name="T12" fmla="*/ 0 60000 65536"/>
                  <a:gd name="T13" fmla="*/ 0 60000 65536"/>
                  <a:gd name="T14" fmla="*/ 0 60000 65536"/>
                  <a:gd name="T15" fmla="*/ 0 w 23"/>
                  <a:gd name="T16" fmla="*/ 0 h 57"/>
                  <a:gd name="T17" fmla="*/ 23 w 23"/>
                  <a:gd name="T18" fmla="*/ 57 h 57"/>
                </a:gdLst>
                <a:ahLst/>
                <a:cxnLst>
                  <a:cxn ang="T10">
                    <a:pos x="T0" y="T1"/>
                  </a:cxn>
                  <a:cxn ang="T11">
                    <a:pos x="T2" y="T3"/>
                  </a:cxn>
                  <a:cxn ang="T12">
                    <a:pos x="T4" y="T5"/>
                  </a:cxn>
                  <a:cxn ang="T13">
                    <a:pos x="T6" y="T7"/>
                  </a:cxn>
                  <a:cxn ang="T14">
                    <a:pos x="T8" y="T9"/>
                  </a:cxn>
                </a:cxnLst>
                <a:rect l="T15" t="T16" r="T17" b="T18"/>
                <a:pathLst>
                  <a:path w="23" h="57">
                    <a:moveTo>
                      <a:pt x="0" y="57"/>
                    </a:moveTo>
                    <a:lnTo>
                      <a:pt x="22" y="0"/>
                    </a:lnTo>
                    <a:lnTo>
                      <a:pt x="23" y="3"/>
                    </a:lnTo>
                    <a:lnTo>
                      <a:pt x="2" y="55"/>
                    </a:lnTo>
                    <a:lnTo>
                      <a:pt x="0" y="57"/>
                    </a:lnTo>
                    <a:close/>
                  </a:path>
                </a:pathLst>
              </a:custGeom>
              <a:solidFill>
                <a:srgbClr val="3C3937"/>
              </a:solidFill>
              <a:ln w="9525">
                <a:noFill/>
                <a:round/>
                <a:headEnd/>
                <a:tailEnd/>
              </a:ln>
            </p:spPr>
            <p:txBody>
              <a:bodyPr/>
              <a:lstStyle/>
              <a:p>
                <a:endParaRPr lang="hu-HU"/>
              </a:p>
            </p:txBody>
          </p:sp>
          <p:sp>
            <p:nvSpPr>
              <p:cNvPr id="58202" name="Freeform 989"/>
              <p:cNvSpPr>
                <a:spLocks/>
              </p:cNvSpPr>
              <p:nvPr/>
            </p:nvSpPr>
            <p:spPr bwMode="auto">
              <a:xfrm>
                <a:off x="2639" y="2288"/>
                <a:ext cx="24" cy="55"/>
              </a:xfrm>
              <a:custGeom>
                <a:avLst/>
                <a:gdLst>
                  <a:gd name="T0" fmla="*/ 0 w 24"/>
                  <a:gd name="T1" fmla="*/ 55 h 55"/>
                  <a:gd name="T2" fmla="*/ 21 w 24"/>
                  <a:gd name="T3" fmla="*/ 0 h 55"/>
                  <a:gd name="T4" fmla="*/ 24 w 24"/>
                  <a:gd name="T5" fmla="*/ 3 h 55"/>
                  <a:gd name="T6" fmla="*/ 4 w 24"/>
                  <a:gd name="T7" fmla="*/ 53 h 55"/>
                  <a:gd name="T8" fmla="*/ 0 w 24"/>
                  <a:gd name="T9" fmla="*/ 55 h 55"/>
                  <a:gd name="T10" fmla="*/ 0 60000 65536"/>
                  <a:gd name="T11" fmla="*/ 0 60000 65536"/>
                  <a:gd name="T12" fmla="*/ 0 60000 65536"/>
                  <a:gd name="T13" fmla="*/ 0 60000 65536"/>
                  <a:gd name="T14" fmla="*/ 0 60000 65536"/>
                  <a:gd name="T15" fmla="*/ 0 w 24"/>
                  <a:gd name="T16" fmla="*/ 0 h 55"/>
                  <a:gd name="T17" fmla="*/ 24 w 24"/>
                  <a:gd name="T18" fmla="*/ 55 h 55"/>
                </a:gdLst>
                <a:ahLst/>
                <a:cxnLst>
                  <a:cxn ang="T10">
                    <a:pos x="T0" y="T1"/>
                  </a:cxn>
                  <a:cxn ang="T11">
                    <a:pos x="T2" y="T3"/>
                  </a:cxn>
                  <a:cxn ang="T12">
                    <a:pos x="T4" y="T5"/>
                  </a:cxn>
                  <a:cxn ang="T13">
                    <a:pos x="T6" y="T7"/>
                  </a:cxn>
                  <a:cxn ang="T14">
                    <a:pos x="T8" y="T9"/>
                  </a:cxn>
                </a:cxnLst>
                <a:rect l="T15" t="T16" r="T17" b="T18"/>
                <a:pathLst>
                  <a:path w="24" h="55">
                    <a:moveTo>
                      <a:pt x="0" y="55"/>
                    </a:moveTo>
                    <a:lnTo>
                      <a:pt x="21" y="0"/>
                    </a:lnTo>
                    <a:lnTo>
                      <a:pt x="24" y="3"/>
                    </a:lnTo>
                    <a:lnTo>
                      <a:pt x="4" y="53"/>
                    </a:lnTo>
                    <a:lnTo>
                      <a:pt x="0" y="55"/>
                    </a:lnTo>
                    <a:close/>
                  </a:path>
                </a:pathLst>
              </a:custGeom>
              <a:solidFill>
                <a:srgbClr val="3A3635"/>
              </a:solidFill>
              <a:ln w="9525">
                <a:noFill/>
                <a:round/>
                <a:headEnd/>
                <a:tailEnd/>
              </a:ln>
            </p:spPr>
            <p:txBody>
              <a:bodyPr/>
              <a:lstStyle/>
              <a:p>
                <a:endParaRPr lang="hu-HU"/>
              </a:p>
            </p:txBody>
          </p:sp>
          <p:sp>
            <p:nvSpPr>
              <p:cNvPr id="58203" name="Freeform 990"/>
              <p:cNvSpPr>
                <a:spLocks/>
              </p:cNvSpPr>
              <p:nvPr/>
            </p:nvSpPr>
            <p:spPr bwMode="auto">
              <a:xfrm>
                <a:off x="2640" y="2289"/>
                <a:ext cx="23" cy="52"/>
              </a:xfrm>
              <a:custGeom>
                <a:avLst/>
                <a:gdLst>
                  <a:gd name="T0" fmla="*/ 0 w 23"/>
                  <a:gd name="T1" fmla="*/ 52 h 52"/>
                  <a:gd name="T2" fmla="*/ 21 w 23"/>
                  <a:gd name="T3" fmla="*/ 0 h 52"/>
                  <a:gd name="T4" fmla="*/ 23 w 23"/>
                  <a:gd name="T5" fmla="*/ 4 h 52"/>
                  <a:gd name="T6" fmla="*/ 5 w 23"/>
                  <a:gd name="T7" fmla="*/ 51 h 52"/>
                  <a:gd name="T8" fmla="*/ 0 w 23"/>
                  <a:gd name="T9" fmla="*/ 52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52"/>
                    </a:moveTo>
                    <a:lnTo>
                      <a:pt x="21" y="0"/>
                    </a:lnTo>
                    <a:lnTo>
                      <a:pt x="23" y="4"/>
                    </a:lnTo>
                    <a:lnTo>
                      <a:pt x="5" y="51"/>
                    </a:lnTo>
                    <a:lnTo>
                      <a:pt x="0" y="52"/>
                    </a:lnTo>
                    <a:close/>
                  </a:path>
                </a:pathLst>
              </a:custGeom>
              <a:solidFill>
                <a:srgbClr val="373432"/>
              </a:solidFill>
              <a:ln w="9525">
                <a:noFill/>
                <a:round/>
                <a:headEnd/>
                <a:tailEnd/>
              </a:ln>
            </p:spPr>
            <p:txBody>
              <a:bodyPr/>
              <a:lstStyle/>
              <a:p>
                <a:endParaRPr lang="hu-HU"/>
              </a:p>
            </p:txBody>
          </p:sp>
          <p:sp>
            <p:nvSpPr>
              <p:cNvPr id="58204" name="Freeform 991"/>
              <p:cNvSpPr>
                <a:spLocks/>
              </p:cNvSpPr>
              <p:nvPr/>
            </p:nvSpPr>
            <p:spPr bwMode="auto">
              <a:xfrm>
                <a:off x="2643" y="2291"/>
                <a:ext cx="21" cy="50"/>
              </a:xfrm>
              <a:custGeom>
                <a:avLst/>
                <a:gdLst>
                  <a:gd name="T0" fmla="*/ 0 w 21"/>
                  <a:gd name="T1" fmla="*/ 50 h 50"/>
                  <a:gd name="T2" fmla="*/ 20 w 21"/>
                  <a:gd name="T3" fmla="*/ 0 h 50"/>
                  <a:gd name="T4" fmla="*/ 21 w 21"/>
                  <a:gd name="T5" fmla="*/ 4 h 50"/>
                  <a:gd name="T6" fmla="*/ 3 w 21"/>
                  <a:gd name="T7" fmla="*/ 49 h 50"/>
                  <a:gd name="T8" fmla="*/ 0 w 21"/>
                  <a:gd name="T9" fmla="*/ 50 h 50"/>
                  <a:gd name="T10" fmla="*/ 0 60000 65536"/>
                  <a:gd name="T11" fmla="*/ 0 60000 65536"/>
                  <a:gd name="T12" fmla="*/ 0 60000 65536"/>
                  <a:gd name="T13" fmla="*/ 0 60000 65536"/>
                  <a:gd name="T14" fmla="*/ 0 60000 65536"/>
                  <a:gd name="T15" fmla="*/ 0 w 21"/>
                  <a:gd name="T16" fmla="*/ 0 h 50"/>
                  <a:gd name="T17" fmla="*/ 21 w 21"/>
                  <a:gd name="T18" fmla="*/ 50 h 50"/>
                </a:gdLst>
                <a:ahLst/>
                <a:cxnLst>
                  <a:cxn ang="T10">
                    <a:pos x="T0" y="T1"/>
                  </a:cxn>
                  <a:cxn ang="T11">
                    <a:pos x="T2" y="T3"/>
                  </a:cxn>
                  <a:cxn ang="T12">
                    <a:pos x="T4" y="T5"/>
                  </a:cxn>
                  <a:cxn ang="T13">
                    <a:pos x="T6" y="T7"/>
                  </a:cxn>
                  <a:cxn ang="T14">
                    <a:pos x="T8" y="T9"/>
                  </a:cxn>
                </a:cxnLst>
                <a:rect l="T15" t="T16" r="T17" b="T18"/>
                <a:pathLst>
                  <a:path w="21" h="50">
                    <a:moveTo>
                      <a:pt x="0" y="50"/>
                    </a:moveTo>
                    <a:lnTo>
                      <a:pt x="20" y="0"/>
                    </a:lnTo>
                    <a:lnTo>
                      <a:pt x="21" y="4"/>
                    </a:lnTo>
                    <a:lnTo>
                      <a:pt x="3" y="49"/>
                    </a:lnTo>
                    <a:lnTo>
                      <a:pt x="0" y="50"/>
                    </a:lnTo>
                    <a:close/>
                  </a:path>
                </a:pathLst>
              </a:custGeom>
              <a:solidFill>
                <a:srgbClr val="363230"/>
              </a:solidFill>
              <a:ln w="9525">
                <a:noFill/>
                <a:round/>
                <a:headEnd/>
                <a:tailEnd/>
              </a:ln>
            </p:spPr>
            <p:txBody>
              <a:bodyPr/>
              <a:lstStyle/>
              <a:p>
                <a:endParaRPr lang="hu-HU"/>
              </a:p>
            </p:txBody>
          </p:sp>
          <p:sp>
            <p:nvSpPr>
              <p:cNvPr id="58205" name="Freeform 992"/>
              <p:cNvSpPr>
                <a:spLocks/>
              </p:cNvSpPr>
              <p:nvPr/>
            </p:nvSpPr>
            <p:spPr bwMode="auto">
              <a:xfrm>
                <a:off x="2645" y="2293"/>
                <a:ext cx="19" cy="47"/>
              </a:xfrm>
              <a:custGeom>
                <a:avLst/>
                <a:gdLst>
                  <a:gd name="T0" fmla="*/ 0 w 19"/>
                  <a:gd name="T1" fmla="*/ 47 h 47"/>
                  <a:gd name="T2" fmla="*/ 18 w 19"/>
                  <a:gd name="T3" fmla="*/ 0 h 47"/>
                  <a:gd name="T4" fmla="*/ 19 w 19"/>
                  <a:gd name="T5" fmla="*/ 3 h 47"/>
                  <a:gd name="T6" fmla="*/ 2 w 19"/>
                  <a:gd name="T7" fmla="*/ 45 h 47"/>
                  <a:gd name="T8" fmla="*/ 0 w 19"/>
                  <a:gd name="T9" fmla="*/ 47 h 47"/>
                  <a:gd name="T10" fmla="*/ 0 60000 65536"/>
                  <a:gd name="T11" fmla="*/ 0 60000 65536"/>
                  <a:gd name="T12" fmla="*/ 0 60000 65536"/>
                  <a:gd name="T13" fmla="*/ 0 60000 65536"/>
                  <a:gd name="T14" fmla="*/ 0 60000 65536"/>
                  <a:gd name="T15" fmla="*/ 0 w 19"/>
                  <a:gd name="T16" fmla="*/ 0 h 47"/>
                  <a:gd name="T17" fmla="*/ 19 w 19"/>
                  <a:gd name="T18" fmla="*/ 47 h 47"/>
                </a:gdLst>
                <a:ahLst/>
                <a:cxnLst>
                  <a:cxn ang="T10">
                    <a:pos x="T0" y="T1"/>
                  </a:cxn>
                  <a:cxn ang="T11">
                    <a:pos x="T2" y="T3"/>
                  </a:cxn>
                  <a:cxn ang="T12">
                    <a:pos x="T4" y="T5"/>
                  </a:cxn>
                  <a:cxn ang="T13">
                    <a:pos x="T6" y="T7"/>
                  </a:cxn>
                  <a:cxn ang="T14">
                    <a:pos x="T8" y="T9"/>
                  </a:cxn>
                </a:cxnLst>
                <a:rect l="T15" t="T16" r="T17" b="T18"/>
                <a:pathLst>
                  <a:path w="19" h="47">
                    <a:moveTo>
                      <a:pt x="0" y="47"/>
                    </a:moveTo>
                    <a:lnTo>
                      <a:pt x="18" y="0"/>
                    </a:lnTo>
                    <a:lnTo>
                      <a:pt x="19" y="3"/>
                    </a:lnTo>
                    <a:lnTo>
                      <a:pt x="2" y="45"/>
                    </a:lnTo>
                    <a:lnTo>
                      <a:pt x="0" y="47"/>
                    </a:lnTo>
                    <a:close/>
                  </a:path>
                </a:pathLst>
              </a:custGeom>
              <a:solidFill>
                <a:srgbClr val="33302E"/>
              </a:solidFill>
              <a:ln w="9525">
                <a:noFill/>
                <a:round/>
                <a:headEnd/>
                <a:tailEnd/>
              </a:ln>
            </p:spPr>
            <p:txBody>
              <a:bodyPr/>
              <a:lstStyle/>
              <a:p>
                <a:endParaRPr lang="hu-HU"/>
              </a:p>
            </p:txBody>
          </p:sp>
          <p:sp>
            <p:nvSpPr>
              <p:cNvPr id="58206" name="Freeform 993"/>
              <p:cNvSpPr>
                <a:spLocks/>
              </p:cNvSpPr>
              <p:nvPr/>
            </p:nvSpPr>
            <p:spPr bwMode="auto">
              <a:xfrm>
                <a:off x="2646" y="2295"/>
                <a:ext cx="20" cy="45"/>
              </a:xfrm>
              <a:custGeom>
                <a:avLst/>
                <a:gdLst>
                  <a:gd name="T0" fmla="*/ 0 w 20"/>
                  <a:gd name="T1" fmla="*/ 45 h 45"/>
                  <a:gd name="T2" fmla="*/ 18 w 20"/>
                  <a:gd name="T3" fmla="*/ 0 h 45"/>
                  <a:gd name="T4" fmla="*/ 20 w 20"/>
                  <a:gd name="T5" fmla="*/ 3 h 45"/>
                  <a:gd name="T6" fmla="*/ 4 w 20"/>
                  <a:gd name="T7" fmla="*/ 43 h 45"/>
                  <a:gd name="T8" fmla="*/ 0 w 20"/>
                  <a:gd name="T9" fmla="*/ 45 h 45"/>
                  <a:gd name="T10" fmla="*/ 0 60000 65536"/>
                  <a:gd name="T11" fmla="*/ 0 60000 65536"/>
                  <a:gd name="T12" fmla="*/ 0 60000 65536"/>
                  <a:gd name="T13" fmla="*/ 0 60000 65536"/>
                  <a:gd name="T14" fmla="*/ 0 60000 65536"/>
                  <a:gd name="T15" fmla="*/ 0 w 20"/>
                  <a:gd name="T16" fmla="*/ 0 h 45"/>
                  <a:gd name="T17" fmla="*/ 20 w 20"/>
                  <a:gd name="T18" fmla="*/ 45 h 45"/>
                </a:gdLst>
                <a:ahLst/>
                <a:cxnLst>
                  <a:cxn ang="T10">
                    <a:pos x="T0" y="T1"/>
                  </a:cxn>
                  <a:cxn ang="T11">
                    <a:pos x="T2" y="T3"/>
                  </a:cxn>
                  <a:cxn ang="T12">
                    <a:pos x="T4" y="T5"/>
                  </a:cxn>
                  <a:cxn ang="T13">
                    <a:pos x="T6" y="T7"/>
                  </a:cxn>
                  <a:cxn ang="T14">
                    <a:pos x="T8" y="T9"/>
                  </a:cxn>
                </a:cxnLst>
                <a:rect l="T15" t="T16" r="T17" b="T18"/>
                <a:pathLst>
                  <a:path w="20" h="45">
                    <a:moveTo>
                      <a:pt x="0" y="45"/>
                    </a:moveTo>
                    <a:lnTo>
                      <a:pt x="18" y="0"/>
                    </a:lnTo>
                    <a:lnTo>
                      <a:pt x="20" y="3"/>
                    </a:lnTo>
                    <a:lnTo>
                      <a:pt x="4" y="43"/>
                    </a:lnTo>
                    <a:lnTo>
                      <a:pt x="0" y="45"/>
                    </a:lnTo>
                    <a:close/>
                  </a:path>
                </a:pathLst>
              </a:custGeom>
              <a:solidFill>
                <a:srgbClr val="322E2C"/>
              </a:solidFill>
              <a:ln w="9525">
                <a:noFill/>
                <a:round/>
                <a:headEnd/>
                <a:tailEnd/>
              </a:ln>
            </p:spPr>
            <p:txBody>
              <a:bodyPr/>
              <a:lstStyle/>
              <a:p>
                <a:endParaRPr lang="hu-HU"/>
              </a:p>
            </p:txBody>
          </p:sp>
          <p:sp>
            <p:nvSpPr>
              <p:cNvPr id="58207" name="Freeform 994"/>
              <p:cNvSpPr>
                <a:spLocks/>
              </p:cNvSpPr>
              <p:nvPr/>
            </p:nvSpPr>
            <p:spPr bwMode="auto">
              <a:xfrm>
                <a:off x="2647" y="2296"/>
                <a:ext cx="20" cy="42"/>
              </a:xfrm>
              <a:custGeom>
                <a:avLst/>
                <a:gdLst>
                  <a:gd name="T0" fmla="*/ 0 w 20"/>
                  <a:gd name="T1" fmla="*/ 42 h 42"/>
                  <a:gd name="T2" fmla="*/ 17 w 20"/>
                  <a:gd name="T3" fmla="*/ 0 h 42"/>
                  <a:gd name="T4" fmla="*/ 20 w 20"/>
                  <a:gd name="T5" fmla="*/ 3 h 42"/>
                  <a:gd name="T6" fmla="*/ 5 w 20"/>
                  <a:gd name="T7" fmla="*/ 42 h 42"/>
                  <a:gd name="T8" fmla="*/ 0 w 20"/>
                  <a:gd name="T9" fmla="*/ 42 h 42"/>
                  <a:gd name="T10" fmla="*/ 0 60000 65536"/>
                  <a:gd name="T11" fmla="*/ 0 60000 65536"/>
                  <a:gd name="T12" fmla="*/ 0 60000 65536"/>
                  <a:gd name="T13" fmla="*/ 0 60000 65536"/>
                  <a:gd name="T14" fmla="*/ 0 60000 65536"/>
                  <a:gd name="T15" fmla="*/ 0 w 20"/>
                  <a:gd name="T16" fmla="*/ 0 h 42"/>
                  <a:gd name="T17" fmla="*/ 20 w 20"/>
                  <a:gd name="T18" fmla="*/ 42 h 42"/>
                </a:gdLst>
                <a:ahLst/>
                <a:cxnLst>
                  <a:cxn ang="T10">
                    <a:pos x="T0" y="T1"/>
                  </a:cxn>
                  <a:cxn ang="T11">
                    <a:pos x="T2" y="T3"/>
                  </a:cxn>
                  <a:cxn ang="T12">
                    <a:pos x="T4" y="T5"/>
                  </a:cxn>
                  <a:cxn ang="T13">
                    <a:pos x="T6" y="T7"/>
                  </a:cxn>
                  <a:cxn ang="T14">
                    <a:pos x="T8" y="T9"/>
                  </a:cxn>
                </a:cxnLst>
                <a:rect l="T15" t="T16" r="T17" b="T18"/>
                <a:pathLst>
                  <a:path w="20" h="42">
                    <a:moveTo>
                      <a:pt x="0" y="42"/>
                    </a:moveTo>
                    <a:lnTo>
                      <a:pt x="17" y="0"/>
                    </a:lnTo>
                    <a:lnTo>
                      <a:pt x="20" y="3"/>
                    </a:lnTo>
                    <a:lnTo>
                      <a:pt x="5" y="42"/>
                    </a:lnTo>
                    <a:lnTo>
                      <a:pt x="0" y="42"/>
                    </a:lnTo>
                    <a:close/>
                  </a:path>
                </a:pathLst>
              </a:custGeom>
              <a:solidFill>
                <a:srgbClr val="2E2B29"/>
              </a:solidFill>
              <a:ln w="9525">
                <a:noFill/>
                <a:round/>
                <a:headEnd/>
                <a:tailEnd/>
              </a:ln>
            </p:spPr>
            <p:txBody>
              <a:bodyPr/>
              <a:lstStyle/>
              <a:p>
                <a:endParaRPr lang="hu-HU"/>
              </a:p>
            </p:txBody>
          </p:sp>
          <p:sp>
            <p:nvSpPr>
              <p:cNvPr id="58208" name="Freeform 995"/>
              <p:cNvSpPr>
                <a:spLocks/>
              </p:cNvSpPr>
              <p:nvPr/>
            </p:nvSpPr>
            <p:spPr bwMode="auto">
              <a:xfrm>
                <a:off x="2650" y="2298"/>
                <a:ext cx="17" cy="40"/>
              </a:xfrm>
              <a:custGeom>
                <a:avLst/>
                <a:gdLst>
                  <a:gd name="T0" fmla="*/ 0 w 17"/>
                  <a:gd name="T1" fmla="*/ 40 h 40"/>
                  <a:gd name="T2" fmla="*/ 16 w 17"/>
                  <a:gd name="T3" fmla="*/ 0 h 40"/>
                  <a:gd name="T4" fmla="*/ 17 w 17"/>
                  <a:gd name="T5" fmla="*/ 2 h 40"/>
                  <a:gd name="T6" fmla="*/ 3 w 17"/>
                  <a:gd name="T7" fmla="*/ 39 h 40"/>
                  <a:gd name="T8" fmla="*/ 0 w 17"/>
                  <a:gd name="T9" fmla="*/ 40 h 40"/>
                  <a:gd name="T10" fmla="*/ 0 60000 65536"/>
                  <a:gd name="T11" fmla="*/ 0 60000 65536"/>
                  <a:gd name="T12" fmla="*/ 0 60000 65536"/>
                  <a:gd name="T13" fmla="*/ 0 60000 65536"/>
                  <a:gd name="T14" fmla="*/ 0 60000 65536"/>
                  <a:gd name="T15" fmla="*/ 0 w 17"/>
                  <a:gd name="T16" fmla="*/ 0 h 40"/>
                  <a:gd name="T17" fmla="*/ 17 w 17"/>
                  <a:gd name="T18" fmla="*/ 40 h 40"/>
                </a:gdLst>
                <a:ahLst/>
                <a:cxnLst>
                  <a:cxn ang="T10">
                    <a:pos x="T0" y="T1"/>
                  </a:cxn>
                  <a:cxn ang="T11">
                    <a:pos x="T2" y="T3"/>
                  </a:cxn>
                  <a:cxn ang="T12">
                    <a:pos x="T4" y="T5"/>
                  </a:cxn>
                  <a:cxn ang="T13">
                    <a:pos x="T6" y="T7"/>
                  </a:cxn>
                  <a:cxn ang="T14">
                    <a:pos x="T8" y="T9"/>
                  </a:cxn>
                </a:cxnLst>
                <a:rect l="T15" t="T16" r="T17" b="T18"/>
                <a:pathLst>
                  <a:path w="17" h="40">
                    <a:moveTo>
                      <a:pt x="0" y="40"/>
                    </a:moveTo>
                    <a:lnTo>
                      <a:pt x="16" y="0"/>
                    </a:lnTo>
                    <a:lnTo>
                      <a:pt x="17" y="2"/>
                    </a:lnTo>
                    <a:lnTo>
                      <a:pt x="3" y="39"/>
                    </a:lnTo>
                    <a:lnTo>
                      <a:pt x="0" y="40"/>
                    </a:lnTo>
                    <a:close/>
                  </a:path>
                </a:pathLst>
              </a:custGeom>
              <a:solidFill>
                <a:srgbClr val="2C2926"/>
              </a:solidFill>
              <a:ln w="9525">
                <a:noFill/>
                <a:round/>
                <a:headEnd/>
                <a:tailEnd/>
              </a:ln>
            </p:spPr>
            <p:txBody>
              <a:bodyPr/>
              <a:lstStyle/>
              <a:p>
                <a:endParaRPr lang="hu-HU"/>
              </a:p>
            </p:txBody>
          </p:sp>
          <p:sp>
            <p:nvSpPr>
              <p:cNvPr id="58209" name="Freeform 996"/>
              <p:cNvSpPr>
                <a:spLocks/>
              </p:cNvSpPr>
              <p:nvPr/>
            </p:nvSpPr>
            <p:spPr bwMode="auto">
              <a:xfrm>
                <a:off x="2652" y="2299"/>
                <a:ext cx="16" cy="39"/>
              </a:xfrm>
              <a:custGeom>
                <a:avLst/>
                <a:gdLst>
                  <a:gd name="T0" fmla="*/ 0 w 16"/>
                  <a:gd name="T1" fmla="*/ 39 h 39"/>
                  <a:gd name="T2" fmla="*/ 15 w 16"/>
                  <a:gd name="T3" fmla="*/ 0 h 39"/>
                  <a:gd name="T4" fmla="*/ 16 w 16"/>
                  <a:gd name="T5" fmla="*/ 3 h 39"/>
                  <a:gd name="T6" fmla="*/ 2 w 16"/>
                  <a:gd name="T7" fmla="*/ 38 h 39"/>
                  <a:gd name="T8" fmla="*/ 0 w 16"/>
                  <a:gd name="T9" fmla="*/ 39 h 39"/>
                  <a:gd name="T10" fmla="*/ 0 60000 65536"/>
                  <a:gd name="T11" fmla="*/ 0 60000 65536"/>
                  <a:gd name="T12" fmla="*/ 0 60000 65536"/>
                  <a:gd name="T13" fmla="*/ 0 60000 65536"/>
                  <a:gd name="T14" fmla="*/ 0 60000 65536"/>
                  <a:gd name="T15" fmla="*/ 0 w 16"/>
                  <a:gd name="T16" fmla="*/ 0 h 39"/>
                  <a:gd name="T17" fmla="*/ 16 w 16"/>
                  <a:gd name="T18" fmla="*/ 39 h 39"/>
                </a:gdLst>
                <a:ahLst/>
                <a:cxnLst>
                  <a:cxn ang="T10">
                    <a:pos x="T0" y="T1"/>
                  </a:cxn>
                  <a:cxn ang="T11">
                    <a:pos x="T2" y="T3"/>
                  </a:cxn>
                  <a:cxn ang="T12">
                    <a:pos x="T4" y="T5"/>
                  </a:cxn>
                  <a:cxn ang="T13">
                    <a:pos x="T6" y="T7"/>
                  </a:cxn>
                  <a:cxn ang="T14">
                    <a:pos x="T8" y="T9"/>
                  </a:cxn>
                </a:cxnLst>
                <a:rect l="T15" t="T16" r="T17" b="T18"/>
                <a:pathLst>
                  <a:path w="16" h="39">
                    <a:moveTo>
                      <a:pt x="0" y="39"/>
                    </a:moveTo>
                    <a:lnTo>
                      <a:pt x="15" y="0"/>
                    </a:lnTo>
                    <a:lnTo>
                      <a:pt x="16" y="3"/>
                    </a:lnTo>
                    <a:lnTo>
                      <a:pt x="2" y="38"/>
                    </a:lnTo>
                    <a:lnTo>
                      <a:pt x="0" y="39"/>
                    </a:lnTo>
                    <a:close/>
                  </a:path>
                </a:pathLst>
              </a:custGeom>
              <a:solidFill>
                <a:srgbClr val="2A2523"/>
              </a:solidFill>
              <a:ln w="9525">
                <a:noFill/>
                <a:round/>
                <a:headEnd/>
                <a:tailEnd/>
              </a:ln>
            </p:spPr>
            <p:txBody>
              <a:bodyPr/>
              <a:lstStyle/>
              <a:p>
                <a:endParaRPr lang="hu-HU"/>
              </a:p>
            </p:txBody>
          </p:sp>
          <p:sp>
            <p:nvSpPr>
              <p:cNvPr id="58210" name="Freeform 997"/>
              <p:cNvSpPr>
                <a:spLocks/>
              </p:cNvSpPr>
              <p:nvPr/>
            </p:nvSpPr>
            <p:spPr bwMode="auto">
              <a:xfrm>
                <a:off x="2653" y="2300"/>
                <a:ext cx="17" cy="37"/>
              </a:xfrm>
              <a:custGeom>
                <a:avLst/>
                <a:gdLst>
                  <a:gd name="T0" fmla="*/ 0 w 17"/>
                  <a:gd name="T1" fmla="*/ 37 h 37"/>
                  <a:gd name="T2" fmla="*/ 14 w 17"/>
                  <a:gd name="T3" fmla="*/ 0 h 37"/>
                  <a:gd name="T4" fmla="*/ 17 w 17"/>
                  <a:gd name="T5" fmla="*/ 3 h 37"/>
                  <a:gd name="T6" fmla="*/ 4 w 17"/>
                  <a:gd name="T7" fmla="*/ 36 h 37"/>
                  <a:gd name="T8" fmla="*/ 0 w 17"/>
                  <a:gd name="T9" fmla="*/ 37 h 37"/>
                  <a:gd name="T10" fmla="*/ 0 60000 65536"/>
                  <a:gd name="T11" fmla="*/ 0 60000 65536"/>
                  <a:gd name="T12" fmla="*/ 0 60000 65536"/>
                  <a:gd name="T13" fmla="*/ 0 60000 65536"/>
                  <a:gd name="T14" fmla="*/ 0 60000 65536"/>
                  <a:gd name="T15" fmla="*/ 0 w 17"/>
                  <a:gd name="T16" fmla="*/ 0 h 37"/>
                  <a:gd name="T17" fmla="*/ 17 w 17"/>
                  <a:gd name="T18" fmla="*/ 37 h 37"/>
                </a:gdLst>
                <a:ahLst/>
                <a:cxnLst>
                  <a:cxn ang="T10">
                    <a:pos x="T0" y="T1"/>
                  </a:cxn>
                  <a:cxn ang="T11">
                    <a:pos x="T2" y="T3"/>
                  </a:cxn>
                  <a:cxn ang="T12">
                    <a:pos x="T4" y="T5"/>
                  </a:cxn>
                  <a:cxn ang="T13">
                    <a:pos x="T6" y="T7"/>
                  </a:cxn>
                  <a:cxn ang="T14">
                    <a:pos x="T8" y="T9"/>
                  </a:cxn>
                </a:cxnLst>
                <a:rect l="T15" t="T16" r="T17" b="T18"/>
                <a:pathLst>
                  <a:path w="17" h="37">
                    <a:moveTo>
                      <a:pt x="0" y="37"/>
                    </a:moveTo>
                    <a:lnTo>
                      <a:pt x="14" y="0"/>
                    </a:lnTo>
                    <a:lnTo>
                      <a:pt x="17" y="3"/>
                    </a:lnTo>
                    <a:lnTo>
                      <a:pt x="4" y="36"/>
                    </a:lnTo>
                    <a:lnTo>
                      <a:pt x="0" y="37"/>
                    </a:lnTo>
                    <a:close/>
                  </a:path>
                </a:pathLst>
              </a:custGeom>
              <a:solidFill>
                <a:srgbClr val="1F1A17"/>
              </a:solidFill>
              <a:ln w="9525">
                <a:noFill/>
                <a:round/>
                <a:headEnd/>
                <a:tailEnd/>
              </a:ln>
            </p:spPr>
            <p:txBody>
              <a:bodyPr/>
              <a:lstStyle/>
              <a:p>
                <a:endParaRPr lang="hu-HU"/>
              </a:p>
            </p:txBody>
          </p:sp>
          <p:sp>
            <p:nvSpPr>
              <p:cNvPr id="58211" name="Freeform 998"/>
              <p:cNvSpPr>
                <a:spLocks/>
              </p:cNvSpPr>
              <p:nvPr/>
            </p:nvSpPr>
            <p:spPr bwMode="auto">
              <a:xfrm>
                <a:off x="2654" y="2302"/>
                <a:ext cx="30" cy="35"/>
              </a:xfrm>
              <a:custGeom>
                <a:avLst/>
                <a:gdLst>
                  <a:gd name="T0" fmla="*/ 0 w 30"/>
                  <a:gd name="T1" fmla="*/ 35 h 35"/>
                  <a:gd name="T2" fmla="*/ 14 w 30"/>
                  <a:gd name="T3" fmla="*/ 0 h 35"/>
                  <a:gd name="T4" fmla="*/ 30 w 30"/>
                  <a:gd name="T5" fmla="*/ 25 h 35"/>
                  <a:gd name="T6" fmla="*/ 0 w 30"/>
                  <a:gd name="T7" fmla="*/ 35 h 35"/>
                  <a:gd name="T8" fmla="*/ 0 60000 65536"/>
                  <a:gd name="T9" fmla="*/ 0 60000 65536"/>
                  <a:gd name="T10" fmla="*/ 0 60000 65536"/>
                  <a:gd name="T11" fmla="*/ 0 60000 65536"/>
                  <a:gd name="T12" fmla="*/ 0 w 30"/>
                  <a:gd name="T13" fmla="*/ 0 h 35"/>
                  <a:gd name="T14" fmla="*/ 30 w 30"/>
                  <a:gd name="T15" fmla="*/ 35 h 35"/>
                </a:gdLst>
                <a:ahLst/>
                <a:cxnLst>
                  <a:cxn ang="T8">
                    <a:pos x="T0" y="T1"/>
                  </a:cxn>
                  <a:cxn ang="T9">
                    <a:pos x="T2" y="T3"/>
                  </a:cxn>
                  <a:cxn ang="T10">
                    <a:pos x="T4" y="T5"/>
                  </a:cxn>
                  <a:cxn ang="T11">
                    <a:pos x="T6" y="T7"/>
                  </a:cxn>
                </a:cxnLst>
                <a:rect l="T12" t="T13" r="T14" b="T15"/>
                <a:pathLst>
                  <a:path w="30" h="35">
                    <a:moveTo>
                      <a:pt x="0" y="35"/>
                    </a:moveTo>
                    <a:lnTo>
                      <a:pt x="14" y="0"/>
                    </a:lnTo>
                    <a:lnTo>
                      <a:pt x="30" y="25"/>
                    </a:lnTo>
                    <a:lnTo>
                      <a:pt x="0" y="35"/>
                    </a:lnTo>
                    <a:close/>
                  </a:path>
                </a:pathLst>
              </a:custGeom>
              <a:solidFill>
                <a:srgbClr val="1F1A17"/>
              </a:solidFill>
              <a:ln w="9525">
                <a:noFill/>
                <a:round/>
                <a:headEnd/>
                <a:tailEnd/>
              </a:ln>
            </p:spPr>
            <p:txBody>
              <a:bodyPr/>
              <a:lstStyle/>
              <a:p>
                <a:endParaRPr lang="hu-HU"/>
              </a:p>
            </p:txBody>
          </p:sp>
          <p:sp>
            <p:nvSpPr>
              <p:cNvPr id="58212" name="Freeform 999"/>
              <p:cNvSpPr>
                <a:spLocks/>
              </p:cNvSpPr>
              <p:nvPr/>
            </p:nvSpPr>
            <p:spPr bwMode="auto">
              <a:xfrm>
                <a:off x="2391" y="2188"/>
                <a:ext cx="83" cy="28"/>
              </a:xfrm>
              <a:custGeom>
                <a:avLst/>
                <a:gdLst>
                  <a:gd name="T0" fmla="*/ 1 w 83"/>
                  <a:gd name="T1" fmla="*/ 26 h 28"/>
                  <a:gd name="T2" fmla="*/ 4 w 83"/>
                  <a:gd name="T3" fmla="*/ 28 h 28"/>
                  <a:gd name="T4" fmla="*/ 83 w 83"/>
                  <a:gd name="T5" fmla="*/ 5 h 28"/>
                  <a:gd name="T6" fmla="*/ 80 w 83"/>
                  <a:gd name="T7" fmla="*/ 0 h 28"/>
                  <a:gd name="T8" fmla="*/ 3 w 83"/>
                  <a:gd name="T9" fmla="*/ 22 h 28"/>
                  <a:gd name="T10" fmla="*/ 1 w 83"/>
                  <a:gd name="T11" fmla="*/ 26 h 28"/>
                  <a:gd name="T12" fmla="*/ 3 w 83"/>
                  <a:gd name="T13" fmla="*/ 22 h 28"/>
                  <a:gd name="T14" fmla="*/ 0 w 83"/>
                  <a:gd name="T15" fmla="*/ 24 h 28"/>
                  <a:gd name="T16" fmla="*/ 1 w 83"/>
                  <a:gd name="T17" fmla="*/ 2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28"/>
                  <a:gd name="T29" fmla="*/ 83 w 83"/>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28">
                    <a:moveTo>
                      <a:pt x="1" y="26"/>
                    </a:moveTo>
                    <a:lnTo>
                      <a:pt x="4" y="28"/>
                    </a:lnTo>
                    <a:lnTo>
                      <a:pt x="83" y="5"/>
                    </a:lnTo>
                    <a:lnTo>
                      <a:pt x="80" y="0"/>
                    </a:lnTo>
                    <a:lnTo>
                      <a:pt x="3" y="22"/>
                    </a:lnTo>
                    <a:lnTo>
                      <a:pt x="1" y="26"/>
                    </a:lnTo>
                    <a:lnTo>
                      <a:pt x="3" y="22"/>
                    </a:lnTo>
                    <a:lnTo>
                      <a:pt x="0" y="24"/>
                    </a:lnTo>
                    <a:lnTo>
                      <a:pt x="1" y="26"/>
                    </a:lnTo>
                    <a:close/>
                  </a:path>
                </a:pathLst>
              </a:custGeom>
              <a:solidFill>
                <a:srgbClr val="1F1A17"/>
              </a:solidFill>
              <a:ln w="9525">
                <a:noFill/>
                <a:round/>
                <a:headEnd/>
                <a:tailEnd/>
              </a:ln>
            </p:spPr>
            <p:txBody>
              <a:bodyPr/>
              <a:lstStyle/>
              <a:p>
                <a:endParaRPr lang="hu-HU"/>
              </a:p>
            </p:txBody>
          </p:sp>
          <p:sp>
            <p:nvSpPr>
              <p:cNvPr id="58213" name="Freeform 1000"/>
              <p:cNvSpPr>
                <a:spLocks/>
              </p:cNvSpPr>
              <p:nvPr/>
            </p:nvSpPr>
            <p:spPr bwMode="auto">
              <a:xfrm>
                <a:off x="2392" y="2212"/>
                <a:ext cx="45" cy="83"/>
              </a:xfrm>
              <a:custGeom>
                <a:avLst/>
                <a:gdLst>
                  <a:gd name="T0" fmla="*/ 45 w 45"/>
                  <a:gd name="T1" fmla="*/ 77 h 83"/>
                  <a:gd name="T2" fmla="*/ 45 w 45"/>
                  <a:gd name="T3" fmla="*/ 74 h 83"/>
                  <a:gd name="T4" fmla="*/ 6 w 45"/>
                  <a:gd name="T5" fmla="*/ 0 h 83"/>
                  <a:gd name="T6" fmla="*/ 0 w 45"/>
                  <a:gd name="T7" fmla="*/ 2 h 83"/>
                  <a:gd name="T8" fmla="*/ 40 w 45"/>
                  <a:gd name="T9" fmla="*/ 77 h 83"/>
                  <a:gd name="T10" fmla="*/ 45 w 45"/>
                  <a:gd name="T11" fmla="*/ 77 h 83"/>
                  <a:gd name="T12" fmla="*/ 40 w 45"/>
                  <a:gd name="T13" fmla="*/ 77 h 83"/>
                  <a:gd name="T14" fmla="*/ 43 w 45"/>
                  <a:gd name="T15" fmla="*/ 83 h 83"/>
                  <a:gd name="T16" fmla="*/ 45 w 45"/>
                  <a:gd name="T17" fmla="*/ 77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83"/>
                  <a:gd name="T29" fmla="*/ 45 w 45"/>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83">
                    <a:moveTo>
                      <a:pt x="45" y="77"/>
                    </a:moveTo>
                    <a:lnTo>
                      <a:pt x="45" y="74"/>
                    </a:lnTo>
                    <a:lnTo>
                      <a:pt x="6" y="0"/>
                    </a:lnTo>
                    <a:lnTo>
                      <a:pt x="0" y="2"/>
                    </a:lnTo>
                    <a:lnTo>
                      <a:pt x="40" y="77"/>
                    </a:lnTo>
                    <a:lnTo>
                      <a:pt x="45" y="77"/>
                    </a:lnTo>
                    <a:lnTo>
                      <a:pt x="40" y="77"/>
                    </a:lnTo>
                    <a:lnTo>
                      <a:pt x="43" y="83"/>
                    </a:lnTo>
                    <a:lnTo>
                      <a:pt x="45" y="77"/>
                    </a:lnTo>
                    <a:close/>
                  </a:path>
                </a:pathLst>
              </a:custGeom>
              <a:solidFill>
                <a:srgbClr val="1F1A17"/>
              </a:solidFill>
              <a:ln w="9525">
                <a:noFill/>
                <a:round/>
                <a:headEnd/>
                <a:tailEnd/>
              </a:ln>
            </p:spPr>
            <p:txBody>
              <a:bodyPr/>
              <a:lstStyle/>
              <a:p>
                <a:endParaRPr lang="hu-HU"/>
              </a:p>
            </p:txBody>
          </p:sp>
          <p:sp>
            <p:nvSpPr>
              <p:cNvPr id="58214" name="Freeform 1001"/>
              <p:cNvSpPr>
                <a:spLocks/>
              </p:cNvSpPr>
              <p:nvPr/>
            </p:nvSpPr>
            <p:spPr bwMode="auto">
              <a:xfrm>
                <a:off x="2432" y="2260"/>
                <a:ext cx="15" cy="29"/>
              </a:xfrm>
              <a:custGeom>
                <a:avLst/>
                <a:gdLst>
                  <a:gd name="T0" fmla="*/ 14 w 15"/>
                  <a:gd name="T1" fmla="*/ 0 h 29"/>
                  <a:gd name="T2" fmla="*/ 10 w 15"/>
                  <a:gd name="T3" fmla="*/ 2 h 29"/>
                  <a:gd name="T4" fmla="*/ 0 w 15"/>
                  <a:gd name="T5" fmla="*/ 26 h 29"/>
                  <a:gd name="T6" fmla="*/ 5 w 15"/>
                  <a:gd name="T7" fmla="*/ 29 h 29"/>
                  <a:gd name="T8" fmla="*/ 15 w 15"/>
                  <a:gd name="T9" fmla="*/ 4 h 29"/>
                  <a:gd name="T10" fmla="*/ 14 w 15"/>
                  <a:gd name="T11" fmla="*/ 0 h 29"/>
                  <a:gd name="T12" fmla="*/ 14 w 15"/>
                  <a:gd name="T13" fmla="*/ 0 h 29"/>
                  <a:gd name="T14" fmla="*/ 11 w 15"/>
                  <a:gd name="T15" fmla="*/ 0 h 29"/>
                  <a:gd name="T16" fmla="*/ 10 w 15"/>
                  <a:gd name="T17" fmla="*/ 2 h 29"/>
                  <a:gd name="T18" fmla="*/ 14 w 15"/>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9"/>
                  <a:gd name="T32" fmla="*/ 15 w 15"/>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9">
                    <a:moveTo>
                      <a:pt x="14" y="0"/>
                    </a:moveTo>
                    <a:lnTo>
                      <a:pt x="10" y="2"/>
                    </a:lnTo>
                    <a:lnTo>
                      <a:pt x="0" y="26"/>
                    </a:lnTo>
                    <a:lnTo>
                      <a:pt x="5" y="29"/>
                    </a:lnTo>
                    <a:lnTo>
                      <a:pt x="15" y="4"/>
                    </a:lnTo>
                    <a:lnTo>
                      <a:pt x="14" y="0"/>
                    </a:lnTo>
                    <a:lnTo>
                      <a:pt x="11" y="0"/>
                    </a:lnTo>
                    <a:lnTo>
                      <a:pt x="10" y="2"/>
                    </a:lnTo>
                    <a:lnTo>
                      <a:pt x="14" y="0"/>
                    </a:lnTo>
                    <a:close/>
                  </a:path>
                </a:pathLst>
              </a:custGeom>
              <a:solidFill>
                <a:srgbClr val="1F1A17"/>
              </a:solidFill>
              <a:ln w="9525">
                <a:noFill/>
                <a:round/>
                <a:headEnd/>
                <a:tailEnd/>
              </a:ln>
            </p:spPr>
            <p:txBody>
              <a:bodyPr/>
              <a:lstStyle/>
              <a:p>
                <a:endParaRPr lang="hu-HU"/>
              </a:p>
            </p:txBody>
          </p:sp>
          <p:sp>
            <p:nvSpPr>
              <p:cNvPr id="58215" name="Freeform 1002"/>
              <p:cNvSpPr>
                <a:spLocks/>
              </p:cNvSpPr>
              <p:nvPr/>
            </p:nvSpPr>
            <p:spPr bwMode="auto">
              <a:xfrm>
                <a:off x="2443" y="2260"/>
                <a:ext cx="175" cy="73"/>
              </a:xfrm>
              <a:custGeom>
                <a:avLst/>
                <a:gdLst>
                  <a:gd name="T0" fmla="*/ 173 w 175"/>
                  <a:gd name="T1" fmla="*/ 71 h 73"/>
                  <a:gd name="T2" fmla="*/ 172 w 175"/>
                  <a:gd name="T3" fmla="*/ 67 h 73"/>
                  <a:gd name="T4" fmla="*/ 3 w 175"/>
                  <a:gd name="T5" fmla="*/ 0 h 73"/>
                  <a:gd name="T6" fmla="*/ 0 w 175"/>
                  <a:gd name="T7" fmla="*/ 7 h 73"/>
                  <a:gd name="T8" fmla="*/ 169 w 175"/>
                  <a:gd name="T9" fmla="*/ 73 h 73"/>
                  <a:gd name="T10" fmla="*/ 173 w 175"/>
                  <a:gd name="T11" fmla="*/ 71 h 73"/>
                  <a:gd name="T12" fmla="*/ 173 w 175"/>
                  <a:gd name="T13" fmla="*/ 71 h 73"/>
                  <a:gd name="T14" fmla="*/ 175 w 175"/>
                  <a:gd name="T15" fmla="*/ 67 h 73"/>
                  <a:gd name="T16" fmla="*/ 172 w 175"/>
                  <a:gd name="T17" fmla="*/ 67 h 73"/>
                  <a:gd name="T18" fmla="*/ 173 w 175"/>
                  <a:gd name="T19" fmla="*/ 71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73"/>
                  <a:gd name="T32" fmla="*/ 175 w 175"/>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73">
                    <a:moveTo>
                      <a:pt x="173" y="71"/>
                    </a:moveTo>
                    <a:lnTo>
                      <a:pt x="172" y="67"/>
                    </a:lnTo>
                    <a:lnTo>
                      <a:pt x="3" y="0"/>
                    </a:lnTo>
                    <a:lnTo>
                      <a:pt x="0" y="7"/>
                    </a:lnTo>
                    <a:lnTo>
                      <a:pt x="169" y="73"/>
                    </a:lnTo>
                    <a:lnTo>
                      <a:pt x="173" y="71"/>
                    </a:lnTo>
                    <a:lnTo>
                      <a:pt x="175" y="67"/>
                    </a:lnTo>
                    <a:lnTo>
                      <a:pt x="172" y="67"/>
                    </a:lnTo>
                    <a:lnTo>
                      <a:pt x="173" y="71"/>
                    </a:lnTo>
                    <a:close/>
                  </a:path>
                </a:pathLst>
              </a:custGeom>
              <a:solidFill>
                <a:srgbClr val="1F1A17"/>
              </a:solidFill>
              <a:ln w="9525">
                <a:noFill/>
                <a:round/>
                <a:headEnd/>
                <a:tailEnd/>
              </a:ln>
            </p:spPr>
            <p:txBody>
              <a:bodyPr/>
              <a:lstStyle/>
              <a:p>
                <a:endParaRPr lang="hu-HU"/>
              </a:p>
            </p:txBody>
          </p:sp>
          <p:sp>
            <p:nvSpPr>
              <p:cNvPr id="58216" name="Freeform 1003"/>
              <p:cNvSpPr>
                <a:spLocks/>
              </p:cNvSpPr>
              <p:nvPr/>
            </p:nvSpPr>
            <p:spPr bwMode="auto">
              <a:xfrm>
                <a:off x="2598" y="2329"/>
                <a:ext cx="18" cy="31"/>
              </a:xfrm>
              <a:custGeom>
                <a:avLst/>
                <a:gdLst>
                  <a:gd name="T0" fmla="*/ 7 w 18"/>
                  <a:gd name="T1" fmla="*/ 28 h 31"/>
                  <a:gd name="T2" fmla="*/ 9 w 18"/>
                  <a:gd name="T3" fmla="*/ 26 h 31"/>
                  <a:gd name="T4" fmla="*/ 18 w 18"/>
                  <a:gd name="T5" fmla="*/ 2 h 31"/>
                  <a:gd name="T6" fmla="*/ 13 w 18"/>
                  <a:gd name="T7" fmla="*/ 0 h 31"/>
                  <a:gd name="T8" fmla="*/ 3 w 18"/>
                  <a:gd name="T9" fmla="*/ 23 h 31"/>
                  <a:gd name="T10" fmla="*/ 7 w 18"/>
                  <a:gd name="T11" fmla="*/ 28 h 31"/>
                  <a:gd name="T12" fmla="*/ 3 w 18"/>
                  <a:gd name="T13" fmla="*/ 23 h 31"/>
                  <a:gd name="T14" fmla="*/ 0 w 18"/>
                  <a:gd name="T15" fmla="*/ 31 h 31"/>
                  <a:gd name="T16" fmla="*/ 7 w 18"/>
                  <a:gd name="T17" fmla="*/ 28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1"/>
                  <a:gd name="T29" fmla="*/ 18 w 1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1">
                    <a:moveTo>
                      <a:pt x="7" y="28"/>
                    </a:moveTo>
                    <a:lnTo>
                      <a:pt x="9" y="26"/>
                    </a:lnTo>
                    <a:lnTo>
                      <a:pt x="18" y="2"/>
                    </a:lnTo>
                    <a:lnTo>
                      <a:pt x="13" y="0"/>
                    </a:lnTo>
                    <a:lnTo>
                      <a:pt x="3" y="23"/>
                    </a:lnTo>
                    <a:lnTo>
                      <a:pt x="7" y="28"/>
                    </a:lnTo>
                    <a:lnTo>
                      <a:pt x="3" y="23"/>
                    </a:lnTo>
                    <a:lnTo>
                      <a:pt x="0" y="31"/>
                    </a:lnTo>
                    <a:lnTo>
                      <a:pt x="7" y="28"/>
                    </a:lnTo>
                    <a:close/>
                  </a:path>
                </a:pathLst>
              </a:custGeom>
              <a:solidFill>
                <a:srgbClr val="1F1A17"/>
              </a:solidFill>
              <a:ln w="9525">
                <a:noFill/>
                <a:round/>
                <a:headEnd/>
                <a:tailEnd/>
              </a:ln>
            </p:spPr>
            <p:txBody>
              <a:bodyPr/>
              <a:lstStyle/>
              <a:p>
                <a:endParaRPr lang="hu-HU"/>
              </a:p>
            </p:txBody>
          </p:sp>
          <p:sp>
            <p:nvSpPr>
              <p:cNvPr id="58217" name="Freeform 1004"/>
              <p:cNvSpPr>
                <a:spLocks/>
              </p:cNvSpPr>
              <p:nvPr/>
            </p:nvSpPr>
            <p:spPr bwMode="auto">
              <a:xfrm>
                <a:off x="2602" y="2324"/>
                <a:ext cx="86" cy="33"/>
              </a:xfrm>
              <a:custGeom>
                <a:avLst/>
                <a:gdLst>
                  <a:gd name="T0" fmla="*/ 83 w 86"/>
                  <a:gd name="T1" fmla="*/ 2 h 33"/>
                  <a:gd name="T2" fmla="*/ 81 w 86"/>
                  <a:gd name="T3" fmla="*/ 0 h 33"/>
                  <a:gd name="T4" fmla="*/ 0 w 86"/>
                  <a:gd name="T5" fmla="*/ 27 h 33"/>
                  <a:gd name="T6" fmla="*/ 3 w 86"/>
                  <a:gd name="T7" fmla="*/ 33 h 33"/>
                  <a:gd name="T8" fmla="*/ 82 w 86"/>
                  <a:gd name="T9" fmla="*/ 6 h 33"/>
                  <a:gd name="T10" fmla="*/ 83 w 86"/>
                  <a:gd name="T11" fmla="*/ 2 h 33"/>
                  <a:gd name="T12" fmla="*/ 82 w 86"/>
                  <a:gd name="T13" fmla="*/ 6 h 33"/>
                  <a:gd name="T14" fmla="*/ 86 w 86"/>
                  <a:gd name="T15" fmla="*/ 5 h 33"/>
                  <a:gd name="T16" fmla="*/ 83 w 86"/>
                  <a:gd name="T17" fmla="*/ 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33"/>
                  <a:gd name="T29" fmla="*/ 86 w 86"/>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33">
                    <a:moveTo>
                      <a:pt x="83" y="2"/>
                    </a:moveTo>
                    <a:lnTo>
                      <a:pt x="81" y="0"/>
                    </a:lnTo>
                    <a:lnTo>
                      <a:pt x="0" y="27"/>
                    </a:lnTo>
                    <a:lnTo>
                      <a:pt x="3" y="33"/>
                    </a:lnTo>
                    <a:lnTo>
                      <a:pt x="82" y="6"/>
                    </a:lnTo>
                    <a:lnTo>
                      <a:pt x="83" y="2"/>
                    </a:lnTo>
                    <a:lnTo>
                      <a:pt x="82" y="6"/>
                    </a:lnTo>
                    <a:lnTo>
                      <a:pt x="86" y="5"/>
                    </a:lnTo>
                    <a:lnTo>
                      <a:pt x="83" y="2"/>
                    </a:lnTo>
                    <a:close/>
                  </a:path>
                </a:pathLst>
              </a:custGeom>
              <a:solidFill>
                <a:srgbClr val="1F1A17"/>
              </a:solidFill>
              <a:ln w="9525">
                <a:noFill/>
                <a:round/>
                <a:headEnd/>
                <a:tailEnd/>
              </a:ln>
            </p:spPr>
            <p:txBody>
              <a:bodyPr/>
              <a:lstStyle/>
              <a:p>
                <a:endParaRPr lang="hu-HU"/>
              </a:p>
            </p:txBody>
          </p:sp>
          <p:sp>
            <p:nvSpPr>
              <p:cNvPr id="58218" name="Freeform 1005"/>
              <p:cNvSpPr>
                <a:spLocks/>
              </p:cNvSpPr>
              <p:nvPr/>
            </p:nvSpPr>
            <p:spPr bwMode="auto">
              <a:xfrm>
                <a:off x="2639" y="2250"/>
                <a:ext cx="46" cy="79"/>
              </a:xfrm>
              <a:custGeom>
                <a:avLst/>
                <a:gdLst>
                  <a:gd name="T0" fmla="*/ 0 w 46"/>
                  <a:gd name="T1" fmla="*/ 5 h 79"/>
                  <a:gd name="T2" fmla="*/ 0 w 46"/>
                  <a:gd name="T3" fmla="*/ 8 h 79"/>
                  <a:gd name="T4" fmla="*/ 42 w 46"/>
                  <a:gd name="T5" fmla="*/ 79 h 79"/>
                  <a:gd name="T6" fmla="*/ 46 w 46"/>
                  <a:gd name="T7" fmla="*/ 76 h 79"/>
                  <a:gd name="T8" fmla="*/ 6 w 46"/>
                  <a:gd name="T9" fmla="*/ 5 h 79"/>
                  <a:gd name="T10" fmla="*/ 0 w 46"/>
                  <a:gd name="T11" fmla="*/ 5 h 79"/>
                  <a:gd name="T12" fmla="*/ 6 w 46"/>
                  <a:gd name="T13" fmla="*/ 5 h 79"/>
                  <a:gd name="T14" fmla="*/ 3 w 46"/>
                  <a:gd name="T15" fmla="*/ 0 h 79"/>
                  <a:gd name="T16" fmla="*/ 0 w 46"/>
                  <a:gd name="T17" fmla="*/ 5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79"/>
                  <a:gd name="T29" fmla="*/ 46 w 46"/>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79">
                    <a:moveTo>
                      <a:pt x="0" y="5"/>
                    </a:moveTo>
                    <a:lnTo>
                      <a:pt x="0" y="8"/>
                    </a:lnTo>
                    <a:lnTo>
                      <a:pt x="42" y="79"/>
                    </a:lnTo>
                    <a:lnTo>
                      <a:pt x="46" y="76"/>
                    </a:lnTo>
                    <a:lnTo>
                      <a:pt x="6" y="5"/>
                    </a:lnTo>
                    <a:lnTo>
                      <a:pt x="0" y="5"/>
                    </a:lnTo>
                    <a:lnTo>
                      <a:pt x="6" y="5"/>
                    </a:lnTo>
                    <a:lnTo>
                      <a:pt x="3" y="0"/>
                    </a:lnTo>
                    <a:lnTo>
                      <a:pt x="0" y="5"/>
                    </a:lnTo>
                    <a:close/>
                  </a:path>
                </a:pathLst>
              </a:custGeom>
              <a:solidFill>
                <a:srgbClr val="1F1A17"/>
              </a:solidFill>
              <a:ln w="9525">
                <a:noFill/>
                <a:round/>
                <a:headEnd/>
                <a:tailEnd/>
              </a:ln>
            </p:spPr>
            <p:txBody>
              <a:bodyPr/>
              <a:lstStyle/>
              <a:p>
                <a:endParaRPr lang="hu-HU"/>
              </a:p>
            </p:txBody>
          </p:sp>
          <p:sp>
            <p:nvSpPr>
              <p:cNvPr id="58219" name="Freeform 1006"/>
              <p:cNvSpPr>
                <a:spLocks/>
              </p:cNvSpPr>
              <p:nvPr/>
            </p:nvSpPr>
            <p:spPr bwMode="auto">
              <a:xfrm>
                <a:off x="2630" y="2255"/>
                <a:ext cx="15" cy="27"/>
              </a:xfrm>
              <a:custGeom>
                <a:avLst/>
                <a:gdLst>
                  <a:gd name="T0" fmla="*/ 3 w 15"/>
                  <a:gd name="T1" fmla="*/ 26 h 27"/>
                  <a:gd name="T2" fmla="*/ 6 w 15"/>
                  <a:gd name="T3" fmla="*/ 24 h 27"/>
                  <a:gd name="T4" fmla="*/ 15 w 15"/>
                  <a:gd name="T5" fmla="*/ 3 h 27"/>
                  <a:gd name="T6" fmla="*/ 9 w 15"/>
                  <a:gd name="T7" fmla="*/ 0 h 27"/>
                  <a:gd name="T8" fmla="*/ 0 w 15"/>
                  <a:gd name="T9" fmla="*/ 21 h 27"/>
                  <a:gd name="T10" fmla="*/ 3 w 15"/>
                  <a:gd name="T11" fmla="*/ 26 h 27"/>
                  <a:gd name="T12" fmla="*/ 3 w 15"/>
                  <a:gd name="T13" fmla="*/ 26 h 27"/>
                  <a:gd name="T14" fmla="*/ 6 w 15"/>
                  <a:gd name="T15" fmla="*/ 27 h 27"/>
                  <a:gd name="T16" fmla="*/ 6 w 15"/>
                  <a:gd name="T17" fmla="*/ 24 h 27"/>
                  <a:gd name="T18" fmla="*/ 3 w 15"/>
                  <a:gd name="T19" fmla="*/ 2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7"/>
                  <a:gd name="T32" fmla="*/ 15 w 1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7">
                    <a:moveTo>
                      <a:pt x="3" y="26"/>
                    </a:moveTo>
                    <a:lnTo>
                      <a:pt x="6" y="24"/>
                    </a:lnTo>
                    <a:lnTo>
                      <a:pt x="15" y="3"/>
                    </a:lnTo>
                    <a:lnTo>
                      <a:pt x="9" y="0"/>
                    </a:lnTo>
                    <a:lnTo>
                      <a:pt x="0" y="21"/>
                    </a:lnTo>
                    <a:lnTo>
                      <a:pt x="3" y="26"/>
                    </a:lnTo>
                    <a:lnTo>
                      <a:pt x="6" y="27"/>
                    </a:lnTo>
                    <a:lnTo>
                      <a:pt x="6" y="24"/>
                    </a:lnTo>
                    <a:lnTo>
                      <a:pt x="3" y="26"/>
                    </a:lnTo>
                    <a:close/>
                  </a:path>
                </a:pathLst>
              </a:custGeom>
              <a:solidFill>
                <a:srgbClr val="1F1A17"/>
              </a:solidFill>
              <a:ln w="9525">
                <a:noFill/>
                <a:round/>
                <a:headEnd/>
                <a:tailEnd/>
              </a:ln>
            </p:spPr>
            <p:txBody>
              <a:bodyPr/>
              <a:lstStyle/>
              <a:p>
                <a:endParaRPr lang="hu-HU"/>
              </a:p>
            </p:txBody>
          </p:sp>
          <p:sp>
            <p:nvSpPr>
              <p:cNvPr id="58220" name="Freeform 1007"/>
              <p:cNvSpPr>
                <a:spLocks/>
              </p:cNvSpPr>
              <p:nvPr/>
            </p:nvSpPr>
            <p:spPr bwMode="auto">
              <a:xfrm>
                <a:off x="2460" y="2209"/>
                <a:ext cx="175" cy="72"/>
              </a:xfrm>
              <a:custGeom>
                <a:avLst/>
                <a:gdLst>
                  <a:gd name="T0" fmla="*/ 1 w 175"/>
                  <a:gd name="T1" fmla="*/ 1 h 72"/>
                  <a:gd name="T2" fmla="*/ 3 w 175"/>
                  <a:gd name="T3" fmla="*/ 5 h 72"/>
                  <a:gd name="T4" fmla="*/ 173 w 175"/>
                  <a:gd name="T5" fmla="*/ 72 h 72"/>
                  <a:gd name="T6" fmla="*/ 175 w 175"/>
                  <a:gd name="T7" fmla="*/ 66 h 72"/>
                  <a:gd name="T8" fmla="*/ 6 w 175"/>
                  <a:gd name="T9" fmla="*/ 0 h 72"/>
                  <a:gd name="T10" fmla="*/ 1 w 175"/>
                  <a:gd name="T11" fmla="*/ 1 h 72"/>
                  <a:gd name="T12" fmla="*/ 1 w 175"/>
                  <a:gd name="T13" fmla="*/ 1 h 72"/>
                  <a:gd name="T14" fmla="*/ 0 w 175"/>
                  <a:gd name="T15" fmla="*/ 4 h 72"/>
                  <a:gd name="T16" fmla="*/ 3 w 175"/>
                  <a:gd name="T17" fmla="*/ 5 h 72"/>
                  <a:gd name="T18" fmla="*/ 1 w 175"/>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72"/>
                  <a:gd name="T32" fmla="*/ 175 w 175"/>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72">
                    <a:moveTo>
                      <a:pt x="1" y="1"/>
                    </a:moveTo>
                    <a:lnTo>
                      <a:pt x="3" y="5"/>
                    </a:lnTo>
                    <a:lnTo>
                      <a:pt x="173" y="72"/>
                    </a:lnTo>
                    <a:lnTo>
                      <a:pt x="175" y="66"/>
                    </a:lnTo>
                    <a:lnTo>
                      <a:pt x="6" y="0"/>
                    </a:lnTo>
                    <a:lnTo>
                      <a:pt x="1" y="1"/>
                    </a:lnTo>
                    <a:lnTo>
                      <a:pt x="0" y="4"/>
                    </a:lnTo>
                    <a:lnTo>
                      <a:pt x="3" y="5"/>
                    </a:lnTo>
                    <a:lnTo>
                      <a:pt x="1" y="1"/>
                    </a:lnTo>
                    <a:close/>
                  </a:path>
                </a:pathLst>
              </a:custGeom>
              <a:solidFill>
                <a:srgbClr val="1F1A17"/>
              </a:solidFill>
              <a:ln w="9525">
                <a:noFill/>
                <a:round/>
                <a:headEnd/>
                <a:tailEnd/>
              </a:ln>
            </p:spPr>
            <p:txBody>
              <a:bodyPr/>
              <a:lstStyle/>
              <a:p>
                <a:endParaRPr lang="hu-HU"/>
              </a:p>
            </p:txBody>
          </p:sp>
          <p:sp>
            <p:nvSpPr>
              <p:cNvPr id="58221" name="Freeform 1008"/>
              <p:cNvSpPr>
                <a:spLocks/>
              </p:cNvSpPr>
              <p:nvPr/>
            </p:nvSpPr>
            <p:spPr bwMode="auto">
              <a:xfrm>
                <a:off x="2461" y="2186"/>
                <a:ext cx="17" cy="26"/>
              </a:xfrm>
              <a:custGeom>
                <a:avLst/>
                <a:gdLst>
                  <a:gd name="T0" fmla="*/ 10 w 17"/>
                  <a:gd name="T1" fmla="*/ 2 h 26"/>
                  <a:gd name="T2" fmla="*/ 9 w 17"/>
                  <a:gd name="T3" fmla="*/ 3 h 26"/>
                  <a:gd name="T4" fmla="*/ 0 w 17"/>
                  <a:gd name="T5" fmla="*/ 24 h 26"/>
                  <a:gd name="T6" fmla="*/ 6 w 17"/>
                  <a:gd name="T7" fmla="*/ 26 h 26"/>
                  <a:gd name="T8" fmla="*/ 15 w 17"/>
                  <a:gd name="T9" fmla="*/ 6 h 26"/>
                  <a:gd name="T10" fmla="*/ 10 w 17"/>
                  <a:gd name="T11" fmla="*/ 2 h 26"/>
                  <a:gd name="T12" fmla="*/ 15 w 17"/>
                  <a:gd name="T13" fmla="*/ 6 h 26"/>
                  <a:gd name="T14" fmla="*/ 17 w 17"/>
                  <a:gd name="T15" fmla="*/ 0 h 26"/>
                  <a:gd name="T16" fmla="*/ 10 w 17"/>
                  <a:gd name="T17" fmla="*/ 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6"/>
                  <a:gd name="T29" fmla="*/ 17 w 1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6">
                    <a:moveTo>
                      <a:pt x="10" y="2"/>
                    </a:moveTo>
                    <a:lnTo>
                      <a:pt x="9" y="3"/>
                    </a:lnTo>
                    <a:lnTo>
                      <a:pt x="0" y="24"/>
                    </a:lnTo>
                    <a:lnTo>
                      <a:pt x="6" y="26"/>
                    </a:lnTo>
                    <a:lnTo>
                      <a:pt x="15" y="6"/>
                    </a:lnTo>
                    <a:lnTo>
                      <a:pt x="10" y="2"/>
                    </a:lnTo>
                    <a:lnTo>
                      <a:pt x="15" y="6"/>
                    </a:lnTo>
                    <a:lnTo>
                      <a:pt x="17" y="0"/>
                    </a:lnTo>
                    <a:lnTo>
                      <a:pt x="10" y="2"/>
                    </a:lnTo>
                    <a:close/>
                  </a:path>
                </a:pathLst>
              </a:custGeom>
              <a:solidFill>
                <a:srgbClr val="1F1A17"/>
              </a:solidFill>
              <a:ln w="9525">
                <a:noFill/>
                <a:round/>
                <a:headEnd/>
                <a:tailEnd/>
              </a:ln>
            </p:spPr>
            <p:txBody>
              <a:bodyPr/>
              <a:lstStyle/>
              <a:p>
                <a:endParaRPr lang="hu-HU"/>
              </a:p>
            </p:txBody>
          </p:sp>
          <p:sp>
            <p:nvSpPr>
              <p:cNvPr id="58222" name="Freeform 1009"/>
              <p:cNvSpPr>
                <a:spLocks/>
              </p:cNvSpPr>
              <p:nvPr/>
            </p:nvSpPr>
            <p:spPr bwMode="auto">
              <a:xfrm>
                <a:off x="1612" y="2344"/>
                <a:ext cx="37" cy="34"/>
              </a:xfrm>
              <a:custGeom>
                <a:avLst/>
                <a:gdLst>
                  <a:gd name="T0" fmla="*/ 37 w 37"/>
                  <a:gd name="T1" fmla="*/ 34 h 34"/>
                  <a:gd name="T2" fmla="*/ 0 w 37"/>
                  <a:gd name="T3" fmla="*/ 13 h 34"/>
                  <a:gd name="T4" fmla="*/ 30 w 37"/>
                  <a:gd name="T5" fmla="*/ 0 h 34"/>
                  <a:gd name="T6" fmla="*/ 37 w 37"/>
                  <a:gd name="T7" fmla="*/ 34 h 34"/>
                  <a:gd name="T8" fmla="*/ 0 60000 65536"/>
                  <a:gd name="T9" fmla="*/ 0 60000 65536"/>
                  <a:gd name="T10" fmla="*/ 0 60000 65536"/>
                  <a:gd name="T11" fmla="*/ 0 60000 65536"/>
                  <a:gd name="T12" fmla="*/ 0 w 37"/>
                  <a:gd name="T13" fmla="*/ 0 h 34"/>
                  <a:gd name="T14" fmla="*/ 37 w 37"/>
                  <a:gd name="T15" fmla="*/ 34 h 34"/>
                </a:gdLst>
                <a:ahLst/>
                <a:cxnLst>
                  <a:cxn ang="T8">
                    <a:pos x="T0" y="T1"/>
                  </a:cxn>
                  <a:cxn ang="T9">
                    <a:pos x="T2" y="T3"/>
                  </a:cxn>
                  <a:cxn ang="T10">
                    <a:pos x="T4" y="T5"/>
                  </a:cxn>
                  <a:cxn ang="T11">
                    <a:pos x="T6" y="T7"/>
                  </a:cxn>
                </a:cxnLst>
                <a:rect l="T12" t="T13" r="T14" b="T15"/>
                <a:pathLst>
                  <a:path w="37" h="34">
                    <a:moveTo>
                      <a:pt x="37" y="34"/>
                    </a:moveTo>
                    <a:lnTo>
                      <a:pt x="0" y="13"/>
                    </a:lnTo>
                    <a:lnTo>
                      <a:pt x="30" y="0"/>
                    </a:lnTo>
                    <a:lnTo>
                      <a:pt x="37" y="34"/>
                    </a:lnTo>
                    <a:close/>
                  </a:path>
                </a:pathLst>
              </a:custGeom>
              <a:solidFill>
                <a:srgbClr val="1F1A17"/>
              </a:solidFill>
              <a:ln w="9525">
                <a:noFill/>
                <a:round/>
                <a:headEnd/>
                <a:tailEnd/>
              </a:ln>
            </p:spPr>
            <p:txBody>
              <a:bodyPr/>
              <a:lstStyle/>
              <a:p>
                <a:endParaRPr lang="hu-HU"/>
              </a:p>
            </p:txBody>
          </p:sp>
        </p:grpSp>
        <p:grpSp>
          <p:nvGrpSpPr>
            <p:cNvPr id="8" name="Group 1010"/>
            <p:cNvGrpSpPr>
              <a:grpSpLocks/>
            </p:cNvGrpSpPr>
            <p:nvPr/>
          </p:nvGrpSpPr>
          <p:grpSpPr bwMode="auto">
            <a:xfrm>
              <a:off x="1471" y="2340"/>
              <a:ext cx="776" cy="276"/>
              <a:chOff x="1471" y="2340"/>
              <a:chExt cx="776" cy="276"/>
            </a:xfrm>
          </p:grpSpPr>
          <p:sp>
            <p:nvSpPr>
              <p:cNvPr id="57823" name="Freeform 1011"/>
              <p:cNvSpPr>
                <a:spLocks/>
              </p:cNvSpPr>
              <p:nvPr/>
            </p:nvSpPr>
            <p:spPr bwMode="auto">
              <a:xfrm>
                <a:off x="1609" y="2357"/>
                <a:ext cx="40" cy="24"/>
              </a:xfrm>
              <a:custGeom>
                <a:avLst/>
                <a:gdLst>
                  <a:gd name="T0" fmla="*/ 4 w 40"/>
                  <a:gd name="T1" fmla="*/ 0 h 24"/>
                  <a:gd name="T2" fmla="*/ 38 w 40"/>
                  <a:gd name="T3" fmla="*/ 19 h 24"/>
                  <a:gd name="T4" fmla="*/ 40 w 40"/>
                  <a:gd name="T5" fmla="*/ 24 h 24"/>
                  <a:gd name="T6" fmla="*/ 0 w 40"/>
                  <a:gd name="T7" fmla="*/ 0 h 24"/>
                  <a:gd name="T8" fmla="*/ 4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4" y="0"/>
                    </a:moveTo>
                    <a:lnTo>
                      <a:pt x="38" y="19"/>
                    </a:lnTo>
                    <a:lnTo>
                      <a:pt x="40" y="24"/>
                    </a:lnTo>
                    <a:lnTo>
                      <a:pt x="0" y="0"/>
                    </a:lnTo>
                    <a:lnTo>
                      <a:pt x="4" y="0"/>
                    </a:lnTo>
                    <a:close/>
                  </a:path>
                </a:pathLst>
              </a:custGeom>
              <a:solidFill>
                <a:srgbClr val="1F1A17"/>
              </a:solidFill>
              <a:ln w="9525">
                <a:noFill/>
                <a:round/>
                <a:headEnd/>
                <a:tailEnd/>
              </a:ln>
            </p:spPr>
            <p:txBody>
              <a:bodyPr/>
              <a:lstStyle/>
              <a:p>
                <a:endParaRPr lang="hu-HU"/>
              </a:p>
            </p:txBody>
          </p:sp>
          <p:sp>
            <p:nvSpPr>
              <p:cNvPr id="57824" name="Freeform 1012"/>
              <p:cNvSpPr>
                <a:spLocks/>
              </p:cNvSpPr>
              <p:nvPr/>
            </p:nvSpPr>
            <p:spPr bwMode="auto">
              <a:xfrm>
                <a:off x="1608" y="2357"/>
                <a:ext cx="41" cy="25"/>
              </a:xfrm>
              <a:custGeom>
                <a:avLst/>
                <a:gdLst>
                  <a:gd name="T0" fmla="*/ 4 w 41"/>
                  <a:gd name="T1" fmla="*/ 0 h 25"/>
                  <a:gd name="T2" fmla="*/ 41 w 41"/>
                  <a:gd name="T3" fmla="*/ 21 h 25"/>
                  <a:gd name="T4" fmla="*/ 41 w 41"/>
                  <a:gd name="T5" fmla="*/ 25 h 25"/>
                  <a:gd name="T6" fmla="*/ 0 w 41"/>
                  <a:gd name="T7" fmla="*/ 1 h 25"/>
                  <a:gd name="T8" fmla="*/ 4 w 41"/>
                  <a:gd name="T9" fmla="*/ 0 h 25"/>
                  <a:gd name="T10" fmla="*/ 0 60000 65536"/>
                  <a:gd name="T11" fmla="*/ 0 60000 65536"/>
                  <a:gd name="T12" fmla="*/ 0 60000 65536"/>
                  <a:gd name="T13" fmla="*/ 0 60000 65536"/>
                  <a:gd name="T14" fmla="*/ 0 60000 65536"/>
                  <a:gd name="T15" fmla="*/ 0 w 41"/>
                  <a:gd name="T16" fmla="*/ 0 h 25"/>
                  <a:gd name="T17" fmla="*/ 41 w 41"/>
                  <a:gd name="T18" fmla="*/ 25 h 25"/>
                </a:gdLst>
                <a:ahLst/>
                <a:cxnLst>
                  <a:cxn ang="T10">
                    <a:pos x="T0" y="T1"/>
                  </a:cxn>
                  <a:cxn ang="T11">
                    <a:pos x="T2" y="T3"/>
                  </a:cxn>
                  <a:cxn ang="T12">
                    <a:pos x="T4" y="T5"/>
                  </a:cxn>
                  <a:cxn ang="T13">
                    <a:pos x="T6" y="T7"/>
                  </a:cxn>
                  <a:cxn ang="T14">
                    <a:pos x="T8" y="T9"/>
                  </a:cxn>
                </a:cxnLst>
                <a:rect l="T15" t="T16" r="T17" b="T18"/>
                <a:pathLst>
                  <a:path w="41" h="25">
                    <a:moveTo>
                      <a:pt x="4" y="0"/>
                    </a:moveTo>
                    <a:lnTo>
                      <a:pt x="41" y="21"/>
                    </a:lnTo>
                    <a:lnTo>
                      <a:pt x="41" y="25"/>
                    </a:lnTo>
                    <a:lnTo>
                      <a:pt x="0" y="1"/>
                    </a:lnTo>
                    <a:lnTo>
                      <a:pt x="4" y="0"/>
                    </a:lnTo>
                    <a:close/>
                  </a:path>
                </a:pathLst>
              </a:custGeom>
              <a:solidFill>
                <a:srgbClr val="221D1B"/>
              </a:solidFill>
              <a:ln w="9525">
                <a:noFill/>
                <a:round/>
                <a:headEnd/>
                <a:tailEnd/>
              </a:ln>
            </p:spPr>
            <p:txBody>
              <a:bodyPr/>
              <a:lstStyle/>
              <a:p>
                <a:endParaRPr lang="hu-HU"/>
              </a:p>
            </p:txBody>
          </p:sp>
          <p:sp>
            <p:nvSpPr>
              <p:cNvPr id="57825" name="Freeform 1013"/>
              <p:cNvSpPr>
                <a:spLocks/>
              </p:cNvSpPr>
              <p:nvPr/>
            </p:nvSpPr>
            <p:spPr bwMode="auto">
              <a:xfrm>
                <a:off x="1606" y="2357"/>
                <a:ext cx="43" cy="26"/>
              </a:xfrm>
              <a:custGeom>
                <a:avLst/>
                <a:gdLst>
                  <a:gd name="T0" fmla="*/ 3 w 43"/>
                  <a:gd name="T1" fmla="*/ 0 h 26"/>
                  <a:gd name="T2" fmla="*/ 43 w 43"/>
                  <a:gd name="T3" fmla="*/ 24 h 26"/>
                  <a:gd name="T4" fmla="*/ 43 w 43"/>
                  <a:gd name="T5" fmla="*/ 26 h 26"/>
                  <a:gd name="T6" fmla="*/ 0 w 43"/>
                  <a:gd name="T7" fmla="*/ 1 h 26"/>
                  <a:gd name="T8" fmla="*/ 3 w 43"/>
                  <a:gd name="T9" fmla="*/ 0 h 26"/>
                  <a:gd name="T10" fmla="*/ 0 60000 65536"/>
                  <a:gd name="T11" fmla="*/ 0 60000 65536"/>
                  <a:gd name="T12" fmla="*/ 0 60000 65536"/>
                  <a:gd name="T13" fmla="*/ 0 60000 65536"/>
                  <a:gd name="T14" fmla="*/ 0 60000 65536"/>
                  <a:gd name="T15" fmla="*/ 0 w 43"/>
                  <a:gd name="T16" fmla="*/ 0 h 26"/>
                  <a:gd name="T17" fmla="*/ 43 w 43"/>
                  <a:gd name="T18" fmla="*/ 26 h 26"/>
                </a:gdLst>
                <a:ahLst/>
                <a:cxnLst>
                  <a:cxn ang="T10">
                    <a:pos x="T0" y="T1"/>
                  </a:cxn>
                  <a:cxn ang="T11">
                    <a:pos x="T2" y="T3"/>
                  </a:cxn>
                  <a:cxn ang="T12">
                    <a:pos x="T4" y="T5"/>
                  </a:cxn>
                  <a:cxn ang="T13">
                    <a:pos x="T6" y="T7"/>
                  </a:cxn>
                  <a:cxn ang="T14">
                    <a:pos x="T8" y="T9"/>
                  </a:cxn>
                </a:cxnLst>
                <a:rect l="T15" t="T16" r="T17" b="T18"/>
                <a:pathLst>
                  <a:path w="43" h="26">
                    <a:moveTo>
                      <a:pt x="3" y="0"/>
                    </a:moveTo>
                    <a:lnTo>
                      <a:pt x="43" y="24"/>
                    </a:lnTo>
                    <a:lnTo>
                      <a:pt x="43" y="26"/>
                    </a:lnTo>
                    <a:lnTo>
                      <a:pt x="0" y="1"/>
                    </a:lnTo>
                    <a:lnTo>
                      <a:pt x="3" y="0"/>
                    </a:lnTo>
                    <a:close/>
                  </a:path>
                </a:pathLst>
              </a:custGeom>
              <a:solidFill>
                <a:srgbClr val="26211F"/>
              </a:solidFill>
              <a:ln w="9525">
                <a:noFill/>
                <a:round/>
                <a:headEnd/>
                <a:tailEnd/>
              </a:ln>
            </p:spPr>
            <p:txBody>
              <a:bodyPr/>
              <a:lstStyle/>
              <a:p>
                <a:endParaRPr lang="hu-HU"/>
              </a:p>
            </p:txBody>
          </p:sp>
          <p:sp>
            <p:nvSpPr>
              <p:cNvPr id="57826" name="Freeform 1014"/>
              <p:cNvSpPr>
                <a:spLocks/>
              </p:cNvSpPr>
              <p:nvPr/>
            </p:nvSpPr>
            <p:spPr bwMode="auto">
              <a:xfrm>
                <a:off x="1605" y="2358"/>
                <a:ext cx="45" cy="27"/>
              </a:xfrm>
              <a:custGeom>
                <a:avLst/>
                <a:gdLst>
                  <a:gd name="T0" fmla="*/ 3 w 45"/>
                  <a:gd name="T1" fmla="*/ 0 h 27"/>
                  <a:gd name="T2" fmla="*/ 44 w 45"/>
                  <a:gd name="T3" fmla="*/ 24 h 27"/>
                  <a:gd name="T4" fmla="*/ 45 w 45"/>
                  <a:gd name="T5" fmla="*/ 27 h 27"/>
                  <a:gd name="T6" fmla="*/ 0 w 45"/>
                  <a:gd name="T7" fmla="*/ 2 h 27"/>
                  <a:gd name="T8" fmla="*/ 3 w 45"/>
                  <a:gd name="T9" fmla="*/ 0 h 27"/>
                  <a:gd name="T10" fmla="*/ 0 60000 65536"/>
                  <a:gd name="T11" fmla="*/ 0 60000 65536"/>
                  <a:gd name="T12" fmla="*/ 0 60000 65536"/>
                  <a:gd name="T13" fmla="*/ 0 60000 65536"/>
                  <a:gd name="T14" fmla="*/ 0 60000 65536"/>
                  <a:gd name="T15" fmla="*/ 0 w 45"/>
                  <a:gd name="T16" fmla="*/ 0 h 27"/>
                  <a:gd name="T17" fmla="*/ 45 w 45"/>
                  <a:gd name="T18" fmla="*/ 27 h 27"/>
                </a:gdLst>
                <a:ahLst/>
                <a:cxnLst>
                  <a:cxn ang="T10">
                    <a:pos x="T0" y="T1"/>
                  </a:cxn>
                  <a:cxn ang="T11">
                    <a:pos x="T2" y="T3"/>
                  </a:cxn>
                  <a:cxn ang="T12">
                    <a:pos x="T4" y="T5"/>
                  </a:cxn>
                  <a:cxn ang="T13">
                    <a:pos x="T6" y="T7"/>
                  </a:cxn>
                  <a:cxn ang="T14">
                    <a:pos x="T8" y="T9"/>
                  </a:cxn>
                </a:cxnLst>
                <a:rect l="T15" t="T16" r="T17" b="T18"/>
                <a:pathLst>
                  <a:path w="45" h="27">
                    <a:moveTo>
                      <a:pt x="3" y="0"/>
                    </a:moveTo>
                    <a:lnTo>
                      <a:pt x="44" y="24"/>
                    </a:lnTo>
                    <a:lnTo>
                      <a:pt x="45" y="27"/>
                    </a:lnTo>
                    <a:lnTo>
                      <a:pt x="0" y="2"/>
                    </a:lnTo>
                    <a:lnTo>
                      <a:pt x="3" y="0"/>
                    </a:lnTo>
                    <a:close/>
                  </a:path>
                </a:pathLst>
              </a:custGeom>
              <a:solidFill>
                <a:srgbClr val="282422"/>
              </a:solidFill>
              <a:ln w="9525">
                <a:noFill/>
                <a:round/>
                <a:headEnd/>
                <a:tailEnd/>
              </a:ln>
            </p:spPr>
            <p:txBody>
              <a:bodyPr/>
              <a:lstStyle/>
              <a:p>
                <a:endParaRPr lang="hu-HU"/>
              </a:p>
            </p:txBody>
          </p:sp>
          <p:sp>
            <p:nvSpPr>
              <p:cNvPr id="57827" name="Freeform 1015"/>
              <p:cNvSpPr>
                <a:spLocks/>
              </p:cNvSpPr>
              <p:nvPr/>
            </p:nvSpPr>
            <p:spPr bwMode="auto">
              <a:xfrm>
                <a:off x="1604" y="2358"/>
                <a:ext cx="46" cy="30"/>
              </a:xfrm>
              <a:custGeom>
                <a:avLst/>
                <a:gdLst>
                  <a:gd name="T0" fmla="*/ 2 w 46"/>
                  <a:gd name="T1" fmla="*/ 0 h 30"/>
                  <a:gd name="T2" fmla="*/ 45 w 46"/>
                  <a:gd name="T3" fmla="*/ 25 h 30"/>
                  <a:gd name="T4" fmla="*/ 46 w 46"/>
                  <a:gd name="T5" fmla="*/ 30 h 30"/>
                  <a:gd name="T6" fmla="*/ 0 w 46"/>
                  <a:gd name="T7" fmla="*/ 2 h 30"/>
                  <a:gd name="T8" fmla="*/ 2 w 46"/>
                  <a:gd name="T9" fmla="*/ 0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2" y="0"/>
                    </a:moveTo>
                    <a:lnTo>
                      <a:pt x="45" y="25"/>
                    </a:lnTo>
                    <a:lnTo>
                      <a:pt x="46" y="30"/>
                    </a:lnTo>
                    <a:lnTo>
                      <a:pt x="0" y="2"/>
                    </a:lnTo>
                    <a:lnTo>
                      <a:pt x="2" y="0"/>
                    </a:lnTo>
                    <a:close/>
                  </a:path>
                </a:pathLst>
              </a:custGeom>
              <a:solidFill>
                <a:srgbClr val="2C2726"/>
              </a:solidFill>
              <a:ln w="9525">
                <a:noFill/>
                <a:round/>
                <a:headEnd/>
                <a:tailEnd/>
              </a:ln>
            </p:spPr>
            <p:txBody>
              <a:bodyPr/>
              <a:lstStyle/>
              <a:p>
                <a:endParaRPr lang="hu-HU"/>
              </a:p>
            </p:txBody>
          </p:sp>
          <p:sp>
            <p:nvSpPr>
              <p:cNvPr id="57828" name="Freeform 1016"/>
              <p:cNvSpPr>
                <a:spLocks/>
              </p:cNvSpPr>
              <p:nvPr/>
            </p:nvSpPr>
            <p:spPr bwMode="auto">
              <a:xfrm>
                <a:off x="1601" y="2360"/>
                <a:ext cx="49" cy="29"/>
              </a:xfrm>
              <a:custGeom>
                <a:avLst/>
                <a:gdLst>
                  <a:gd name="T0" fmla="*/ 4 w 49"/>
                  <a:gd name="T1" fmla="*/ 0 h 29"/>
                  <a:gd name="T2" fmla="*/ 49 w 49"/>
                  <a:gd name="T3" fmla="*/ 25 h 29"/>
                  <a:gd name="T4" fmla="*/ 49 w 49"/>
                  <a:gd name="T5" fmla="*/ 29 h 29"/>
                  <a:gd name="T6" fmla="*/ 0 w 49"/>
                  <a:gd name="T7" fmla="*/ 1 h 29"/>
                  <a:gd name="T8" fmla="*/ 4 w 49"/>
                  <a:gd name="T9" fmla="*/ 0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4" y="0"/>
                    </a:moveTo>
                    <a:lnTo>
                      <a:pt x="49" y="25"/>
                    </a:lnTo>
                    <a:lnTo>
                      <a:pt x="49" y="29"/>
                    </a:lnTo>
                    <a:lnTo>
                      <a:pt x="0" y="1"/>
                    </a:lnTo>
                    <a:lnTo>
                      <a:pt x="4" y="0"/>
                    </a:lnTo>
                    <a:close/>
                  </a:path>
                </a:pathLst>
              </a:custGeom>
              <a:solidFill>
                <a:srgbClr val="2E2A27"/>
              </a:solidFill>
              <a:ln w="9525">
                <a:noFill/>
                <a:round/>
                <a:headEnd/>
                <a:tailEnd/>
              </a:ln>
            </p:spPr>
            <p:txBody>
              <a:bodyPr/>
              <a:lstStyle/>
              <a:p>
                <a:endParaRPr lang="hu-HU"/>
              </a:p>
            </p:txBody>
          </p:sp>
          <p:sp>
            <p:nvSpPr>
              <p:cNvPr id="57829" name="Freeform 1017"/>
              <p:cNvSpPr>
                <a:spLocks/>
              </p:cNvSpPr>
              <p:nvPr/>
            </p:nvSpPr>
            <p:spPr bwMode="auto">
              <a:xfrm>
                <a:off x="1599" y="2360"/>
                <a:ext cx="51" cy="31"/>
              </a:xfrm>
              <a:custGeom>
                <a:avLst/>
                <a:gdLst>
                  <a:gd name="T0" fmla="*/ 5 w 51"/>
                  <a:gd name="T1" fmla="*/ 0 h 31"/>
                  <a:gd name="T2" fmla="*/ 51 w 51"/>
                  <a:gd name="T3" fmla="*/ 28 h 31"/>
                  <a:gd name="T4" fmla="*/ 51 w 51"/>
                  <a:gd name="T5" fmla="*/ 31 h 31"/>
                  <a:gd name="T6" fmla="*/ 0 w 51"/>
                  <a:gd name="T7" fmla="*/ 1 h 31"/>
                  <a:gd name="T8" fmla="*/ 5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5" y="0"/>
                    </a:moveTo>
                    <a:lnTo>
                      <a:pt x="51" y="28"/>
                    </a:lnTo>
                    <a:lnTo>
                      <a:pt x="51" y="31"/>
                    </a:lnTo>
                    <a:lnTo>
                      <a:pt x="0" y="1"/>
                    </a:lnTo>
                    <a:lnTo>
                      <a:pt x="5" y="0"/>
                    </a:lnTo>
                    <a:close/>
                  </a:path>
                </a:pathLst>
              </a:custGeom>
              <a:solidFill>
                <a:srgbClr val="302C2B"/>
              </a:solidFill>
              <a:ln w="9525">
                <a:noFill/>
                <a:round/>
                <a:headEnd/>
                <a:tailEnd/>
              </a:ln>
            </p:spPr>
            <p:txBody>
              <a:bodyPr/>
              <a:lstStyle/>
              <a:p>
                <a:endParaRPr lang="hu-HU"/>
              </a:p>
            </p:txBody>
          </p:sp>
          <p:sp>
            <p:nvSpPr>
              <p:cNvPr id="57830" name="Freeform 1018"/>
              <p:cNvSpPr>
                <a:spLocks/>
              </p:cNvSpPr>
              <p:nvPr/>
            </p:nvSpPr>
            <p:spPr bwMode="auto">
              <a:xfrm>
                <a:off x="1598" y="2361"/>
                <a:ext cx="53" cy="32"/>
              </a:xfrm>
              <a:custGeom>
                <a:avLst/>
                <a:gdLst>
                  <a:gd name="T0" fmla="*/ 3 w 53"/>
                  <a:gd name="T1" fmla="*/ 0 h 32"/>
                  <a:gd name="T2" fmla="*/ 52 w 53"/>
                  <a:gd name="T3" fmla="*/ 28 h 32"/>
                  <a:gd name="T4" fmla="*/ 53 w 53"/>
                  <a:gd name="T5" fmla="*/ 32 h 32"/>
                  <a:gd name="T6" fmla="*/ 0 w 53"/>
                  <a:gd name="T7" fmla="*/ 1 h 32"/>
                  <a:gd name="T8" fmla="*/ 3 w 53"/>
                  <a:gd name="T9" fmla="*/ 0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3" y="0"/>
                    </a:moveTo>
                    <a:lnTo>
                      <a:pt x="52" y="28"/>
                    </a:lnTo>
                    <a:lnTo>
                      <a:pt x="53" y="32"/>
                    </a:lnTo>
                    <a:lnTo>
                      <a:pt x="0" y="1"/>
                    </a:lnTo>
                    <a:lnTo>
                      <a:pt x="3" y="0"/>
                    </a:lnTo>
                    <a:close/>
                  </a:path>
                </a:pathLst>
              </a:custGeom>
              <a:solidFill>
                <a:srgbClr val="322E2C"/>
              </a:solidFill>
              <a:ln w="9525">
                <a:noFill/>
                <a:round/>
                <a:headEnd/>
                <a:tailEnd/>
              </a:ln>
            </p:spPr>
            <p:txBody>
              <a:bodyPr/>
              <a:lstStyle/>
              <a:p>
                <a:endParaRPr lang="hu-HU"/>
              </a:p>
            </p:txBody>
          </p:sp>
          <p:sp>
            <p:nvSpPr>
              <p:cNvPr id="57831" name="Freeform 1019"/>
              <p:cNvSpPr>
                <a:spLocks/>
              </p:cNvSpPr>
              <p:nvPr/>
            </p:nvSpPr>
            <p:spPr bwMode="auto">
              <a:xfrm>
                <a:off x="1596" y="2361"/>
                <a:ext cx="55" cy="34"/>
              </a:xfrm>
              <a:custGeom>
                <a:avLst/>
                <a:gdLst>
                  <a:gd name="T0" fmla="*/ 3 w 55"/>
                  <a:gd name="T1" fmla="*/ 0 h 34"/>
                  <a:gd name="T2" fmla="*/ 54 w 55"/>
                  <a:gd name="T3" fmla="*/ 30 h 34"/>
                  <a:gd name="T4" fmla="*/ 55 w 55"/>
                  <a:gd name="T5" fmla="*/ 34 h 34"/>
                  <a:gd name="T6" fmla="*/ 0 w 55"/>
                  <a:gd name="T7" fmla="*/ 1 h 34"/>
                  <a:gd name="T8" fmla="*/ 3 w 55"/>
                  <a:gd name="T9" fmla="*/ 0 h 34"/>
                  <a:gd name="T10" fmla="*/ 0 60000 65536"/>
                  <a:gd name="T11" fmla="*/ 0 60000 65536"/>
                  <a:gd name="T12" fmla="*/ 0 60000 65536"/>
                  <a:gd name="T13" fmla="*/ 0 60000 65536"/>
                  <a:gd name="T14" fmla="*/ 0 60000 65536"/>
                  <a:gd name="T15" fmla="*/ 0 w 55"/>
                  <a:gd name="T16" fmla="*/ 0 h 34"/>
                  <a:gd name="T17" fmla="*/ 55 w 55"/>
                  <a:gd name="T18" fmla="*/ 34 h 34"/>
                </a:gdLst>
                <a:ahLst/>
                <a:cxnLst>
                  <a:cxn ang="T10">
                    <a:pos x="T0" y="T1"/>
                  </a:cxn>
                  <a:cxn ang="T11">
                    <a:pos x="T2" y="T3"/>
                  </a:cxn>
                  <a:cxn ang="T12">
                    <a:pos x="T4" y="T5"/>
                  </a:cxn>
                  <a:cxn ang="T13">
                    <a:pos x="T6" y="T7"/>
                  </a:cxn>
                  <a:cxn ang="T14">
                    <a:pos x="T8" y="T9"/>
                  </a:cxn>
                </a:cxnLst>
                <a:rect l="T15" t="T16" r="T17" b="T18"/>
                <a:pathLst>
                  <a:path w="55" h="34">
                    <a:moveTo>
                      <a:pt x="3" y="0"/>
                    </a:moveTo>
                    <a:lnTo>
                      <a:pt x="54" y="30"/>
                    </a:lnTo>
                    <a:lnTo>
                      <a:pt x="55" y="34"/>
                    </a:lnTo>
                    <a:lnTo>
                      <a:pt x="0" y="1"/>
                    </a:lnTo>
                    <a:lnTo>
                      <a:pt x="3" y="0"/>
                    </a:lnTo>
                    <a:close/>
                  </a:path>
                </a:pathLst>
              </a:custGeom>
              <a:solidFill>
                <a:srgbClr val="35322F"/>
              </a:solidFill>
              <a:ln w="9525">
                <a:noFill/>
                <a:round/>
                <a:headEnd/>
                <a:tailEnd/>
              </a:ln>
            </p:spPr>
            <p:txBody>
              <a:bodyPr/>
              <a:lstStyle/>
              <a:p>
                <a:endParaRPr lang="hu-HU"/>
              </a:p>
            </p:txBody>
          </p:sp>
          <p:sp>
            <p:nvSpPr>
              <p:cNvPr id="57832" name="Freeform 1020"/>
              <p:cNvSpPr>
                <a:spLocks/>
              </p:cNvSpPr>
              <p:nvPr/>
            </p:nvSpPr>
            <p:spPr bwMode="auto">
              <a:xfrm>
                <a:off x="1595" y="2362"/>
                <a:ext cx="56" cy="34"/>
              </a:xfrm>
              <a:custGeom>
                <a:avLst/>
                <a:gdLst>
                  <a:gd name="T0" fmla="*/ 3 w 56"/>
                  <a:gd name="T1" fmla="*/ 0 h 34"/>
                  <a:gd name="T2" fmla="*/ 56 w 56"/>
                  <a:gd name="T3" fmla="*/ 31 h 34"/>
                  <a:gd name="T4" fmla="*/ 56 w 56"/>
                  <a:gd name="T5" fmla="*/ 34 h 34"/>
                  <a:gd name="T6" fmla="*/ 0 w 56"/>
                  <a:gd name="T7" fmla="*/ 2 h 34"/>
                  <a:gd name="T8" fmla="*/ 3 w 56"/>
                  <a:gd name="T9" fmla="*/ 0 h 34"/>
                  <a:gd name="T10" fmla="*/ 0 60000 65536"/>
                  <a:gd name="T11" fmla="*/ 0 60000 65536"/>
                  <a:gd name="T12" fmla="*/ 0 60000 65536"/>
                  <a:gd name="T13" fmla="*/ 0 60000 65536"/>
                  <a:gd name="T14" fmla="*/ 0 60000 65536"/>
                  <a:gd name="T15" fmla="*/ 0 w 56"/>
                  <a:gd name="T16" fmla="*/ 0 h 34"/>
                  <a:gd name="T17" fmla="*/ 56 w 56"/>
                  <a:gd name="T18" fmla="*/ 34 h 34"/>
                </a:gdLst>
                <a:ahLst/>
                <a:cxnLst>
                  <a:cxn ang="T10">
                    <a:pos x="T0" y="T1"/>
                  </a:cxn>
                  <a:cxn ang="T11">
                    <a:pos x="T2" y="T3"/>
                  </a:cxn>
                  <a:cxn ang="T12">
                    <a:pos x="T4" y="T5"/>
                  </a:cxn>
                  <a:cxn ang="T13">
                    <a:pos x="T6" y="T7"/>
                  </a:cxn>
                  <a:cxn ang="T14">
                    <a:pos x="T8" y="T9"/>
                  </a:cxn>
                </a:cxnLst>
                <a:rect l="T15" t="T16" r="T17" b="T18"/>
                <a:pathLst>
                  <a:path w="56" h="34">
                    <a:moveTo>
                      <a:pt x="3" y="0"/>
                    </a:moveTo>
                    <a:lnTo>
                      <a:pt x="56" y="31"/>
                    </a:lnTo>
                    <a:lnTo>
                      <a:pt x="56" y="34"/>
                    </a:lnTo>
                    <a:lnTo>
                      <a:pt x="0" y="2"/>
                    </a:lnTo>
                    <a:lnTo>
                      <a:pt x="3" y="0"/>
                    </a:lnTo>
                    <a:close/>
                  </a:path>
                </a:pathLst>
              </a:custGeom>
              <a:solidFill>
                <a:srgbClr val="373331"/>
              </a:solidFill>
              <a:ln w="9525">
                <a:noFill/>
                <a:round/>
                <a:headEnd/>
                <a:tailEnd/>
              </a:ln>
            </p:spPr>
            <p:txBody>
              <a:bodyPr/>
              <a:lstStyle/>
              <a:p>
                <a:endParaRPr lang="hu-HU"/>
              </a:p>
            </p:txBody>
          </p:sp>
          <p:sp>
            <p:nvSpPr>
              <p:cNvPr id="57833" name="Freeform 1021"/>
              <p:cNvSpPr>
                <a:spLocks/>
              </p:cNvSpPr>
              <p:nvPr/>
            </p:nvSpPr>
            <p:spPr bwMode="auto">
              <a:xfrm>
                <a:off x="1594" y="2362"/>
                <a:ext cx="57" cy="37"/>
              </a:xfrm>
              <a:custGeom>
                <a:avLst/>
                <a:gdLst>
                  <a:gd name="T0" fmla="*/ 2 w 57"/>
                  <a:gd name="T1" fmla="*/ 0 h 37"/>
                  <a:gd name="T2" fmla="*/ 57 w 57"/>
                  <a:gd name="T3" fmla="*/ 33 h 37"/>
                  <a:gd name="T4" fmla="*/ 57 w 57"/>
                  <a:gd name="T5" fmla="*/ 37 h 37"/>
                  <a:gd name="T6" fmla="*/ 0 w 57"/>
                  <a:gd name="T7" fmla="*/ 2 h 37"/>
                  <a:gd name="T8" fmla="*/ 2 w 57"/>
                  <a:gd name="T9" fmla="*/ 0 h 37"/>
                  <a:gd name="T10" fmla="*/ 0 60000 65536"/>
                  <a:gd name="T11" fmla="*/ 0 60000 65536"/>
                  <a:gd name="T12" fmla="*/ 0 60000 65536"/>
                  <a:gd name="T13" fmla="*/ 0 60000 65536"/>
                  <a:gd name="T14" fmla="*/ 0 60000 65536"/>
                  <a:gd name="T15" fmla="*/ 0 w 57"/>
                  <a:gd name="T16" fmla="*/ 0 h 37"/>
                  <a:gd name="T17" fmla="*/ 57 w 57"/>
                  <a:gd name="T18" fmla="*/ 37 h 37"/>
                </a:gdLst>
                <a:ahLst/>
                <a:cxnLst>
                  <a:cxn ang="T10">
                    <a:pos x="T0" y="T1"/>
                  </a:cxn>
                  <a:cxn ang="T11">
                    <a:pos x="T2" y="T3"/>
                  </a:cxn>
                  <a:cxn ang="T12">
                    <a:pos x="T4" y="T5"/>
                  </a:cxn>
                  <a:cxn ang="T13">
                    <a:pos x="T6" y="T7"/>
                  </a:cxn>
                  <a:cxn ang="T14">
                    <a:pos x="T8" y="T9"/>
                  </a:cxn>
                </a:cxnLst>
                <a:rect l="T15" t="T16" r="T17" b="T18"/>
                <a:pathLst>
                  <a:path w="57" h="37">
                    <a:moveTo>
                      <a:pt x="2" y="0"/>
                    </a:moveTo>
                    <a:lnTo>
                      <a:pt x="57" y="33"/>
                    </a:lnTo>
                    <a:lnTo>
                      <a:pt x="57" y="37"/>
                    </a:lnTo>
                    <a:lnTo>
                      <a:pt x="0" y="2"/>
                    </a:lnTo>
                    <a:lnTo>
                      <a:pt x="2" y="0"/>
                    </a:lnTo>
                    <a:close/>
                  </a:path>
                </a:pathLst>
              </a:custGeom>
              <a:solidFill>
                <a:srgbClr val="393633"/>
              </a:solidFill>
              <a:ln w="9525">
                <a:noFill/>
                <a:round/>
                <a:headEnd/>
                <a:tailEnd/>
              </a:ln>
            </p:spPr>
            <p:txBody>
              <a:bodyPr/>
              <a:lstStyle/>
              <a:p>
                <a:endParaRPr lang="hu-HU"/>
              </a:p>
            </p:txBody>
          </p:sp>
          <p:sp>
            <p:nvSpPr>
              <p:cNvPr id="57834" name="Freeform 1022"/>
              <p:cNvSpPr>
                <a:spLocks/>
              </p:cNvSpPr>
              <p:nvPr/>
            </p:nvSpPr>
            <p:spPr bwMode="auto">
              <a:xfrm>
                <a:off x="1591" y="2364"/>
                <a:ext cx="60" cy="36"/>
              </a:xfrm>
              <a:custGeom>
                <a:avLst/>
                <a:gdLst>
                  <a:gd name="T0" fmla="*/ 4 w 60"/>
                  <a:gd name="T1" fmla="*/ 0 h 36"/>
                  <a:gd name="T2" fmla="*/ 60 w 60"/>
                  <a:gd name="T3" fmla="*/ 32 h 36"/>
                  <a:gd name="T4" fmla="*/ 60 w 60"/>
                  <a:gd name="T5" fmla="*/ 36 h 36"/>
                  <a:gd name="T6" fmla="*/ 0 w 60"/>
                  <a:gd name="T7" fmla="*/ 1 h 36"/>
                  <a:gd name="T8" fmla="*/ 4 w 60"/>
                  <a:gd name="T9" fmla="*/ 0 h 36"/>
                  <a:gd name="T10" fmla="*/ 0 60000 65536"/>
                  <a:gd name="T11" fmla="*/ 0 60000 65536"/>
                  <a:gd name="T12" fmla="*/ 0 60000 65536"/>
                  <a:gd name="T13" fmla="*/ 0 60000 65536"/>
                  <a:gd name="T14" fmla="*/ 0 60000 65536"/>
                  <a:gd name="T15" fmla="*/ 0 w 60"/>
                  <a:gd name="T16" fmla="*/ 0 h 36"/>
                  <a:gd name="T17" fmla="*/ 60 w 60"/>
                  <a:gd name="T18" fmla="*/ 36 h 36"/>
                </a:gdLst>
                <a:ahLst/>
                <a:cxnLst>
                  <a:cxn ang="T10">
                    <a:pos x="T0" y="T1"/>
                  </a:cxn>
                  <a:cxn ang="T11">
                    <a:pos x="T2" y="T3"/>
                  </a:cxn>
                  <a:cxn ang="T12">
                    <a:pos x="T4" y="T5"/>
                  </a:cxn>
                  <a:cxn ang="T13">
                    <a:pos x="T6" y="T7"/>
                  </a:cxn>
                  <a:cxn ang="T14">
                    <a:pos x="T8" y="T9"/>
                  </a:cxn>
                </a:cxnLst>
                <a:rect l="T15" t="T16" r="T17" b="T18"/>
                <a:pathLst>
                  <a:path w="60" h="36">
                    <a:moveTo>
                      <a:pt x="4" y="0"/>
                    </a:moveTo>
                    <a:lnTo>
                      <a:pt x="60" y="32"/>
                    </a:lnTo>
                    <a:lnTo>
                      <a:pt x="60" y="36"/>
                    </a:lnTo>
                    <a:lnTo>
                      <a:pt x="0" y="1"/>
                    </a:lnTo>
                    <a:lnTo>
                      <a:pt x="4" y="0"/>
                    </a:lnTo>
                    <a:close/>
                  </a:path>
                </a:pathLst>
              </a:custGeom>
              <a:solidFill>
                <a:srgbClr val="3D3A37"/>
              </a:solidFill>
              <a:ln w="9525">
                <a:noFill/>
                <a:round/>
                <a:headEnd/>
                <a:tailEnd/>
              </a:ln>
            </p:spPr>
            <p:txBody>
              <a:bodyPr/>
              <a:lstStyle/>
              <a:p>
                <a:endParaRPr lang="hu-HU"/>
              </a:p>
            </p:txBody>
          </p:sp>
          <p:sp>
            <p:nvSpPr>
              <p:cNvPr id="57835" name="Freeform 1023"/>
              <p:cNvSpPr>
                <a:spLocks/>
              </p:cNvSpPr>
              <p:nvPr/>
            </p:nvSpPr>
            <p:spPr bwMode="auto">
              <a:xfrm>
                <a:off x="1589" y="2364"/>
                <a:ext cx="64" cy="38"/>
              </a:xfrm>
              <a:custGeom>
                <a:avLst/>
                <a:gdLst>
                  <a:gd name="T0" fmla="*/ 5 w 64"/>
                  <a:gd name="T1" fmla="*/ 0 h 38"/>
                  <a:gd name="T2" fmla="*/ 62 w 64"/>
                  <a:gd name="T3" fmla="*/ 35 h 38"/>
                  <a:gd name="T4" fmla="*/ 64 w 64"/>
                  <a:gd name="T5" fmla="*/ 38 h 38"/>
                  <a:gd name="T6" fmla="*/ 0 w 64"/>
                  <a:gd name="T7" fmla="*/ 1 h 38"/>
                  <a:gd name="T8" fmla="*/ 5 w 64"/>
                  <a:gd name="T9" fmla="*/ 0 h 38"/>
                  <a:gd name="T10" fmla="*/ 0 60000 65536"/>
                  <a:gd name="T11" fmla="*/ 0 60000 65536"/>
                  <a:gd name="T12" fmla="*/ 0 60000 65536"/>
                  <a:gd name="T13" fmla="*/ 0 60000 65536"/>
                  <a:gd name="T14" fmla="*/ 0 60000 65536"/>
                  <a:gd name="T15" fmla="*/ 0 w 64"/>
                  <a:gd name="T16" fmla="*/ 0 h 38"/>
                  <a:gd name="T17" fmla="*/ 64 w 64"/>
                  <a:gd name="T18" fmla="*/ 38 h 38"/>
                </a:gdLst>
                <a:ahLst/>
                <a:cxnLst>
                  <a:cxn ang="T10">
                    <a:pos x="T0" y="T1"/>
                  </a:cxn>
                  <a:cxn ang="T11">
                    <a:pos x="T2" y="T3"/>
                  </a:cxn>
                  <a:cxn ang="T12">
                    <a:pos x="T4" y="T5"/>
                  </a:cxn>
                  <a:cxn ang="T13">
                    <a:pos x="T6" y="T7"/>
                  </a:cxn>
                  <a:cxn ang="T14">
                    <a:pos x="T8" y="T9"/>
                  </a:cxn>
                </a:cxnLst>
                <a:rect l="T15" t="T16" r="T17" b="T18"/>
                <a:pathLst>
                  <a:path w="64" h="38">
                    <a:moveTo>
                      <a:pt x="5" y="0"/>
                    </a:moveTo>
                    <a:lnTo>
                      <a:pt x="62" y="35"/>
                    </a:lnTo>
                    <a:lnTo>
                      <a:pt x="64" y="38"/>
                    </a:lnTo>
                    <a:lnTo>
                      <a:pt x="0" y="1"/>
                    </a:lnTo>
                    <a:lnTo>
                      <a:pt x="5" y="0"/>
                    </a:lnTo>
                    <a:close/>
                  </a:path>
                </a:pathLst>
              </a:custGeom>
              <a:solidFill>
                <a:srgbClr val="3F3C3A"/>
              </a:solidFill>
              <a:ln w="9525">
                <a:noFill/>
                <a:round/>
                <a:headEnd/>
                <a:tailEnd/>
              </a:ln>
            </p:spPr>
            <p:txBody>
              <a:bodyPr/>
              <a:lstStyle/>
              <a:p>
                <a:endParaRPr lang="hu-HU"/>
              </a:p>
            </p:txBody>
          </p:sp>
          <p:sp>
            <p:nvSpPr>
              <p:cNvPr id="57836" name="Freeform 1024"/>
              <p:cNvSpPr>
                <a:spLocks/>
              </p:cNvSpPr>
              <p:nvPr/>
            </p:nvSpPr>
            <p:spPr bwMode="auto">
              <a:xfrm>
                <a:off x="1588" y="2365"/>
                <a:ext cx="65" cy="38"/>
              </a:xfrm>
              <a:custGeom>
                <a:avLst/>
                <a:gdLst>
                  <a:gd name="T0" fmla="*/ 3 w 65"/>
                  <a:gd name="T1" fmla="*/ 0 h 38"/>
                  <a:gd name="T2" fmla="*/ 63 w 65"/>
                  <a:gd name="T3" fmla="*/ 35 h 38"/>
                  <a:gd name="T4" fmla="*/ 65 w 65"/>
                  <a:gd name="T5" fmla="*/ 38 h 38"/>
                  <a:gd name="T6" fmla="*/ 0 w 65"/>
                  <a:gd name="T7" fmla="*/ 2 h 38"/>
                  <a:gd name="T8" fmla="*/ 3 w 65"/>
                  <a:gd name="T9" fmla="*/ 0 h 38"/>
                  <a:gd name="T10" fmla="*/ 0 60000 65536"/>
                  <a:gd name="T11" fmla="*/ 0 60000 65536"/>
                  <a:gd name="T12" fmla="*/ 0 60000 65536"/>
                  <a:gd name="T13" fmla="*/ 0 60000 65536"/>
                  <a:gd name="T14" fmla="*/ 0 60000 65536"/>
                  <a:gd name="T15" fmla="*/ 0 w 65"/>
                  <a:gd name="T16" fmla="*/ 0 h 38"/>
                  <a:gd name="T17" fmla="*/ 65 w 65"/>
                  <a:gd name="T18" fmla="*/ 38 h 38"/>
                </a:gdLst>
                <a:ahLst/>
                <a:cxnLst>
                  <a:cxn ang="T10">
                    <a:pos x="T0" y="T1"/>
                  </a:cxn>
                  <a:cxn ang="T11">
                    <a:pos x="T2" y="T3"/>
                  </a:cxn>
                  <a:cxn ang="T12">
                    <a:pos x="T4" y="T5"/>
                  </a:cxn>
                  <a:cxn ang="T13">
                    <a:pos x="T6" y="T7"/>
                  </a:cxn>
                  <a:cxn ang="T14">
                    <a:pos x="T8" y="T9"/>
                  </a:cxn>
                </a:cxnLst>
                <a:rect l="T15" t="T16" r="T17" b="T18"/>
                <a:pathLst>
                  <a:path w="65" h="38">
                    <a:moveTo>
                      <a:pt x="3" y="0"/>
                    </a:moveTo>
                    <a:lnTo>
                      <a:pt x="63" y="35"/>
                    </a:lnTo>
                    <a:lnTo>
                      <a:pt x="65" y="38"/>
                    </a:lnTo>
                    <a:lnTo>
                      <a:pt x="0" y="2"/>
                    </a:lnTo>
                    <a:lnTo>
                      <a:pt x="3" y="0"/>
                    </a:lnTo>
                    <a:close/>
                  </a:path>
                </a:pathLst>
              </a:custGeom>
              <a:solidFill>
                <a:srgbClr val="403D3B"/>
              </a:solidFill>
              <a:ln w="9525">
                <a:noFill/>
                <a:round/>
                <a:headEnd/>
                <a:tailEnd/>
              </a:ln>
            </p:spPr>
            <p:txBody>
              <a:bodyPr/>
              <a:lstStyle/>
              <a:p>
                <a:endParaRPr lang="hu-HU"/>
              </a:p>
            </p:txBody>
          </p:sp>
          <p:sp>
            <p:nvSpPr>
              <p:cNvPr id="57837" name="Freeform 1025"/>
              <p:cNvSpPr>
                <a:spLocks/>
              </p:cNvSpPr>
              <p:nvPr/>
            </p:nvSpPr>
            <p:spPr bwMode="auto">
              <a:xfrm>
                <a:off x="1587" y="2365"/>
                <a:ext cx="66" cy="41"/>
              </a:xfrm>
              <a:custGeom>
                <a:avLst/>
                <a:gdLst>
                  <a:gd name="T0" fmla="*/ 2 w 66"/>
                  <a:gd name="T1" fmla="*/ 0 h 41"/>
                  <a:gd name="T2" fmla="*/ 66 w 66"/>
                  <a:gd name="T3" fmla="*/ 37 h 41"/>
                  <a:gd name="T4" fmla="*/ 66 w 66"/>
                  <a:gd name="T5" fmla="*/ 41 h 41"/>
                  <a:gd name="T6" fmla="*/ 0 w 66"/>
                  <a:gd name="T7" fmla="*/ 2 h 41"/>
                  <a:gd name="T8" fmla="*/ 2 w 66"/>
                  <a:gd name="T9" fmla="*/ 0 h 41"/>
                  <a:gd name="T10" fmla="*/ 0 60000 65536"/>
                  <a:gd name="T11" fmla="*/ 0 60000 65536"/>
                  <a:gd name="T12" fmla="*/ 0 60000 65536"/>
                  <a:gd name="T13" fmla="*/ 0 60000 65536"/>
                  <a:gd name="T14" fmla="*/ 0 60000 65536"/>
                  <a:gd name="T15" fmla="*/ 0 w 66"/>
                  <a:gd name="T16" fmla="*/ 0 h 41"/>
                  <a:gd name="T17" fmla="*/ 66 w 66"/>
                  <a:gd name="T18" fmla="*/ 41 h 41"/>
                </a:gdLst>
                <a:ahLst/>
                <a:cxnLst>
                  <a:cxn ang="T10">
                    <a:pos x="T0" y="T1"/>
                  </a:cxn>
                  <a:cxn ang="T11">
                    <a:pos x="T2" y="T3"/>
                  </a:cxn>
                  <a:cxn ang="T12">
                    <a:pos x="T4" y="T5"/>
                  </a:cxn>
                  <a:cxn ang="T13">
                    <a:pos x="T6" y="T7"/>
                  </a:cxn>
                  <a:cxn ang="T14">
                    <a:pos x="T8" y="T9"/>
                  </a:cxn>
                </a:cxnLst>
                <a:rect l="T15" t="T16" r="T17" b="T18"/>
                <a:pathLst>
                  <a:path w="66" h="41">
                    <a:moveTo>
                      <a:pt x="2" y="0"/>
                    </a:moveTo>
                    <a:lnTo>
                      <a:pt x="66" y="37"/>
                    </a:lnTo>
                    <a:lnTo>
                      <a:pt x="66" y="41"/>
                    </a:lnTo>
                    <a:lnTo>
                      <a:pt x="0" y="2"/>
                    </a:lnTo>
                    <a:lnTo>
                      <a:pt x="2" y="0"/>
                    </a:lnTo>
                    <a:close/>
                  </a:path>
                </a:pathLst>
              </a:custGeom>
              <a:solidFill>
                <a:srgbClr val="43403E"/>
              </a:solidFill>
              <a:ln w="9525">
                <a:noFill/>
                <a:round/>
                <a:headEnd/>
                <a:tailEnd/>
              </a:ln>
            </p:spPr>
            <p:txBody>
              <a:bodyPr/>
              <a:lstStyle/>
              <a:p>
                <a:endParaRPr lang="hu-HU"/>
              </a:p>
            </p:txBody>
          </p:sp>
          <p:sp>
            <p:nvSpPr>
              <p:cNvPr id="57838" name="Freeform 1026"/>
              <p:cNvSpPr>
                <a:spLocks/>
              </p:cNvSpPr>
              <p:nvPr/>
            </p:nvSpPr>
            <p:spPr bwMode="auto">
              <a:xfrm>
                <a:off x="1585" y="2367"/>
                <a:ext cx="68" cy="40"/>
              </a:xfrm>
              <a:custGeom>
                <a:avLst/>
                <a:gdLst>
                  <a:gd name="T0" fmla="*/ 3 w 68"/>
                  <a:gd name="T1" fmla="*/ 0 h 40"/>
                  <a:gd name="T2" fmla="*/ 68 w 68"/>
                  <a:gd name="T3" fmla="*/ 36 h 40"/>
                  <a:gd name="T4" fmla="*/ 68 w 68"/>
                  <a:gd name="T5" fmla="*/ 40 h 40"/>
                  <a:gd name="T6" fmla="*/ 0 w 68"/>
                  <a:gd name="T7" fmla="*/ 1 h 40"/>
                  <a:gd name="T8" fmla="*/ 3 w 68"/>
                  <a:gd name="T9" fmla="*/ 0 h 40"/>
                  <a:gd name="T10" fmla="*/ 0 60000 65536"/>
                  <a:gd name="T11" fmla="*/ 0 60000 65536"/>
                  <a:gd name="T12" fmla="*/ 0 60000 65536"/>
                  <a:gd name="T13" fmla="*/ 0 60000 65536"/>
                  <a:gd name="T14" fmla="*/ 0 60000 65536"/>
                  <a:gd name="T15" fmla="*/ 0 w 68"/>
                  <a:gd name="T16" fmla="*/ 0 h 40"/>
                  <a:gd name="T17" fmla="*/ 68 w 68"/>
                  <a:gd name="T18" fmla="*/ 40 h 40"/>
                </a:gdLst>
                <a:ahLst/>
                <a:cxnLst>
                  <a:cxn ang="T10">
                    <a:pos x="T0" y="T1"/>
                  </a:cxn>
                  <a:cxn ang="T11">
                    <a:pos x="T2" y="T3"/>
                  </a:cxn>
                  <a:cxn ang="T12">
                    <a:pos x="T4" y="T5"/>
                  </a:cxn>
                  <a:cxn ang="T13">
                    <a:pos x="T6" y="T7"/>
                  </a:cxn>
                  <a:cxn ang="T14">
                    <a:pos x="T8" y="T9"/>
                  </a:cxn>
                </a:cxnLst>
                <a:rect l="T15" t="T16" r="T17" b="T18"/>
                <a:pathLst>
                  <a:path w="68" h="40">
                    <a:moveTo>
                      <a:pt x="3" y="0"/>
                    </a:moveTo>
                    <a:lnTo>
                      <a:pt x="68" y="36"/>
                    </a:lnTo>
                    <a:lnTo>
                      <a:pt x="68" y="40"/>
                    </a:lnTo>
                    <a:lnTo>
                      <a:pt x="0" y="1"/>
                    </a:lnTo>
                    <a:lnTo>
                      <a:pt x="3" y="0"/>
                    </a:lnTo>
                    <a:close/>
                  </a:path>
                </a:pathLst>
              </a:custGeom>
              <a:solidFill>
                <a:srgbClr val="454240"/>
              </a:solidFill>
              <a:ln w="9525">
                <a:noFill/>
                <a:round/>
                <a:headEnd/>
                <a:tailEnd/>
              </a:ln>
            </p:spPr>
            <p:txBody>
              <a:bodyPr/>
              <a:lstStyle/>
              <a:p>
                <a:endParaRPr lang="hu-HU"/>
              </a:p>
            </p:txBody>
          </p:sp>
          <p:sp>
            <p:nvSpPr>
              <p:cNvPr id="57839" name="Freeform 1027"/>
              <p:cNvSpPr>
                <a:spLocks/>
              </p:cNvSpPr>
              <p:nvPr/>
            </p:nvSpPr>
            <p:spPr bwMode="auto">
              <a:xfrm>
                <a:off x="1582" y="2367"/>
                <a:ext cx="72" cy="42"/>
              </a:xfrm>
              <a:custGeom>
                <a:avLst/>
                <a:gdLst>
                  <a:gd name="T0" fmla="*/ 5 w 72"/>
                  <a:gd name="T1" fmla="*/ 0 h 42"/>
                  <a:gd name="T2" fmla="*/ 71 w 72"/>
                  <a:gd name="T3" fmla="*/ 39 h 42"/>
                  <a:gd name="T4" fmla="*/ 72 w 72"/>
                  <a:gd name="T5" fmla="*/ 42 h 42"/>
                  <a:gd name="T6" fmla="*/ 0 w 72"/>
                  <a:gd name="T7" fmla="*/ 1 h 42"/>
                  <a:gd name="T8" fmla="*/ 5 w 72"/>
                  <a:gd name="T9" fmla="*/ 0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5" y="0"/>
                    </a:moveTo>
                    <a:lnTo>
                      <a:pt x="71" y="39"/>
                    </a:lnTo>
                    <a:lnTo>
                      <a:pt x="72" y="42"/>
                    </a:lnTo>
                    <a:lnTo>
                      <a:pt x="0" y="1"/>
                    </a:lnTo>
                    <a:lnTo>
                      <a:pt x="5" y="0"/>
                    </a:lnTo>
                    <a:close/>
                  </a:path>
                </a:pathLst>
              </a:custGeom>
              <a:solidFill>
                <a:srgbClr val="474443"/>
              </a:solidFill>
              <a:ln w="9525">
                <a:noFill/>
                <a:round/>
                <a:headEnd/>
                <a:tailEnd/>
              </a:ln>
            </p:spPr>
            <p:txBody>
              <a:bodyPr/>
              <a:lstStyle/>
              <a:p>
                <a:endParaRPr lang="hu-HU"/>
              </a:p>
            </p:txBody>
          </p:sp>
          <p:sp>
            <p:nvSpPr>
              <p:cNvPr id="57840" name="Freeform 1028"/>
              <p:cNvSpPr>
                <a:spLocks/>
              </p:cNvSpPr>
              <p:nvPr/>
            </p:nvSpPr>
            <p:spPr bwMode="auto">
              <a:xfrm>
                <a:off x="1581" y="2368"/>
                <a:ext cx="73" cy="44"/>
              </a:xfrm>
              <a:custGeom>
                <a:avLst/>
                <a:gdLst>
                  <a:gd name="T0" fmla="*/ 4 w 73"/>
                  <a:gd name="T1" fmla="*/ 0 h 44"/>
                  <a:gd name="T2" fmla="*/ 72 w 73"/>
                  <a:gd name="T3" fmla="*/ 39 h 44"/>
                  <a:gd name="T4" fmla="*/ 73 w 73"/>
                  <a:gd name="T5" fmla="*/ 44 h 44"/>
                  <a:gd name="T6" fmla="*/ 0 w 73"/>
                  <a:gd name="T7" fmla="*/ 1 h 44"/>
                  <a:gd name="T8" fmla="*/ 4 w 73"/>
                  <a:gd name="T9" fmla="*/ 0 h 44"/>
                  <a:gd name="T10" fmla="*/ 0 60000 65536"/>
                  <a:gd name="T11" fmla="*/ 0 60000 65536"/>
                  <a:gd name="T12" fmla="*/ 0 60000 65536"/>
                  <a:gd name="T13" fmla="*/ 0 60000 65536"/>
                  <a:gd name="T14" fmla="*/ 0 60000 65536"/>
                  <a:gd name="T15" fmla="*/ 0 w 73"/>
                  <a:gd name="T16" fmla="*/ 0 h 44"/>
                  <a:gd name="T17" fmla="*/ 73 w 73"/>
                  <a:gd name="T18" fmla="*/ 44 h 44"/>
                </a:gdLst>
                <a:ahLst/>
                <a:cxnLst>
                  <a:cxn ang="T10">
                    <a:pos x="T0" y="T1"/>
                  </a:cxn>
                  <a:cxn ang="T11">
                    <a:pos x="T2" y="T3"/>
                  </a:cxn>
                  <a:cxn ang="T12">
                    <a:pos x="T4" y="T5"/>
                  </a:cxn>
                  <a:cxn ang="T13">
                    <a:pos x="T6" y="T7"/>
                  </a:cxn>
                  <a:cxn ang="T14">
                    <a:pos x="T8" y="T9"/>
                  </a:cxn>
                </a:cxnLst>
                <a:rect l="T15" t="T16" r="T17" b="T18"/>
                <a:pathLst>
                  <a:path w="73" h="44">
                    <a:moveTo>
                      <a:pt x="4" y="0"/>
                    </a:moveTo>
                    <a:lnTo>
                      <a:pt x="72" y="39"/>
                    </a:lnTo>
                    <a:lnTo>
                      <a:pt x="73" y="44"/>
                    </a:lnTo>
                    <a:lnTo>
                      <a:pt x="0" y="1"/>
                    </a:lnTo>
                    <a:lnTo>
                      <a:pt x="4" y="0"/>
                    </a:lnTo>
                    <a:close/>
                  </a:path>
                </a:pathLst>
              </a:custGeom>
              <a:solidFill>
                <a:srgbClr val="494644"/>
              </a:solidFill>
              <a:ln w="9525">
                <a:noFill/>
                <a:round/>
                <a:headEnd/>
                <a:tailEnd/>
              </a:ln>
            </p:spPr>
            <p:txBody>
              <a:bodyPr/>
              <a:lstStyle/>
              <a:p>
                <a:endParaRPr lang="hu-HU"/>
              </a:p>
            </p:txBody>
          </p:sp>
          <p:sp>
            <p:nvSpPr>
              <p:cNvPr id="57841" name="Freeform 1029"/>
              <p:cNvSpPr>
                <a:spLocks/>
              </p:cNvSpPr>
              <p:nvPr/>
            </p:nvSpPr>
            <p:spPr bwMode="auto">
              <a:xfrm>
                <a:off x="1580" y="2368"/>
                <a:ext cx="74" cy="45"/>
              </a:xfrm>
              <a:custGeom>
                <a:avLst/>
                <a:gdLst>
                  <a:gd name="T0" fmla="*/ 2 w 74"/>
                  <a:gd name="T1" fmla="*/ 0 h 45"/>
                  <a:gd name="T2" fmla="*/ 74 w 74"/>
                  <a:gd name="T3" fmla="*/ 41 h 45"/>
                  <a:gd name="T4" fmla="*/ 74 w 74"/>
                  <a:gd name="T5" fmla="*/ 45 h 45"/>
                  <a:gd name="T6" fmla="*/ 0 w 74"/>
                  <a:gd name="T7" fmla="*/ 1 h 45"/>
                  <a:gd name="T8" fmla="*/ 2 w 74"/>
                  <a:gd name="T9" fmla="*/ 0 h 45"/>
                  <a:gd name="T10" fmla="*/ 0 60000 65536"/>
                  <a:gd name="T11" fmla="*/ 0 60000 65536"/>
                  <a:gd name="T12" fmla="*/ 0 60000 65536"/>
                  <a:gd name="T13" fmla="*/ 0 60000 65536"/>
                  <a:gd name="T14" fmla="*/ 0 60000 65536"/>
                  <a:gd name="T15" fmla="*/ 0 w 74"/>
                  <a:gd name="T16" fmla="*/ 0 h 45"/>
                  <a:gd name="T17" fmla="*/ 74 w 74"/>
                  <a:gd name="T18" fmla="*/ 45 h 45"/>
                </a:gdLst>
                <a:ahLst/>
                <a:cxnLst>
                  <a:cxn ang="T10">
                    <a:pos x="T0" y="T1"/>
                  </a:cxn>
                  <a:cxn ang="T11">
                    <a:pos x="T2" y="T3"/>
                  </a:cxn>
                  <a:cxn ang="T12">
                    <a:pos x="T4" y="T5"/>
                  </a:cxn>
                  <a:cxn ang="T13">
                    <a:pos x="T6" y="T7"/>
                  </a:cxn>
                  <a:cxn ang="T14">
                    <a:pos x="T8" y="T9"/>
                  </a:cxn>
                </a:cxnLst>
                <a:rect l="T15" t="T16" r="T17" b="T18"/>
                <a:pathLst>
                  <a:path w="74" h="45">
                    <a:moveTo>
                      <a:pt x="2" y="0"/>
                    </a:moveTo>
                    <a:lnTo>
                      <a:pt x="74" y="41"/>
                    </a:lnTo>
                    <a:lnTo>
                      <a:pt x="74" y="45"/>
                    </a:lnTo>
                    <a:lnTo>
                      <a:pt x="0" y="1"/>
                    </a:lnTo>
                    <a:lnTo>
                      <a:pt x="2" y="0"/>
                    </a:lnTo>
                    <a:close/>
                  </a:path>
                </a:pathLst>
              </a:custGeom>
              <a:solidFill>
                <a:srgbClr val="4C4947"/>
              </a:solidFill>
              <a:ln w="9525">
                <a:noFill/>
                <a:round/>
                <a:headEnd/>
                <a:tailEnd/>
              </a:ln>
            </p:spPr>
            <p:txBody>
              <a:bodyPr/>
              <a:lstStyle/>
              <a:p>
                <a:endParaRPr lang="hu-HU"/>
              </a:p>
            </p:txBody>
          </p:sp>
          <p:sp>
            <p:nvSpPr>
              <p:cNvPr id="57842" name="Freeform 1030"/>
              <p:cNvSpPr>
                <a:spLocks/>
              </p:cNvSpPr>
              <p:nvPr/>
            </p:nvSpPr>
            <p:spPr bwMode="auto">
              <a:xfrm>
                <a:off x="1578" y="2369"/>
                <a:ext cx="76" cy="45"/>
              </a:xfrm>
              <a:custGeom>
                <a:avLst/>
                <a:gdLst>
                  <a:gd name="T0" fmla="*/ 3 w 76"/>
                  <a:gd name="T1" fmla="*/ 0 h 45"/>
                  <a:gd name="T2" fmla="*/ 76 w 76"/>
                  <a:gd name="T3" fmla="*/ 43 h 45"/>
                  <a:gd name="T4" fmla="*/ 76 w 76"/>
                  <a:gd name="T5" fmla="*/ 45 h 45"/>
                  <a:gd name="T6" fmla="*/ 0 w 76"/>
                  <a:gd name="T7" fmla="*/ 2 h 45"/>
                  <a:gd name="T8" fmla="*/ 3 w 76"/>
                  <a:gd name="T9" fmla="*/ 0 h 45"/>
                  <a:gd name="T10" fmla="*/ 0 60000 65536"/>
                  <a:gd name="T11" fmla="*/ 0 60000 65536"/>
                  <a:gd name="T12" fmla="*/ 0 60000 65536"/>
                  <a:gd name="T13" fmla="*/ 0 60000 65536"/>
                  <a:gd name="T14" fmla="*/ 0 60000 65536"/>
                  <a:gd name="T15" fmla="*/ 0 w 76"/>
                  <a:gd name="T16" fmla="*/ 0 h 45"/>
                  <a:gd name="T17" fmla="*/ 76 w 76"/>
                  <a:gd name="T18" fmla="*/ 45 h 45"/>
                </a:gdLst>
                <a:ahLst/>
                <a:cxnLst>
                  <a:cxn ang="T10">
                    <a:pos x="T0" y="T1"/>
                  </a:cxn>
                  <a:cxn ang="T11">
                    <a:pos x="T2" y="T3"/>
                  </a:cxn>
                  <a:cxn ang="T12">
                    <a:pos x="T4" y="T5"/>
                  </a:cxn>
                  <a:cxn ang="T13">
                    <a:pos x="T6" y="T7"/>
                  </a:cxn>
                  <a:cxn ang="T14">
                    <a:pos x="T8" y="T9"/>
                  </a:cxn>
                </a:cxnLst>
                <a:rect l="T15" t="T16" r="T17" b="T18"/>
                <a:pathLst>
                  <a:path w="76" h="45">
                    <a:moveTo>
                      <a:pt x="3" y="0"/>
                    </a:moveTo>
                    <a:lnTo>
                      <a:pt x="76" y="43"/>
                    </a:lnTo>
                    <a:lnTo>
                      <a:pt x="76" y="45"/>
                    </a:lnTo>
                    <a:lnTo>
                      <a:pt x="0" y="2"/>
                    </a:lnTo>
                    <a:lnTo>
                      <a:pt x="3" y="0"/>
                    </a:lnTo>
                    <a:close/>
                  </a:path>
                </a:pathLst>
              </a:custGeom>
              <a:solidFill>
                <a:srgbClr val="4E4B4A"/>
              </a:solidFill>
              <a:ln w="9525">
                <a:noFill/>
                <a:round/>
                <a:headEnd/>
                <a:tailEnd/>
              </a:ln>
            </p:spPr>
            <p:txBody>
              <a:bodyPr/>
              <a:lstStyle/>
              <a:p>
                <a:endParaRPr lang="hu-HU"/>
              </a:p>
            </p:txBody>
          </p:sp>
          <p:sp>
            <p:nvSpPr>
              <p:cNvPr id="57843" name="Freeform 1031"/>
              <p:cNvSpPr>
                <a:spLocks/>
              </p:cNvSpPr>
              <p:nvPr/>
            </p:nvSpPr>
            <p:spPr bwMode="auto">
              <a:xfrm>
                <a:off x="1577" y="2369"/>
                <a:ext cx="79" cy="48"/>
              </a:xfrm>
              <a:custGeom>
                <a:avLst/>
                <a:gdLst>
                  <a:gd name="T0" fmla="*/ 3 w 79"/>
                  <a:gd name="T1" fmla="*/ 0 h 48"/>
                  <a:gd name="T2" fmla="*/ 77 w 79"/>
                  <a:gd name="T3" fmla="*/ 44 h 48"/>
                  <a:gd name="T4" fmla="*/ 79 w 79"/>
                  <a:gd name="T5" fmla="*/ 48 h 48"/>
                  <a:gd name="T6" fmla="*/ 0 w 79"/>
                  <a:gd name="T7" fmla="*/ 2 h 48"/>
                  <a:gd name="T8" fmla="*/ 3 w 79"/>
                  <a:gd name="T9" fmla="*/ 0 h 48"/>
                  <a:gd name="T10" fmla="*/ 0 60000 65536"/>
                  <a:gd name="T11" fmla="*/ 0 60000 65536"/>
                  <a:gd name="T12" fmla="*/ 0 60000 65536"/>
                  <a:gd name="T13" fmla="*/ 0 60000 65536"/>
                  <a:gd name="T14" fmla="*/ 0 60000 65536"/>
                  <a:gd name="T15" fmla="*/ 0 w 79"/>
                  <a:gd name="T16" fmla="*/ 0 h 48"/>
                  <a:gd name="T17" fmla="*/ 79 w 79"/>
                  <a:gd name="T18" fmla="*/ 48 h 48"/>
                </a:gdLst>
                <a:ahLst/>
                <a:cxnLst>
                  <a:cxn ang="T10">
                    <a:pos x="T0" y="T1"/>
                  </a:cxn>
                  <a:cxn ang="T11">
                    <a:pos x="T2" y="T3"/>
                  </a:cxn>
                  <a:cxn ang="T12">
                    <a:pos x="T4" y="T5"/>
                  </a:cxn>
                  <a:cxn ang="T13">
                    <a:pos x="T6" y="T7"/>
                  </a:cxn>
                  <a:cxn ang="T14">
                    <a:pos x="T8" y="T9"/>
                  </a:cxn>
                </a:cxnLst>
                <a:rect l="T15" t="T16" r="T17" b="T18"/>
                <a:pathLst>
                  <a:path w="79" h="48">
                    <a:moveTo>
                      <a:pt x="3" y="0"/>
                    </a:moveTo>
                    <a:lnTo>
                      <a:pt x="77" y="44"/>
                    </a:lnTo>
                    <a:lnTo>
                      <a:pt x="79" y="48"/>
                    </a:lnTo>
                    <a:lnTo>
                      <a:pt x="0" y="2"/>
                    </a:lnTo>
                    <a:lnTo>
                      <a:pt x="3" y="0"/>
                    </a:lnTo>
                    <a:close/>
                  </a:path>
                </a:pathLst>
              </a:custGeom>
              <a:solidFill>
                <a:srgbClr val="4F4D4B"/>
              </a:solidFill>
              <a:ln w="9525">
                <a:noFill/>
                <a:round/>
                <a:headEnd/>
                <a:tailEnd/>
              </a:ln>
            </p:spPr>
            <p:txBody>
              <a:bodyPr/>
              <a:lstStyle/>
              <a:p>
                <a:endParaRPr lang="hu-HU"/>
              </a:p>
            </p:txBody>
          </p:sp>
          <p:sp>
            <p:nvSpPr>
              <p:cNvPr id="57844" name="Freeform 1032"/>
              <p:cNvSpPr>
                <a:spLocks/>
              </p:cNvSpPr>
              <p:nvPr/>
            </p:nvSpPr>
            <p:spPr bwMode="auto">
              <a:xfrm>
                <a:off x="1575" y="2371"/>
                <a:ext cx="81" cy="48"/>
              </a:xfrm>
              <a:custGeom>
                <a:avLst/>
                <a:gdLst>
                  <a:gd name="T0" fmla="*/ 3 w 81"/>
                  <a:gd name="T1" fmla="*/ 0 h 48"/>
                  <a:gd name="T2" fmla="*/ 79 w 81"/>
                  <a:gd name="T3" fmla="*/ 43 h 48"/>
                  <a:gd name="T4" fmla="*/ 81 w 81"/>
                  <a:gd name="T5" fmla="*/ 48 h 48"/>
                  <a:gd name="T6" fmla="*/ 0 w 81"/>
                  <a:gd name="T7" fmla="*/ 0 h 48"/>
                  <a:gd name="T8" fmla="*/ 3 w 81"/>
                  <a:gd name="T9" fmla="*/ 0 h 48"/>
                  <a:gd name="T10" fmla="*/ 0 60000 65536"/>
                  <a:gd name="T11" fmla="*/ 0 60000 65536"/>
                  <a:gd name="T12" fmla="*/ 0 60000 65536"/>
                  <a:gd name="T13" fmla="*/ 0 60000 65536"/>
                  <a:gd name="T14" fmla="*/ 0 60000 65536"/>
                  <a:gd name="T15" fmla="*/ 0 w 81"/>
                  <a:gd name="T16" fmla="*/ 0 h 48"/>
                  <a:gd name="T17" fmla="*/ 81 w 81"/>
                  <a:gd name="T18" fmla="*/ 48 h 48"/>
                </a:gdLst>
                <a:ahLst/>
                <a:cxnLst>
                  <a:cxn ang="T10">
                    <a:pos x="T0" y="T1"/>
                  </a:cxn>
                  <a:cxn ang="T11">
                    <a:pos x="T2" y="T3"/>
                  </a:cxn>
                  <a:cxn ang="T12">
                    <a:pos x="T4" y="T5"/>
                  </a:cxn>
                  <a:cxn ang="T13">
                    <a:pos x="T6" y="T7"/>
                  </a:cxn>
                  <a:cxn ang="T14">
                    <a:pos x="T8" y="T9"/>
                  </a:cxn>
                </a:cxnLst>
                <a:rect l="T15" t="T16" r="T17" b="T18"/>
                <a:pathLst>
                  <a:path w="81" h="48">
                    <a:moveTo>
                      <a:pt x="3" y="0"/>
                    </a:moveTo>
                    <a:lnTo>
                      <a:pt x="79" y="43"/>
                    </a:lnTo>
                    <a:lnTo>
                      <a:pt x="81" y="48"/>
                    </a:lnTo>
                    <a:lnTo>
                      <a:pt x="0" y="0"/>
                    </a:lnTo>
                    <a:lnTo>
                      <a:pt x="3" y="0"/>
                    </a:lnTo>
                    <a:close/>
                  </a:path>
                </a:pathLst>
              </a:custGeom>
              <a:solidFill>
                <a:srgbClr val="53514F"/>
              </a:solidFill>
              <a:ln w="9525">
                <a:noFill/>
                <a:round/>
                <a:headEnd/>
                <a:tailEnd/>
              </a:ln>
            </p:spPr>
            <p:txBody>
              <a:bodyPr/>
              <a:lstStyle/>
              <a:p>
                <a:endParaRPr lang="hu-HU"/>
              </a:p>
            </p:txBody>
          </p:sp>
          <p:sp>
            <p:nvSpPr>
              <p:cNvPr id="57845" name="Freeform 1033"/>
              <p:cNvSpPr>
                <a:spLocks/>
              </p:cNvSpPr>
              <p:nvPr/>
            </p:nvSpPr>
            <p:spPr bwMode="auto">
              <a:xfrm>
                <a:off x="1573" y="2371"/>
                <a:ext cx="83" cy="49"/>
              </a:xfrm>
              <a:custGeom>
                <a:avLst/>
                <a:gdLst>
                  <a:gd name="T0" fmla="*/ 4 w 83"/>
                  <a:gd name="T1" fmla="*/ 0 h 49"/>
                  <a:gd name="T2" fmla="*/ 83 w 83"/>
                  <a:gd name="T3" fmla="*/ 46 h 49"/>
                  <a:gd name="T4" fmla="*/ 83 w 83"/>
                  <a:gd name="T5" fmla="*/ 49 h 49"/>
                  <a:gd name="T6" fmla="*/ 0 w 83"/>
                  <a:gd name="T7" fmla="*/ 1 h 49"/>
                  <a:gd name="T8" fmla="*/ 4 w 83"/>
                  <a:gd name="T9" fmla="*/ 0 h 49"/>
                  <a:gd name="T10" fmla="*/ 0 60000 65536"/>
                  <a:gd name="T11" fmla="*/ 0 60000 65536"/>
                  <a:gd name="T12" fmla="*/ 0 60000 65536"/>
                  <a:gd name="T13" fmla="*/ 0 60000 65536"/>
                  <a:gd name="T14" fmla="*/ 0 60000 65536"/>
                  <a:gd name="T15" fmla="*/ 0 w 83"/>
                  <a:gd name="T16" fmla="*/ 0 h 49"/>
                  <a:gd name="T17" fmla="*/ 83 w 83"/>
                  <a:gd name="T18" fmla="*/ 49 h 49"/>
                </a:gdLst>
                <a:ahLst/>
                <a:cxnLst>
                  <a:cxn ang="T10">
                    <a:pos x="T0" y="T1"/>
                  </a:cxn>
                  <a:cxn ang="T11">
                    <a:pos x="T2" y="T3"/>
                  </a:cxn>
                  <a:cxn ang="T12">
                    <a:pos x="T4" y="T5"/>
                  </a:cxn>
                  <a:cxn ang="T13">
                    <a:pos x="T6" y="T7"/>
                  </a:cxn>
                  <a:cxn ang="T14">
                    <a:pos x="T8" y="T9"/>
                  </a:cxn>
                </a:cxnLst>
                <a:rect l="T15" t="T16" r="T17" b="T18"/>
                <a:pathLst>
                  <a:path w="83" h="49">
                    <a:moveTo>
                      <a:pt x="4" y="0"/>
                    </a:moveTo>
                    <a:lnTo>
                      <a:pt x="83" y="46"/>
                    </a:lnTo>
                    <a:lnTo>
                      <a:pt x="83" y="49"/>
                    </a:lnTo>
                    <a:lnTo>
                      <a:pt x="0" y="1"/>
                    </a:lnTo>
                    <a:lnTo>
                      <a:pt x="4" y="0"/>
                    </a:lnTo>
                    <a:close/>
                  </a:path>
                </a:pathLst>
              </a:custGeom>
              <a:solidFill>
                <a:srgbClr val="565352"/>
              </a:solidFill>
              <a:ln w="9525">
                <a:noFill/>
                <a:round/>
                <a:headEnd/>
                <a:tailEnd/>
              </a:ln>
            </p:spPr>
            <p:txBody>
              <a:bodyPr/>
              <a:lstStyle/>
              <a:p>
                <a:endParaRPr lang="hu-HU"/>
              </a:p>
            </p:txBody>
          </p:sp>
          <p:sp>
            <p:nvSpPr>
              <p:cNvPr id="57846" name="Freeform 1034"/>
              <p:cNvSpPr>
                <a:spLocks/>
              </p:cNvSpPr>
              <p:nvPr/>
            </p:nvSpPr>
            <p:spPr bwMode="auto">
              <a:xfrm>
                <a:off x="1571" y="2371"/>
                <a:ext cx="85" cy="50"/>
              </a:xfrm>
              <a:custGeom>
                <a:avLst/>
                <a:gdLst>
                  <a:gd name="T0" fmla="*/ 4 w 85"/>
                  <a:gd name="T1" fmla="*/ 0 h 50"/>
                  <a:gd name="T2" fmla="*/ 85 w 85"/>
                  <a:gd name="T3" fmla="*/ 48 h 50"/>
                  <a:gd name="T4" fmla="*/ 85 w 85"/>
                  <a:gd name="T5" fmla="*/ 50 h 50"/>
                  <a:gd name="T6" fmla="*/ 0 w 85"/>
                  <a:gd name="T7" fmla="*/ 1 h 50"/>
                  <a:gd name="T8" fmla="*/ 4 w 85"/>
                  <a:gd name="T9" fmla="*/ 0 h 50"/>
                  <a:gd name="T10" fmla="*/ 0 60000 65536"/>
                  <a:gd name="T11" fmla="*/ 0 60000 65536"/>
                  <a:gd name="T12" fmla="*/ 0 60000 65536"/>
                  <a:gd name="T13" fmla="*/ 0 60000 65536"/>
                  <a:gd name="T14" fmla="*/ 0 60000 65536"/>
                  <a:gd name="T15" fmla="*/ 0 w 85"/>
                  <a:gd name="T16" fmla="*/ 0 h 50"/>
                  <a:gd name="T17" fmla="*/ 85 w 85"/>
                  <a:gd name="T18" fmla="*/ 50 h 50"/>
                </a:gdLst>
                <a:ahLst/>
                <a:cxnLst>
                  <a:cxn ang="T10">
                    <a:pos x="T0" y="T1"/>
                  </a:cxn>
                  <a:cxn ang="T11">
                    <a:pos x="T2" y="T3"/>
                  </a:cxn>
                  <a:cxn ang="T12">
                    <a:pos x="T4" y="T5"/>
                  </a:cxn>
                  <a:cxn ang="T13">
                    <a:pos x="T6" y="T7"/>
                  </a:cxn>
                  <a:cxn ang="T14">
                    <a:pos x="T8" y="T9"/>
                  </a:cxn>
                </a:cxnLst>
                <a:rect l="T15" t="T16" r="T17" b="T18"/>
                <a:pathLst>
                  <a:path w="85" h="50">
                    <a:moveTo>
                      <a:pt x="4" y="0"/>
                    </a:moveTo>
                    <a:lnTo>
                      <a:pt x="85" y="48"/>
                    </a:lnTo>
                    <a:lnTo>
                      <a:pt x="85" y="50"/>
                    </a:lnTo>
                    <a:lnTo>
                      <a:pt x="0" y="1"/>
                    </a:lnTo>
                    <a:lnTo>
                      <a:pt x="4" y="0"/>
                    </a:lnTo>
                    <a:close/>
                  </a:path>
                </a:pathLst>
              </a:custGeom>
              <a:solidFill>
                <a:srgbClr val="575453"/>
              </a:solidFill>
              <a:ln w="9525">
                <a:noFill/>
                <a:round/>
                <a:headEnd/>
                <a:tailEnd/>
              </a:ln>
            </p:spPr>
            <p:txBody>
              <a:bodyPr/>
              <a:lstStyle/>
              <a:p>
                <a:endParaRPr lang="hu-HU"/>
              </a:p>
            </p:txBody>
          </p:sp>
          <p:sp>
            <p:nvSpPr>
              <p:cNvPr id="57847" name="Freeform 1035"/>
              <p:cNvSpPr>
                <a:spLocks/>
              </p:cNvSpPr>
              <p:nvPr/>
            </p:nvSpPr>
            <p:spPr bwMode="auto">
              <a:xfrm>
                <a:off x="1570" y="2372"/>
                <a:ext cx="87" cy="52"/>
              </a:xfrm>
              <a:custGeom>
                <a:avLst/>
                <a:gdLst>
                  <a:gd name="T0" fmla="*/ 3 w 87"/>
                  <a:gd name="T1" fmla="*/ 0 h 52"/>
                  <a:gd name="T2" fmla="*/ 86 w 87"/>
                  <a:gd name="T3" fmla="*/ 48 h 52"/>
                  <a:gd name="T4" fmla="*/ 87 w 87"/>
                  <a:gd name="T5" fmla="*/ 52 h 52"/>
                  <a:gd name="T6" fmla="*/ 0 w 87"/>
                  <a:gd name="T7" fmla="*/ 2 h 52"/>
                  <a:gd name="T8" fmla="*/ 3 w 87"/>
                  <a:gd name="T9" fmla="*/ 0 h 52"/>
                  <a:gd name="T10" fmla="*/ 0 60000 65536"/>
                  <a:gd name="T11" fmla="*/ 0 60000 65536"/>
                  <a:gd name="T12" fmla="*/ 0 60000 65536"/>
                  <a:gd name="T13" fmla="*/ 0 60000 65536"/>
                  <a:gd name="T14" fmla="*/ 0 60000 65536"/>
                  <a:gd name="T15" fmla="*/ 0 w 87"/>
                  <a:gd name="T16" fmla="*/ 0 h 52"/>
                  <a:gd name="T17" fmla="*/ 87 w 87"/>
                  <a:gd name="T18" fmla="*/ 52 h 52"/>
                </a:gdLst>
                <a:ahLst/>
                <a:cxnLst>
                  <a:cxn ang="T10">
                    <a:pos x="T0" y="T1"/>
                  </a:cxn>
                  <a:cxn ang="T11">
                    <a:pos x="T2" y="T3"/>
                  </a:cxn>
                  <a:cxn ang="T12">
                    <a:pos x="T4" y="T5"/>
                  </a:cxn>
                  <a:cxn ang="T13">
                    <a:pos x="T6" y="T7"/>
                  </a:cxn>
                  <a:cxn ang="T14">
                    <a:pos x="T8" y="T9"/>
                  </a:cxn>
                </a:cxnLst>
                <a:rect l="T15" t="T16" r="T17" b="T18"/>
                <a:pathLst>
                  <a:path w="87" h="52">
                    <a:moveTo>
                      <a:pt x="3" y="0"/>
                    </a:moveTo>
                    <a:lnTo>
                      <a:pt x="86" y="48"/>
                    </a:lnTo>
                    <a:lnTo>
                      <a:pt x="87" y="52"/>
                    </a:lnTo>
                    <a:lnTo>
                      <a:pt x="0" y="2"/>
                    </a:lnTo>
                    <a:lnTo>
                      <a:pt x="3" y="0"/>
                    </a:lnTo>
                    <a:close/>
                  </a:path>
                </a:pathLst>
              </a:custGeom>
              <a:solidFill>
                <a:srgbClr val="595755"/>
              </a:solidFill>
              <a:ln w="9525">
                <a:noFill/>
                <a:round/>
                <a:headEnd/>
                <a:tailEnd/>
              </a:ln>
            </p:spPr>
            <p:txBody>
              <a:bodyPr/>
              <a:lstStyle/>
              <a:p>
                <a:endParaRPr lang="hu-HU"/>
              </a:p>
            </p:txBody>
          </p:sp>
          <p:sp>
            <p:nvSpPr>
              <p:cNvPr id="57848" name="Freeform 1036"/>
              <p:cNvSpPr>
                <a:spLocks/>
              </p:cNvSpPr>
              <p:nvPr/>
            </p:nvSpPr>
            <p:spPr bwMode="auto">
              <a:xfrm>
                <a:off x="1568" y="2372"/>
                <a:ext cx="89" cy="54"/>
              </a:xfrm>
              <a:custGeom>
                <a:avLst/>
                <a:gdLst>
                  <a:gd name="T0" fmla="*/ 3 w 89"/>
                  <a:gd name="T1" fmla="*/ 0 h 54"/>
                  <a:gd name="T2" fmla="*/ 88 w 89"/>
                  <a:gd name="T3" fmla="*/ 49 h 54"/>
                  <a:gd name="T4" fmla="*/ 89 w 89"/>
                  <a:gd name="T5" fmla="*/ 54 h 54"/>
                  <a:gd name="T6" fmla="*/ 0 w 89"/>
                  <a:gd name="T7" fmla="*/ 2 h 54"/>
                  <a:gd name="T8" fmla="*/ 3 w 89"/>
                  <a:gd name="T9" fmla="*/ 0 h 54"/>
                  <a:gd name="T10" fmla="*/ 0 60000 65536"/>
                  <a:gd name="T11" fmla="*/ 0 60000 65536"/>
                  <a:gd name="T12" fmla="*/ 0 60000 65536"/>
                  <a:gd name="T13" fmla="*/ 0 60000 65536"/>
                  <a:gd name="T14" fmla="*/ 0 60000 65536"/>
                  <a:gd name="T15" fmla="*/ 0 w 89"/>
                  <a:gd name="T16" fmla="*/ 0 h 54"/>
                  <a:gd name="T17" fmla="*/ 89 w 89"/>
                  <a:gd name="T18" fmla="*/ 54 h 54"/>
                </a:gdLst>
                <a:ahLst/>
                <a:cxnLst>
                  <a:cxn ang="T10">
                    <a:pos x="T0" y="T1"/>
                  </a:cxn>
                  <a:cxn ang="T11">
                    <a:pos x="T2" y="T3"/>
                  </a:cxn>
                  <a:cxn ang="T12">
                    <a:pos x="T4" y="T5"/>
                  </a:cxn>
                  <a:cxn ang="T13">
                    <a:pos x="T6" y="T7"/>
                  </a:cxn>
                  <a:cxn ang="T14">
                    <a:pos x="T8" y="T9"/>
                  </a:cxn>
                </a:cxnLst>
                <a:rect l="T15" t="T16" r="T17" b="T18"/>
                <a:pathLst>
                  <a:path w="89" h="54">
                    <a:moveTo>
                      <a:pt x="3" y="0"/>
                    </a:moveTo>
                    <a:lnTo>
                      <a:pt x="88" y="49"/>
                    </a:lnTo>
                    <a:lnTo>
                      <a:pt x="89" y="54"/>
                    </a:lnTo>
                    <a:lnTo>
                      <a:pt x="0" y="2"/>
                    </a:lnTo>
                    <a:lnTo>
                      <a:pt x="3" y="0"/>
                    </a:lnTo>
                    <a:close/>
                  </a:path>
                </a:pathLst>
              </a:custGeom>
              <a:solidFill>
                <a:srgbClr val="5A5857"/>
              </a:solidFill>
              <a:ln w="9525">
                <a:noFill/>
                <a:round/>
                <a:headEnd/>
                <a:tailEnd/>
              </a:ln>
            </p:spPr>
            <p:txBody>
              <a:bodyPr/>
              <a:lstStyle/>
              <a:p>
                <a:endParaRPr lang="hu-HU"/>
              </a:p>
            </p:txBody>
          </p:sp>
          <p:sp>
            <p:nvSpPr>
              <p:cNvPr id="57849" name="Freeform 1037"/>
              <p:cNvSpPr>
                <a:spLocks/>
              </p:cNvSpPr>
              <p:nvPr/>
            </p:nvSpPr>
            <p:spPr bwMode="auto">
              <a:xfrm>
                <a:off x="1567" y="2374"/>
                <a:ext cx="90" cy="53"/>
              </a:xfrm>
              <a:custGeom>
                <a:avLst/>
                <a:gdLst>
                  <a:gd name="T0" fmla="*/ 3 w 90"/>
                  <a:gd name="T1" fmla="*/ 0 h 53"/>
                  <a:gd name="T2" fmla="*/ 90 w 90"/>
                  <a:gd name="T3" fmla="*/ 50 h 53"/>
                  <a:gd name="T4" fmla="*/ 90 w 90"/>
                  <a:gd name="T5" fmla="*/ 53 h 53"/>
                  <a:gd name="T6" fmla="*/ 68 w 90"/>
                  <a:gd name="T7" fmla="*/ 40 h 53"/>
                  <a:gd name="T8" fmla="*/ 68 w 90"/>
                  <a:gd name="T9" fmla="*/ 40 h 53"/>
                  <a:gd name="T10" fmla="*/ 18 w 90"/>
                  <a:gd name="T11" fmla="*/ 12 h 53"/>
                  <a:gd name="T12" fmla="*/ 18 w 90"/>
                  <a:gd name="T13" fmla="*/ 12 h 53"/>
                  <a:gd name="T14" fmla="*/ 0 w 90"/>
                  <a:gd name="T15" fmla="*/ 1 h 53"/>
                  <a:gd name="T16" fmla="*/ 0 w 90"/>
                  <a:gd name="T17" fmla="*/ 1 h 53"/>
                  <a:gd name="T18" fmla="*/ 3 w 90"/>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3"/>
                  <a:gd name="T32" fmla="*/ 90 w 90"/>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3">
                    <a:moveTo>
                      <a:pt x="3" y="0"/>
                    </a:moveTo>
                    <a:lnTo>
                      <a:pt x="90" y="50"/>
                    </a:lnTo>
                    <a:lnTo>
                      <a:pt x="90" y="53"/>
                    </a:lnTo>
                    <a:lnTo>
                      <a:pt x="68" y="40"/>
                    </a:lnTo>
                    <a:lnTo>
                      <a:pt x="18" y="12"/>
                    </a:lnTo>
                    <a:lnTo>
                      <a:pt x="0" y="1"/>
                    </a:lnTo>
                    <a:lnTo>
                      <a:pt x="3" y="0"/>
                    </a:lnTo>
                    <a:close/>
                  </a:path>
                </a:pathLst>
              </a:custGeom>
              <a:solidFill>
                <a:srgbClr val="5C5A59"/>
              </a:solidFill>
              <a:ln w="9525">
                <a:noFill/>
                <a:round/>
                <a:headEnd/>
                <a:tailEnd/>
              </a:ln>
            </p:spPr>
            <p:txBody>
              <a:bodyPr/>
              <a:lstStyle/>
              <a:p>
                <a:endParaRPr lang="hu-HU"/>
              </a:p>
            </p:txBody>
          </p:sp>
          <p:sp>
            <p:nvSpPr>
              <p:cNvPr id="57850" name="Freeform 1038"/>
              <p:cNvSpPr>
                <a:spLocks/>
              </p:cNvSpPr>
              <p:nvPr/>
            </p:nvSpPr>
            <p:spPr bwMode="auto">
              <a:xfrm>
                <a:off x="1567" y="2374"/>
                <a:ext cx="90" cy="53"/>
              </a:xfrm>
              <a:custGeom>
                <a:avLst/>
                <a:gdLst>
                  <a:gd name="T0" fmla="*/ 1 w 90"/>
                  <a:gd name="T1" fmla="*/ 0 h 53"/>
                  <a:gd name="T2" fmla="*/ 90 w 90"/>
                  <a:gd name="T3" fmla="*/ 52 h 53"/>
                  <a:gd name="T4" fmla="*/ 90 w 90"/>
                  <a:gd name="T5" fmla="*/ 53 h 53"/>
                  <a:gd name="T6" fmla="*/ 68 w 90"/>
                  <a:gd name="T7" fmla="*/ 40 h 53"/>
                  <a:gd name="T8" fmla="*/ 66 w 90"/>
                  <a:gd name="T9" fmla="*/ 42 h 53"/>
                  <a:gd name="T10" fmla="*/ 18 w 90"/>
                  <a:gd name="T11" fmla="*/ 14 h 53"/>
                  <a:gd name="T12" fmla="*/ 18 w 90"/>
                  <a:gd name="T13" fmla="*/ 12 h 53"/>
                  <a:gd name="T14" fmla="*/ 0 w 90"/>
                  <a:gd name="T15" fmla="*/ 1 h 53"/>
                  <a:gd name="T16" fmla="*/ 1 w 9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53"/>
                  <a:gd name="T29" fmla="*/ 90 w 9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53">
                    <a:moveTo>
                      <a:pt x="1" y="0"/>
                    </a:moveTo>
                    <a:lnTo>
                      <a:pt x="90" y="52"/>
                    </a:lnTo>
                    <a:lnTo>
                      <a:pt x="90" y="53"/>
                    </a:lnTo>
                    <a:lnTo>
                      <a:pt x="68" y="40"/>
                    </a:lnTo>
                    <a:lnTo>
                      <a:pt x="66" y="42"/>
                    </a:lnTo>
                    <a:lnTo>
                      <a:pt x="18" y="14"/>
                    </a:lnTo>
                    <a:lnTo>
                      <a:pt x="18" y="12"/>
                    </a:lnTo>
                    <a:lnTo>
                      <a:pt x="0" y="1"/>
                    </a:lnTo>
                    <a:lnTo>
                      <a:pt x="1" y="0"/>
                    </a:lnTo>
                    <a:close/>
                  </a:path>
                </a:pathLst>
              </a:custGeom>
              <a:solidFill>
                <a:srgbClr val="5D5B5A"/>
              </a:solidFill>
              <a:ln w="9525">
                <a:noFill/>
                <a:round/>
                <a:headEnd/>
                <a:tailEnd/>
              </a:ln>
            </p:spPr>
            <p:txBody>
              <a:bodyPr/>
              <a:lstStyle/>
              <a:p>
                <a:endParaRPr lang="hu-HU"/>
              </a:p>
            </p:txBody>
          </p:sp>
          <p:sp>
            <p:nvSpPr>
              <p:cNvPr id="57851" name="Freeform 1039"/>
              <p:cNvSpPr>
                <a:spLocks/>
              </p:cNvSpPr>
              <p:nvPr/>
            </p:nvSpPr>
            <p:spPr bwMode="auto">
              <a:xfrm>
                <a:off x="1584" y="2386"/>
                <a:ext cx="51" cy="31"/>
              </a:xfrm>
              <a:custGeom>
                <a:avLst/>
                <a:gdLst>
                  <a:gd name="T0" fmla="*/ 1 w 51"/>
                  <a:gd name="T1" fmla="*/ 0 h 31"/>
                  <a:gd name="T2" fmla="*/ 51 w 51"/>
                  <a:gd name="T3" fmla="*/ 28 h 31"/>
                  <a:gd name="T4" fmla="*/ 49 w 51"/>
                  <a:gd name="T5" fmla="*/ 31 h 31"/>
                  <a:gd name="T6" fmla="*/ 0 w 51"/>
                  <a:gd name="T7" fmla="*/ 3 h 31"/>
                  <a:gd name="T8" fmla="*/ 1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1" y="0"/>
                    </a:moveTo>
                    <a:lnTo>
                      <a:pt x="51" y="28"/>
                    </a:lnTo>
                    <a:lnTo>
                      <a:pt x="49" y="31"/>
                    </a:lnTo>
                    <a:lnTo>
                      <a:pt x="0" y="3"/>
                    </a:lnTo>
                    <a:lnTo>
                      <a:pt x="1" y="0"/>
                    </a:lnTo>
                    <a:close/>
                  </a:path>
                </a:pathLst>
              </a:custGeom>
              <a:solidFill>
                <a:srgbClr val="605E5D"/>
              </a:solidFill>
              <a:ln w="9525">
                <a:noFill/>
                <a:round/>
                <a:headEnd/>
                <a:tailEnd/>
              </a:ln>
            </p:spPr>
            <p:txBody>
              <a:bodyPr/>
              <a:lstStyle/>
              <a:p>
                <a:endParaRPr lang="hu-HU"/>
              </a:p>
            </p:txBody>
          </p:sp>
          <p:sp>
            <p:nvSpPr>
              <p:cNvPr id="57852" name="Freeform 1040"/>
              <p:cNvSpPr>
                <a:spLocks/>
              </p:cNvSpPr>
              <p:nvPr/>
            </p:nvSpPr>
            <p:spPr bwMode="auto">
              <a:xfrm>
                <a:off x="1584" y="2388"/>
                <a:ext cx="49" cy="29"/>
              </a:xfrm>
              <a:custGeom>
                <a:avLst/>
                <a:gdLst>
                  <a:gd name="T0" fmla="*/ 1 w 49"/>
                  <a:gd name="T1" fmla="*/ 0 h 29"/>
                  <a:gd name="T2" fmla="*/ 49 w 49"/>
                  <a:gd name="T3" fmla="*/ 28 h 29"/>
                  <a:gd name="T4" fmla="*/ 48 w 49"/>
                  <a:gd name="T5" fmla="*/ 29 h 29"/>
                  <a:gd name="T6" fmla="*/ 0 w 49"/>
                  <a:gd name="T7" fmla="*/ 1 h 29"/>
                  <a:gd name="T8" fmla="*/ 1 w 49"/>
                  <a:gd name="T9" fmla="*/ 0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1" y="0"/>
                    </a:moveTo>
                    <a:lnTo>
                      <a:pt x="49" y="28"/>
                    </a:lnTo>
                    <a:lnTo>
                      <a:pt x="48" y="29"/>
                    </a:lnTo>
                    <a:lnTo>
                      <a:pt x="0" y="1"/>
                    </a:lnTo>
                    <a:lnTo>
                      <a:pt x="1" y="0"/>
                    </a:lnTo>
                    <a:close/>
                  </a:path>
                </a:pathLst>
              </a:custGeom>
              <a:solidFill>
                <a:srgbClr val="62605F"/>
              </a:solidFill>
              <a:ln w="9525">
                <a:noFill/>
                <a:round/>
                <a:headEnd/>
                <a:tailEnd/>
              </a:ln>
            </p:spPr>
            <p:txBody>
              <a:bodyPr/>
              <a:lstStyle/>
              <a:p>
                <a:endParaRPr lang="hu-HU"/>
              </a:p>
            </p:txBody>
          </p:sp>
          <p:sp>
            <p:nvSpPr>
              <p:cNvPr id="57853" name="Freeform 1041"/>
              <p:cNvSpPr>
                <a:spLocks/>
              </p:cNvSpPr>
              <p:nvPr/>
            </p:nvSpPr>
            <p:spPr bwMode="auto">
              <a:xfrm>
                <a:off x="1582" y="2389"/>
                <a:ext cx="51" cy="30"/>
              </a:xfrm>
              <a:custGeom>
                <a:avLst/>
                <a:gdLst>
                  <a:gd name="T0" fmla="*/ 2 w 51"/>
                  <a:gd name="T1" fmla="*/ 0 h 30"/>
                  <a:gd name="T2" fmla="*/ 51 w 51"/>
                  <a:gd name="T3" fmla="*/ 28 h 30"/>
                  <a:gd name="T4" fmla="*/ 50 w 51"/>
                  <a:gd name="T5" fmla="*/ 30 h 30"/>
                  <a:gd name="T6" fmla="*/ 0 w 51"/>
                  <a:gd name="T7" fmla="*/ 2 h 30"/>
                  <a:gd name="T8" fmla="*/ 2 w 51"/>
                  <a:gd name="T9" fmla="*/ 0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2" y="0"/>
                    </a:moveTo>
                    <a:lnTo>
                      <a:pt x="51" y="28"/>
                    </a:lnTo>
                    <a:lnTo>
                      <a:pt x="50" y="30"/>
                    </a:lnTo>
                    <a:lnTo>
                      <a:pt x="0" y="2"/>
                    </a:lnTo>
                    <a:lnTo>
                      <a:pt x="2" y="0"/>
                    </a:lnTo>
                    <a:close/>
                  </a:path>
                </a:pathLst>
              </a:custGeom>
              <a:solidFill>
                <a:srgbClr val="646260"/>
              </a:solidFill>
              <a:ln w="9525">
                <a:noFill/>
                <a:round/>
                <a:headEnd/>
                <a:tailEnd/>
              </a:ln>
            </p:spPr>
            <p:txBody>
              <a:bodyPr/>
              <a:lstStyle/>
              <a:p>
                <a:endParaRPr lang="hu-HU"/>
              </a:p>
            </p:txBody>
          </p:sp>
          <p:sp>
            <p:nvSpPr>
              <p:cNvPr id="57854" name="Freeform 1042"/>
              <p:cNvSpPr>
                <a:spLocks/>
              </p:cNvSpPr>
              <p:nvPr/>
            </p:nvSpPr>
            <p:spPr bwMode="auto">
              <a:xfrm>
                <a:off x="1582" y="2389"/>
                <a:ext cx="50" cy="31"/>
              </a:xfrm>
              <a:custGeom>
                <a:avLst/>
                <a:gdLst>
                  <a:gd name="T0" fmla="*/ 2 w 50"/>
                  <a:gd name="T1" fmla="*/ 0 h 31"/>
                  <a:gd name="T2" fmla="*/ 50 w 50"/>
                  <a:gd name="T3" fmla="*/ 28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3"/>
                    </a:lnTo>
                    <a:lnTo>
                      <a:pt x="2" y="0"/>
                    </a:lnTo>
                    <a:close/>
                  </a:path>
                </a:pathLst>
              </a:custGeom>
              <a:solidFill>
                <a:srgbClr val="686564"/>
              </a:solidFill>
              <a:ln w="9525">
                <a:noFill/>
                <a:round/>
                <a:headEnd/>
                <a:tailEnd/>
              </a:ln>
            </p:spPr>
            <p:txBody>
              <a:bodyPr/>
              <a:lstStyle/>
              <a:p>
                <a:endParaRPr lang="hu-HU"/>
              </a:p>
            </p:txBody>
          </p:sp>
          <p:sp>
            <p:nvSpPr>
              <p:cNvPr id="57855" name="Freeform 1043"/>
              <p:cNvSpPr>
                <a:spLocks/>
              </p:cNvSpPr>
              <p:nvPr/>
            </p:nvSpPr>
            <p:spPr bwMode="auto">
              <a:xfrm>
                <a:off x="1581" y="2391"/>
                <a:ext cx="51" cy="30"/>
              </a:xfrm>
              <a:custGeom>
                <a:avLst/>
                <a:gdLst>
                  <a:gd name="T0" fmla="*/ 1 w 51"/>
                  <a:gd name="T1" fmla="*/ 0 h 30"/>
                  <a:gd name="T2" fmla="*/ 51 w 51"/>
                  <a:gd name="T3" fmla="*/ 28 h 30"/>
                  <a:gd name="T4" fmla="*/ 49 w 51"/>
                  <a:gd name="T5" fmla="*/ 30 h 30"/>
                  <a:gd name="T6" fmla="*/ 0 w 51"/>
                  <a:gd name="T7" fmla="*/ 2 h 30"/>
                  <a:gd name="T8" fmla="*/ 1 w 51"/>
                  <a:gd name="T9" fmla="*/ 0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1" y="0"/>
                    </a:moveTo>
                    <a:lnTo>
                      <a:pt x="51" y="28"/>
                    </a:lnTo>
                    <a:lnTo>
                      <a:pt x="49" y="30"/>
                    </a:lnTo>
                    <a:lnTo>
                      <a:pt x="0" y="2"/>
                    </a:lnTo>
                    <a:lnTo>
                      <a:pt x="1" y="0"/>
                    </a:lnTo>
                    <a:close/>
                  </a:path>
                </a:pathLst>
              </a:custGeom>
              <a:solidFill>
                <a:srgbClr val="6A6866"/>
              </a:solidFill>
              <a:ln w="9525">
                <a:noFill/>
                <a:round/>
                <a:headEnd/>
                <a:tailEnd/>
              </a:ln>
            </p:spPr>
            <p:txBody>
              <a:bodyPr/>
              <a:lstStyle/>
              <a:p>
                <a:endParaRPr lang="hu-HU"/>
              </a:p>
            </p:txBody>
          </p:sp>
          <p:sp>
            <p:nvSpPr>
              <p:cNvPr id="57856" name="Freeform 1044"/>
              <p:cNvSpPr>
                <a:spLocks/>
              </p:cNvSpPr>
              <p:nvPr/>
            </p:nvSpPr>
            <p:spPr bwMode="auto">
              <a:xfrm>
                <a:off x="1581" y="2392"/>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6B6968"/>
              </a:solidFill>
              <a:ln w="9525">
                <a:noFill/>
                <a:round/>
                <a:headEnd/>
                <a:tailEnd/>
              </a:ln>
            </p:spPr>
            <p:txBody>
              <a:bodyPr/>
              <a:lstStyle/>
              <a:p>
                <a:endParaRPr lang="hu-HU"/>
              </a:p>
            </p:txBody>
          </p:sp>
          <p:sp>
            <p:nvSpPr>
              <p:cNvPr id="57857" name="Freeform 1045"/>
              <p:cNvSpPr>
                <a:spLocks/>
              </p:cNvSpPr>
              <p:nvPr/>
            </p:nvSpPr>
            <p:spPr bwMode="auto">
              <a:xfrm>
                <a:off x="1580" y="2393"/>
                <a:ext cx="50" cy="31"/>
              </a:xfrm>
              <a:custGeom>
                <a:avLst/>
                <a:gdLst>
                  <a:gd name="T0" fmla="*/ 1 w 50"/>
                  <a:gd name="T1" fmla="*/ 0 h 31"/>
                  <a:gd name="T2" fmla="*/ 50 w 50"/>
                  <a:gd name="T3" fmla="*/ 28 h 31"/>
                  <a:gd name="T4" fmla="*/ 47 w 50"/>
                  <a:gd name="T5" fmla="*/ 31 h 31"/>
                  <a:gd name="T6" fmla="*/ 0 w 50"/>
                  <a:gd name="T7" fmla="*/ 3 h 31"/>
                  <a:gd name="T8" fmla="*/ 1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1" y="0"/>
                    </a:moveTo>
                    <a:lnTo>
                      <a:pt x="50" y="28"/>
                    </a:lnTo>
                    <a:lnTo>
                      <a:pt x="47" y="31"/>
                    </a:lnTo>
                    <a:lnTo>
                      <a:pt x="0" y="3"/>
                    </a:lnTo>
                    <a:lnTo>
                      <a:pt x="1" y="0"/>
                    </a:lnTo>
                    <a:close/>
                  </a:path>
                </a:pathLst>
              </a:custGeom>
              <a:solidFill>
                <a:srgbClr val="6D6B6A"/>
              </a:solidFill>
              <a:ln w="9525">
                <a:noFill/>
                <a:round/>
                <a:headEnd/>
                <a:tailEnd/>
              </a:ln>
            </p:spPr>
            <p:txBody>
              <a:bodyPr/>
              <a:lstStyle/>
              <a:p>
                <a:endParaRPr lang="hu-HU"/>
              </a:p>
            </p:txBody>
          </p:sp>
          <p:sp>
            <p:nvSpPr>
              <p:cNvPr id="57858" name="Freeform 1046"/>
              <p:cNvSpPr>
                <a:spLocks/>
              </p:cNvSpPr>
              <p:nvPr/>
            </p:nvSpPr>
            <p:spPr bwMode="auto">
              <a:xfrm>
                <a:off x="1580" y="2395"/>
                <a:ext cx="49" cy="31"/>
              </a:xfrm>
              <a:custGeom>
                <a:avLst/>
                <a:gdLst>
                  <a:gd name="T0" fmla="*/ 1 w 49"/>
                  <a:gd name="T1" fmla="*/ 0 h 31"/>
                  <a:gd name="T2" fmla="*/ 49 w 49"/>
                  <a:gd name="T3" fmla="*/ 28 h 31"/>
                  <a:gd name="T4" fmla="*/ 47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7" y="31"/>
                    </a:lnTo>
                    <a:lnTo>
                      <a:pt x="0" y="3"/>
                    </a:lnTo>
                    <a:lnTo>
                      <a:pt x="1" y="0"/>
                    </a:lnTo>
                    <a:close/>
                  </a:path>
                </a:pathLst>
              </a:custGeom>
              <a:solidFill>
                <a:srgbClr val="6E6D6C"/>
              </a:solidFill>
              <a:ln w="9525">
                <a:noFill/>
                <a:round/>
                <a:headEnd/>
                <a:tailEnd/>
              </a:ln>
            </p:spPr>
            <p:txBody>
              <a:bodyPr/>
              <a:lstStyle/>
              <a:p>
                <a:endParaRPr lang="hu-HU"/>
              </a:p>
            </p:txBody>
          </p:sp>
          <p:sp>
            <p:nvSpPr>
              <p:cNvPr id="57859" name="Freeform 1047"/>
              <p:cNvSpPr>
                <a:spLocks/>
              </p:cNvSpPr>
              <p:nvPr/>
            </p:nvSpPr>
            <p:spPr bwMode="auto">
              <a:xfrm>
                <a:off x="1578" y="2396"/>
                <a:ext cx="49" cy="31"/>
              </a:xfrm>
              <a:custGeom>
                <a:avLst/>
                <a:gdLst>
                  <a:gd name="T0" fmla="*/ 2 w 49"/>
                  <a:gd name="T1" fmla="*/ 0 h 31"/>
                  <a:gd name="T2" fmla="*/ 49 w 49"/>
                  <a:gd name="T3" fmla="*/ 28 h 31"/>
                  <a:gd name="T4" fmla="*/ 48 w 49"/>
                  <a:gd name="T5" fmla="*/ 31 h 31"/>
                  <a:gd name="T6" fmla="*/ 0 w 49"/>
                  <a:gd name="T7" fmla="*/ 3 h 31"/>
                  <a:gd name="T8" fmla="*/ 2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2" y="0"/>
                    </a:moveTo>
                    <a:lnTo>
                      <a:pt x="49" y="28"/>
                    </a:lnTo>
                    <a:lnTo>
                      <a:pt x="48" y="31"/>
                    </a:lnTo>
                    <a:lnTo>
                      <a:pt x="0" y="3"/>
                    </a:lnTo>
                    <a:lnTo>
                      <a:pt x="2" y="0"/>
                    </a:lnTo>
                    <a:close/>
                  </a:path>
                </a:pathLst>
              </a:custGeom>
              <a:solidFill>
                <a:srgbClr val="706F6E"/>
              </a:solidFill>
              <a:ln w="9525">
                <a:noFill/>
                <a:round/>
                <a:headEnd/>
                <a:tailEnd/>
              </a:ln>
            </p:spPr>
            <p:txBody>
              <a:bodyPr/>
              <a:lstStyle/>
              <a:p>
                <a:endParaRPr lang="hu-HU"/>
              </a:p>
            </p:txBody>
          </p:sp>
          <p:sp>
            <p:nvSpPr>
              <p:cNvPr id="57860" name="Freeform 1048"/>
              <p:cNvSpPr>
                <a:spLocks/>
              </p:cNvSpPr>
              <p:nvPr/>
            </p:nvSpPr>
            <p:spPr bwMode="auto">
              <a:xfrm>
                <a:off x="1578" y="2398"/>
                <a:ext cx="49" cy="29"/>
              </a:xfrm>
              <a:custGeom>
                <a:avLst/>
                <a:gdLst>
                  <a:gd name="T0" fmla="*/ 2 w 49"/>
                  <a:gd name="T1" fmla="*/ 0 h 29"/>
                  <a:gd name="T2" fmla="*/ 49 w 49"/>
                  <a:gd name="T3" fmla="*/ 28 h 29"/>
                  <a:gd name="T4" fmla="*/ 48 w 49"/>
                  <a:gd name="T5" fmla="*/ 29 h 29"/>
                  <a:gd name="T6" fmla="*/ 0 w 49"/>
                  <a:gd name="T7" fmla="*/ 1 h 29"/>
                  <a:gd name="T8" fmla="*/ 2 w 49"/>
                  <a:gd name="T9" fmla="*/ 0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2" y="0"/>
                    </a:moveTo>
                    <a:lnTo>
                      <a:pt x="49" y="28"/>
                    </a:lnTo>
                    <a:lnTo>
                      <a:pt x="48" y="29"/>
                    </a:lnTo>
                    <a:lnTo>
                      <a:pt x="0" y="1"/>
                    </a:lnTo>
                    <a:lnTo>
                      <a:pt x="2" y="0"/>
                    </a:lnTo>
                    <a:close/>
                  </a:path>
                </a:pathLst>
              </a:custGeom>
              <a:solidFill>
                <a:srgbClr val="727070"/>
              </a:solidFill>
              <a:ln w="9525">
                <a:noFill/>
                <a:round/>
                <a:headEnd/>
                <a:tailEnd/>
              </a:ln>
            </p:spPr>
            <p:txBody>
              <a:bodyPr/>
              <a:lstStyle/>
              <a:p>
                <a:endParaRPr lang="hu-HU"/>
              </a:p>
            </p:txBody>
          </p:sp>
          <p:sp>
            <p:nvSpPr>
              <p:cNvPr id="57861" name="Freeform 1049"/>
              <p:cNvSpPr>
                <a:spLocks/>
              </p:cNvSpPr>
              <p:nvPr/>
            </p:nvSpPr>
            <p:spPr bwMode="auto">
              <a:xfrm>
                <a:off x="1577" y="2399"/>
                <a:ext cx="49" cy="30"/>
              </a:xfrm>
              <a:custGeom>
                <a:avLst/>
                <a:gdLst>
                  <a:gd name="T0" fmla="*/ 1 w 49"/>
                  <a:gd name="T1" fmla="*/ 0 h 30"/>
                  <a:gd name="T2" fmla="*/ 49 w 49"/>
                  <a:gd name="T3" fmla="*/ 28 h 30"/>
                  <a:gd name="T4" fmla="*/ 48 w 49"/>
                  <a:gd name="T5" fmla="*/ 30 h 30"/>
                  <a:gd name="T6" fmla="*/ 0 w 49"/>
                  <a:gd name="T7" fmla="*/ 1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8"/>
                    </a:lnTo>
                    <a:lnTo>
                      <a:pt x="48" y="30"/>
                    </a:lnTo>
                    <a:lnTo>
                      <a:pt x="0" y="1"/>
                    </a:lnTo>
                    <a:lnTo>
                      <a:pt x="1" y="0"/>
                    </a:lnTo>
                    <a:close/>
                  </a:path>
                </a:pathLst>
              </a:custGeom>
              <a:solidFill>
                <a:srgbClr val="737271"/>
              </a:solidFill>
              <a:ln w="9525">
                <a:noFill/>
                <a:round/>
                <a:headEnd/>
                <a:tailEnd/>
              </a:ln>
            </p:spPr>
            <p:txBody>
              <a:bodyPr/>
              <a:lstStyle/>
              <a:p>
                <a:endParaRPr lang="hu-HU"/>
              </a:p>
            </p:txBody>
          </p:sp>
          <p:sp>
            <p:nvSpPr>
              <p:cNvPr id="57862" name="Freeform 1050"/>
              <p:cNvSpPr>
                <a:spLocks/>
              </p:cNvSpPr>
              <p:nvPr/>
            </p:nvSpPr>
            <p:spPr bwMode="auto">
              <a:xfrm>
                <a:off x="1577" y="2399"/>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757473"/>
              </a:solidFill>
              <a:ln w="9525">
                <a:noFill/>
                <a:round/>
                <a:headEnd/>
                <a:tailEnd/>
              </a:ln>
            </p:spPr>
            <p:txBody>
              <a:bodyPr/>
              <a:lstStyle/>
              <a:p>
                <a:endParaRPr lang="hu-HU"/>
              </a:p>
            </p:txBody>
          </p:sp>
          <p:sp>
            <p:nvSpPr>
              <p:cNvPr id="57863" name="Freeform 1051"/>
              <p:cNvSpPr>
                <a:spLocks/>
              </p:cNvSpPr>
              <p:nvPr/>
            </p:nvSpPr>
            <p:spPr bwMode="auto">
              <a:xfrm>
                <a:off x="1575" y="2400"/>
                <a:ext cx="50" cy="31"/>
              </a:xfrm>
              <a:custGeom>
                <a:avLst/>
                <a:gdLst>
                  <a:gd name="T0" fmla="*/ 2 w 50"/>
                  <a:gd name="T1" fmla="*/ 0 h 31"/>
                  <a:gd name="T2" fmla="*/ 50 w 50"/>
                  <a:gd name="T3" fmla="*/ 29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9"/>
                    </a:lnTo>
                    <a:lnTo>
                      <a:pt x="48" y="31"/>
                    </a:lnTo>
                    <a:lnTo>
                      <a:pt x="0" y="3"/>
                    </a:lnTo>
                    <a:lnTo>
                      <a:pt x="2" y="0"/>
                    </a:lnTo>
                    <a:close/>
                  </a:path>
                </a:pathLst>
              </a:custGeom>
              <a:solidFill>
                <a:srgbClr val="767574"/>
              </a:solidFill>
              <a:ln w="9525">
                <a:noFill/>
                <a:round/>
                <a:headEnd/>
                <a:tailEnd/>
              </a:ln>
            </p:spPr>
            <p:txBody>
              <a:bodyPr/>
              <a:lstStyle/>
              <a:p>
                <a:endParaRPr lang="hu-HU"/>
              </a:p>
            </p:txBody>
          </p:sp>
          <p:sp>
            <p:nvSpPr>
              <p:cNvPr id="57864" name="Freeform 1052"/>
              <p:cNvSpPr>
                <a:spLocks/>
              </p:cNvSpPr>
              <p:nvPr/>
            </p:nvSpPr>
            <p:spPr bwMode="auto">
              <a:xfrm>
                <a:off x="1575" y="2402"/>
                <a:ext cx="50" cy="31"/>
              </a:xfrm>
              <a:custGeom>
                <a:avLst/>
                <a:gdLst>
                  <a:gd name="T0" fmla="*/ 2 w 50"/>
                  <a:gd name="T1" fmla="*/ 0 h 31"/>
                  <a:gd name="T2" fmla="*/ 50 w 50"/>
                  <a:gd name="T3" fmla="*/ 28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3"/>
                    </a:lnTo>
                    <a:lnTo>
                      <a:pt x="2" y="0"/>
                    </a:lnTo>
                    <a:close/>
                  </a:path>
                </a:pathLst>
              </a:custGeom>
              <a:solidFill>
                <a:srgbClr val="7A7978"/>
              </a:solidFill>
              <a:ln w="9525">
                <a:noFill/>
                <a:round/>
                <a:headEnd/>
                <a:tailEnd/>
              </a:ln>
            </p:spPr>
            <p:txBody>
              <a:bodyPr/>
              <a:lstStyle/>
              <a:p>
                <a:endParaRPr lang="hu-HU"/>
              </a:p>
            </p:txBody>
          </p:sp>
          <p:sp>
            <p:nvSpPr>
              <p:cNvPr id="57865" name="Freeform 1053"/>
              <p:cNvSpPr>
                <a:spLocks/>
              </p:cNvSpPr>
              <p:nvPr/>
            </p:nvSpPr>
            <p:spPr bwMode="auto">
              <a:xfrm>
                <a:off x="1574" y="2403"/>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7D7B7A"/>
              </a:solidFill>
              <a:ln w="9525">
                <a:noFill/>
                <a:round/>
                <a:headEnd/>
                <a:tailEnd/>
              </a:ln>
            </p:spPr>
            <p:txBody>
              <a:bodyPr/>
              <a:lstStyle/>
              <a:p>
                <a:endParaRPr lang="hu-HU"/>
              </a:p>
            </p:txBody>
          </p:sp>
          <p:sp>
            <p:nvSpPr>
              <p:cNvPr id="57866" name="Freeform 1054"/>
              <p:cNvSpPr>
                <a:spLocks/>
              </p:cNvSpPr>
              <p:nvPr/>
            </p:nvSpPr>
            <p:spPr bwMode="auto">
              <a:xfrm>
                <a:off x="1574" y="2405"/>
                <a:ext cx="49" cy="31"/>
              </a:xfrm>
              <a:custGeom>
                <a:avLst/>
                <a:gdLst>
                  <a:gd name="T0" fmla="*/ 1 w 49"/>
                  <a:gd name="T1" fmla="*/ 0 h 31"/>
                  <a:gd name="T2" fmla="*/ 49 w 49"/>
                  <a:gd name="T3" fmla="*/ 28 h 31"/>
                  <a:gd name="T4" fmla="*/ 48 w 49"/>
                  <a:gd name="T5" fmla="*/ 31 h 31"/>
                  <a:gd name="T6" fmla="*/ 0 w 49"/>
                  <a:gd name="T7" fmla="*/ 2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2"/>
                    </a:lnTo>
                    <a:lnTo>
                      <a:pt x="1" y="0"/>
                    </a:lnTo>
                    <a:close/>
                  </a:path>
                </a:pathLst>
              </a:custGeom>
              <a:solidFill>
                <a:srgbClr val="7E7D7C"/>
              </a:solidFill>
              <a:ln w="9525">
                <a:noFill/>
                <a:round/>
                <a:headEnd/>
                <a:tailEnd/>
              </a:ln>
            </p:spPr>
            <p:txBody>
              <a:bodyPr/>
              <a:lstStyle/>
              <a:p>
                <a:endParaRPr lang="hu-HU"/>
              </a:p>
            </p:txBody>
          </p:sp>
          <p:sp>
            <p:nvSpPr>
              <p:cNvPr id="57867" name="Freeform 1055"/>
              <p:cNvSpPr>
                <a:spLocks/>
              </p:cNvSpPr>
              <p:nvPr/>
            </p:nvSpPr>
            <p:spPr bwMode="auto">
              <a:xfrm>
                <a:off x="1573" y="2406"/>
                <a:ext cx="49" cy="30"/>
              </a:xfrm>
              <a:custGeom>
                <a:avLst/>
                <a:gdLst>
                  <a:gd name="T0" fmla="*/ 1 w 49"/>
                  <a:gd name="T1" fmla="*/ 0 h 30"/>
                  <a:gd name="T2" fmla="*/ 49 w 49"/>
                  <a:gd name="T3" fmla="*/ 28 h 30"/>
                  <a:gd name="T4" fmla="*/ 47 w 49"/>
                  <a:gd name="T5" fmla="*/ 30 h 30"/>
                  <a:gd name="T6" fmla="*/ 0 w 49"/>
                  <a:gd name="T7" fmla="*/ 3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8"/>
                    </a:lnTo>
                    <a:lnTo>
                      <a:pt x="47" y="30"/>
                    </a:lnTo>
                    <a:lnTo>
                      <a:pt x="0" y="3"/>
                    </a:lnTo>
                    <a:lnTo>
                      <a:pt x="1" y="0"/>
                    </a:lnTo>
                    <a:close/>
                  </a:path>
                </a:pathLst>
              </a:custGeom>
              <a:solidFill>
                <a:srgbClr val="807F7E"/>
              </a:solidFill>
              <a:ln w="9525">
                <a:noFill/>
                <a:round/>
                <a:headEnd/>
                <a:tailEnd/>
              </a:ln>
            </p:spPr>
            <p:txBody>
              <a:bodyPr/>
              <a:lstStyle/>
              <a:p>
                <a:endParaRPr lang="hu-HU"/>
              </a:p>
            </p:txBody>
          </p:sp>
          <p:sp>
            <p:nvSpPr>
              <p:cNvPr id="57868" name="Freeform 1056"/>
              <p:cNvSpPr>
                <a:spLocks/>
              </p:cNvSpPr>
              <p:nvPr/>
            </p:nvSpPr>
            <p:spPr bwMode="auto">
              <a:xfrm>
                <a:off x="1573" y="2407"/>
                <a:ext cx="49" cy="30"/>
              </a:xfrm>
              <a:custGeom>
                <a:avLst/>
                <a:gdLst>
                  <a:gd name="T0" fmla="*/ 1 w 49"/>
                  <a:gd name="T1" fmla="*/ 0 h 30"/>
                  <a:gd name="T2" fmla="*/ 49 w 49"/>
                  <a:gd name="T3" fmla="*/ 29 h 30"/>
                  <a:gd name="T4" fmla="*/ 47 w 49"/>
                  <a:gd name="T5" fmla="*/ 30 h 30"/>
                  <a:gd name="T6" fmla="*/ 0 w 49"/>
                  <a:gd name="T7" fmla="*/ 2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9"/>
                    </a:lnTo>
                    <a:lnTo>
                      <a:pt x="47" y="30"/>
                    </a:lnTo>
                    <a:lnTo>
                      <a:pt x="0" y="2"/>
                    </a:lnTo>
                    <a:lnTo>
                      <a:pt x="1" y="0"/>
                    </a:lnTo>
                    <a:close/>
                  </a:path>
                </a:pathLst>
              </a:custGeom>
              <a:solidFill>
                <a:srgbClr val="82807F"/>
              </a:solidFill>
              <a:ln w="9525">
                <a:noFill/>
                <a:round/>
                <a:headEnd/>
                <a:tailEnd/>
              </a:ln>
            </p:spPr>
            <p:txBody>
              <a:bodyPr/>
              <a:lstStyle/>
              <a:p>
                <a:endParaRPr lang="hu-HU"/>
              </a:p>
            </p:txBody>
          </p:sp>
          <p:sp>
            <p:nvSpPr>
              <p:cNvPr id="57869" name="Freeform 1057"/>
              <p:cNvSpPr>
                <a:spLocks/>
              </p:cNvSpPr>
              <p:nvPr/>
            </p:nvSpPr>
            <p:spPr bwMode="auto">
              <a:xfrm>
                <a:off x="1571" y="2409"/>
                <a:ext cx="49" cy="29"/>
              </a:xfrm>
              <a:custGeom>
                <a:avLst/>
                <a:gdLst>
                  <a:gd name="T0" fmla="*/ 2 w 49"/>
                  <a:gd name="T1" fmla="*/ 0 h 29"/>
                  <a:gd name="T2" fmla="*/ 49 w 49"/>
                  <a:gd name="T3" fmla="*/ 27 h 29"/>
                  <a:gd name="T4" fmla="*/ 48 w 49"/>
                  <a:gd name="T5" fmla="*/ 29 h 29"/>
                  <a:gd name="T6" fmla="*/ 0 w 49"/>
                  <a:gd name="T7" fmla="*/ 1 h 29"/>
                  <a:gd name="T8" fmla="*/ 2 w 49"/>
                  <a:gd name="T9" fmla="*/ 0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2" y="0"/>
                    </a:moveTo>
                    <a:lnTo>
                      <a:pt x="49" y="27"/>
                    </a:lnTo>
                    <a:lnTo>
                      <a:pt x="48" y="29"/>
                    </a:lnTo>
                    <a:lnTo>
                      <a:pt x="0" y="1"/>
                    </a:lnTo>
                    <a:lnTo>
                      <a:pt x="2" y="0"/>
                    </a:lnTo>
                    <a:close/>
                  </a:path>
                </a:pathLst>
              </a:custGeom>
              <a:solidFill>
                <a:srgbClr val="848282"/>
              </a:solidFill>
              <a:ln w="9525">
                <a:noFill/>
                <a:round/>
                <a:headEnd/>
                <a:tailEnd/>
              </a:ln>
            </p:spPr>
            <p:txBody>
              <a:bodyPr/>
              <a:lstStyle/>
              <a:p>
                <a:endParaRPr lang="hu-HU"/>
              </a:p>
            </p:txBody>
          </p:sp>
          <p:sp>
            <p:nvSpPr>
              <p:cNvPr id="57870" name="Freeform 1058"/>
              <p:cNvSpPr>
                <a:spLocks/>
              </p:cNvSpPr>
              <p:nvPr/>
            </p:nvSpPr>
            <p:spPr bwMode="auto">
              <a:xfrm>
                <a:off x="1571" y="2409"/>
                <a:ext cx="49" cy="31"/>
              </a:xfrm>
              <a:custGeom>
                <a:avLst/>
                <a:gdLst>
                  <a:gd name="T0" fmla="*/ 2 w 49"/>
                  <a:gd name="T1" fmla="*/ 0 h 31"/>
                  <a:gd name="T2" fmla="*/ 49 w 49"/>
                  <a:gd name="T3" fmla="*/ 28 h 31"/>
                  <a:gd name="T4" fmla="*/ 48 w 49"/>
                  <a:gd name="T5" fmla="*/ 31 h 31"/>
                  <a:gd name="T6" fmla="*/ 0 w 49"/>
                  <a:gd name="T7" fmla="*/ 3 h 31"/>
                  <a:gd name="T8" fmla="*/ 2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2" y="0"/>
                    </a:moveTo>
                    <a:lnTo>
                      <a:pt x="49" y="28"/>
                    </a:lnTo>
                    <a:lnTo>
                      <a:pt x="48" y="31"/>
                    </a:lnTo>
                    <a:lnTo>
                      <a:pt x="0" y="3"/>
                    </a:lnTo>
                    <a:lnTo>
                      <a:pt x="2" y="0"/>
                    </a:lnTo>
                    <a:close/>
                  </a:path>
                </a:pathLst>
              </a:custGeom>
              <a:solidFill>
                <a:srgbClr val="868584"/>
              </a:solidFill>
              <a:ln w="9525">
                <a:noFill/>
                <a:round/>
                <a:headEnd/>
                <a:tailEnd/>
              </a:ln>
            </p:spPr>
            <p:txBody>
              <a:bodyPr/>
              <a:lstStyle/>
              <a:p>
                <a:endParaRPr lang="hu-HU"/>
              </a:p>
            </p:txBody>
          </p:sp>
          <p:sp>
            <p:nvSpPr>
              <p:cNvPr id="57871" name="Freeform 1059"/>
              <p:cNvSpPr>
                <a:spLocks/>
              </p:cNvSpPr>
              <p:nvPr/>
            </p:nvSpPr>
            <p:spPr bwMode="auto">
              <a:xfrm>
                <a:off x="1570" y="2410"/>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878685"/>
              </a:solidFill>
              <a:ln w="9525">
                <a:noFill/>
                <a:round/>
                <a:headEnd/>
                <a:tailEnd/>
              </a:ln>
            </p:spPr>
            <p:txBody>
              <a:bodyPr/>
              <a:lstStyle/>
              <a:p>
                <a:endParaRPr lang="hu-HU"/>
              </a:p>
            </p:txBody>
          </p:sp>
          <p:sp>
            <p:nvSpPr>
              <p:cNvPr id="57872" name="Freeform 1060"/>
              <p:cNvSpPr>
                <a:spLocks/>
              </p:cNvSpPr>
              <p:nvPr/>
            </p:nvSpPr>
            <p:spPr bwMode="auto">
              <a:xfrm>
                <a:off x="1570" y="2412"/>
                <a:ext cx="49" cy="31"/>
              </a:xfrm>
              <a:custGeom>
                <a:avLst/>
                <a:gdLst>
                  <a:gd name="T0" fmla="*/ 1 w 49"/>
                  <a:gd name="T1" fmla="*/ 0 h 31"/>
                  <a:gd name="T2" fmla="*/ 49 w 49"/>
                  <a:gd name="T3" fmla="*/ 28 h 31"/>
                  <a:gd name="T4" fmla="*/ 48 w 49"/>
                  <a:gd name="T5" fmla="*/ 31 h 31"/>
                  <a:gd name="T6" fmla="*/ 0 w 49"/>
                  <a:gd name="T7" fmla="*/ 2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2"/>
                    </a:lnTo>
                    <a:lnTo>
                      <a:pt x="1" y="0"/>
                    </a:lnTo>
                    <a:close/>
                  </a:path>
                </a:pathLst>
              </a:custGeom>
              <a:solidFill>
                <a:srgbClr val="898887"/>
              </a:solidFill>
              <a:ln w="9525">
                <a:noFill/>
                <a:round/>
                <a:headEnd/>
                <a:tailEnd/>
              </a:ln>
            </p:spPr>
            <p:txBody>
              <a:bodyPr/>
              <a:lstStyle/>
              <a:p>
                <a:endParaRPr lang="hu-HU"/>
              </a:p>
            </p:txBody>
          </p:sp>
          <p:sp>
            <p:nvSpPr>
              <p:cNvPr id="57873" name="Freeform 1061"/>
              <p:cNvSpPr>
                <a:spLocks/>
              </p:cNvSpPr>
              <p:nvPr/>
            </p:nvSpPr>
            <p:spPr bwMode="auto">
              <a:xfrm>
                <a:off x="1568" y="2413"/>
                <a:ext cx="50" cy="31"/>
              </a:xfrm>
              <a:custGeom>
                <a:avLst/>
                <a:gdLst>
                  <a:gd name="T0" fmla="*/ 2 w 50"/>
                  <a:gd name="T1" fmla="*/ 0 h 31"/>
                  <a:gd name="T2" fmla="*/ 50 w 50"/>
                  <a:gd name="T3" fmla="*/ 28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3"/>
                    </a:lnTo>
                    <a:lnTo>
                      <a:pt x="2" y="0"/>
                    </a:lnTo>
                    <a:close/>
                  </a:path>
                </a:pathLst>
              </a:custGeom>
              <a:solidFill>
                <a:srgbClr val="8B8989"/>
              </a:solidFill>
              <a:ln w="9525">
                <a:noFill/>
                <a:round/>
                <a:headEnd/>
                <a:tailEnd/>
              </a:ln>
            </p:spPr>
            <p:txBody>
              <a:bodyPr/>
              <a:lstStyle/>
              <a:p>
                <a:endParaRPr lang="hu-HU"/>
              </a:p>
            </p:txBody>
          </p:sp>
          <p:sp>
            <p:nvSpPr>
              <p:cNvPr id="57874" name="Freeform 1062"/>
              <p:cNvSpPr>
                <a:spLocks/>
              </p:cNvSpPr>
              <p:nvPr/>
            </p:nvSpPr>
            <p:spPr bwMode="auto">
              <a:xfrm>
                <a:off x="1568" y="2414"/>
                <a:ext cx="50" cy="31"/>
              </a:xfrm>
              <a:custGeom>
                <a:avLst/>
                <a:gdLst>
                  <a:gd name="T0" fmla="*/ 2 w 50"/>
                  <a:gd name="T1" fmla="*/ 0 h 31"/>
                  <a:gd name="T2" fmla="*/ 50 w 50"/>
                  <a:gd name="T3" fmla="*/ 29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9"/>
                    </a:lnTo>
                    <a:lnTo>
                      <a:pt x="48" y="31"/>
                    </a:lnTo>
                    <a:lnTo>
                      <a:pt x="0" y="3"/>
                    </a:lnTo>
                    <a:lnTo>
                      <a:pt x="2" y="0"/>
                    </a:lnTo>
                    <a:close/>
                  </a:path>
                </a:pathLst>
              </a:custGeom>
              <a:solidFill>
                <a:srgbClr val="8E8D8C"/>
              </a:solidFill>
              <a:ln w="9525">
                <a:noFill/>
                <a:round/>
                <a:headEnd/>
                <a:tailEnd/>
              </a:ln>
            </p:spPr>
            <p:txBody>
              <a:bodyPr/>
              <a:lstStyle/>
              <a:p>
                <a:endParaRPr lang="hu-HU"/>
              </a:p>
            </p:txBody>
          </p:sp>
          <p:sp>
            <p:nvSpPr>
              <p:cNvPr id="57875" name="Freeform 1063"/>
              <p:cNvSpPr>
                <a:spLocks/>
              </p:cNvSpPr>
              <p:nvPr/>
            </p:nvSpPr>
            <p:spPr bwMode="auto">
              <a:xfrm>
                <a:off x="1567" y="2416"/>
                <a:ext cx="49" cy="29"/>
              </a:xfrm>
              <a:custGeom>
                <a:avLst/>
                <a:gdLst>
                  <a:gd name="T0" fmla="*/ 1 w 49"/>
                  <a:gd name="T1" fmla="*/ 0 h 29"/>
                  <a:gd name="T2" fmla="*/ 49 w 49"/>
                  <a:gd name="T3" fmla="*/ 28 h 29"/>
                  <a:gd name="T4" fmla="*/ 48 w 49"/>
                  <a:gd name="T5" fmla="*/ 29 h 29"/>
                  <a:gd name="T6" fmla="*/ 0 w 49"/>
                  <a:gd name="T7" fmla="*/ 1 h 29"/>
                  <a:gd name="T8" fmla="*/ 1 w 49"/>
                  <a:gd name="T9" fmla="*/ 0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1" y="0"/>
                    </a:moveTo>
                    <a:lnTo>
                      <a:pt x="49" y="28"/>
                    </a:lnTo>
                    <a:lnTo>
                      <a:pt x="48" y="29"/>
                    </a:lnTo>
                    <a:lnTo>
                      <a:pt x="0" y="1"/>
                    </a:lnTo>
                    <a:lnTo>
                      <a:pt x="1" y="0"/>
                    </a:lnTo>
                    <a:close/>
                  </a:path>
                </a:pathLst>
              </a:custGeom>
              <a:solidFill>
                <a:srgbClr val="908F8E"/>
              </a:solidFill>
              <a:ln w="9525">
                <a:noFill/>
                <a:round/>
                <a:headEnd/>
                <a:tailEnd/>
              </a:ln>
            </p:spPr>
            <p:txBody>
              <a:bodyPr/>
              <a:lstStyle/>
              <a:p>
                <a:endParaRPr lang="hu-HU"/>
              </a:p>
            </p:txBody>
          </p:sp>
          <p:sp>
            <p:nvSpPr>
              <p:cNvPr id="57876" name="Freeform 1064"/>
              <p:cNvSpPr>
                <a:spLocks/>
              </p:cNvSpPr>
              <p:nvPr/>
            </p:nvSpPr>
            <p:spPr bwMode="auto">
              <a:xfrm>
                <a:off x="1567" y="2417"/>
                <a:ext cx="49" cy="30"/>
              </a:xfrm>
              <a:custGeom>
                <a:avLst/>
                <a:gdLst>
                  <a:gd name="T0" fmla="*/ 1 w 49"/>
                  <a:gd name="T1" fmla="*/ 0 h 30"/>
                  <a:gd name="T2" fmla="*/ 49 w 49"/>
                  <a:gd name="T3" fmla="*/ 28 h 30"/>
                  <a:gd name="T4" fmla="*/ 48 w 49"/>
                  <a:gd name="T5" fmla="*/ 30 h 30"/>
                  <a:gd name="T6" fmla="*/ 0 w 49"/>
                  <a:gd name="T7" fmla="*/ 2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8"/>
                    </a:lnTo>
                    <a:lnTo>
                      <a:pt x="48" y="30"/>
                    </a:lnTo>
                    <a:lnTo>
                      <a:pt x="0" y="2"/>
                    </a:lnTo>
                    <a:lnTo>
                      <a:pt x="1" y="0"/>
                    </a:lnTo>
                    <a:close/>
                  </a:path>
                </a:pathLst>
              </a:custGeom>
              <a:solidFill>
                <a:srgbClr val="919090"/>
              </a:solidFill>
              <a:ln w="9525">
                <a:noFill/>
                <a:round/>
                <a:headEnd/>
                <a:tailEnd/>
              </a:ln>
            </p:spPr>
            <p:txBody>
              <a:bodyPr/>
              <a:lstStyle/>
              <a:p>
                <a:endParaRPr lang="hu-HU"/>
              </a:p>
            </p:txBody>
          </p:sp>
          <p:sp>
            <p:nvSpPr>
              <p:cNvPr id="57877" name="Freeform 1065"/>
              <p:cNvSpPr>
                <a:spLocks/>
              </p:cNvSpPr>
              <p:nvPr/>
            </p:nvSpPr>
            <p:spPr bwMode="auto">
              <a:xfrm>
                <a:off x="1565" y="2417"/>
                <a:ext cx="50" cy="31"/>
              </a:xfrm>
              <a:custGeom>
                <a:avLst/>
                <a:gdLst>
                  <a:gd name="T0" fmla="*/ 2 w 50"/>
                  <a:gd name="T1" fmla="*/ 0 h 31"/>
                  <a:gd name="T2" fmla="*/ 50 w 50"/>
                  <a:gd name="T3" fmla="*/ 28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3"/>
                    </a:lnTo>
                    <a:lnTo>
                      <a:pt x="2" y="0"/>
                    </a:lnTo>
                    <a:close/>
                  </a:path>
                </a:pathLst>
              </a:custGeom>
              <a:solidFill>
                <a:srgbClr val="949392"/>
              </a:solidFill>
              <a:ln w="9525">
                <a:noFill/>
                <a:round/>
                <a:headEnd/>
                <a:tailEnd/>
              </a:ln>
            </p:spPr>
            <p:txBody>
              <a:bodyPr/>
              <a:lstStyle/>
              <a:p>
                <a:endParaRPr lang="hu-HU"/>
              </a:p>
            </p:txBody>
          </p:sp>
          <p:sp>
            <p:nvSpPr>
              <p:cNvPr id="57878" name="Freeform 1066"/>
              <p:cNvSpPr>
                <a:spLocks/>
              </p:cNvSpPr>
              <p:nvPr/>
            </p:nvSpPr>
            <p:spPr bwMode="auto">
              <a:xfrm>
                <a:off x="1565" y="2419"/>
                <a:ext cx="50" cy="31"/>
              </a:xfrm>
              <a:custGeom>
                <a:avLst/>
                <a:gdLst>
                  <a:gd name="T0" fmla="*/ 2 w 50"/>
                  <a:gd name="T1" fmla="*/ 0 h 31"/>
                  <a:gd name="T2" fmla="*/ 50 w 50"/>
                  <a:gd name="T3" fmla="*/ 28 h 31"/>
                  <a:gd name="T4" fmla="*/ 48 w 50"/>
                  <a:gd name="T5" fmla="*/ 31 h 31"/>
                  <a:gd name="T6" fmla="*/ 0 w 50"/>
                  <a:gd name="T7" fmla="*/ 2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2"/>
                    </a:lnTo>
                    <a:lnTo>
                      <a:pt x="2" y="0"/>
                    </a:lnTo>
                    <a:close/>
                  </a:path>
                </a:pathLst>
              </a:custGeom>
              <a:solidFill>
                <a:srgbClr val="969595"/>
              </a:solidFill>
              <a:ln w="9525">
                <a:noFill/>
                <a:round/>
                <a:headEnd/>
                <a:tailEnd/>
              </a:ln>
            </p:spPr>
            <p:txBody>
              <a:bodyPr/>
              <a:lstStyle/>
              <a:p>
                <a:endParaRPr lang="hu-HU"/>
              </a:p>
            </p:txBody>
          </p:sp>
          <p:sp>
            <p:nvSpPr>
              <p:cNvPr id="57879" name="Freeform 1067"/>
              <p:cNvSpPr>
                <a:spLocks/>
              </p:cNvSpPr>
              <p:nvPr/>
            </p:nvSpPr>
            <p:spPr bwMode="auto">
              <a:xfrm>
                <a:off x="1564" y="2420"/>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989796"/>
              </a:solidFill>
              <a:ln w="9525">
                <a:noFill/>
                <a:round/>
                <a:headEnd/>
                <a:tailEnd/>
              </a:ln>
            </p:spPr>
            <p:txBody>
              <a:bodyPr/>
              <a:lstStyle/>
              <a:p>
                <a:endParaRPr lang="hu-HU"/>
              </a:p>
            </p:txBody>
          </p:sp>
          <p:sp>
            <p:nvSpPr>
              <p:cNvPr id="57880" name="Freeform 1068"/>
              <p:cNvSpPr>
                <a:spLocks/>
              </p:cNvSpPr>
              <p:nvPr/>
            </p:nvSpPr>
            <p:spPr bwMode="auto">
              <a:xfrm>
                <a:off x="1564" y="2421"/>
                <a:ext cx="49" cy="31"/>
              </a:xfrm>
              <a:custGeom>
                <a:avLst/>
                <a:gdLst>
                  <a:gd name="T0" fmla="*/ 1 w 49"/>
                  <a:gd name="T1" fmla="*/ 0 h 31"/>
                  <a:gd name="T2" fmla="*/ 49 w 49"/>
                  <a:gd name="T3" fmla="*/ 29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9"/>
                    </a:lnTo>
                    <a:lnTo>
                      <a:pt x="48" y="31"/>
                    </a:lnTo>
                    <a:lnTo>
                      <a:pt x="0" y="3"/>
                    </a:lnTo>
                    <a:lnTo>
                      <a:pt x="1" y="0"/>
                    </a:lnTo>
                    <a:close/>
                  </a:path>
                </a:pathLst>
              </a:custGeom>
              <a:solidFill>
                <a:srgbClr val="9A9A99"/>
              </a:solidFill>
              <a:ln w="9525">
                <a:noFill/>
                <a:round/>
                <a:headEnd/>
                <a:tailEnd/>
              </a:ln>
            </p:spPr>
            <p:txBody>
              <a:bodyPr/>
              <a:lstStyle/>
              <a:p>
                <a:endParaRPr lang="hu-HU"/>
              </a:p>
            </p:txBody>
          </p:sp>
          <p:sp>
            <p:nvSpPr>
              <p:cNvPr id="57881" name="Freeform 1069"/>
              <p:cNvSpPr>
                <a:spLocks/>
              </p:cNvSpPr>
              <p:nvPr/>
            </p:nvSpPr>
            <p:spPr bwMode="auto">
              <a:xfrm>
                <a:off x="1563" y="2423"/>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9C9B9B"/>
              </a:solidFill>
              <a:ln w="9525">
                <a:noFill/>
                <a:round/>
                <a:headEnd/>
                <a:tailEnd/>
              </a:ln>
            </p:spPr>
            <p:txBody>
              <a:bodyPr/>
              <a:lstStyle/>
              <a:p>
                <a:endParaRPr lang="hu-HU"/>
              </a:p>
            </p:txBody>
          </p:sp>
          <p:sp>
            <p:nvSpPr>
              <p:cNvPr id="57882" name="Freeform 1070"/>
              <p:cNvSpPr>
                <a:spLocks/>
              </p:cNvSpPr>
              <p:nvPr/>
            </p:nvSpPr>
            <p:spPr bwMode="auto">
              <a:xfrm>
                <a:off x="1563" y="2424"/>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9F9E9D"/>
              </a:solidFill>
              <a:ln w="9525">
                <a:noFill/>
                <a:round/>
                <a:headEnd/>
                <a:tailEnd/>
              </a:ln>
            </p:spPr>
            <p:txBody>
              <a:bodyPr/>
              <a:lstStyle/>
              <a:p>
                <a:endParaRPr lang="hu-HU"/>
              </a:p>
            </p:txBody>
          </p:sp>
          <p:sp>
            <p:nvSpPr>
              <p:cNvPr id="57883" name="Freeform 1071"/>
              <p:cNvSpPr>
                <a:spLocks/>
              </p:cNvSpPr>
              <p:nvPr/>
            </p:nvSpPr>
            <p:spPr bwMode="auto">
              <a:xfrm>
                <a:off x="1561" y="2426"/>
                <a:ext cx="50" cy="29"/>
              </a:xfrm>
              <a:custGeom>
                <a:avLst/>
                <a:gdLst>
                  <a:gd name="T0" fmla="*/ 2 w 50"/>
                  <a:gd name="T1" fmla="*/ 0 h 29"/>
                  <a:gd name="T2" fmla="*/ 50 w 50"/>
                  <a:gd name="T3" fmla="*/ 28 h 29"/>
                  <a:gd name="T4" fmla="*/ 48 w 50"/>
                  <a:gd name="T5" fmla="*/ 29 h 29"/>
                  <a:gd name="T6" fmla="*/ 0 w 50"/>
                  <a:gd name="T7" fmla="*/ 1 h 29"/>
                  <a:gd name="T8" fmla="*/ 2 w 50"/>
                  <a:gd name="T9" fmla="*/ 0 h 29"/>
                  <a:gd name="T10" fmla="*/ 0 60000 65536"/>
                  <a:gd name="T11" fmla="*/ 0 60000 65536"/>
                  <a:gd name="T12" fmla="*/ 0 60000 65536"/>
                  <a:gd name="T13" fmla="*/ 0 60000 65536"/>
                  <a:gd name="T14" fmla="*/ 0 60000 65536"/>
                  <a:gd name="T15" fmla="*/ 0 w 50"/>
                  <a:gd name="T16" fmla="*/ 0 h 29"/>
                  <a:gd name="T17" fmla="*/ 50 w 50"/>
                  <a:gd name="T18" fmla="*/ 29 h 29"/>
                </a:gdLst>
                <a:ahLst/>
                <a:cxnLst>
                  <a:cxn ang="T10">
                    <a:pos x="T0" y="T1"/>
                  </a:cxn>
                  <a:cxn ang="T11">
                    <a:pos x="T2" y="T3"/>
                  </a:cxn>
                  <a:cxn ang="T12">
                    <a:pos x="T4" y="T5"/>
                  </a:cxn>
                  <a:cxn ang="T13">
                    <a:pos x="T6" y="T7"/>
                  </a:cxn>
                  <a:cxn ang="T14">
                    <a:pos x="T8" y="T9"/>
                  </a:cxn>
                </a:cxnLst>
                <a:rect l="T15" t="T16" r="T17" b="T18"/>
                <a:pathLst>
                  <a:path w="50" h="29">
                    <a:moveTo>
                      <a:pt x="2" y="0"/>
                    </a:moveTo>
                    <a:lnTo>
                      <a:pt x="50" y="28"/>
                    </a:lnTo>
                    <a:lnTo>
                      <a:pt x="48" y="29"/>
                    </a:lnTo>
                    <a:lnTo>
                      <a:pt x="0" y="1"/>
                    </a:lnTo>
                    <a:lnTo>
                      <a:pt x="2" y="0"/>
                    </a:lnTo>
                    <a:close/>
                  </a:path>
                </a:pathLst>
              </a:custGeom>
              <a:solidFill>
                <a:srgbClr val="A09F9F"/>
              </a:solidFill>
              <a:ln w="9525">
                <a:noFill/>
                <a:round/>
                <a:headEnd/>
                <a:tailEnd/>
              </a:ln>
            </p:spPr>
            <p:txBody>
              <a:bodyPr/>
              <a:lstStyle/>
              <a:p>
                <a:endParaRPr lang="hu-HU"/>
              </a:p>
            </p:txBody>
          </p:sp>
          <p:sp>
            <p:nvSpPr>
              <p:cNvPr id="57884" name="Freeform 1072"/>
              <p:cNvSpPr>
                <a:spLocks/>
              </p:cNvSpPr>
              <p:nvPr/>
            </p:nvSpPr>
            <p:spPr bwMode="auto">
              <a:xfrm>
                <a:off x="1561" y="2427"/>
                <a:ext cx="50" cy="30"/>
              </a:xfrm>
              <a:custGeom>
                <a:avLst/>
                <a:gdLst>
                  <a:gd name="T0" fmla="*/ 2 w 50"/>
                  <a:gd name="T1" fmla="*/ 0 h 30"/>
                  <a:gd name="T2" fmla="*/ 50 w 50"/>
                  <a:gd name="T3" fmla="*/ 28 h 30"/>
                  <a:gd name="T4" fmla="*/ 48 w 50"/>
                  <a:gd name="T5" fmla="*/ 30 h 30"/>
                  <a:gd name="T6" fmla="*/ 0 w 50"/>
                  <a:gd name="T7" fmla="*/ 2 h 30"/>
                  <a:gd name="T8" fmla="*/ 2 w 50"/>
                  <a:gd name="T9" fmla="*/ 0 h 30"/>
                  <a:gd name="T10" fmla="*/ 0 60000 65536"/>
                  <a:gd name="T11" fmla="*/ 0 60000 65536"/>
                  <a:gd name="T12" fmla="*/ 0 60000 65536"/>
                  <a:gd name="T13" fmla="*/ 0 60000 65536"/>
                  <a:gd name="T14" fmla="*/ 0 60000 65536"/>
                  <a:gd name="T15" fmla="*/ 0 w 50"/>
                  <a:gd name="T16" fmla="*/ 0 h 30"/>
                  <a:gd name="T17" fmla="*/ 50 w 50"/>
                  <a:gd name="T18" fmla="*/ 30 h 30"/>
                </a:gdLst>
                <a:ahLst/>
                <a:cxnLst>
                  <a:cxn ang="T10">
                    <a:pos x="T0" y="T1"/>
                  </a:cxn>
                  <a:cxn ang="T11">
                    <a:pos x="T2" y="T3"/>
                  </a:cxn>
                  <a:cxn ang="T12">
                    <a:pos x="T4" y="T5"/>
                  </a:cxn>
                  <a:cxn ang="T13">
                    <a:pos x="T6" y="T7"/>
                  </a:cxn>
                  <a:cxn ang="T14">
                    <a:pos x="T8" y="T9"/>
                  </a:cxn>
                </a:cxnLst>
                <a:rect l="T15" t="T16" r="T17" b="T18"/>
                <a:pathLst>
                  <a:path w="50" h="30">
                    <a:moveTo>
                      <a:pt x="2" y="0"/>
                    </a:moveTo>
                    <a:lnTo>
                      <a:pt x="50" y="28"/>
                    </a:lnTo>
                    <a:lnTo>
                      <a:pt x="48" y="30"/>
                    </a:lnTo>
                    <a:lnTo>
                      <a:pt x="0" y="2"/>
                    </a:lnTo>
                    <a:lnTo>
                      <a:pt x="2" y="0"/>
                    </a:lnTo>
                    <a:close/>
                  </a:path>
                </a:pathLst>
              </a:custGeom>
              <a:solidFill>
                <a:srgbClr val="A4A3A3"/>
              </a:solidFill>
              <a:ln w="9525">
                <a:noFill/>
                <a:round/>
                <a:headEnd/>
                <a:tailEnd/>
              </a:ln>
            </p:spPr>
            <p:txBody>
              <a:bodyPr/>
              <a:lstStyle/>
              <a:p>
                <a:endParaRPr lang="hu-HU"/>
              </a:p>
            </p:txBody>
          </p:sp>
          <p:sp>
            <p:nvSpPr>
              <p:cNvPr id="57885" name="Freeform 1073"/>
              <p:cNvSpPr>
                <a:spLocks/>
              </p:cNvSpPr>
              <p:nvPr/>
            </p:nvSpPr>
            <p:spPr bwMode="auto">
              <a:xfrm>
                <a:off x="1560" y="2427"/>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A6A5A5"/>
              </a:solidFill>
              <a:ln w="9525">
                <a:noFill/>
                <a:round/>
                <a:headEnd/>
                <a:tailEnd/>
              </a:ln>
            </p:spPr>
            <p:txBody>
              <a:bodyPr/>
              <a:lstStyle/>
              <a:p>
                <a:endParaRPr lang="hu-HU"/>
              </a:p>
            </p:txBody>
          </p:sp>
          <p:sp>
            <p:nvSpPr>
              <p:cNvPr id="57886" name="Freeform 1074"/>
              <p:cNvSpPr>
                <a:spLocks/>
              </p:cNvSpPr>
              <p:nvPr/>
            </p:nvSpPr>
            <p:spPr bwMode="auto">
              <a:xfrm>
                <a:off x="1560" y="2429"/>
                <a:ext cx="49" cy="31"/>
              </a:xfrm>
              <a:custGeom>
                <a:avLst/>
                <a:gdLst>
                  <a:gd name="T0" fmla="*/ 1 w 49"/>
                  <a:gd name="T1" fmla="*/ 0 h 31"/>
                  <a:gd name="T2" fmla="*/ 49 w 49"/>
                  <a:gd name="T3" fmla="*/ 28 h 31"/>
                  <a:gd name="T4" fmla="*/ 48 w 49"/>
                  <a:gd name="T5" fmla="*/ 31 h 31"/>
                  <a:gd name="T6" fmla="*/ 0 w 49"/>
                  <a:gd name="T7" fmla="*/ 2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2"/>
                    </a:lnTo>
                    <a:lnTo>
                      <a:pt x="1" y="0"/>
                    </a:lnTo>
                    <a:close/>
                  </a:path>
                </a:pathLst>
              </a:custGeom>
              <a:solidFill>
                <a:srgbClr val="A8A7A6"/>
              </a:solidFill>
              <a:ln w="9525">
                <a:noFill/>
                <a:round/>
                <a:headEnd/>
                <a:tailEnd/>
              </a:ln>
            </p:spPr>
            <p:txBody>
              <a:bodyPr/>
              <a:lstStyle/>
              <a:p>
                <a:endParaRPr lang="hu-HU"/>
              </a:p>
            </p:txBody>
          </p:sp>
          <p:sp>
            <p:nvSpPr>
              <p:cNvPr id="57887" name="Freeform 1075"/>
              <p:cNvSpPr>
                <a:spLocks/>
              </p:cNvSpPr>
              <p:nvPr/>
            </p:nvSpPr>
            <p:spPr bwMode="auto">
              <a:xfrm>
                <a:off x="1558" y="2430"/>
                <a:ext cx="50" cy="31"/>
              </a:xfrm>
              <a:custGeom>
                <a:avLst/>
                <a:gdLst>
                  <a:gd name="T0" fmla="*/ 2 w 50"/>
                  <a:gd name="T1" fmla="*/ 0 h 31"/>
                  <a:gd name="T2" fmla="*/ 50 w 50"/>
                  <a:gd name="T3" fmla="*/ 28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3"/>
                    </a:lnTo>
                    <a:lnTo>
                      <a:pt x="2" y="0"/>
                    </a:lnTo>
                    <a:close/>
                  </a:path>
                </a:pathLst>
              </a:custGeom>
              <a:solidFill>
                <a:srgbClr val="AAA9A9"/>
              </a:solidFill>
              <a:ln w="9525">
                <a:noFill/>
                <a:round/>
                <a:headEnd/>
                <a:tailEnd/>
              </a:ln>
            </p:spPr>
            <p:txBody>
              <a:bodyPr/>
              <a:lstStyle/>
              <a:p>
                <a:endParaRPr lang="hu-HU"/>
              </a:p>
            </p:txBody>
          </p:sp>
          <p:sp>
            <p:nvSpPr>
              <p:cNvPr id="57888" name="Freeform 1076"/>
              <p:cNvSpPr>
                <a:spLocks/>
              </p:cNvSpPr>
              <p:nvPr/>
            </p:nvSpPr>
            <p:spPr bwMode="auto">
              <a:xfrm>
                <a:off x="1558" y="2431"/>
                <a:ext cx="50" cy="31"/>
              </a:xfrm>
              <a:custGeom>
                <a:avLst/>
                <a:gdLst>
                  <a:gd name="T0" fmla="*/ 2 w 50"/>
                  <a:gd name="T1" fmla="*/ 0 h 31"/>
                  <a:gd name="T2" fmla="*/ 50 w 50"/>
                  <a:gd name="T3" fmla="*/ 29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9"/>
                    </a:lnTo>
                    <a:lnTo>
                      <a:pt x="48" y="31"/>
                    </a:lnTo>
                    <a:lnTo>
                      <a:pt x="0" y="3"/>
                    </a:lnTo>
                    <a:lnTo>
                      <a:pt x="2" y="0"/>
                    </a:lnTo>
                    <a:close/>
                  </a:path>
                </a:pathLst>
              </a:custGeom>
              <a:solidFill>
                <a:srgbClr val="ACABAB"/>
              </a:solidFill>
              <a:ln w="9525">
                <a:noFill/>
                <a:round/>
                <a:headEnd/>
                <a:tailEnd/>
              </a:ln>
            </p:spPr>
            <p:txBody>
              <a:bodyPr/>
              <a:lstStyle/>
              <a:p>
                <a:endParaRPr lang="hu-HU"/>
              </a:p>
            </p:txBody>
          </p:sp>
          <p:sp>
            <p:nvSpPr>
              <p:cNvPr id="57889" name="Freeform 1077"/>
              <p:cNvSpPr>
                <a:spLocks/>
              </p:cNvSpPr>
              <p:nvPr/>
            </p:nvSpPr>
            <p:spPr bwMode="auto">
              <a:xfrm>
                <a:off x="1557" y="2433"/>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AEADAD"/>
              </a:solidFill>
              <a:ln w="9525">
                <a:noFill/>
                <a:round/>
                <a:headEnd/>
                <a:tailEnd/>
              </a:ln>
            </p:spPr>
            <p:txBody>
              <a:bodyPr/>
              <a:lstStyle/>
              <a:p>
                <a:endParaRPr lang="hu-HU"/>
              </a:p>
            </p:txBody>
          </p:sp>
          <p:sp>
            <p:nvSpPr>
              <p:cNvPr id="57890" name="Freeform 1078"/>
              <p:cNvSpPr>
                <a:spLocks/>
              </p:cNvSpPr>
              <p:nvPr/>
            </p:nvSpPr>
            <p:spPr bwMode="auto">
              <a:xfrm>
                <a:off x="1557" y="2434"/>
                <a:ext cx="49" cy="30"/>
              </a:xfrm>
              <a:custGeom>
                <a:avLst/>
                <a:gdLst>
                  <a:gd name="T0" fmla="*/ 1 w 49"/>
                  <a:gd name="T1" fmla="*/ 0 h 30"/>
                  <a:gd name="T2" fmla="*/ 49 w 49"/>
                  <a:gd name="T3" fmla="*/ 28 h 30"/>
                  <a:gd name="T4" fmla="*/ 48 w 49"/>
                  <a:gd name="T5" fmla="*/ 30 h 30"/>
                  <a:gd name="T6" fmla="*/ 0 w 49"/>
                  <a:gd name="T7" fmla="*/ 3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8"/>
                    </a:lnTo>
                    <a:lnTo>
                      <a:pt x="48" y="30"/>
                    </a:lnTo>
                    <a:lnTo>
                      <a:pt x="0" y="3"/>
                    </a:lnTo>
                    <a:lnTo>
                      <a:pt x="1" y="0"/>
                    </a:lnTo>
                    <a:close/>
                  </a:path>
                </a:pathLst>
              </a:custGeom>
              <a:solidFill>
                <a:srgbClr val="B1B0B0"/>
              </a:solidFill>
              <a:ln w="9525">
                <a:noFill/>
                <a:round/>
                <a:headEnd/>
                <a:tailEnd/>
              </a:ln>
            </p:spPr>
            <p:txBody>
              <a:bodyPr/>
              <a:lstStyle/>
              <a:p>
                <a:endParaRPr lang="hu-HU"/>
              </a:p>
            </p:txBody>
          </p:sp>
          <p:sp>
            <p:nvSpPr>
              <p:cNvPr id="57891" name="Freeform 1079"/>
              <p:cNvSpPr>
                <a:spLocks/>
              </p:cNvSpPr>
              <p:nvPr/>
            </p:nvSpPr>
            <p:spPr bwMode="auto">
              <a:xfrm>
                <a:off x="1556" y="2436"/>
                <a:ext cx="49" cy="29"/>
              </a:xfrm>
              <a:custGeom>
                <a:avLst/>
                <a:gdLst>
                  <a:gd name="T0" fmla="*/ 1 w 49"/>
                  <a:gd name="T1" fmla="*/ 0 h 29"/>
                  <a:gd name="T2" fmla="*/ 49 w 49"/>
                  <a:gd name="T3" fmla="*/ 28 h 29"/>
                  <a:gd name="T4" fmla="*/ 48 w 49"/>
                  <a:gd name="T5" fmla="*/ 29 h 29"/>
                  <a:gd name="T6" fmla="*/ 0 w 49"/>
                  <a:gd name="T7" fmla="*/ 1 h 29"/>
                  <a:gd name="T8" fmla="*/ 1 w 49"/>
                  <a:gd name="T9" fmla="*/ 0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1" y="0"/>
                    </a:moveTo>
                    <a:lnTo>
                      <a:pt x="49" y="28"/>
                    </a:lnTo>
                    <a:lnTo>
                      <a:pt x="48" y="29"/>
                    </a:lnTo>
                    <a:lnTo>
                      <a:pt x="0" y="1"/>
                    </a:lnTo>
                    <a:lnTo>
                      <a:pt x="1" y="0"/>
                    </a:lnTo>
                    <a:close/>
                  </a:path>
                </a:pathLst>
              </a:custGeom>
              <a:solidFill>
                <a:srgbClr val="B3B2B2"/>
              </a:solidFill>
              <a:ln w="9525">
                <a:noFill/>
                <a:round/>
                <a:headEnd/>
                <a:tailEnd/>
              </a:ln>
            </p:spPr>
            <p:txBody>
              <a:bodyPr/>
              <a:lstStyle/>
              <a:p>
                <a:endParaRPr lang="hu-HU"/>
              </a:p>
            </p:txBody>
          </p:sp>
          <p:sp>
            <p:nvSpPr>
              <p:cNvPr id="57892" name="Freeform 1080"/>
              <p:cNvSpPr>
                <a:spLocks/>
              </p:cNvSpPr>
              <p:nvPr/>
            </p:nvSpPr>
            <p:spPr bwMode="auto">
              <a:xfrm>
                <a:off x="1556" y="2437"/>
                <a:ext cx="49" cy="30"/>
              </a:xfrm>
              <a:custGeom>
                <a:avLst/>
                <a:gdLst>
                  <a:gd name="T0" fmla="*/ 1 w 49"/>
                  <a:gd name="T1" fmla="*/ 0 h 30"/>
                  <a:gd name="T2" fmla="*/ 49 w 49"/>
                  <a:gd name="T3" fmla="*/ 27 h 30"/>
                  <a:gd name="T4" fmla="*/ 48 w 49"/>
                  <a:gd name="T5" fmla="*/ 30 h 30"/>
                  <a:gd name="T6" fmla="*/ 0 w 49"/>
                  <a:gd name="T7" fmla="*/ 1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7"/>
                    </a:lnTo>
                    <a:lnTo>
                      <a:pt x="48" y="30"/>
                    </a:lnTo>
                    <a:lnTo>
                      <a:pt x="0" y="1"/>
                    </a:lnTo>
                    <a:lnTo>
                      <a:pt x="1" y="0"/>
                    </a:lnTo>
                    <a:close/>
                  </a:path>
                </a:pathLst>
              </a:custGeom>
              <a:solidFill>
                <a:srgbClr val="B6B6B5"/>
              </a:solidFill>
              <a:ln w="9525">
                <a:noFill/>
                <a:round/>
                <a:headEnd/>
                <a:tailEnd/>
              </a:ln>
            </p:spPr>
            <p:txBody>
              <a:bodyPr/>
              <a:lstStyle/>
              <a:p>
                <a:endParaRPr lang="hu-HU"/>
              </a:p>
            </p:txBody>
          </p:sp>
          <p:sp>
            <p:nvSpPr>
              <p:cNvPr id="57893" name="Freeform 1081"/>
              <p:cNvSpPr>
                <a:spLocks/>
              </p:cNvSpPr>
              <p:nvPr/>
            </p:nvSpPr>
            <p:spPr bwMode="auto">
              <a:xfrm>
                <a:off x="1554" y="2437"/>
                <a:ext cx="50" cy="31"/>
              </a:xfrm>
              <a:custGeom>
                <a:avLst/>
                <a:gdLst>
                  <a:gd name="T0" fmla="*/ 2 w 50"/>
                  <a:gd name="T1" fmla="*/ 0 h 31"/>
                  <a:gd name="T2" fmla="*/ 50 w 50"/>
                  <a:gd name="T3" fmla="*/ 28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3"/>
                    </a:lnTo>
                    <a:lnTo>
                      <a:pt x="2" y="0"/>
                    </a:lnTo>
                    <a:close/>
                  </a:path>
                </a:pathLst>
              </a:custGeom>
              <a:solidFill>
                <a:srgbClr val="B8B8B7"/>
              </a:solidFill>
              <a:ln w="9525">
                <a:noFill/>
                <a:round/>
                <a:headEnd/>
                <a:tailEnd/>
              </a:ln>
            </p:spPr>
            <p:txBody>
              <a:bodyPr/>
              <a:lstStyle/>
              <a:p>
                <a:endParaRPr lang="hu-HU"/>
              </a:p>
            </p:txBody>
          </p:sp>
          <p:sp>
            <p:nvSpPr>
              <p:cNvPr id="57894" name="Freeform 1082"/>
              <p:cNvSpPr>
                <a:spLocks/>
              </p:cNvSpPr>
              <p:nvPr/>
            </p:nvSpPr>
            <p:spPr bwMode="auto">
              <a:xfrm>
                <a:off x="1553" y="2438"/>
                <a:ext cx="51" cy="31"/>
              </a:xfrm>
              <a:custGeom>
                <a:avLst/>
                <a:gdLst>
                  <a:gd name="T0" fmla="*/ 3 w 51"/>
                  <a:gd name="T1" fmla="*/ 0 h 31"/>
                  <a:gd name="T2" fmla="*/ 51 w 51"/>
                  <a:gd name="T3" fmla="*/ 29 h 31"/>
                  <a:gd name="T4" fmla="*/ 49 w 51"/>
                  <a:gd name="T5" fmla="*/ 31 h 31"/>
                  <a:gd name="T6" fmla="*/ 0 w 51"/>
                  <a:gd name="T7" fmla="*/ 3 h 31"/>
                  <a:gd name="T8" fmla="*/ 3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3" y="0"/>
                    </a:moveTo>
                    <a:lnTo>
                      <a:pt x="51" y="29"/>
                    </a:lnTo>
                    <a:lnTo>
                      <a:pt x="49" y="31"/>
                    </a:lnTo>
                    <a:lnTo>
                      <a:pt x="0" y="3"/>
                    </a:lnTo>
                    <a:lnTo>
                      <a:pt x="3" y="0"/>
                    </a:lnTo>
                    <a:close/>
                  </a:path>
                </a:pathLst>
              </a:custGeom>
              <a:solidFill>
                <a:srgbClr val="BDBDBC"/>
              </a:solidFill>
              <a:ln w="9525">
                <a:noFill/>
                <a:round/>
                <a:headEnd/>
                <a:tailEnd/>
              </a:ln>
            </p:spPr>
            <p:txBody>
              <a:bodyPr/>
              <a:lstStyle/>
              <a:p>
                <a:endParaRPr lang="hu-HU"/>
              </a:p>
            </p:txBody>
          </p:sp>
          <p:sp>
            <p:nvSpPr>
              <p:cNvPr id="57895" name="Freeform 1083"/>
              <p:cNvSpPr>
                <a:spLocks/>
              </p:cNvSpPr>
              <p:nvPr/>
            </p:nvSpPr>
            <p:spPr bwMode="auto">
              <a:xfrm>
                <a:off x="1553" y="2440"/>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C0C0BF"/>
              </a:solidFill>
              <a:ln w="9525">
                <a:noFill/>
                <a:round/>
                <a:headEnd/>
                <a:tailEnd/>
              </a:ln>
            </p:spPr>
            <p:txBody>
              <a:bodyPr/>
              <a:lstStyle/>
              <a:p>
                <a:endParaRPr lang="hu-HU"/>
              </a:p>
            </p:txBody>
          </p:sp>
          <p:sp>
            <p:nvSpPr>
              <p:cNvPr id="57896" name="Freeform 1084"/>
              <p:cNvSpPr>
                <a:spLocks/>
              </p:cNvSpPr>
              <p:nvPr/>
            </p:nvSpPr>
            <p:spPr bwMode="auto">
              <a:xfrm>
                <a:off x="1551" y="2441"/>
                <a:ext cx="51" cy="31"/>
              </a:xfrm>
              <a:custGeom>
                <a:avLst/>
                <a:gdLst>
                  <a:gd name="T0" fmla="*/ 2 w 51"/>
                  <a:gd name="T1" fmla="*/ 0 h 31"/>
                  <a:gd name="T2" fmla="*/ 51 w 51"/>
                  <a:gd name="T3" fmla="*/ 28 h 31"/>
                  <a:gd name="T4" fmla="*/ 50 w 51"/>
                  <a:gd name="T5" fmla="*/ 31 h 31"/>
                  <a:gd name="T6" fmla="*/ 0 w 51"/>
                  <a:gd name="T7" fmla="*/ 3 h 31"/>
                  <a:gd name="T8" fmla="*/ 2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2" y="0"/>
                    </a:moveTo>
                    <a:lnTo>
                      <a:pt x="51" y="28"/>
                    </a:lnTo>
                    <a:lnTo>
                      <a:pt x="50" y="31"/>
                    </a:lnTo>
                    <a:lnTo>
                      <a:pt x="0" y="3"/>
                    </a:lnTo>
                    <a:lnTo>
                      <a:pt x="2" y="0"/>
                    </a:lnTo>
                    <a:close/>
                  </a:path>
                </a:pathLst>
              </a:custGeom>
              <a:solidFill>
                <a:srgbClr val="C3C3C2"/>
              </a:solidFill>
              <a:ln w="9525">
                <a:noFill/>
                <a:round/>
                <a:headEnd/>
                <a:tailEnd/>
              </a:ln>
            </p:spPr>
            <p:txBody>
              <a:bodyPr/>
              <a:lstStyle/>
              <a:p>
                <a:endParaRPr lang="hu-HU"/>
              </a:p>
            </p:txBody>
          </p:sp>
          <p:sp>
            <p:nvSpPr>
              <p:cNvPr id="57897" name="Freeform 1085"/>
              <p:cNvSpPr>
                <a:spLocks/>
              </p:cNvSpPr>
              <p:nvPr/>
            </p:nvSpPr>
            <p:spPr bwMode="auto">
              <a:xfrm>
                <a:off x="1551" y="2443"/>
                <a:ext cx="50" cy="31"/>
              </a:xfrm>
              <a:custGeom>
                <a:avLst/>
                <a:gdLst>
                  <a:gd name="T0" fmla="*/ 2 w 50"/>
                  <a:gd name="T1" fmla="*/ 0 h 31"/>
                  <a:gd name="T2" fmla="*/ 50 w 50"/>
                  <a:gd name="T3" fmla="*/ 28 h 31"/>
                  <a:gd name="T4" fmla="*/ 48 w 50"/>
                  <a:gd name="T5" fmla="*/ 31 h 31"/>
                  <a:gd name="T6" fmla="*/ 0 w 50"/>
                  <a:gd name="T7" fmla="*/ 2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2"/>
                    </a:lnTo>
                    <a:lnTo>
                      <a:pt x="2" y="0"/>
                    </a:lnTo>
                    <a:close/>
                  </a:path>
                </a:pathLst>
              </a:custGeom>
              <a:solidFill>
                <a:srgbClr val="C5C4C4"/>
              </a:solidFill>
              <a:ln w="9525">
                <a:noFill/>
                <a:round/>
                <a:headEnd/>
                <a:tailEnd/>
              </a:ln>
            </p:spPr>
            <p:txBody>
              <a:bodyPr/>
              <a:lstStyle/>
              <a:p>
                <a:endParaRPr lang="hu-HU"/>
              </a:p>
            </p:txBody>
          </p:sp>
          <p:sp>
            <p:nvSpPr>
              <p:cNvPr id="57898" name="Freeform 1086"/>
              <p:cNvSpPr>
                <a:spLocks/>
              </p:cNvSpPr>
              <p:nvPr/>
            </p:nvSpPr>
            <p:spPr bwMode="auto">
              <a:xfrm>
                <a:off x="1550" y="2444"/>
                <a:ext cx="51" cy="30"/>
              </a:xfrm>
              <a:custGeom>
                <a:avLst/>
                <a:gdLst>
                  <a:gd name="T0" fmla="*/ 1 w 51"/>
                  <a:gd name="T1" fmla="*/ 0 h 30"/>
                  <a:gd name="T2" fmla="*/ 51 w 51"/>
                  <a:gd name="T3" fmla="*/ 28 h 30"/>
                  <a:gd name="T4" fmla="*/ 49 w 51"/>
                  <a:gd name="T5" fmla="*/ 30 h 30"/>
                  <a:gd name="T6" fmla="*/ 0 w 51"/>
                  <a:gd name="T7" fmla="*/ 1 h 30"/>
                  <a:gd name="T8" fmla="*/ 1 w 51"/>
                  <a:gd name="T9" fmla="*/ 0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1" y="0"/>
                    </a:moveTo>
                    <a:lnTo>
                      <a:pt x="51" y="28"/>
                    </a:lnTo>
                    <a:lnTo>
                      <a:pt x="49" y="30"/>
                    </a:lnTo>
                    <a:lnTo>
                      <a:pt x="0" y="1"/>
                    </a:lnTo>
                    <a:lnTo>
                      <a:pt x="1" y="0"/>
                    </a:lnTo>
                    <a:close/>
                  </a:path>
                </a:pathLst>
              </a:custGeom>
              <a:solidFill>
                <a:srgbClr val="C8C7C7"/>
              </a:solidFill>
              <a:ln w="9525">
                <a:noFill/>
                <a:round/>
                <a:headEnd/>
                <a:tailEnd/>
              </a:ln>
            </p:spPr>
            <p:txBody>
              <a:bodyPr/>
              <a:lstStyle/>
              <a:p>
                <a:endParaRPr lang="hu-HU"/>
              </a:p>
            </p:txBody>
          </p:sp>
          <p:sp>
            <p:nvSpPr>
              <p:cNvPr id="57899" name="Freeform 1087"/>
              <p:cNvSpPr>
                <a:spLocks/>
              </p:cNvSpPr>
              <p:nvPr/>
            </p:nvSpPr>
            <p:spPr bwMode="auto">
              <a:xfrm>
                <a:off x="1550" y="2445"/>
                <a:ext cx="49" cy="30"/>
              </a:xfrm>
              <a:custGeom>
                <a:avLst/>
                <a:gdLst>
                  <a:gd name="T0" fmla="*/ 1 w 49"/>
                  <a:gd name="T1" fmla="*/ 0 h 30"/>
                  <a:gd name="T2" fmla="*/ 49 w 49"/>
                  <a:gd name="T3" fmla="*/ 29 h 30"/>
                  <a:gd name="T4" fmla="*/ 48 w 49"/>
                  <a:gd name="T5" fmla="*/ 30 h 30"/>
                  <a:gd name="T6" fmla="*/ 0 w 49"/>
                  <a:gd name="T7" fmla="*/ 2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9"/>
                    </a:lnTo>
                    <a:lnTo>
                      <a:pt x="48" y="30"/>
                    </a:lnTo>
                    <a:lnTo>
                      <a:pt x="0" y="2"/>
                    </a:lnTo>
                    <a:lnTo>
                      <a:pt x="1" y="0"/>
                    </a:lnTo>
                    <a:close/>
                  </a:path>
                </a:pathLst>
              </a:custGeom>
              <a:solidFill>
                <a:srgbClr val="CAC9C9"/>
              </a:solidFill>
              <a:ln w="9525">
                <a:noFill/>
                <a:round/>
                <a:headEnd/>
                <a:tailEnd/>
              </a:ln>
            </p:spPr>
            <p:txBody>
              <a:bodyPr/>
              <a:lstStyle/>
              <a:p>
                <a:endParaRPr lang="hu-HU"/>
              </a:p>
            </p:txBody>
          </p:sp>
          <p:sp>
            <p:nvSpPr>
              <p:cNvPr id="57900" name="Freeform 1088"/>
              <p:cNvSpPr>
                <a:spLocks/>
              </p:cNvSpPr>
              <p:nvPr/>
            </p:nvSpPr>
            <p:spPr bwMode="auto">
              <a:xfrm>
                <a:off x="1549" y="2445"/>
                <a:ext cx="50" cy="31"/>
              </a:xfrm>
              <a:custGeom>
                <a:avLst/>
                <a:gdLst>
                  <a:gd name="T0" fmla="*/ 1 w 50"/>
                  <a:gd name="T1" fmla="*/ 0 h 31"/>
                  <a:gd name="T2" fmla="*/ 50 w 50"/>
                  <a:gd name="T3" fmla="*/ 29 h 31"/>
                  <a:gd name="T4" fmla="*/ 49 w 50"/>
                  <a:gd name="T5" fmla="*/ 31 h 31"/>
                  <a:gd name="T6" fmla="*/ 0 w 50"/>
                  <a:gd name="T7" fmla="*/ 3 h 31"/>
                  <a:gd name="T8" fmla="*/ 1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1" y="0"/>
                    </a:moveTo>
                    <a:lnTo>
                      <a:pt x="50" y="29"/>
                    </a:lnTo>
                    <a:lnTo>
                      <a:pt x="49" y="31"/>
                    </a:lnTo>
                    <a:lnTo>
                      <a:pt x="0" y="3"/>
                    </a:lnTo>
                    <a:lnTo>
                      <a:pt x="1" y="0"/>
                    </a:lnTo>
                    <a:close/>
                  </a:path>
                </a:pathLst>
              </a:custGeom>
              <a:solidFill>
                <a:srgbClr val="CCCCCB"/>
              </a:solidFill>
              <a:ln w="9525">
                <a:noFill/>
                <a:round/>
                <a:headEnd/>
                <a:tailEnd/>
              </a:ln>
            </p:spPr>
            <p:txBody>
              <a:bodyPr/>
              <a:lstStyle/>
              <a:p>
                <a:endParaRPr lang="hu-HU"/>
              </a:p>
            </p:txBody>
          </p:sp>
          <p:sp>
            <p:nvSpPr>
              <p:cNvPr id="57901" name="Freeform 1089"/>
              <p:cNvSpPr>
                <a:spLocks/>
              </p:cNvSpPr>
              <p:nvPr/>
            </p:nvSpPr>
            <p:spPr bwMode="auto">
              <a:xfrm>
                <a:off x="1549" y="2447"/>
                <a:ext cx="49" cy="31"/>
              </a:xfrm>
              <a:custGeom>
                <a:avLst/>
                <a:gdLst>
                  <a:gd name="T0" fmla="*/ 1 w 49"/>
                  <a:gd name="T1" fmla="*/ 0 h 31"/>
                  <a:gd name="T2" fmla="*/ 49 w 49"/>
                  <a:gd name="T3" fmla="*/ 28 h 31"/>
                  <a:gd name="T4" fmla="*/ 47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7" y="31"/>
                    </a:lnTo>
                    <a:lnTo>
                      <a:pt x="0" y="3"/>
                    </a:lnTo>
                    <a:lnTo>
                      <a:pt x="1" y="0"/>
                    </a:lnTo>
                    <a:close/>
                  </a:path>
                </a:pathLst>
              </a:custGeom>
              <a:solidFill>
                <a:srgbClr val="CECECD"/>
              </a:solidFill>
              <a:ln w="9525">
                <a:noFill/>
                <a:round/>
                <a:headEnd/>
                <a:tailEnd/>
              </a:ln>
            </p:spPr>
            <p:txBody>
              <a:bodyPr/>
              <a:lstStyle/>
              <a:p>
                <a:endParaRPr lang="hu-HU"/>
              </a:p>
            </p:txBody>
          </p:sp>
          <p:sp>
            <p:nvSpPr>
              <p:cNvPr id="57902" name="Freeform 1090"/>
              <p:cNvSpPr>
                <a:spLocks/>
              </p:cNvSpPr>
              <p:nvPr/>
            </p:nvSpPr>
            <p:spPr bwMode="auto">
              <a:xfrm>
                <a:off x="1547" y="2448"/>
                <a:ext cx="51" cy="31"/>
              </a:xfrm>
              <a:custGeom>
                <a:avLst/>
                <a:gdLst>
                  <a:gd name="T0" fmla="*/ 2 w 51"/>
                  <a:gd name="T1" fmla="*/ 0 h 31"/>
                  <a:gd name="T2" fmla="*/ 51 w 51"/>
                  <a:gd name="T3" fmla="*/ 28 h 31"/>
                  <a:gd name="T4" fmla="*/ 49 w 51"/>
                  <a:gd name="T5" fmla="*/ 31 h 31"/>
                  <a:gd name="T6" fmla="*/ 0 w 51"/>
                  <a:gd name="T7" fmla="*/ 3 h 31"/>
                  <a:gd name="T8" fmla="*/ 2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2" y="0"/>
                    </a:moveTo>
                    <a:lnTo>
                      <a:pt x="51" y="28"/>
                    </a:lnTo>
                    <a:lnTo>
                      <a:pt x="49" y="31"/>
                    </a:lnTo>
                    <a:lnTo>
                      <a:pt x="0" y="3"/>
                    </a:lnTo>
                    <a:lnTo>
                      <a:pt x="2" y="0"/>
                    </a:lnTo>
                    <a:close/>
                  </a:path>
                </a:pathLst>
              </a:custGeom>
              <a:solidFill>
                <a:srgbClr val="D1D0D0"/>
              </a:solidFill>
              <a:ln w="9525">
                <a:noFill/>
                <a:round/>
                <a:headEnd/>
                <a:tailEnd/>
              </a:ln>
            </p:spPr>
            <p:txBody>
              <a:bodyPr/>
              <a:lstStyle/>
              <a:p>
                <a:endParaRPr lang="hu-HU"/>
              </a:p>
            </p:txBody>
          </p:sp>
          <p:sp>
            <p:nvSpPr>
              <p:cNvPr id="57903" name="Freeform 1091"/>
              <p:cNvSpPr>
                <a:spLocks/>
              </p:cNvSpPr>
              <p:nvPr/>
            </p:nvSpPr>
            <p:spPr bwMode="auto">
              <a:xfrm>
                <a:off x="1547" y="2450"/>
                <a:ext cx="49" cy="31"/>
              </a:xfrm>
              <a:custGeom>
                <a:avLst/>
                <a:gdLst>
                  <a:gd name="T0" fmla="*/ 2 w 49"/>
                  <a:gd name="T1" fmla="*/ 0 h 31"/>
                  <a:gd name="T2" fmla="*/ 49 w 49"/>
                  <a:gd name="T3" fmla="*/ 28 h 31"/>
                  <a:gd name="T4" fmla="*/ 48 w 49"/>
                  <a:gd name="T5" fmla="*/ 31 h 31"/>
                  <a:gd name="T6" fmla="*/ 0 w 49"/>
                  <a:gd name="T7" fmla="*/ 2 h 31"/>
                  <a:gd name="T8" fmla="*/ 2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2" y="0"/>
                    </a:moveTo>
                    <a:lnTo>
                      <a:pt x="49" y="28"/>
                    </a:lnTo>
                    <a:lnTo>
                      <a:pt x="48" y="31"/>
                    </a:lnTo>
                    <a:lnTo>
                      <a:pt x="0" y="2"/>
                    </a:lnTo>
                    <a:lnTo>
                      <a:pt x="2" y="0"/>
                    </a:lnTo>
                    <a:close/>
                  </a:path>
                </a:pathLst>
              </a:custGeom>
              <a:solidFill>
                <a:srgbClr val="D4D3D3"/>
              </a:solidFill>
              <a:ln w="9525">
                <a:noFill/>
                <a:round/>
                <a:headEnd/>
                <a:tailEnd/>
              </a:ln>
            </p:spPr>
            <p:txBody>
              <a:bodyPr/>
              <a:lstStyle/>
              <a:p>
                <a:endParaRPr lang="hu-HU"/>
              </a:p>
            </p:txBody>
          </p:sp>
          <p:sp>
            <p:nvSpPr>
              <p:cNvPr id="57904" name="Freeform 1092"/>
              <p:cNvSpPr>
                <a:spLocks/>
              </p:cNvSpPr>
              <p:nvPr/>
            </p:nvSpPr>
            <p:spPr bwMode="auto">
              <a:xfrm>
                <a:off x="1546" y="2451"/>
                <a:ext cx="50" cy="31"/>
              </a:xfrm>
              <a:custGeom>
                <a:avLst/>
                <a:gdLst>
                  <a:gd name="T0" fmla="*/ 1 w 50"/>
                  <a:gd name="T1" fmla="*/ 0 h 31"/>
                  <a:gd name="T2" fmla="*/ 50 w 50"/>
                  <a:gd name="T3" fmla="*/ 28 h 31"/>
                  <a:gd name="T4" fmla="*/ 49 w 50"/>
                  <a:gd name="T5" fmla="*/ 31 h 31"/>
                  <a:gd name="T6" fmla="*/ 0 w 50"/>
                  <a:gd name="T7" fmla="*/ 3 h 31"/>
                  <a:gd name="T8" fmla="*/ 1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1" y="0"/>
                    </a:moveTo>
                    <a:lnTo>
                      <a:pt x="50" y="28"/>
                    </a:lnTo>
                    <a:lnTo>
                      <a:pt x="49" y="31"/>
                    </a:lnTo>
                    <a:lnTo>
                      <a:pt x="0" y="3"/>
                    </a:lnTo>
                    <a:lnTo>
                      <a:pt x="1" y="0"/>
                    </a:lnTo>
                    <a:close/>
                  </a:path>
                </a:pathLst>
              </a:custGeom>
              <a:solidFill>
                <a:srgbClr val="DBDBDA"/>
              </a:solidFill>
              <a:ln w="9525">
                <a:noFill/>
                <a:round/>
                <a:headEnd/>
                <a:tailEnd/>
              </a:ln>
            </p:spPr>
            <p:txBody>
              <a:bodyPr/>
              <a:lstStyle/>
              <a:p>
                <a:endParaRPr lang="hu-HU"/>
              </a:p>
            </p:txBody>
          </p:sp>
          <p:sp>
            <p:nvSpPr>
              <p:cNvPr id="57905" name="Freeform 1093"/>
              <p:cNvSpPr>
                <a:spLocks/>
              </p:cNvSpPr>
              <p:nvPr/>
            </p:nvSpPr>
            <p:spPr bwMode="auto">
              <a:xfrm>
                <a:off x="1546" y="2452"/>
                <a:ext cx="49" cy="31"/>
              </a:xfrm>
              <a:custGeom>
                <a:avLst/>
                <a:gdLst>
                  <a:gd name="T0" fmla="*/ 1 w 49"/>
                  <a:gd name="T1" fmla="*/ 0 h 31"/>
                  <a:gd name="T2" fmla="*/ 49 w 49"/>
                  <a:gd name="T3" fmla="*/ 29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9"/>
                    </a:lnTo>
                    <a:lnTo>
                      <a:pt x="48" y="31"/>
                    </a:lnTo>
                    <a:lnTo>
                      <a:pt x="0" y="3"/>
                    </a:lnTo>
                    <a:lnTo>
                      <a:pt x="1" y="0"/>
                    </a:lnTo>
                    <a:close/>
                  </a:path>
                </a:pathLst>
              </a:custGeom>
              <a:solidFill>
                <a:srgbClr val="DFDFDE"/>
              </a:solidFill>
              <a:ln w="9525">
                <a:noFill/>
                <a:round/>
                <a:headEnd/>
                <a:tailEnd/>
              </a:ln>
            </p:spPr>
            <p:txBody>
              <a:bodyPr/>
              <a:lstStyle/>
              <a:p>
                <a:endParaRPr lang="hu-HU"/>
              </a:p>
            </p:txBody>
          </p:sp>
          <p:sp>
            <p:nvSpPr>
              <p:cNvPr id="57906" name="Freeform 1094"/>
              <p:cNvSpPr>
                <a:spLocks/>
              </p:cNvSpPr>
              <p:nvPr/>
            </p:nvSpPr>
            <p:spPr bwMode="auto">
              <a:xfrm>
                <a:off x="1544" y="2454"/>
                <a:ext cx="51" cy="29"/>
              </a:xfrm>
              <a:custGeom>
                <a:avLst/>
                <a:gdLst>
                  <a:gd name="T0" fmla="*/ 2 w 51"/>
                  <a:gd name="T1" fmla="*/ 0 h 29"/>
                  <a:gd name="T2" fmla="*/ 51 w 51"/>
                  <a:gd name="T3" fmla="*/ 28 h 29"/>
                  <a:gd name="T4" fmla="*/ 50 w 51"/>
                  <a:gd name="T5" fmla="*/ 29 h 29"/>
                  <a:gd name="T6" fmla="*/ 0 w 51"/>
                  <a:gd name="T7" fmla="*/ 1 h 29"/>
                  <a:gd name="T8" fmla="*/ 2 w 51"/>
                  <a:gd name="T9" fmla="*/ 0 h 29"/>
                  <a:gd name="T10" fmla="*/ 0 60000 65536"/>
                  <a:gd name="T11" fmla="*/ 0 60000 65536"/>
                  <a:gd name="T12" fmla="*/ 0 60000 65536"/>
                  <a:gd name="T13" fmla="*/ 0 60000 65536"/>
                  <a:gd name="T14" fmla="*/ 0 60000 65536"/>
                  <a:gd name="T15" fmla="*/ 0 w 51"/>
                  <a:gd name="T16" fmla="*/ 0 h 29"/>
                  <a:gd name="T17" fmla="*/ 51 w 51"/>
                  <a:gd name="T18" fmla="*/ 29 h 29"/>
                </a:gdLst>
                <a:ahLst/>
                <a:cxnLst>
                  <a:cxn ang="T10">
                    <a:pos x="T0" y="T1"/>
                  </a:cxn>
                  <a:cxn ang="T11">
                    <a:pos x="T2" y="T3"/>
                  </a:cxn>
                  <a:cxn ang="T12">
                    <a:pos x="T4" y="T5"/>
                  </a:cxn>
                  <a:cxn ang="T13">
                    <a:pos x="T6" y="T7"/>
                  </a:cxn>
                  <a:cxn ang="T14">
                    <a:pos x="T8" y="T9"/>
                  </a:cxn>
                </a:cxnLst>
                <a:rect l="T15" t="T16" r="T17" b="T18"/>
                <a:pathLst>
                  <a:path w="51" h="29">
                    <a:moveTo>
                      <a:pt x="2" y="0"/>
                    </a:moveTo>
                    <a:lnTo>
                      <a:pt x="51" y="28"/>
                    </a:lnTo>
                    <a:lnTo>
                      <a:pt x="50" y="29"/>
                    </a:lnTo>
                    <a:lnTo>
                      <a:pt x="0" y="1"/>
                    </a:lnTo>
                    <a:lnTo>
                      <a:pt x="2" y="0"/>
                    </a:lnTo>
                    <a:close/>
                  </a:path>
                </a:pathLst>
              </a:custGeom>
              <a:solidFill>
                <a:srgbClr val="E3E3E3"/>
              </a:solidFill>
              <a:ln w="9525">
                <a:noFill/>
                <a:round/>
                <a:headEnd/>
                <a:tailEnd/>
              </a:ln>
            </p:spPr>
            <p:txBody>
              <a:bodyPr/>
              <a:lstStyle/>
              <a:p>
                <a:endParaRPr lang="hu-HU"/>
              </a:p>
            </p:txBody>
          </p:sp>
          <p:sp>
            <p:nvSpPr>
              <p:cNvPr id="57907" name="Freeform 1095"/>
              <p:cNvSpPr>
                <a:spLocks/>
              </p:cNvSpPr>
              <p:nvPr/>
            </p:nvSpPr>
            <p:spPr bwMode="auto">
              <a:xfrm>
                <a:off x="1544" y="2455"/>
                <a:ext cx="50" cy="30"/>
              </a:xfrm>
              <a:custGeom>
                <a:avLst/>
                <a:gdLst>
                  <a:gd name="T0" fmla="*/ 2 w 50"/>
                  <a:gd name="T1" fmla="*/ 0 h 30"/>
                  <a:gd name="T2" fmla="*/ 50 w 50"/>
                  <a:gd name="T3" fmla="*/ 28 h 30"/>
                  <a:gd name="T4" fmla="*/ 48 w 50"/>
                  <a:gd name="T5" fmla="*/ 30 h 30"/>
                  <a:gd name="T6" fmla="*/ 0 w 50"/>
                  <a:gd name="T7" fmla="*/ 2 h 30"/>
                  <a:gd name="T8" fmla="*/ 2 w 50"/>
                  <a:gd name="T9" fmla="*/ 0 h 30"/>
                  <a:gd name="T10" fmla="*/ 0 60000 65536"/>
                  <a:gd name="T11" fmla="*/ 0 60000 65536"/>
                  <a:gd name="T12" fmla="*/ 0 60000 65536"/>
                  <a:gd name="T13" fmla="*/ 0 60000 65536"/>
                  <a:gd name="T14" fmla="*/ 0 60000 65536"/>
                  <a:gd name="T15" fmla="*/ 0 w 50"/>
                  <a:gd name="T16" fmla="*/ 0 h 30"/>
                  <a:gd name="T17" fmla="*/ 50 w 50"/>
                  <a:gd name="T18" fmla="*/ 30 h 30"/>
                </a:gdLst>
                <a:ahLst/>
                <a:cxnLst>
                  <a:cxn ang="T10">
                    <a:pos x="T0" y="T1"/>
                  </a:cxn>
                  <a:cxn ang="T11">
                    <a:pos x="T2" y="T3"/>
                  </a:cxn>
                  <a:cxn ang="T12">
                    <a:pos x="T4" y="T5"/>
                  </a:cxn>
                  <a:cxn ang="T13">
                    <a:pos x="T6" y="T7"/>
                  </a:cxn>
                  <a:cxn ang="T14">
                    <a:pos x="T8" y="T9"/>
                  </a:cxn>
                </a:cxnLst>
                <a:rect l="T15" t="T16" r="T17" b="T18"/>
                <a:pathLst>
                  <a:path w="50" h="30">
                    <a:moveTo>
                      <a:pt x="2" y="0"/>
                    </a:moveTo>
                    <a:lnTo>
                      <a:pt x="50" y="28"/>
                    </a:lnTo>
                    <a:lnTo>
                      <a:pt x="48" y="30"/>
                    </a:lnTo>
                    <a:lnTo>
                      <a:pt x="0" y="2"/>
                    </a:lnTo>
                    <a:lnTo>
                      <a:pt x="2" y="0"/>
                    </a:lnTo>
                    <a:close/>
                  </a:path>
                </a:pathLst>
              </a:custGeom>
              <a:solidFill>
                <a:srgbClr val="E6E5E5"/>
              </a:solidFill>
              <a:ln w="9525">
                <a:noFill/>
                <a:round/>
                <a:headEnd/>
                <a:tailEnd/>
              </a:ln>
            </p:spPr>
            <p:txBody>
              <a:bodyPr/>
              <a:lstStyle/>
              <a:p>
                <a:endParaRPr lang="hu-HU"/>
              </a:p>
            </p:txBody>
          </p:sp>
          <p:sp>
            <p:nvSpPr>
              <p:cNvPr id="57908" name="Freeform 1096"/>
              <p:cNvSpPr>
                <a:spLocks/>
              </p:cNvSpPr>
              <p:nvPr/>
            </p:nvSpPr>
            <p:spPr bwMode="auto">
              <a:xfrm>
                <a:off x="1543" y="2455"/>
                <a:ext cx="51" cy="31"/>
              </a:xfrm>
              <a:custGeom>
                <a:avLst/>
                <a:gdLst>
                  <a:gd name="T0" fmla="*/ 1 w 51"/>
                  <a:gd name="T1" fmla="*/ 0 h 31"/>
                  <a:gd name="T2" fmla="*/ 51 w 51"/>
                  <a:gd name="T3" fmla="*/ 28 h 31"/>
                  <a:gd name="T4" fmla="*/ 49 w 51"/>
                  <a:gd name="T5" fmla="*/ 31 h 31"/>
                  <a:gd name="T6" fmla="*/ 0 w 51"/>
                  <a:gd name="T7" fmla="*/ 3 h 31"/>
                  <a:gd name="T8" fmla="*/ 1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1" y="0"/>
                    </a:moveTo>
                    <a:lnTo>
                      <a:pt x="51" y="28"/>
                    </a:lnTo>
                    <a:lnTo>
                      <a:pt x="49" y="31"/>
                    </a:lnTo>
                    <a:lnTo>
                      <a:pt x="0" y="3"/>
                    </a:lnTo>
                    <a:lnTo>
                      <a:pt x="1" y="0"/>
                    </a:lnTo>
                    <a:close/>
                  </a:path>
                </a:pathLst>
              </a:custGeom>
              <a:solidFill>
                <a:srgbClr val="E9E9E9"/>
              </a:solidFill>
              <a:ln w="9525">
                <a:noFill/>
                <a:round/>
                <a:headEnd/>
                <a:tailEnd/>
              </a:ln>
            </p:spPr>
            <p:txBody>
              <a:bodyPr/>
              <a:lstStyle/>
              <a:p>
                <a:endParaRPr lang="hu-HU"/>
              </a:p>
            </p:txBody>
          </p:sp>
          <p:sp>
            <p:nvSpPr>
              <p:cNvPr id="57909" name="Freeform 1097"/>
              <p:cNvSpPr>
                <a:spLocks/>
              </p:cNvSpPr>
              <p:nvPr/>
            </p:nvSpPr>
            <p:spPr bwMode="auto">
              <a:xfrm>
                <a:off x="1543" y="2457"/>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ECECEC"/>
              </a:solidFill>
              <a:ln w="9525">
                <a:noFill/>
                <a:round/>
                <a:headEnd/>
                <a:tailEnd/>
              </a:ln>
            </p:spPr>
            <p:txBody>
              <a:bodyPr/>
              <a:lstStyle/>
              <a:p>
                <a:endParaRPr lang="hu-HU"/>
              </a:p>
            </p:txBody>
          </p:sp>
          <p:sp>
            <p:nvSpPr>
              <p:cNvPr id="57910" name="Freeform 1098"/>
              <p:cNvSpPr>
                <a:spLocks/>
              </p:cNvSpPr>
              <p:nvPr/>
            </p:nvSpPr>
            <p:spPr bwMode="auto">
              <a:xfrm>
                <a:off x="1542" y="2458"/>
                <a:ext cx="50" cy="31"/>
              </a:xfrm>
              <a:custGeom>
                <a:avLst/>
                <a:gdLst>
                  <a:gd name="T0" fmla="*/ 1 w 50"/>
                  <a:gd name="T1" fmla="*/ 0 h 31"/>
                  <a:gd name="T2" fmla="*/ 50 w 50"/>
                  <a:gd name="T3" fmla="*/ 28 h 31"/>
                  <a:gd name="T4" fmla="*/ 49 w 50"/>
                  <a:gd name="T5" fmla="*/ 31 h 31"/>
                  <a:gd name="T6" fmla="*/ 0 w 50"/>
                  <a:gd name="T7" fmla="*/ 3 h 31"/>
                  <a:gd name="T8" fmla="*/ 1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1" y="0"/>
                    </a:moveTo>
                    <a:lnTo>
                      <a:pt x="50" y="28"/>
                    </a:lnTo>
                    <a:lnTo>
                      <a:pt x="49" y="31"/>
                    </a:lnTo>
                    <a:lnTo>
                      <a:pt x="0" y="3"/>
                    </a:lnTo>
                    <a:lnTo>
                      <a:pt x="1" y="0"/>
                    </a:lnTo>
                    <a:close/>
                  </a:path>
                </a:pathLst>
              </a:custGeom>
              <a:solidFill>
                <a:srgbClr val="F0F0EF"/>
              </a:solidFill>
              <a:ln w="9525">
                <a:noFill/>
                <a:round/>
                <a:headEnd/>
                <a:tailEnd/>
              </a:ln>
            </p:spPr>
            <p:txBody>
              <a:bodyPr/>
              <a:lstStyle/>
              <a:p>
                <a:endParaRPr lang="hu-HU"/>
              </a:p>
            </p:txBody>
          </p:sp>
          <p:sp>
            <p:nvSpPr>
              <p:cNvPr id="57911" name="Freeform 1099"/>
              <p:cNvSpPr>
                <a:spLocks/>
              </p:cNvSpPr>
              <p:nvPr/>
            </p:nvSpPr>
            <p:spPr bwMode="auto">
              <a:xfrm>
                <a:off x="1542" y="2460"/>
                <a:ext cx="49" cy="30"/>
              </a:xfrm>
              <a:custGeom>
                <a:avLst/>
                <a:gdLst>
                  <a:gd name="T0" fmla="*/ 1 w 49"/>
                  <a:gd name="T1" fmla="*/ 0 h 30"/>
                  <a:gd name="T2" fmla="*/ 49 w 49"/>
                  <a:gd name="T3" fmla="*/ 28 h 30"/>
                  <a:gd name="T4" fmla="*/ 47 w 49"/>
                  <a:gd name="T5" fmla="*/ 30 h 30"/>
                  <a:gd name="T6" fmla="*/ 0 w 49"/>
                  <a:gd name="T7" fmla="*/ 2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8"/>
                    </a:lnTo>
                    <a:lnTo>
                      <a:pt x="47" y="30"/>
                    </a:lnTo>
                    <a:lnTo>
                      <a:pt x="0" y="2"/>
                    </a:lnTo>
                    <a:lnTo>
                      <a:pt x="1" y="0"/>
                    </a:lnTo>
                    <a:close/>
                  </a:path>
                </a:pathLst>
              </a:custGeom>
              <a:solidFill>
                <a:srgbClr val="F2F2F2"/>
              </a:solidFill>
              <a:ln w="9525">
                <a:noFill/>
                <a:round/>
                <a:headEnd/>
                <a:tailEnd/>
              </a:ln>
            </p:spPr>
            <p:txBody>
              <a:bodyPr/>
              <a:lstStyle/>
              <a:p>
                <a:endParaRPr lang="hu-HU"/>
              </a:p>
            </p:txBody>
          </p:sp>
          <p:sp>
            <p:nvSpPr>
              <p:cNvPr id="57912" name="Freeform 1100"/>
              <p:cNvSpPr>
                <a:spLocks/>
              </p:cNvSpPr>
              <p:nvPr/>
            </p:nvSpPr>
            <p:spPr bwMode="auto">
              <a:xfrm>
                <a:off x="1540" y="2461"/>
                <a:ext cx="51" cy="31"/>
              </a:xfrm>
              <a:custGeom>
                <a:avLst/>
                <a:gdLst>
                  <a:gd name="T0" fmla="*/ 2 w 51"/>
                  <a:gd name="T1" fmla="*/ 0 h 31"/>
                  <a:gd name="T2" fmla="*/ 51 w 51"/>
                  <a:gd name="T3" fmla="*/ 28 h 31"/>
                  <a:gd name="T4" fmla="*/ 49 w 51"/>
                  <a:gd name="T5" fmla="*/ 31 h 31"/>
                  <a:gd name="T6" fmla="*/ 0 w 51"/>
                  <a:gd name="T7" fmla="*/ 3 h 31"/>
                  <a:gd name="T8" fmla="*/ 2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2" y="0"/>
                    </a:moveTo>
                    <a:lnTo>
                      <a:pt x="51" y="28"/>
                    </a:lnTo>
                    <a:lnTo>
                      <a:pt x="49" y="31"/>
                    </a:lnTo>
                    <a:lnTo>
                      <a:pt x="0" y="3"/>
                    </a:lnTo>
                    <a:lnTo>
                      <a:pt x="2" y="0"/>
                    </a:lnTo>
                    <a:close/>
                  </a:path>
                </a:pathLst>
              </a:custGeom>
              <a:solidFill>
                <a:srgbClr val="F6F6F6"/>
              </a:solidFill>
              <a:ln w="9525">
                <a:noFill/>
                <a:round/>
                <a:headEnd/>
                <a:tailEnd/>
              </a:ln>
            </p:spPr>
            <p:txBody>
              <a:bodyPr/>
              <a:lstStyle/>
              <a:p>
                <a:endParaRPr lang="hu-HU"/>
              </a:p>
            </p:txBody>
          </p:sp>
          <p:sp>
            <p:nvSpPr>
              <p:cNvPr id="57913" name="Freeform 1101"/>
              <p:cNvSpPr>
                <a:spLocks/>
              </p:cNvSpPr>
              <p:nvPr/>
            </p:nvSpPr>
            <p:spPr bwMode="auto">
              <a:xfrm>
                <a:off x="1540" y="2462"/>
                <a:ext cx="49" cy="31"/>
              </a:xfrm>
              <a:custGeom>
                <a:avLst/>
                <a:gdLst>
                  <a:gd name="T0" fmla="*/ 2 w 49"/>
                  <a:gd name="T1" fmla="*/ 0 h 31"/>
                  <a:gd name="T2" fmla="*/ 49 w 49"/>
                  <a:gd name="T3" fmla="*/ 28 h 31"/>
                  <a:gd name="T4" fmla="*/ 48 w 49"/>
                  <a:gd name="T5" fmla="*/ 31 h 31"/>
                  <a:gd name="T6" fmla="*/ 0 w 49"/>
                  <a:gd name="T7" fmla="*/ 3 h 31"/>
                  <a:gd name="T8" fmla="*/ 2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2" y="0"/>
                    </a:moveTo>
                    <a:lnTo>
                      <a:pt x="49" y="28"/>
                    </a:lnTo>
                    <a:lnTo>
                      <a:pt x="48" y="31"/>
                    </a:lnTo>
                    <a:lnTo>
                      <a:pt x="0" y="3"/>
                    </a:lnTo>
                    <a:lnTo>
                      <a:pt x="2" y="0"/>
                    </a:lnTo>
                    <a:close/>
                  </a:path>
                </a:pathLst>
              </a:custGeom>
              <a:solidFill>
                <a:srgbClr val="F8F8F8"/>
              </a:solidFill>
              <a:ln w="9525">
                <a:noFill/>
                <a:round/>
                <a:headEnd/>
                <a:tailEnd/>
              </a:ln>
            </p:spPr>
            <p:txBody>
              <a:bodyPr/>
              <a:lstStyle/>
              <a:p>
                <a:endParaRPr lang="hu-HU"/>
              </a:p>
            </p:txBody>
          </p:sp>
          <p:sp>
            <p:nvSpPr>
              <p:cNvPr id="57914" name="Freeform 1102"/>
              <p:cNvSpPr>
                <a:spLocks/>
              </p:cNvSpPr>
              <p:nvPr/>
            </p:nvSpPr>
            <p:spPr bwMode="auto">
              <a:xfrm>
                <a:off x="1539" y="2464"/>
                <a:ext cx="50" cy="29"/>
              </a:xfrm>
              <a:custGeom>
                <a:avLst/>
                <a:gdLst>
                  <a:gd name="T0" fmla="*/ 1 w 50"/>
                  <a:gd name="T1" fmla="*/ 0 h 29"/>
                  <a:gd name="T2" fmla="*/ 50 w 50"/>
                  <a:gd name="T3" fmla="*/ 28 h 29"/>
                  <a:gd name="T4" fmla="*/ 49 w 50"/>
                  <a:gd name="T5" fmla="*/ 29 h 29"/>
                  <a:gd name="T6" fmla="*/ 0 w 50"/>
                  <a:gd name="T7" fmla="*/ 1 h 29"/>
                  <a:gd name="T8" fmla="*/ 1 w 50"/>
                  <a:gd name="T9" fmla="*/ 0 h 29"/>
                  <a:gd name="T10" fmla="*/ 0 60000 65536"/>
                  <a:gd name="T11" fmla="*/ 0 60000 65536"/>
                  <a:gd name="T12" fmla="*/ 0 60000 65536"/>
                  <a:gd name="T13" fmla="*/ 0 60000 65536"/>
                  <a:gd name="T14" fmla="*/ 0 60000 65536"/>
                  <a:gd name="T15" fmla="*/ 0 w 50"/>
                  <a:gd name="T16" fmla="*/ 0 h 29"/>
                  <a:gd name="T17" fmla="*/ 50 w 50"/>
                  <a:gd name="T18" fmla="*/ 29 h 29"/>
                </a:gdLst>
                <a:ahLst/>
                <a:cxnLst>
                  <a:cxn ang="T10">
                    <a:pos x="T0" y="T1"/>
                  </a:cxn>
                  <a:cxn ang="T11">
                    <a:pos x="T2" y="T3"/>
                  </a:cxn>
                  <a:cxn ang="T12">
                    <a:pos x="T4" y="T5"/>
                  </a:cxn>
                  <a:cxn ang="T13">
                    <a:pos x="T6" y="T7"/>
                  </a:cxn>
                  <a:cxn ang="T14">
                    <a:pos x="T8" y="T9"/>
                  </a:cxn>
                </a:cxnLst>
                <a:rect l="T15" t="T16" r="T17" b="T18"/>
                <a:pathLst>
                  <a:path w="50" h="29">
                    <a:moveTo>
                      <a:pt x="1" y="0"/>
                    </a:moveTo>
                    <a:lnTo>
                      <a:pt x="50" y="28"/>
                    </a:lnTo>
                    <a:lnTo>
                      <a:pt x="49" y="29"/>
                    </a:lnTo>
                    <a:lnTo>
                      <a:pt x="0" y="1"/>
                    </a:lnTo>
                    <a:lnTo>
                      <a:pt x="1" y="0"/>
                    </a:lnTo>
                    <a:close/>
                  </a:path>
                </a:pathLst>
              </a:custGeom>
              <a:solidFill>
                <a:srgbClr val="FFFFFF"/>
              </a:solidFill>
              <a:ln w="9525">
                <a:noFill/>
                <a:round/>
                <a:headEnd/>
                <a:tailEnd/>
              </a:ln>
            </p:spPr>
            <p:txBody>
              <a:bodyPr/>
              <a:lstStyle/>
              <a:p>
                <a:endParaRPr lang="hu-HU"/>
              </a:p>
            </p:txBody>
          </p:sp>
          <p:sp>
            <p:nvSpPr>
              <p:cNvPr id="57915" name="Freeform 1103"/>
              <p:cNvSpPr>
                <a:spLocks/>
              </p:cNvSpPr>
              <p:nvPr/>
            </p:nvSpPr>
            <p:spPr bwMode="auto">
              <a:xfrm>
                <a:off x="1539" y="2465"/>
                <a:ext cx="49" cy="30"/>
              </a:xfrm>
              <a:custGeom>
                <a:avLst/>
                <a:gdLst>
                  <a:gd name="T0" fmla="*/ 1 w 49"/>
                  <a:gd name="T1" fmla="*/ 0 h 30"/>
                  <a:gd name="T2" fmla="*/ 49 w 49"/>
                  <a:gd name="T3" fmla="*/ 28 h 30"/>
                  <a:gd name="T4" fmla="*/ 48 w 49"/>
                  <a:gd name="T5" fmla="*/ 30 h 30"/>
                  <a:gd name="T6" fmla="*/ 0 w 49"/>
                  <a:gd name="T7" fmla="*/ 2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8"/>
                    </a:lnTo>
                    <a:lnTo>
                      <a:pt x="48" y="30"/>
                    </a:lnTo>
                    <a:lnTo>
                      <a:pt x="0" y="2"/>
                    </a:lnTo>
                    <a:lnTo>
                      <a:pt x="1" y="0"/>
                    </a:lnTo>
                    <a:close/>
                  </a:path>
                </a:pathLst>
              </a:custGeom>
              <a:solidFill>
                <a:srgbClr val="FDFDFD"/>
              </a:solidFill>
              <a:ln w="9525">
                <a:noFill/>
                <a:round/>
                <a:headEnd/>
                <a:tailEnd/>
              </a:ln>
            </p:spPr>
            <p:txBody>
              <a:bodyPr/>
              <a:lstStyle/>
              <a:p>
                <a:endParaRPr lang="hu-HU"/>
              </a:p>
            </p:txBody>
          </p:sp>
          <p:sp>
            <p:nvSpPr>
              <p:cNvPr id="57916" name="Freeform 1104"/>
              <p:cNvSpPr>
                <a:spLocks/>
              </p:cNvSpPr>
              <p:nvPr/>
            </p:nvSpPr>
            <p:spPr bwMode="auto">
              <a:xfrm>
                <a:off x="1537" y="2465"/>
                <a:ext cx="51" cy="31"/>
              </a:xfrm>
              <a:custGeom>
                <a:avLst/>
                <a:gdLst>
                  <a:gd name="T0" fmla="*/ 2 w 51"/>
                  <a:gd name="T1" fmla="*/ 0 h 31"/>
                  <a:gd name="T2" fmla="*/ 51 w 51"/>
                  <a:gd name="T3" fmla="*/ 28 h 31"/>
                  <a:gd name="T4" fmla="*/ 50 w 51"/>
                  <a:gd name="T5" fmla="*/ 31 h 31"/>
                  <a:gd name="T6" fmla="*/ 0 w 51"/>
                  <a:gd name="T7" fmla="*/ 3 h 31"/>
                  <a:gd name="T8" fmla="*/ 2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2" y="0"/>
                    </a:moveTo>
                    <a:lnTo>
                      <a:pt x="51" y="28"/>
                    </a:lnTo>
                    <a:lnTo>
                      <a:pt x="50" y="31"/>
                    </a:lnTo>
                    <a:lnTo>
                      <a:pt x="0" y="3"/>
                    </a:lnTo>
                    <a:lnTo>
                      <a:pt x="2" y="0"/>
                    </a:lnTo>
                    <a:close/>
                  </a:path>
                </a:pathLst>
              </a:custGeom>
              <a:solidFill>
                <a:srgbClr val="F9F9F9"/>
              </a:solidFill>
              <a:ln w="9525">
                <a:noFill/>
                <a:round/>
                <a:headEnd/>
                <a:tailEnd/>
              </a:ln>
            </p:spPr>
            <p:txBody>
              <a:bodyPr/>
              <a:lstStyle/>
              <a:p>
                <a:endParaRPr lang="hu-HU"/>
              </a:p>
            </p:txBody>
          </p:sp>
          <p:sp>
            <p:nvSpPr>
              <p:cNvPr id="57917" name="Freeform 1105"/>
              <p:cNvSpPr>
                <a:spLocks/>
              </p:cNvSpPr>
              <p:nvPr/>
            </p:nvSpPr>
            <p:spPr bwMode="auto">
              <a:xfrm>
                <a:off x="1537" y="2467"/>
                <a:ext cx="50" cy="31"/>
              </a:xfrm>
              <a:custGeom>
                <a:avLst/>
                <a:gdLst>
                  <a:gd name="T0" fmla="*/ 2 w 50"/>
                  <a:gd name="T1" fmla="*/ 0 h 31"/>
                  <a:gd name="T2" fmla="*/ 50 w 50"/>
                  <a:gd name="T3" fmla="*/ 28 h 31"/>
                  <a:gd name="T4" fmla="*/ 48 w 50"/>
                  <a:gd name="T5" fmla="*/ 31 h 31"/>
                  <a:gd name="T6" fmla="*/ 0 w 50"/>
                  <a:gd name="T7" fmla="*/ 2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2"/>
                    </a:lnTo>
                    <a:lnTo>
                      <a:pt x="2" y="0"/>
                    </a:lnTo>
                    <a:close/>
                  </a:path>
                </a:pathLst>
              </a:custGeom>
              <a:solidFill>
                <a:srgbClr val="F7F7F7"/>
              </a:solidFill>
              <a:ln w="9525">
                <a:noFill/>
                <a:round/>
                <a:headEnd/>
                <a:tailEnd/>
              </a:ln>
            </p:spPr>
            <p:txBody>
              <a:bodyPr/>
              <a:lstStyle/>
              <a:p>
                <a:endParaRPr lang="hu-HU"/>
              </a:p>
            </p:txBody>
          </p:sp>
          <p:sp>
            <p:nvSpPr>
              <p:cNvPr id="57918" name="Freeform 1106"/>
              <p:cNvSpPr>
                <a:spLocks/>
              </p:cNvSpPr>
              <p:nvPr/>
            </p:nvSpPr>
            <p:spPr bwMode="auto">
              <a:xfrm>
                <a:off x="1536" y="2468"/>
                <a:ext cx="51" cy="31"/>
              </a:xfrm>
              <a:custGeom>
                <a:avLst/>
                <a:gdLst>
                  <a:gd name="T0" fmla="*/ 1 w 51"/>
                  <a:gd name="T1" fmla="*/ 0 h 31"/>
                  <a:gd name="T2" fmla="*/ 51 w 51"/>
                  <a:gd name="T3" fmla="*/ 28 h 31"/>
                  <a:gd name="T4" fmla="*/ 49 w 51"/>
                  <a:gd name="T5" fmla="*/ 31 h 31"/>
                  <a:gd name="T6" fmla="*/ 0 w 51"/>
                  <a:gd name="T7" fmla="*/ 3 h 31"/>
                  <a:gd name="T8" fmla="*/ 1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1" y="0"/>
                    </a:moveTo>
                    <a:lnTo>
                      <a:pt x="51" y="28"/>
                    </a:lnTo>
                    <a:lnTo>
                      <a:pt x="49" y="31"/>
                    </a:lnTo>
                    <a:lnTo>
                      <a:pt x="0" y="3"/>
                    </a:lnTo>
                    <a:lnTo>
                      <a:pt x="1" y="0"/>
                    </a:lnTo>
                    <a:close/>
                  </a:path>
                </a:pathLst>
              </a:custGeom>
              <a:solidFill>
                <a:srgbClr val="F3F3F3"/>
              </a:solidFill>
              <a:ln w="9525">
                <a:noFill/>
                <a:round/>
                <a:headEnd/>
                <a:tailEnd/>
              </a:ln>
            </p:spPr>
            <p:txBody>
              <a:bodyPr/>
              <a:lstStyle/>
              <a:p>
                <a:endParaRPr lang="hu-HU"/>
              </a:p>
            </p:txBody>
          </p:sp>
          <p:sp>
            <p:nvSpPr>
              <p:cNvPr id="57919" name="Freeform 1107"/>
              <p:cNvSpPr>
                <a:spLocks/>
              </p:cNvSpPr>
              <p:nvPr/>
            </p:nvSpPr>
            <p:spPr bwMode="auto">
              <a:xfrm>
                <a:off x="1536" y="2469"/>
                <a:ext cx="49" cy="31"/>
              </a:xfrm>
              <a:custGeom>
                <a:avLst/>
                <a:gdLst>
                  <a:gd name="T0" fmla="*/ 1 w 49"/>
                  <a:gd name="T1" fmla="*/ 0 h 31"/>
                  <a:gd name="T2" fmla="*/ 49 w 49"/>
                  <a:gd name="T3" fmla="*/ 29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9"/>
                    </a:lnTo>
                    <a:lnTo>
                      <a:pt x="48" y="31"/>
                    </a:lnTo>
                    <a:lnTo>
                      <a:pt x="0" y="3"/>
                    </a:lnTo>
                    <a:lnTo>
                      <a:pt x="1" y="0"/>
                    </a:lnTo>
                    <a:close/>
                  </a:path>
                </a:pathLst>
              </a:custGeom>
              <a:solidFill>
                <a:srgbClr val="F1F1F1"/>
              </a:solidFill>
              <a:ln w="9525">
                <a:noFill/>
                <a:round/>
                <a:headEnd/>
                <a:tailEnd/>
              </a:ln>
            </p:spPr>
            <p:txBody>
              <a:bodyPr/>
              <a:lstStyle/>
              <a:p>
                <a:endParaRPr lang="hu-HU"/>
              </a:p>
            </p:txBody>
          </p:sp>
          <p:sp>
            <p:nvSpPr>
              <p:cNvPr id="57920" name="Freeform 1108"/>
              <p:cNvSpPr>
                <a:spLocks/>
              </p:cNvSpPr>
              <p:nvPr/>
            </p:nvSpPr>
            <p:spPr bwMode="auto">
              <a:xfrm>
                <a:off x="1534" y="2471"/>
                <a:ext cx="51" cy="31"/>
              </a:xfrm>
              <a:custGeom>
                <a:avLst/>
                <a:gdLst>
                  <a:gd name="T0" fmla="*/ 2 w 51"/>
                  <a:gd name="T1" fmla="*/ 0 h 31"/>
                  <a:gd name="T2" fmla="*/ 51 w 51"/>
                  <a:gd name="T3" fmla="*/ 28 h 31"/>
                  <a:gd name="T4" fmla="*/ 50 w 51"/>
                  <a:gd name="T5" fmla="*/ 31 h 31"/>
                  <a:gd name="T6" fmla="*/ 0 w 51"/>
                  <a:gd name="T7" fmla="*/ 3 h 31"/>
                  <a:gd name="T8" fmla="*/ 2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2" y="0"/>
                    </a:moveTo>
                    <a:lnTo>
                      <a:pt x="51" y="28"/>
                    </a:lnTo>
                    <a:lnTo>
                      <a:pt x="50" y="31"/>
                    </a:lnTo>
                    <a:lnTo>
                      <a:pt x="0" y="3"/>
                    </a:lnTo>
                    <a:lnTo>
                      <a:pt x="2" y="0"/>
                    </a:lnTo>
                    <a:close/>
                  </a:path>
                </a:pathLst>
              </a:custGeom>
              <a:solidFill>
                <a:srgbClr val="EDEDED"/>
              </a:solidFill>
              <a:ln w="9525">
                <a:noFill/>
                <a:round/>
                <a:headEnd/>
                <a:tailEnd/>
              </a:ln>
            </p:spPr>
            <p:txBody>
              <a:bodyPr/>
              <a:lstStyle/>
              <a:p>
                <a:endParaRPr lang="hu-HU"/>
              </a:p>
            </p:txBody>
          </p:sp>
          <p:sp>
            <p:nvSpPr>
              <p:cNvPr id="57921" name="Freeform 1109"/>
              <p:cNvSpPr>
                <a:spLocks/>
              </p:cNvSpPr>
              <p:nvPr/>
            </p:nvSpPr>
            <p:spPr bwMode="auto">
              <a:xfrm>
                <a:off x="1534" y="2472"/>
                <a:ext cx="50" cy="30"/>
              </a:xfrm>
              <a:custGeom>
                <a:avLst/>
                <a:gdLst>
                  <a:gd name="T0" fmla="*/ 2 w 50"/>
                  <a:gd name="T1" fmla="*/ 0 h 30"/>
                  <a:gd name="T2" fmla="*/ 50 w 50"/>
                  <a:gd name="T3" fmla="*/ 28 h 30"/>
                  <a:gd name="T4" fmla="*/ 48 w 50"/>
                  <a:gd name="T5" fmla="*/ 30 h 30"/>
                  <a:gd name="T6" fmla="*/ 0 w 50"/>
                  <a:gd name="T7" fmla="*/ 3 h 30"/>
                  <a:gd name="T8" fmla="*/ 2 w 50"/>
                  <a:gd name="T9" fmla="*/ 0 h 30"/>
                  <a:gd name="T10" fmla="*/ 0 60000 65536"/>
                  <a:gd name="T11" fmla="*/ 0 60000 65536"/>
                  <a:gd name="T12" fmla="*/ 0 60000 65536"/>
                  <a:gd name="T13" fmla="*/ 0 60000 65536"/>
                  <a:gd name="T14" fmla="*/ 0 60000 65536"/>
                  <a:gd name="T15" fmla="*/ 0 w 50"/>
                  <a:gd name="T16" fmla="*/ 0 h 30"/>
                  <a:gd name="T17" fmla="*/ 50 w 50"/>
                  <a:gd name="T18" fmla="*/ 30 h 30"/>
                </a:gdLst>
                <a:ahLst/>
                <a:cxnLst>
                  <a:cxn ang="T10">
                    <a:pos x="T0" y="T1"/>
                  </a:cxn>
                  <a:cxn ang="T11">
                    <a:pos x="T2" y="T3"/>
                  </a:cxn>
                  <a:cxn ang="T12">
                    <a:pos x="T4" y="T5"/>
                  </a:cxn>
                  <a:cxn ang="T13">
                    <a:pos x="T6" y="T7"/>
                  </a:cxn>
                  <a:cxn ang="T14">
                    <a:pos x="T8" y="T9"/>
                  </a:cxn>
                </a:cxnLst>
                <a:rect l="T15" t="T16" r="T17" b="T18"/>
                <a:pathLst>
                  <a:path w="50" h="30">
                    <a:moveTo>
                      <a:pt x="2" y="0"/>
                    </a:moveTo>
                    <a:lnTo>
                      <a:pt x="50" y="28"/>
                    </a:lnTo>
                    <a:lnTo>
                      <a:pt x="48" y="30"/>
                    </a:lnTo>
                    <a:lnTo>
                      <a:pt x="0" y="3"/>
                    </a:lnTo>
                    <a:lnTo>
                      <a:pt x="2" y="0"/>
                    </a:lnTo>
                    <a:close/>
                  </a:path>
                </a:pathLst>
              </a:custGeom>
              <a:solidFill>
                <a:srgbClr val="EBEBEA"/>
              </a:solidFill>
              <a:ln w="9525">
                <a:noFill/>
                <a:round/>
                <a:headEnd/>
                <a:tailEnd/>
              </a:ln>
            </p:spPr>
            <p:txBody>
              <a:bodyPr/>
              <a:lstStyle/>
              <a:p>
                <a:endParaRPr lang="hu-HU"/>
              </a:p>
            </p:txBody>
          </p:sp>
          <p:sp>
            <p:nvSpPr>
              <p:cNvPr id="57922" name="Freeform 1110"/>
              <p:cNvSpPr>
                <a:spLocks/>
              </p:cNvSpPr>
              <p:nvPr/>
            </p:nvSpPr>
            <p:spPr bwMode="auto">
              <a:xfrm>
                <a:off x="1533" y="2474"/>
                <a:ext cx="51" cy="29"/>
              </a:xfrm>
              <a:custGeom>
                <a:avLst/>
                <a:gdLst>
                  <a:gd name="T0" fmla="*/ 1 w 51"/>
                  <a:gd name="T1" fmla="*/ 0 h 29"/>
                  <a:gd name="T2" fmla="*/ 51 w 51"/>
                  <a:gd name="T3" fmla="*/ 28 h 29"/>
                  <a:gd name="T4" fmla="*/ 49 w 51"/>
                  <a:gd name="T5" fmla="*/ 29 h 29"/>
                  <a:gd name="T6" fmla="*/ 0 w 51"/>
                  <a:gd name="T7" fmla="*/ 1 h 29"/>
                  <a:gd name="T8" fmla="*/ 1 w 51"/>
                  <a:gd name="T9" fmla="*/ 0 h 29"/>
                  <a:gd name="T10" fmla="*/ 0 60000 65536"/>
                  <a:gd name="T11" fmla="*/ 0 60000 65536"/>
                  <a:gd name="T12" fmla="*/ 0 60000 65536"/>
                  <a:gd name="T13" fmla="*/ 0 60000 65536"/>
                  <a:gd name="T14" fmla="*/ 0 60000 65536"/>
                  <a:gd name="T15" fmla="*/ 0 w 51"/>
                  <a:gd name="T16" fmla="*/ 0 h 29"/>
                  <a:gd name="T17" fmla="*/ 51 w 51"/>
                  <a:gd name="T18" fmla="*/ 29 h 29"/>
                </a:gdLst>
                <a:ahLst/>
                <a:cxnLst>
                  <a:cxn ang="T10">
                    <a:pos x="T0" y="T1"/>
                  </a:cxn>
                  <a:cxn ang="T11">
                    <a:pos x="T2" y="T3"/>
                  </a:cxn>
                  <a:cxn ang="T12">
                    <a:pos x="T4" y="T5"/>
                  </a:cxn>
                  <a:cxn ang="T13">
                    <a:pos x="T6" y="T7"/>
                  </a:cxn>
                  <a:cxn ang="T14">
                    <a:pos x="T8" y="T9"/>
                  </a:cxn>
                </a:cxnLst>
                <a:rect l="T15" t="T16" r="T17" b="T18"/>
                <a:pathLst>
                  <a:path w="51" h="29">
                    <a:moveTo>
                      <a:pt x="1" y="0"/>
                    </a:moveTo>
                    <a:lnTo>
                      <a:pt x="51" y="28"/>
                    </a:lnTo>
                    <a:lnTo>
                      <a:pt x="49" y="29"/>
                    </a:lnTo>
                    <a:lnTo>
                      <a:pt x="0" y="1"/>
                    </a:lnTo>
                    <a:lnTo>
                      <a:pt x="1" y="0"/>
                    </a:lnTo>
                    <a:close/>
                  </a:path>
                </a:pathLst>
              </a:custGeom>
              <a:solidFill>
                <a:srgbClr val="E7E7E7"/>
              </a:solidFill>
              <a:ln w="9525">
                <a:noFill/>
                <a:round/>
                <a:headEnd/>
                <a:tailEnd/>
              </a:ln>
            </p:spPr>
            <p:txBody>
              <a:bodyPr/>
              <a:lstStyle/>
              <a:p>
                <a:endParaRPr lang="hu-HU"/>
              </a:p>
            </p:txBody>
          </p:sp>
          <p:sp>
            <p:nvSpPr>
              <p:cNvPr id="57923" name="Freeform 1111"/>
              <p:cNvSpPr>
                <a:spLocks/>
              </p:cNvSpPr>
              <p:nvPr/>
            </p:nvSpPr>
            <p:spPr bwMode="auto">
              <a:xfrm>
                <a:off x="1533" y="2475"/>
                <a:ext cx="49" cy="30"/>
              </a:xfrm>
              <a:custGeom>
                <a:avLst/>
                <a:gdLst>
                  <a:gd name="T0" fmla="*/ 1 w 49"/>
                  <a:gd name="T1" fmla="*/ 0 h 30"/>
                  <a:gd name="T2" fmla="*/ 49 w 49"/>
                  <a:gd name="T3" fmla="*/ 27 h 30"/>
                  <a:gd name="T4" fmla="*/ 48 w 49"/>
                  <a:gd name="T5" fmla="*/ 30 h 30"/>
                  <a:gd name="T6" fmla="*/ 0 w 49"/>
                  <a:gd name="T7" fmla="*/ 1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7"/>
                    </a:lnTo>
                    <a:lnTo>
                      <a:pt x="48" y="30"/>
                    </a:lnTo>
                    <a:lnTo>
                      <a:pt x="0" y="1"/>
                    </a:lnTo>
                    <a:lnTo>
                      <a:pt x="1" y="0"/>
                    </a:lnTo>
                    <a:close/>
                  </a:path>
                </a:pathLst>
              </a:custGeom>
              <a:solidFill>
                <a:srgbClr val="E4E4E4"/>
              </a:solidFill>
              <a:ln w="9525">
                <a:noFill/>
                <a:round/>
                <a:headEnd/>
                <a:tailEnd/>
              </a:ln>
            </p:spPr>
            <p:txBody>
              <a:bodyPr/>
              <a:lstStyle/>
              <a:p>
                <a:endParaRPr lang="hu-HU"/>
              </a:p>
            </p:txBody>
          </p:sp>
          <p:sp>
            <p:nvSpPr>
              <p:cNvPr id="57924" name="Freeform 1112"/>
              <p:cNvSpPr>
                <a:spLocks/>
              </p:cNvSpPr>
              <p:nvPr/>
            </p:nvSpPr>
            <p:spPr bwMode="auto">
              <a:xfrm>
                <a:off x="1532" y="2475"/>
                <a:ext cx="50" cy="31"/>
              </a:xfrm>
              <a:custGeom>
                <a:avLst/>
                <a:gdLst>
                  <a:gd name="T0" fmla="*/ 1 w 50"/>
                  <a:gd name="T1" fmla="*/ 0 h 31"/>
                  <a:gd name="T2" fmla="*/ 50 w 50"/>
                  <a:gd name="T3" fmla="*/ 28 h 31"/>
                  <a:gd name="T4" fmla="*/ 49 w 50"/>
                  <a:gd name="T5" fmla="*/ 31 h 31"/>
                  <a:gd name="T6" fmla="*/ 0 w 50"/>
                  <a:gd name="T7" fmla="*/ 3 h 31"/>
                  <a:gd name="T8" fmla="*/ 1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1" y="0"/>
                    </a:moveTo>
                    <a:lnTo>
                      <a:pt x="50" y="28"/>
                    </a:lnTo>
                    <a:lnTo>
                      <a:pt x="49" y="31"/>
                    </a:lnTo>
                    <a:lnTo>
                      <a:pt x="0" y="3"/>
                    </a:lnTo>
                    <a:lnTo>
                      <a:pt x="1" y="0"/>
                    </a:lnTo>
                    <a:close/>
                  </a:path>
                </a:pathLst>
              </a:custGeom>
              <a:solidFill>
                <a:srgbClr val="E0E0E0"/>
              </a:solidFill>
              <a:ln w="9525">
                <a:noFill/>
                <a:round/>
                <a:headEnd/>
                <a:tailEnd/>
              </a:ln>
            </p:spPr>
            <p:txBody>
              <a:bodyPr/>
              <a:lstStyle/>
              <a:p>
                <a:endParaRPr lang="hu-HU"/>
              </a:p>
            </p:txBody>
          </p:sp>
          <p:sp>
            <p:nvSpPr>
              <p:cNvPr id="57925" name="Freeform 1113"/>
              <p:cNvSpPr>
                <a:spLocks/>
              </p:cNvSpPr>
              <p:nvPr/>
            </p:nvSpPr>
            <p:spPr bwMode="auto">
              <a:xfrm>
                <a:off x="1532" y="2476"/>
                <a:ext cx="49" cy="31"/>
              </a:xfrm>
              <a:custGeom>
                <a:avLst/>
                <a:gdLst>
                  <a:gd name="T0" fmla="*/ 1 w 49"/>
                  <a:gd name="T1" fmla="*/ 0 h 31"/>
                  <a:gd name="T2" fmla="*/ 49 w 49"/>
                  <a:gd name="T3" fmla="*/ 29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9"/>
                    </a:lnTo>
                    <a:lnTo>
                      <a:pt x="48" y="31"/>
                    </a:lnTo>
                    <a:lnTo>
                      <a:pt x="0" y="3"/>
                    </a:lnTo>
                    <a:lnTo>
                      <a:pt x="1" y="0"/>
                    </a:lnTo>
                    <a:close/>
                  </a:path>
                </a:pathLst>
              </a:custGeom>
              <a:solidFill>
                <a:srgbClr val="DAD9D9"/>
              </a:solidFill>
              <a:ln w="9525">
                <a:noFill/>
                <a:round/>
                <a:headEnd/>
                <a:tailEnd/>
              </a:ln>
            </p:spPr>
            <p:txBody>
              <a:bodyPr/>
              <a:lstStyle/>
              <a:p>
                <a:endParaRPr lang="hu-HU"/>
              </a:p>
            </p:txBody>
          </p:sp>
          <p:sp>
            <p:nvSpPr>
              <p:cNvPr id="57926" name="Freeform 1114"/>
              <p:cNvSpPr>
                <a:spLocks/>
              </p:cNvSpPr>
              <p:nvPr/>
            </p:nvSpPr>
            <p:spPr bwMode="auto">
              <a:xfrm>
                <a:off x="1530" y="2478"/>
                <a:ext cx="51" cy="31"/>
              </a:xfrm>
              <a:custGeom>
                <a:avLst/>
                <a:gdLst>
                  <a:gd name="T0" fmla="*/ 2 w 51"/>
                  <a:gd name="T1" fmla="*/ 0 h 31"/>
                  <a:gd name="T2" fmla="*/ 51 w 51"/>
                  <a:gd name="T3" fmla="*/ 28 h 31"/>
                  <a:gd name="T4" fmla="*/ 50 w 51"/>
                  <a:gd name="T5" fmla="*/ 31 h 31"/>
                  <a:gd name="T6" fmla="*/ 0 w 51"/>
                  <a:gd name="T7" fmla="*/ 3 h 31"/>
                  <a:gd name="T8" fmla="*/ 2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2" y="0"/>
                    </a:moveTo>
                    <a:lnTo>
                      <a:pt x="51" y="28"/>
                    </a:lnTo>
                    <a:lnTo>
                      <a:pt x="50" y="31"/>
                    </a:lnTo>
                    <a:lnTo>
                      <a:pt x="0" y="3"/>
                    </a:lnTo>
                    <a:lnTo>
                      <a:pt x="2" y="0"/>
                    </a:lnTo>
                    <a:close/>
                  </a:path>
                </a:pathLst>
              </a:custGeom>
              <a:solidFill>
                <a:srgbClr val="D5D5D5"/>
              </a:solidFill>
              <a:ln w="9525">
                <a:noFill/>
                <a:round/>
                <a:headEnd/>
                <a:tailEnd/>
              </a:ln>
            </p:spPr>
            <p:txBody>
              <a:bodyPr/>
              <a:lstStyle/>
              <a:p>
                <a:endParaRPr lang="hu-HU"/>
              </a:p>
            </p:txBody>
          </p:sp>
          <p:sp>
            <p:nvSpPr>
              <p:cNvPr id="57927" name="Freeform 1115"/>
              <p:cNvSpPr>
                <a:spLocks/>
              </p:cNvSpPr>
              <p:nvPr/>
            </p:nvSpPr>
            <p:spPr bwMode="auto">
              <a:xfrm>
                <a:off x="1530" y="2479"/>
                <a:ext cx="50" cy="31"/>
              </a:xfrm>
              <a:custGeom>
                <a:avLst/>
                <a:gdLst>
                  <a:gd name="T0" fmla="*/ 2 w 50"/>
                  <a:gd name="T1" fmla="*/ 0 h 31"/>
                  <a:gd name="T2" fmla="*/ 50 w 50"/>
                  <a:gd name="T3" fmla="*/ 28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3"/>
                    </a:lnTo>
                    <a:lnTo>
                      <a:pt x="2" y="0"/>
                    </a:lnTo>
                    <a:close/>
                  </a:path>
                </a:pathLst>
              </a:custGeom>
              <a:solidFill>
                <a:srgbClr val="D3D2D2"/>
              </a:solidFill>
              <a:ln w="9525">
                <a:noFill/>
                <a:round/>
                <a:headEnd/>
                <a:tailEnd/>
              </a:ln>
            </p:spPr>
            <p:txBody>
              <a:bodyPr/>
              <a:lstStyle/>
              <a:p>
                <a:endParaRPr lang="hu-HU"/>
              </a:p>
            </p:txBody>
          </p:sp>
          <p:sp>
            <p:nvSpPr>
              <p:cNvPr id="57928" name="Freeform 1116"/>
              <p:cNvSpPr>
                <a:spLocks/>
              </p:cNvSpPr>
              <p:nvPr/>
            </p:nvSpPr>
            <p:spPr bwMode="auto">
              <a:xfrm>
                <a:off x="1529" y="2481"/>
                <a:ext cx="51" cy="31"/>
              </a:xfrm>
              <a:custGeom>
                <a:avLst/>
                <a:gdLst>
                  <a:gd name="T0" fmla="*/ 1 w 51"/>
                  <a:gd name="T1" fmla="*/ 0 h 31"/>
                  <a:gd name="T2" fmla="*/ 51 w 51"/>
                  <a:gd name="T3" fmla="*/ 28 h 31"/>
                  <a:gd name="T4" fmla="*/ 48 w 51"/>
                  <a:gd name="T5" fmla="*/ 31 h 31"/>
                  <a:gd name="T6" fmla="*/ 0 w 51"/>
                  <a:gd name="T7" fmla="*/ 2 h 31"/>
                  <a:gd name="T8" fmla="*/ 1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1" y="0"/>
                    </a:moveTo>
                    <a:lnTo>
                      <a:pt x="51" y="28"/>
                    </a:lnTo>
                    <a:lnTo>
                      <a:pt x="48" y="31"/>
                    </a:lnTo>
                    <a:lnTo>
                      <a:pt x="0" y="2"/>
                    </a:lnTo>
                    <a:lnTo>
                      <a:pt x="1" y="0"/>
                    </a:lnTo>
                    <a:close/>
                  </a:path>
                </a:pathLst>
              </a:custGeom>
              <a:solidFill>
                <a:srgbClr val="CFCECE"/>
              </a:solidFill>
              <a:ln w="9525">
                <a:noFill/>
                <a:round/>
                <a:headEnd/>
                <a:tailEnd/>
              </a:ln>
            </p:spPr>
            <p:txBody>
              <a:bodyPr/>
              <a:lstStyle/>
              <a:p>
                <a:endParaRPr lang="hu-HU"/>
              </a:p>
            </p:txBody>
          </p:sp>
          <p:sp>
            <p:nvSpPr>
              <p:cNvPr id="57929" name="Freeform 1117"/>
              <p:cNvSpPr>
                <a:spLocks/>
              </p:cNvSpPr>
              <p:nvPr/>
            </p:nvSpPr>
            <p:spPr bwMode="auto">
              <a:xfrm>
                <a:off x="1529" y="2482"/>
                <a:ext cx="49" cy="30"/>
              </a:xfrm>
              <a:custGeom>
                <a:avLst/>
                <a:gdLst>
                  <a:gd name="T0" fmla="*/ 1 w 49"/>
                  <a:gd name="T1" fmla="*/ 0 h 30"/>
                  <a:gd name="T2" fmla="*/ 49 w 49"/>
                  <a:gd name="T3" fmla="*/ 28 h 30"/>
                  <a:gd name="T4" fmla="*/ 48 w 49"/>
                  <a:gd name="T5" fmla="*/ 30 h 30"/>
                  <a:gd name="T6" fmla="*/ 0 w 49"/>
                  <a:gd name="T7" fmla="*/ 1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8"/>
                    </a:lnTo>
                    <a:lnTo>
                      <a:pt x="48" y="30"/>
                    </a:lnTo>
                    <a:lnTo>
                      <a:pt x="0" y="1"/>
                    </a:lnTo>
                    <a:lnTo>
                      <a:pt x="1" y="0"/>
                    </a:lnTo>
                    <a:close/>
                  </a:path>
                </a:pathLst>
              </a:custGeom>
              <a:solidFill>
                <a:srgbClr val="CDCDCC"/>
              </a:solidFill>
              <a:ln w="9525">
                <a:noFill/>
                <a:round/>
                <a:headEnd/>
                <a:tailEnd/>
              </a:ln>
            </p:spPr>
            <p:txBody>
              <a:bodyPr/>
              <a:lstStyle/>
              <a:p>
                <a:endParaRPr lang="hu-HU"/>
              </a:p>
            </p:txBody>
          </p:sp>
          <p:sp>
            <p:nvSpPr>
              <p:cNvPr id="57930" name="Freeform 1118"/>
              <p:cNvSpPr>
                <a:spLocks/>
              </p:cNvSpPr>
              <p:nvPr/>
            </p:nvSpPr>
            <p:spPr bwMode="auto">
              <a:xfrm>
                <a:off x="1527" y="2483"/>
                <a:ext cx="50" cy="30"/>
              </a:xfrm>
              <a:custGeom>
                <a:avLst/>
                <a:gdLst>
                  <a:gd name="T0" fmla="*/ 2 w 50"/>
                  <a:gd name="T1" fmla="*/ 0 h 30"/>
                  <a:gd name="T2" fmla="*/ 50 w 50"/>
                  <a:gd name="T3" fmla="*/ 29 h 30"/>
                  <a:gd name="T4" fmla="*/ 48 w 50"/>
                  <a:gd name="T5" fmla="*/ 30 h 30"/>
                  <a:gd name="T6" fmla="*/ 0 w 50"/>
                  <a:gd name="T7" fmla="*/ 2 h 30"/>
                  <a:gd name="T8" fmla="*/ 2 w 50"/>
                  <a:gd name="T9" fmla="*/ 0 h 30"/>
                  <a:gd name="T10" fmla="*/ 0 60000 65536"/>
                  <a:gd name="T11" fmla="*/ 0 60000 65536"/>
                  <a:gd name="T12" fmla="*/ 0 60000 65536"/>
                  <a:gd name="T13" fmla="*/ 0 60000 65536"/>
                  <a:gd name="T14" fmla="*/ 0 60000 65536"/>
                  <a:gd name="T15" fmla="*/ 0 w 50"/>
                  <a:gd name="T16" fmla="*/ 0 h 30"/>
                  <a:gd name="T17" fmla="*/ 50 w 50"/>
                  <a:gd name="T18" fmla="*/ 30 h 30"/>
                </a:gdLst>
                <a:ahLst/>
                <a:cxnLst>
                  <a:cxn ang="T10">
                    <a:pos x="T0" y="T1"/>
                  </a:cxn>
                  <a:cxn ang="T11">
                    <a:pos x="T2" y="T3"/>
                  </a:cxn>
                  <a:cxn ang="T12">
                    <a:pos x="T4" y="T5"/>
                  </a:cxn>
                  <a:cxn ang="T13">
                    <a:pos x="T6" y="T7"/>
                  </a:cxn>
                  <a:cxn ang="T14">
                    <a:pos x="T8" y="T9"/>
                  </a:cxn>
                </a:cxnLst>
                <a:rect l="T15" t="T16" r="T17" b="T18"/>
                <a:pathLst>
                  <a:path w="50" h="30">
                    <a:moveTo>
                      <a:pt x="2" y="0"/>
                    </a:moveTo>
                    <a:lnTo>
                      <a:pt x="50" y="29"/>
                    </a:lnTo>
                    <a:lnTo>
                      <a:pt x="48" y="30"/>
                    </a:lnTo>
                    <a:lnTo>
                      <a:pt x="0" y="2"/>
                    </a:lnTo>
                    <a:lnTo>
                      <a:pt x="2" y="0"/>
                    </a:lnTo>
                    <a:close/>
                  </a:path>
                </a:pathLst>
              </a:custGeom>
              <a:solidFill>
                <a:srgbClr val="CBCACA"/>
              </a:solidFill>
              <a:ln w="9525">
                <a:noFill/>
                <a:round/>
                <a:headEnd/>
                <a:tailEnd/>
              </a:ln>
            </p:spPr>
            <p:txBody>
              <a:bodyPr/>
              <a:lstStyle/>
              <a:p>
                <a:endParaRPr lang="hu-HU"/>
              </a:p>
            </p:txBody>
          </p:sp>
          <p:sp>
            <p:nvSpPr>
              <p:cNvPr id="57931" name="Freeform 1119"/>
              <p:cNvSpPr>
                <a:spLocks/>
              </p:cNvSpPr>
              <p:nvPr/>
            </p:nvSpPr>
            <p:spPr bwMode="auto">
              <a:xfrm>
                <a:off x="1527" y="2483"/>
                <a:ext cx="50" cy="31"/>
              </a:xfrm>
              <a:custGeom>
                <a:avLst/>
                <a:gdLst>
                  <a:gd name="T0" fmla="*/ 2 w 50"/>
                  <a:gd name="T1" fmla="*/ 0 h 31"/>
                  <a:gd name="T2" fmla="*/ 50 w 50"/>
                  <a:gd name="T3" fmla="*/ 29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9"/>
                    </a:lnTo>
                    <a:lnTo>
                      <a:pt x="48" y="31"/>
                    </a:lnTo>
                    <a:lnTo>
                      <a:pt x="0" y="3"/>
                    </a:lnTo>
                    <a:lnTo>
                      <a:pt x="2" y="0"/>
                    </a:lnTo>
                    <a:close/>
                  </a:path>
                </a:pathLst>
              </a:custGeom>
              <a:solidFill>
                <a:srgbClr val="C9C8C8"/>
              </a:solidFill>
              <a:ln w="9525">
                <a:noFill/>
                <a:round/>
                <a:headEnd/>
                <a:tailEnd/>
              </a:ln>
            </p:spPr>
            <p:txBody>
              <a:bodyPr/>
              <a:lstStyle/>
              <a:p>
                <a:endParaRPr lang="hu-HU"/>
              </a:p>
            </p:txBody>
          </p:sp>
          <p:sp>
            <p:nvSpPr>
              <p:cNvPr id="57932" name="Freeform 1120"/>
              <p:cNvSpPr>
                <a:spLocks/>
              </p:cNvSpPr>
              <p:nvPr/>
            </p:nvSpPr>
            <p:spPr bwMode="auto">
              <a:xfrm>
                <a:off x="1526" y="2485"/>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C6C5C5"/>
              </a:solidFill>
              <a:ln w="9525">
                <a:noFill/>
                <a:round/>
                <a:headEnd/>
                <a:tailEnd/>
              </a:ln>
            </p:spPr>
            <p:txBody>
              <a:bodyPr/>
              <a:lstStyle/>
              <a:p>
                <a:endParaRPr lang="hu-HU"/>
              </a:p>
            </p:txBody>
          </p:sp>
          <p:sp>
            <p:nvSpPr>
              <p:cNvPr id="57933" name="Freeform 1121"/>
              <p:cNvSpPr>
                <a:spLocks/>
              </p:cNvSpPr>
              <p:nvPr/>
            </p:nvSpPr>
            <p:spPr bwMode="auto">
              <a:xfrm>
                <a:off x="1526" y="2486"/>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C3C3C2"/>
              </a:solidFill>
              <a:ln w="9525">
                <a:noFill/>
                <a:round/>
                <a:headEnd/>
                <a:tailEnd/>
              </a:ln>
            </p:spPr>
            <p:txBody>
              <a:bodyPr/>
              <a:lstStyle/>
              <a:p>
                <a:endParaRPr lang="hu-HU"/>
              </a:p>
            </p:txBody>
          </p:sp>
          <p:sp>
            <p:nvSpPr>
              <p:cNvPr id="57934" name="Freeform 1122"/>
              <p:cNvSpPr>
                <a:spLocks/>
              </p:cNvSpPr>
              <p:nvPr/>
            </p:nvSpPr>
            <p:spPr bwMode="auto">
              <a:xfrm>
                <a:off x="1525" y="2488"/>
                <a:ext cx="49" cy="31"/>
              </a:xfrm>
              <a:custGeom>
                <a:avLst/>
                <a:gdLst>
                  <a:gd name="T0" fmla="*/ 1 w 49"/>
                  <a:gd name="T1" fmla="*/ 0 h 31"/>
                  <a:gd name="T2" fmla="*/ 49 w 49"/>
                  <a:gd name="T3" fmla="*/ 28 h 31"/>
                  <a:gd name="T4" fmla="*/ 48 w 49"/>
                  <a:gd name="T5" fmla="*/ 31 h 31"/>
                  <a:gd name="T6" fmla="*/ 0 w 49"/>
                  <a:gd name="T7" fmla="*/ 2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2"/>
                    </a:lnTo>
                    <a:lnTo>
                      <a:pt x="1" y="0"/>
                    </a:lnTo>
                    <a:close/>
                  </a:path>
                </a:pathLst>
              </a:custGeom>
              <a:solidFill>
                <a:srgbClr val="C1C1C0"/>
              </a:solidFill>
              <a:ln w="9525">
                <a:noFill/>
                <a:round/>
                <a:headEnd/>
                <a:tailEnd/>
              </a:ln>
            </p:spPr>
            <p:txBody>
              <a:bodyPr/>
              <a:lstStyle/>
              <a:p>
                <a:endParaRPr lang="hu-HU"/>
              </a:p>
            </p:txBody>
          </p:sp>
          <p:sp>
            <p:nvSpPr>
              <p:cNvPr id="57935" name="Freeform 1123"/>
              <p:cNvSpPr>
                <a:spLocks/>
              </p:cNvSpPr>
              <p:nvPr/>
            </p:nvSpPr>
            <p:spPr bwMode="auto">
              <a:xfrm>
                <a:off x="1525" y="2489"/>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BCBCBB"/>
              </a:solidFill>
              <a:ln w="9525">
                <a:noFill/>
                <a:round/>
                <a:headEnd/>
                <a:tailEnd/>
              </a:ln>
            </p:spPr>
            <p:txBody>
              <a:bodyPr/>
              <a:lstStyle/>
              <a:p>
                <a:endParaRPr lang="hu-HU"/>
              </a:p>
            </p:txBody>
          </p:sp>
          <p:sp>
            <p:nvSpPr>
              <p:cNvPr id="57936" name="Freeform 1124"/>
              <p:cNvSpPr>
                <a:spLocks/>
              </p:cNvSpPr>
              <p:nvPr/>
            </p:nvSpPr>
            <p:spPr bwMode="auto">
              <a:xfrm>
                <a:off x="1523" y="2490"/>
                <a:ext cx="50" cy="31"/>
              </a:xfrm>
              <a:custGeom>
                <a:avLst/>
                <a:gdLst>
                  <a:gd name="T0" fmla="*/ 2 w 50"/>
                  <a:gd name="T1" fmla="*/ 0 h 31"/>
                  <a:gd name="T2" fmla="*/ 50 w 50"/>
                  <a:gd name="T3" fmla="*/ 29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9"/>
                    </a:lnTo>
                    <a:lnTo>
                      <a:pt x="48" y="31"/>
                    </a:lnTo>
                    <a:lnTo>
                      <a:pt x="0" y="3"/>
                    </a:lnTo>
                    <a:lnTo>
                      <a:pt x="2" y="0"/>
                    </a:lnTo>
                    <a:close/>
                  </a:path>
                </a:pathLst>
              </a:custGeom>
              <a:solidFill>
                <a:srgbClr val="B9B9B8"/>
              </a:solidFill>
              <a:ln w="9525">
                <a:noFill/>
                <a:round/>
                <a:headEnd/>
                <a:tailEnd/>
              </a:ln>
            </p:spPr>
            <p:txBody>
              <a:bodyPr/>
              <a:lstStyle/>
              <a:p>
                <a:endParaRPr lang="hu-HU"/>
              </a:p>
            </p:txBody>
          </p:sp>
          <p:sp>
            <p:nvSpPr>
              <p:cNvPr id="57937" name="Freeform 1125"/>
              <p:cNvSpPr>
                <a:spLocks/>
              </p:cNvSpPr>
              <p:nvPr/>
            </p:nvSpPr>
            <p:spPr bwMode="auto">
              <a:xfrm>
                <a:off x="1523" y="2492"/>
                <a:ext cx="50" cy="29"/>
              </a:xfrm>
              <a:custGeom>
                <a:avLst/>
                <a:gdLst>
                  <a:gd name="T0" fmla="*/ 2 w 50"/>
                  <a:gd name="T1" fmla="*/ 0 h 29"/>
                  <a:gd name="T2" fmla="*/ 50 w 50"/>
                  <a:gd name="T3" fmla="*/ 28 h 29"/>
                  <a:gd name="T4" fmla="*/ 48 w 50"/>
                  <a:gd name="T5" fmla="*/ 29 h 29"/>
                  <a:gd name="T6" fmla="*/ 0 w 50"/>
                  <a:gd name="T7" fmla="*/ 1 h 29"/>
                  <a:gd name="T8" fmla="*/ 2 w 50"/>
                  <a:gd name="T9" fmla="*/ 0 h 29"/>
                  <a:gd name="T10" fmla="*/ 0 60000 65536"/>
                  <a:gd name="T11" fmla="*/ 0 60000 65536"/>
                  <a:gd name="T12" fmla="*/ 0 60000 65536"/>
                  <a:gd name="T13" fmla="*/ 0 60000 65536"/>
                  <a:gd name="T14" fmla="*/ 0 60000 65536"/>
                  <a:gd name="T15" fmla="*/ 0 w 50"/>
                  <a:gd name="T16" fmla="*/ 0 h 29"/>
                  <a:gd name="T17" fmla="*/ 50 w 50"/>
                  <a:gd name="T18" fmla="*/ 29 h 29"/>
                </a:gdLst>
                <a:ahLst/>
                <a:cxnLst>
                  <a:cxn ang="T10">
                    <a:pos x="T0" y="T1"/>
                  </a:cxn>
                  <a:cxn ang="T11">
                    <a:pos x="T2" y="T3"/>
                  </a:cxn>
                  <a:cxn ang="T12">
                    <a:pos x="T4" y="T5"/>
                  </a:cxn>
                  <a:cxn ang="T13">
                    <a:pos x="T6" y="T7"/>
                  </a:cxn>
                  <a:cxn ang="T14">
                    <a:pos x="T8" y="T9"/>
                  </a:cxn>
                </a:cxnLst>
                <a:rect l="T15" t="T16" r="T17" b="T18"/>
                <a:pathLst>
                  <a:path w="50" h="29">
                    <a:moveTo>
                      <a:pt x="2" y="0"/>
                    </a:moveTo>
                    <a:lnTo>
                      <a:pt x="50" y="28"/>
                    </a:lnTo>
                    <a:lnTo>
                      <a:pt x="48" y="29"/>
                    </a:lnTo>
                    <a:lnTo>
                      <a:pt x="0" y="1"/>
                    </a:lnTo>
                    <a:lnTo>
                      <a:pt x="2" y="0"/>
                    </a:lnTo>
                    <a:close/>
                  </a:path>
                </a:pathLst>
              </a:custGeom>
              <a:solidFill>
                <a:srgbClr val="B7B7B6"/>
              </a:solidFill>
              <a:ln w="9525">
                <a:noFill/>
                <a:round/>
                <a:headEnd/>
                <a:tailEnd/>
              </a:ln>
            </p:spPr>
            <p:txBody>
              <a:bodyPr/>
              <a:lstStyle/>
              <a:p>
                <a:endParaRPr lang="hu-HU"/>
              </a:p>
            </p:txBody>
          </p:sp>
          <p:sp>
            <p:nvSpPr>
              <p:cNvPr id="57938" name="Freeform 1126"/>
              <p:cNvSpPr>
                <a:spLocks/>
              </p:cNvSpPr>
              <p:nvPr/>
            </p:nvSpPr>
            <p:spPr bwMode="auto">
              <a:xfrm>
                <a:off x="1522" y="2493"/>
                <a:ext cx="49" cy="30"/>
              </a:xfrm>
              <a:custGeom>
                <a:avLst/>
                <a:gdLst>
                  <a:gd name="T0" fmla="*/ 1 w 49"/>
                  <a:gd name="T1" fmla="*/ 0 h 30"/>
                  <a:gd name="T2" fmla="*/ 49 w 49"/>
                  <a:gd name="T3" fmla="*/ 28 h 30"/>
                  <a:gd name="T4" fmla="*/ 48 w 49"/>
                  <a:gd name="T5" fmla="*/ 30 h 30"/>
                  <a:gd name="T6" fmla="*/ 0 w 49"/>
                  <a:gd name="T7" fmla="*/ 2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8"/>
                    </a:lnTo>
                    <a:lnTo>
                      <a:pt x="48" y="30"/>
                    </a:lnTo>
                    <a:lnTo>
                      <a:pt x="0" y="2"/>
                    </a:lnTo>
                    <a:lnTo>
                      <a:pt x="1" y="0"/>
                    </a:lnTo>
                    <a:close/>
                  </a:path>
                </a:pathLst>
              </a:custGeom>
              <a:solidFill>
                <a:srgbClr val="B4B4B3"/>
              </a:solidFill>
              <a:ln w="9525">
                <a:noFill/>
                <a:round/>
                <a:headEnd/>
                <a:tailEnd/>
              </a:ln>
            </p:spPr>
            <p:txBody>
              <a:bodyPr/>
              <a:lstStyle/>
              <a:p>
                <a:endParaRPr lang="hu-HU"/>
              </a:p>
            </p:txBody>
          </p:sp>
          <p:sp>
            <p:nvSpPr>
              <p:cNvPr id="57939" name="Freeform 1127"/>
              <p:cNvSpPr>
                <a:spLocks/>
              </p:cNvSpPr>
              <p:nvPr/>
            </p:nvSpPr>
            <p:spPr bwMode="auto">
              <a:xfrm>
                <a:off x="1522" y="2493"/>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B2B1B1"/>
              </a:solidFill>
              <a:ln w="9525">
                <a:noFill/>
                <a:round/>
                <a:headEnd/>
                <a:tailEnd/>
              </a:ln>
            </p:spPr>
            <p:txBody>
              <a:bodyPr/>
              <a:lstStyle/>
              <a:p>
                <a:endParaRPr lang="hu-HU"/>
              </a:p>
            </p:txBody>
          </p:sp>
          <p:sp>
            <p:nvSpPr>
              <p:cNvPr id="57940" name="Freeform 1128"/>
              <p:cNvSpPr>
                <a:spLocks/>
              </p:cNvSpPr>
              <p:nvPr/>
            </p:nvSpPr>
            <p:spPr bwMode="auto">
              <a:xfrm>
                <a:off x="1520" y="2495"/>
                <a:ext cx="50" cy="31"/>
              </a:xfrm>
              <a:custGeom>
                <a:avLst/>
                <a:gdLst>
                  <a:gd name="T0" fmla="*/ 2 w 50"/>
                  <a:gd name="T1" fmla="*/ 0 h 31"/>
                  <a:gd name="T2" fmla="*/ 50 w 50"/>
                  <a:gd name="T3" fmla="*/ 28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3"/>
                    </a:lnTo>
                    <a:lnTo>
                      <a:pt x="2" y="0"/>
                    </a:lnTo>
                    <a:close/>
                  </a:path>
                </a:pathLst>
              </a:custGeom>
              <a:solidFill>
                <a:srgbClr val="AFAEAE"/>
              </a:solidFill>
              <a:ln w="9525">
                <a:noFill/>
                <a:round/>
                <a:headEnd/>
                <a:tailEnd/>
              </a:ln>
            </p:spPr>
            <p:txBody>
              <a:bodyPr/>
              <a:lstStyle/>
              <a:p>
                <a:endParaRPr lang="hu-HU"/>
              </a:p>
            </p:txBody>
          </p:sp>
          <p:sp>
            <p:nvSpPr>
              <p:cNvPr id="57941" name="Freeform 1129"/>
              <p:cNvSpPr>
                <a:spLocks/>
              </p:cNvSpPr>
              <p:nvPr/>
            </p:nvSpPr>
            <p:spPr bwMode="auto">
              <a:xfrm>
                <a:off x="1520" y="2496"/>
                <a:ext cx="50" cy="31"/>
              </a:xfrm>
              <a:custGeom>
                <a:avLst/>
                <a:gdLst>
                  <a:gd name="T0" fmla="*/ 2 w 50"/>
                  <a:gd name="T1" fmla="*/ 0 h 31"/>
                  <a:gd name="T2" fmla="*/ 50 w 50"/>
                  <a:gd name="T3" fmla="*/ 28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3"/>
                    </a:lnTo>
                    <a:lnTo>
                      <a:pt x="2" y="0"/>
                    </a:lnTo>
                    <a:close/>
                  </a:path>
                </a:pathLst>
              </a:custGeom>
              <a:solidFill>
                <a:srgbClr val="ADACAB"/>
              </a:solidFill>
              <a:ln w="9525">
                <a:noFill/>
                <a:round/>
                <a:headEnd/>
                <a:tailEnd/>
              </a:ln>
            </p:spPr>
            <p:txBody>
              <a:bodyPr/>
              <a:lstStyle/>
              <a:p>
                <a:endParaRPr lang="hu-HU"/>
              </a:p>
            </p:txBody>
          </p:sp>
          <p:sp>
            <p:nvSpPr>
              <p:cNvPr id="57942" name="Freeform 1130"/>
              <p:cNvSpPr>
                <a:spLocks/>
              </p:cNvSpPr>
              <p:nvPr/>
            </p:nvSpPr>
            <p:spPr bwMode="auto">
              <a:xfrm>
                <a:off x="1519" y="2498"/>
                <a:ext cx="49" cy="30"/>
              </a:xfrm>
              <a:custGeom>
                <a:avLst/>
                <a:gdLst>
                  <a:gd name="T0" fmla="*/ 1 w 49"/>
                  <a:gd name="T1" fmla="*/ 0 h 30"/>
                  <a:gd name="T2" fmla="*/ 49 w 49"/>
                  <a:gd name="T3" fmla="*/ 28 h 30"/>
                  <a:gd name="T4" fmla="*/ 48 w 49"/>
                  <a:gd name="T5" fmla="*/ 30 h 30"/>
                  <a:gd name="T6" fmla="*/ 0 w 49"/>
                  <a:gd name="T7" fmla="*/ 2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8"/>
                    </a:lnTo>
                    <a:lnTo>
                      <a:pt x="48" y="30"/>
                    </a:lnTo>
                    <a:lnTo>
                      <a:pt x="0" y="2"/>
                    </a:lnTo>
                    <a:lnTo>
                      <a:pt x="1" y="0"/>
                    </a:lnTo>
                    <a:close/>
                  </a:path>
                </a:pathLst>
              </a:custGeom>
              <a:solidFill>
                <a:srgbClr val="ABAAA9"/>
              </a:solidFill>
              <a:ln w="9525">
                <a:noFill/>
                <a:round/>
                <a:headEnd/>
                <a:tailEnd/>
              </a:ln>
            </p:spPr>
            <p:txBody>
              <a:bodyPr/>
              <a:lstStyle/>
              <a:p>
                <a:endParaRPr lang="hu-HU"/>
              </a:p>
            </p:txBody>
          </p:sp>
          <p:sp>
            <p:nvSpPr>
              <p:cNvPr id="57943" name="Freeform 1131"/>
              <p:cNvSpPr>
                <a:spLocks/>
              </p:cNvSpPr>
              <p:nvPr/>
            </p:nvSpPr>
            <p:spPr bwMode="auto">
              <a:xfrm>
                <a:off x="1519" y="2499"/>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A8A8A7"/>
              </a:solidFill>
              <a:ln w="9525">
                <a:noFill/>
                <a:round/>
                <a:headEnd/>
                <a:tailEnd/>
              </a:ln>
            </p:spPr>
            <p:txBody>
              <a:bodyPr/>
              <a:lstStyle/>
              <a:p>
                <a:endParaRPr lang="hu-HU"/>
              </a:p>
            </p:txBody>
          </p:sp>
          <p:sp>
            <p:nvSpPr>
              <p:cNvPr id="57944" name="Freeform 1132"/>
              <p:cNvSpPr>
                <a:spLocks/>
              </p:cNvSpPr>
              <p:nvPr/>
            </p:nvSpPr>
            <p:spPr bwMode="auto">
              <a:xfrm>
                <a:off x="1518" y="2500"/>
                <a:ext cx="49" cy="30"/>
              </a:xfrm>
              <a:custGeom>
                <a:avLst/>
                <a:gdLst>
                  <a:gd name="T0" fmla="*/ 1 w 49"/>
                  <a:gd name="T1" fmla="*/ 0 h 30"/>
                  <a:gd name="T2" fmla="*/ 49 w 49"/>
                  <a:gd name="T3" fmla="*/ 28 h 30"/>
                  <a:gd name="T4" fmla="*/ 47 w 49"/>
                  <a:gd name="T5" fmla="*/ 30 h 30"/>
                  <a:gd name="T6" fmla="*/ 0 w 49"/>
                  <a:gd name="T7" fmla="*/ 3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8"/>
                    </a:lnTo>
                    <a:lnTo>
                      <a:pt x="47" y="30"/>
                    </a:lnTo>
                    <a:lnTo>
                      <a:pt x="0" y="3"/>
                    </a:lnTo>
                    <a:lnTo>
                      <a:pt x="1" y="0"/>
                    </a:lnTo>
                    <a:close/>
                  </a:path>
                </a:pathLst>
              </a:custGeom>
              <a:solidFill>
                <a:srgbClr val="A7A6A6"/>
              </a:solidFill>
              <a:ln w="9525">
                <a:noFill/>
                <a:round/>
                <a:headEnd/>
                <a:tailEnd/>
              </a:ln>
            </p:spPr>
            <p:txBody>
              <a:bodyPr/>
              <a:lstStyle/>
              <a:p>
                <a:endParaRPr lang="hu-HU"/>
              </a:p>
            </p:txBody>
          </p:sp>
          <p:sp>
            <p:nvSpPr>
              <p:cNvPr id="57945" name="Freeform 1133"/>
              <p:cNvSpPr>
                <a:spLocks/>
              </p:cNvSpPr>
              <p:nvPr/>
            </p:nvSpPr>
            <p:spPr bwMode="auto">
              <a:xfrm>
                <a:off x="1518" y="2502"/>
                <a:ext cx="49" cy="29"/>
              </a:xfrm>
              <a:custGeom>
                <a:avLst/>
                <a:gdLst>
                  <a:gd name="T0" fmla="*/ 1 w 49"/>
                  <a:gd name="T1" fmla="*/ 0 h 29"/>
                  <a:gd name="T2" fmla="*/ 49 w 49"/>
                  <a:gd name="T3" fmla="*/ 28 h 29"/>
                  <a:gd name="T4" fmla="*/ 47 w 49"/>
                  <a:gd name="T5" fmla="*/ 29 h 29"/>
                  <a:gd name="T6" fmla="*/ 0 w 49"/>
                  <a:gd name="T7" fmla="*/ 1 h 29"/>
                  <a:gd name="T8" fmla="*/ 1 w 49"/>
                  <a:gd name="T9" fmla="*/ 0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1" y="0"/>
                    </a:moveTo>
                    <a:lnTo>
                      <a:pt x="49" y="28"/>
                    </a:lnTo>
                    <a:lnTo>
                      <a:pt x="47" y="29"/>
                    </a:lnTo>
                    <a:lnTo>
                      <a:pt x="0" y="1"/>
                    </a:lnTo>
                    <a:lnTo>
                      <a:pt x="1" y="0"/>
                    </a:lnTo>
                    <a:close/>
                  </a:path>
                </a:pathLst>
              </a:custGeom>
              <a:solidFill>
                <a:srgbClr val="A3A2A2"/>
              </a:solidFill>
              <a:ln w="9525">
                <a:noFill/>
                <a:round/>
                <a:headEnd/>
                <a:tailEnd/>
              </a:ln>
            </p:spPr>
            <p:txBody>
              <a:bodyPr/>
              <a:lstStyle/>
              <a:p>
                <a:endParaRPr lang="hu-HU"/>
              </a:p>
            </p:txBody>
          </p:sp>
          <p:sp>
            <p:nvSpPr>
              <p:cNvPr id="57946" name="Freeform 1134"/>
              <p:cNvSpPr>
                <a:spLocks/>
              </p:cNvSpPr>
              <p:nvPr/>
            </p:nvSpPr>
            <p:spPr bwMode="auto">
              <a:xfrm>
                <a:off x="1516" y="2503"/>
                <a:ext cx="49" cy="30"/>
              </a:xfrm>
              <a:custGeom>
                <a:avLst/>
                <a:gdLst>
                  <a:gd name="T0" fmla="*/ 2 w 49"/>
                  <a:gd name="T1" fmla="*/ 0 h 30"/>
                  <a:gd name="T2" fmla="*/ 49 w 49"/>
                  <a:gd name="T3" fmla="*/ 27 h 30"/>
                  <a:gd name="T4" fmla="*/ 48 w 49"/>
                  <a:gd name="T5" fmla="*/ 30 h 30"/>
                  <a:gd name="T6" fmla="*/ 0 w 49"/>
                  <a:gd name="T7" fmla="*/ 2 h 30"/>
                  <a:gd name="T8" fmla="*/ 2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2" y="0"/>
                    </a:moveTo>
                    <a:lnTo>
                      <a:pt x="49" y="27"/>
                    </a:lnTo>
                    <a:lnTo>
                      <a:pt x="48" y="30"/>
                    </a:lnTo>
                    <a:lnTo>
                      <a:pt x="0" y="2"/>
                    </a:lnTo>
                    <a:lnTo>
                      <a:pt x="2" y="0"/>
                    </a:lnTo>
                    <a:close/>
                  </a:path>
                </a:pathLst>
              </a:custGeom>
              <a:solidFill>
                <a:srgbClr val="A1A09F"/>
              </a:solidFill>
              <a:ln w="9525">
                <a:noFill/>
                <a:round/>
                <a:headEnd/>
                <a:tailEnd/>
              </a:ln>
            </p:spPr>
            <p:txBody>
              <a:bodyPr/>
              <a:lstStyle/>
              <a:p>
                <a:endParaRPr lang="hu-HU"/>
              </a:p>
            </p:txBody>
          </p:sp>
          <p:sp>
            <p:nvSpPr>
              <p:cNvPr id="57947" name="Freeform 1135"/>
              <p:cNvSpPr>
                <a:spLocks/>
              </p:cNvSpPr>
              <p:nvPr/>
            </p:nvSpPr>
            <p:spPr bwMode="auto">
              <a:xfrm>
                <a:off x="1516" y="2503"/>
                <a:ext cx="49" cy="31"/>
              </a:xfrm>
              <a:custGeom>
                <a:avLst/>
                <a:gdLst>
                  <a:gd name="T0" fmla="*/ 2 w 49"/>
                  <a:gd name="T1" fmla="*/ 0 h 31"/>
                  <a:gd name="T2" fmla="*/ 49 w 49"/>
                  <a:gd name="T3" fmla="*/ 28 h 31"/>
                  <a:gd name="T4" fmla="*/ 48 w 49"/>
                  <a:gd name="T5" fmla="*/ 31 h 31"/>
                  <a:gd name="T6" fmla="*/ 0 w 49"/>
                  <a:gd name="T7" fmla="*/ 3 h 31"/>
                  <a:gd name="T8" fmla="*/ 2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2" y="0"/>
                    </a:moveTo>
                    <a:lnTo>
                      <a:pt x="49" y="28"/>
                    </a:lnTo>
                    <a:lnTo>
                      <a:pt x="48" y="31"/>
                    </a:lnTo>
                    <a:lnTo>
                      <a:pt x="0" y="3"/>
                    </a:lnTo>
                    <a:lnTo>
                      <a:pt x="2" y="0"/>
                    </a:lnTo>
                    <a:close/>
                  </a:path>
                </a:pathLst>
              </a:custGeom>
              <a:solidFill>
                <a:srgbClr val="9F9E9E"/>
              </a:solidFill>
              <a:ln w="9525">
                <a:noFill/>
                <a:round/>
                <a:headEnd/>
                <a:tailEnd/>
              </a:ln>
            </p:spPr>
            <p:txBody>
              <a:bodyPr/>
              <a:lstStyle/>
              <a:p>
                <a:endParaRPr lang="hu-HU"/>
              </a:p>
            </p:txBody>
          </p:sp>
          <p:sp>
            <p:nvSpPr>
              <p:cNvPr id="57948" name="Freeform 1136"/>
              <p:cNvSpPr>
                <a:spLocks/>
              </p:cNvSpPr>
              <p:nvPr/>
            </p:nvSpPr>
            <p:spPr bwMode="auto">
              <a:xfrm>
                <a:off x="1515" y="2505"/>
                <a:ext cx="49" cy="31"/>
              </a:xfrm>
              <a:custGeom>
                <a:avLst/>
                <a:gdLst>
                  <a:gd name="T0" fmla="*/ 1 w 49"/>
                  <a:gd name="T1" fmla="*/ 0 h 31"/>
                  <a:gd name="T2" fmla="*/ 49 w 49"/>
                  <a:gd name="T3" fmla="*/ 28 h 31"/>
                  <a:gd name="T4" fmla="*/ 48 w 49"/>
                  <a:gd name="T5" fmla="*/ 31 h 31"/>
                  <a:gd name="T6" fmla="*/ 0 w 49"/>
                  <a:gd name="T7" fmla="*/ 2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2"/>
                    </a:lnTo>
                    <a:lnTo>
                      <a:pt x="1" y="0"/>
                    </a:lnTo>
                    <a:close/>
                  </a:path>
                </a:pathLst>
              </a:custGeom>
              <a:solidFill>
                <a:srgbClr val="9D9C9B"/>
              </a:solidFill>
              <a:ln w="9525">
                <a:noFill/>
                <a:round/>
                <a:headEnd/>
                <a:tailEnd/>
              </a:ln>
            </p:spPr>
            <p:txBody>
              <a:bodyPr/>
              <a:lstStyle/>
              <a:p>
                <a:endParaRPr lang="hu-HU"/>
              </a:p>
            </p:txBody>
          </p:sp>
          <p:sp>
            <p:nvSpPr>
              <p:cNvPr id="57949" name="Freeform 1137"/>
              <p:cNvSpPr>
                <a:spLocks/>
              </p:cNvSpPr>
              <p:nvPr/>
            </p:nvSpPr>
            <p:spPr bwMode="auto">
              <a:xfrm>
                <a:off x="1515" y="2506"/>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9B9A9A"/>
              </a:solidFill>
              <a:ln w="9525">
                <a:noFill/>
                <a:round/>
                <a:headEnd/>
                <a:tailEnd/>
              </a:ln>
            </p:spPr>
            <p:txBody>
              <a:bodyPr/>
              <a:lstStyle/>
              <a:p>
                <a:endParaRPr lang="hu-HU"/>
              </a:p>
            </p:txBody>
          </p:sp>
          <p:sp>
            <p:nvSpPr>
              <p:cNvPr id="57950" name="Freeform 1138"/>
              <p:cNvSpPr>
                <a:spLocks/>
              </p:cNvSpPr>
              <p:nvPr/>
            </p:nvSpPr>
            <p:spPr bwMode="auto">
              <a:xfrm>
                <a:off x="1513" y="2507"/>
                <a:ext cx="50" cy="31"/>
              </a:xfrm>
              <a:custGeom>
                <a:avLst/>
                <a:gdLst>
                  <a:gd name="T0" fmla="*/ 2 w 50"/>
                  <a:gd name="T1" fmla="*/ 0 h 31"/>
                  <a:gd name="T2" fmla="*/ 50 w 50"/>
                  <a:gd name="T3" fmla="*/ 29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9"/>
                    </a:lnTo>
                    <a:lnTo>
                      <a:pt x="48" y="31"/>
                    </a:lnTo>
                    <a:lnTo>
                      <a:pt x="0" y="3"/>
                    </a:lnTo>
                    <a:lnTo>
                      <a:pt x="2" y="0"/>
                    </a:lnTo>
                    <a:close/>
                  </a:path>
                </a:pathLst>
              </a:custGeom>
              <a:solidFill>
                <a:srgbClr val="999897"/>
              </a:solidFill>
              <a:ln w="9525">
                <a:noFill/>
                <a:round/>
                <a:headEnd/>
                <a:tailEnd/>
              </a:ln>
            </p:spPr>
            <p:txBody>
              <a:bodyPr/>
              <a:lstStyle/>
              <a:p>
                <a:endParaRPr lang="hu-HU"/>
              </a:p>
            </p:txBody>
          </p:sp>
          <p:sp>
            <p:nvSpPr>
              <p:cNvPr id="57951" name="Freeform 1139"/>
              <p:cNvSpPr>
                <a:spLocks/>
              </p:cNvSpPr>
              <p:nvPr/>
            </p:nvSpPr>
            <p:spPr bwMode="auto">
              <a:xfrm>
                <a:off x="1513" y="2509"/>
                <a:ext cx="50" cy="31"/>
              </a:xfrm>
              <a:custGeom>
                <a:avLst/>
                <a:gdLst>
                  <a:gd name="T0" fmla="*/ 2 w 50"/>
                  <a:gd name="T1" fmla="*/ 0 h 31"/>
                  <a:gd name="T2" fmla="*/ 50 w 50"/>
                  <a:gd name="T3" fmla="*/ 28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3"/>
                    </a:lnTo>
                    <a:lnTo>
                      <a:pt x="2" y="0"/>
                    </a:lnTo>
                    <a:close/>
                  </a:path>
                </a:pathLst>
              </a:custGeom>
              <a:solidFill>
                <a:srgbClr val="969595"/>
              </a:solidFill>
              <a:ln w="9525">
                <a:noFill/>
                <a:round/>
                <a:headEnd/>
                <a:tailEnd/>
              </a:ln>
            </p:spPr>
            <p:txBody>
              <a:bodyPr/>
              <a:lstStyle/>
              <a:p>
                <a:endParaRPr lang="hu-HU"/>
              </a:p>
            </p:txBody>
          </p:sp>
          <p:sp>
            <p:nvSpPr>
              <p:cNvPr id="57952" name="Freeform 1140"/>
              <p:cNvSpPr>
                <a:spLocks/>
              </p:cNvSpPr>
              <p:nvPr/>
            </p:nvSpPr>
            <p:spPr bwMode="auto">
              <a:xfrm>
                <a:off x="1512" y="2510"/>
                <a:ext cx="49" cy="30"/>
              </a:xfrm>
              <a:custGeom>
                <a:avLst/>
                <a:gdLst>
                  <a:gd name="T0" fmla="*/ 1 w 49"/>
                  <a:gd name="T1" fmla="*/ 0 h 30"/>
                  <a:gd name="T2" fmla="*/ 49 w 49"/>
                  <a:gd name="T3" fmla="*/ 28 h 30"/>
                  <a:gd name="T4" fmla="*/ 48 w 49"/>
                  <a:gd name="T5" fmla="*/ 30 h 30"/>
                  <a:gd name="T6" fmla="*/ 0 w 49"/>
                  <a:gd name="T7" fmla="*/ 3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8"/>
                    </a:lnTo>
                    <a:lnTo>
                      <a:pt x="48" y="30"/>
                    </a:lnTo>
                    <a:lnTo>
                      <a:pt x="0" y="3"/>
                    </a:lnTo>
                    <a:lnTo>
                      <a:pt x="1" y="0"/>
                    </a:lnTo>
                    <a:close/>
                  </a:path>
                </a:pathLst>
              </a:custGeom>
              <a:solidFill>
                <a:srgbClr val="959493"/>
              </a:solidFill>
              <a:ln w="9525">
                <a:noFill/>
                <a:round/>
                <a:headEnd/>
                <a:tailEnd/>
              </a:ln>
            </p:spPr>
            <p:txBody>
              <a:bodyPr/>
              <a:lstStyle/>
              <a:p>
                <a:endParaRPr lang="hu-HU"/>
              </a:p>
            </p:txBody>
          </p:sp>
          <p:sp>
            <p:nvSpPr>
              <p:cNvPr id="57953" name="Freeform 1141"/>
              <p:cNvSpPr>
                <a:spLocks/>
              </p:cNvSpPr>
              <p:nvPr/>
            </p:nvSpPr>
            <p:spPr bwMode="auto">
              <a:xfrm>
                <a:off x="1512" y="2512"/>
                <a:ext cx="49" cy="29"/>
              </a:xfrm>
              <a:custGeom>
                <a:avLst/>
                <a:gdLst>
                  <a:gd name="T0" fmla="*/ 1 w 49"/>
                  <a:gd name="T1" fmla="*/ 0 h 29"/>
                  <a:gd name="T2" fmla="*/ 49 w 49"/>
                  <a:gd name="T3" fmla="*/ 28 h 29"/>
                  <a:gd name="T4" fmla="*/ 48 w 49"/>
                  <a:gd name="T5" fmla="*/ 29 h 29"/>
                  <a:gd name="T6" fmla="*/ 0 w 49"/>
                  <a:gd name="T7" fmla="*/ 1 h 29"/>
                  <a:gd name="T8" fmla="*/ 1 w 49"/>
                  <a:gd name="T9" fmla="*/ 0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1" y="0"/>
                    </a:moveTo>
                    <a:lnTo>
                      <a:pt x="49" y="28"/>
                    </a:lnTo>
                    <a:lnTo>
                      <a:pt x="48" y="29"/>
                    </a:lnTo>
                    <a:lnTo>
                      <a:pt x="0" y="1"/>
                    </a:lnTo>
                    <a:lnTo>
                      <a:pt x="1" y="0"/>
                    </a:lnTo>
                    <a:close/>
                  </a:path>
                </a:pathLst>
              </a:custGeom>
              <a:solidFill>
                <a:srgbClr val="929190"/>
              </a:solidFill>
              <a:ln w="9525">
                <a:noFill/>
                <a:round/>
                <a:headEnd/>
                <a:tailEnd/>
              </a:ln>
            </p:spPr>
            <p:txBody>
              <a:bodyPr/>
              <a:lstStyle/>
              <a:p>
                <a:endParaRPr lang="hu-HU"/>
              </a:p>
            </p:txBody>
          </p:sp>
          <p:sp>
            <p:nvSpPr>
              <p:cNvPr id="57954" name="Freeform 1142"/>
              <p:cNvSpPr>
                <a:spLocks/>
              </p:cNvSpPr>
              <p:nvPr/>
            </p:nvSpPr>
            <p:spPr bwMode="auto">
              <a:xfrm>
                <a:off x="1511" y="2513"/>
                <a:ext cx="49" cy="30"/>
              </a:xfrm>
              <a:custGeom>
                <a:avLst/>
                <a:gdLst>
                  <a:gd name="T0" fmla="*/ 1 w 49"/>
                  <a:gd name="T1" fmla="*/ 0 h 30"/>
                  <a:gd name="T2" fmla="*/ 49 w 49"/>
                  <a:gd name="T3" fmla="*/ 27 h 30"/>
                  <a:gd name="T4" fmla="*/ 47 w 49"/>
                  <a:gd name="T5" fmla="*/ 30 h 30"/>
                  <a:gd name="T6" fmla="*/ 0 w 49"/>
                  <a:gd name="T7" fmla="*/ 1 h 30"/>
                  <a:gd name="T8" fmla="*/ 1 w 49"/>
                  <a:gd name="T9" fmla="*/ 0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1" y="0"/>
                    </a:moveTo>
                    <a:lnTo>
                      <a:pt x="49" y="27"/>
                    </a:lnTo>
                    <a:lnTo>
                      <a:pt x="47" y="30"/>
                    </a:lnTo>
                    <a:lnTo>
                      <a:pt x="0" y="1"/>
                    </a:lnTo>
                    <a:lnTo>
                      <a:pt x="1" y="0"/>
                    </a:lnTo>
                    <a:close/>
                  </a:path>
                </a:pathLst>
              </a:custGeom>
              <a:solidFill>
                <a:srgbClr val="908F8F"/>
              </a:solidFill>
              <a:ln w="9525">
                <a:noFill/>
                <a:round/>
                <a:headEnd/>
                <a:tailEnd/>
              </a:ln>
            </p:spPr>
            <p:txBody>
              <a:bodyPr/>
              <a:lstStyle/>
              <a:p>
                <a:endParaRPr lang="hu-HU"/>
              </a:p>
            </p:txBody>
          </p:sp>
          <p:sp>
            <p:nvSpPr>
              <p:cNvPr id="57955" name="Freeform 1143"/>
              <p:cNvSpPr>
                <a:spLocks/>
              </p:cNvSpPr>
              <p:nvPr/>
            </p:nvSpPr>
            <p:spPr bwMode="auto">
              <a:xfrm>
                <a:off x="1511" y="2513"/>
                <a:ext cx="49" cy="31"/>
              </a:xfrm>
              <a:custGeom>
                <a:avLst/>
                <a:gdLst>
                  <a:gd name="T0" fmla="*/ 1 w 49"/>
                  <a:gd name="T1" fmla="*/ 0 h 31"/>
                  <a:gd name="T2" fmla="*/ 49 w 49"/>
                  <a:gd name="T3" fmla="*/ 28 h 31"/>
                  <a:gd name="T4" fmla="*/ 47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7" y="31"/>
                    </a:lnTo>
                    <a:lnTo>
                      <a:pt x="0" y="3"/>
                    </a:lnTo>
                    <a:lnTo>
                      <a:pt x="1" y="0"/>
                    </a:lnTo>
                    <a:close/>
                  </a:path>
                </a:pathLst>
              </a:custGeom>
              <a:solidFill>
                <a:srgbClr val="8D8C8B"/>
              </a:solidFill>
              <a:ln w="9525">
                <a:noFill/>
                <a:round/>
                <a:headEnd/>
                <a:tailEnd/>
              </a:ln>
            </p:spPr>
            <p:txBody>
              <a:bodyPr/>
              <a:lstStyle/>
              <a:p>
                <a:endParaRPr lang="hu-HU"/>
              </a:p>
            </p:txBody>
          </p:sp>
          <p:sp>
            <p:nvSpPr>
              <p:cNvPr id="57956" name="Freeform 1144"/>
              <p:cNvSpPr>
                <a:spLocks/>
              </p:cNvSpPr>
              <p:nvPr/>
            </p:nvSpPr>
            <p:spPr bwMode="auto">
              <a:xfrm>
                <a:off x="1509" y="2514"/>
                <a:ext cx="49" cy="31"/>
              </a:xfrm>
              <a:custGeom>
                <a:avLst/>
                <a:gdLst>
                  <a:gd name="T0" fmla="*/ 2 w 49"/>
                  <a:gd name="T1" fmla="*/ 0 h 31"/>
                  <a:gd name="T2" fmla="*/ 49 w 49"/>
                  <a:gd name="T3" fmla="*/ 29 h 31"/>
                  <a:gd name="T4" fmla="*/ 48 w 49"/>
                  <a:gd name="T5" fmla="*/ 31 h 31"/>
                  <a:gd name="T6" fmla="*/ 0 w 49"/>
                  <a:gd name="T7" fmla="*/ 3 h 31"/>
                  <a:gd name="T8" fmla="*/ 2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2" y="0"/>
                    </a:moveTo>
                    <a:lnTo>
                      <a:pt x="49" y="29"/>
                    </a:lnTo>
                    <a:lnTo>
                      <a:pt x="48" y="31"/>
                    </a:lnTo>
                    <a:lnTo>
                      <a:pt x="0" y="3"/>
                    </a:lnTo>
                    <a:lnTo>
                      <a:pt x="2" y="0"/>
                    </a:lnTo>
                    <a:close/>
                  </a:path>
                </a:pathLst>
              </a:custGeom>
              <a:solidFill>
                <a:srgbClr val="8B8A89"/>
              </a:solidFill>
              <a:ln w="9525">
                <a:noFill/>
                <a:round/>
                <a:headEnd/>
                <a:tailEnd/>
              </a:ln>
            </p:spPr>
            <p:txBody>
              <a:bodyPr/>
              <a:lstStyle/>
              <a:p>
                <a:endParaRPr lang="hu-HU"/>
              </a:p>
            </p:txBody>
          </p:sp>
          <p:sp>
            <p:nvSpPr>
              <p:cNvPr id="57957" name="Freeform 1145"/>
              <p:cNvSpPr>
                <a:spLocks/>
              </p:cNvSpPr>
              <p:nvPr/>
            </p:nvSpPr>
            <p:spPr bwMode="auto">
              <a:xfrm>
                <a:off x="1509" y="2516"/>
                <a:ext cx="49" cy="31"/>
              </a:xfrm>
              <a:custGeom>
                <a:avLst/>
                <a:gdLst>
                  <a:gd name="T0" fmla="*/ 2 w 49"/>
                  <a:gd name="T1" fmla="*/ 0 h 31"/>
                  <a:gd name="T2" fmla="*/ 49 w 49"/>
                  <a:gd name="T3" fmla="*/ 28 h 31"/>
                  <a:gd name="T4" fmla="*/ 48 w 49"/>
                  <a:gd name="T5" fmla="*/ 31 h 31"/>
                  <a:gd name="T6" fmla="*/ 0 w 49"/>
                  <a:gd name="T7" fmla="*/ 3 h 31"/>
                  <a:gd name="T8" fmla="*/ 2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2" y="0"/>
                    </a:moveTo>
                    <a:lnTo>
                      <a:pt x="49" y="28"/>
                    </a:lnTo>
                    <a:lnTo>
                      <a:pt x="48" y="31"/>
                    </a:lnTo>
                    <a:lnTo>
                      <a:pt x="0" y="3"/>
                    </a:lnTo>
                    <a:lnTo>
                      <a:pt x="2" y="0"/>
                    </a:lnTo>
                    <a:close/>
                  </a:path>
                </a:pathLst>
              </a:custGeom>
              <a:solidFill>
                <a:srgbClr val="8A8988"/>
              </a:solidFill>
              <a:ln w="9525">
                <a:noFill/>
                <a:round/>
                <a:headEnd/>
                <a:tailEnd/>
              </a:ln>
            </p:spPr>
            <p:txBody>
              <a:bodyPr/>
              <a:lstStyle/>
              <a:p>
                <a:endParaRPr lang="hu-HU"/>
              </a:p>
            </p:txBody>
          </p:sp>
          <p:sp>
            <p:nvSpPr>
              <p:cNvPr id="57958" name="Freeform 1146"/>
              <p:cNvSpPr>
                <a:spLocks/>
              </p:cNvSpPr>
              <p:nvPr/>
            </p:nvSpPr>
            <p:spPr bwMode="auto">
              <a:xfrm>
                <a:off x="1508" y="2517"/>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888786"/>
              </a:solidFill>
              <a:ln w="9525">
                <a:noFill/>
                <a:round/>
                <a:headEnd/>
                <a:tailEnd/>
              </a:ln>
            </p:spPr>
            <p:txBody>
              <a:bodyPr/>
              <a:lstStyle/>
              <a:p>
                <a:endParaRPr lang="hu-HU"/>
              </a:p>
            </p:txBody>
          </p:sp>
          <p:sp>
            <p:nvSpPr>
              <p:cNvPr id="57959" name="Freeform 1147"/>
              <p:cNvSpPr>
                <a:spLocks/>
              </p:cNvSpPr>
              <p:nvPr/>
            </p:nvSpPr>
            <p:spPr bwMode="auto">
              <a:xfrm>
                <a:off x="1508" y="2519"/>
                <a:ext cx="49" cy="31"/>
              </a:xfrm>
              <a:custGeom>
                <a:avLst/>
                <a:gdLst>
                  <a:gd name="T0" fmla="*/ 1 w 49"/>
                  <a:gd name="T1" fmla="*/ 0 h 31"/>
                  <a:gd name="T2" fmla="*/ 49 w 49"/>
                  <a:gd name="T3" fmla="*/ 28 h 31"/>
                  <a:gd name="T4" fmla="*/ 48 w 49"/>
                  <a:gd name="T5" fmla="*/ 31 h 31"/>
                  <a:gd name="T6" fmla="*/ 0 w 49"/>
                  <a:gd name="T7" fmla="*/ 2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2"/>
                    </a:lnTo>
                    <a:lnTo>
                      <a:pt x="1" y="0"/>
                    </a:lnTo>
                    <a:close/>
                  </a:path>
                </a:pathLst>
              </a:custGeom>
              <a:solidFill>
                <a:srgbClr val="878585"/>
              </a:solidFill>
              <a:ln w="9525">
                <a:noFill/>
                <a:round/>
                <a:headEnd/>
                <a:tailEnd/>
              </a:ln>
            </p:spPr>
            <p:txBody>
              <a:bodyPr/>
              <a:lstStyle/>
              <a:p>
                <a:endParaRPr lang="hu-HU"/>
              </a:p>
            </p:txBody>
          </p:sp>
          <p:sp>
            <p:nvSpPr>
              <p:cNvPr id="57960" name="Freeform 1148"/>
              <p:cNvSpPr>
                <a:spLocks/>
              </p:cNvSpPr>
              <p:nvPr/>
            </p:nvSpPr>
            <p:spPr bwMode="auto">
              <a:xfrm>
                <a:off x="1506" y="2520"/>
                <a:ext cx="50" cy="30"/>
              </a:xfrm>
              <a:custGeom>
                <a:avLst/>
                <a:gdLst>
                  <a:gd name="T0" fmla="*/ 2 w 50"/>
                  <a:gd name="T1" fmla="*/ 0 h 30"/>
                  <a:gd name="T2" fmla="*/ 50 w 50"/>
                  <a:gd name="T3" fmla="*/ 28 h 30"/>
                  <a:gd name="T4" fmla="*/ 48 w 50"/>
                  <a:gd name="T5" fmla="*/ 30 h 30"/>
                  <a:gd name="T6" fmla="*/ 0 w 50"/>
                  <a:gd name="T7" fmla="*/ 1 h 30"/>
                  <a:gd name="T8" fmla="*/ 2 w 50"/>
                  <a:gd name="T9" fmla="*/ 0 h 30"/>
                  <a:gd name="T10" fmla="*/ 0 60000 65536"/>
                  <a:gd name="T11" fmla="*/ 0 60000 65536"/>
                  <a:gd name="T12" fmla="*/ 0 60000 65536"/>
                  <a:gd name="T13" fmla="*/ 0 60000 65536"/>
                  <a:gd name="T14" fmla="*/ 0 60000 65536"/>
                  <a:gd name="T15" fmla="*/ 0 w 50"/>
                  <a:gd name="T16" fmla="*/ 0 h 30"/>
                  <a:gd name="T17" fmla="*/ 50 w 50"/>
                  <a:gd name="T18" fmla="*/ 30 h 30"/>
                </a:gdLst>
                <a:ahLst/>
                <a:cxnLst>
                  <a:cxn ang="T10">
                    <a:pos x="T0" y="T1"/>
                  </a:cxn>
                  <a:cxn ang="T11">
                    <a:pos x="T2" y="T3"/>
                  </a:cxn>
                  <a:cxn ang="T12">
                    <a:pos x="T4" y="T5"/>
                  </a:cxn>
                  <a:cxn ang="T13">
                    <a:pos x="T6" y="T7"/>
                  </a:cxn>
                  <a:cxn ang="T14">
                    <a:pos x="T8" y="T9"/>
                  </a:cxn>
                </a:cxnLst>
                <a:rect l="T15" t="T16" r="T17" b="T18"/>
                <a:pathLst>
                  <a:path w="50" h="30">
                    <a:moveTo>
                      <a:pt x="2" y="0"/>
                    </a:moveTo>
                    <a:lnTo>
                      <a:pt x="50" y="28"/>
                    </a:lnTo>
                    <a:lnTo>
                      <a:pt x="48" y="30"/>
                    </a:lnTo>
                    <a:lnTo>
                      <a:pt x="0" y="1"/>
                    </a:lnTo>
                    <a:lnTo>
                      <a:pt x="2" y="0"/>
                    </a:lnTo>
                    <a:close/>
                  </a:path>
                </a:pathLst>
              </a:custGeom>
              <a:solidFill>
                <a:srgbClr val="848382"/>
              </a:solidFill>
              <a:ln w="9525">
                <a:noFill/>
                <a:round/>
                <a:headEnd/>
                <a:tailEnd/>
              </a:ln>
            </p:spPr>
            <p:txBody>
              <a:bodyPr/>
              <a:lstStyle/>
              <a:p>
                <a:endParaRPr lang="hu-HU"/>
              </a:p>
            </p:txBody>
          </p:sp>
          <p:sp>
            <p:nvSpPr>
              <p:cNvPr id="57961" name="Freeform 1149"/>
              <p:cNvSpPr>
                <a:spLocks/>
              </p:cNvSpPr>
              <p:nvPr/>
            </p:nvSpPr>
            <p:spPr bwMode="auto">
              <a:xfrm>
                <a:off x="1506" y="2521"/>
                <a:ext cx="50" cy="30"/>
              </a:xfrm>
              <a:custGeom>
                <a:avLst/>
                <a:gdLst>
                  <a:gd name="T0" fmla="*/ 2 w 50"/>
                  <a:gd name="T1" fmla="*/ 0 h 30"/>
                  <a:gd name="T2" fmla="*/ 50 w 50"/>
                  <a:gd name="T3" fmla="*/ 29 h 30"/>
                  <a:gd name="T4" fmla="*/ 48 w 50"/>
                  <a:gd name="T5" fmla="*/ 30 h 30"/>
                  <a:gd name="T6" fmla="*/ 0 w 50"/>
                  <a:gd name="T7" fmla="*/ 2 h 30"/>
                  <a:gd name="T8" fmla="*/ 2 w 50"/>
                  <a:gd name="T9" fmla="*/ 0 h 30"/>
                  <a:gd name="T10" fmla="*/ 0 60000 65536"/>
                  <a:gd name="T11" fmla="*/ 0 60000 65536"/>
                  <a:gd name="T12" fmla="*/ 0 60000 65536"/>
                  <a:gd name="T13" fmla="*/ 0 60000 65536"/>
                  <a:gd name="T14" fmla="*/ 0 60000 65536"/>
                  <a:gd name="T15" fmla="*/ 0 w 50"/>
                  <a:gd name="T16" fmla="*/ 0 h 30"/>
                  <a:gd name="T17" fmla="*/ 50 w 50"/>
                  <a:gd name="T18" fmla="*/ 30 h 30"/>
                </a:gdLst>
                <a:ahLst/>
                <a:cxnLst>
                  <a:cxn ang="T10">
                    <a:pos x="T0" y="T1"/>
                  </a:cxn>
                  <a:cxn ang="T11">
                    <a:pos x="T2" y="T3"/>
                  </a:cxn>
                  <a:cxn ang="T12">
                    <a:pos x="T4" y="T5"/>
                  </a:cxn>
                  <a:cxn ang="T13">
                    <a:pos x="T6" y="T7"/>
                  </a:cxn>
                  <a:cxn ang="T14">
                    <a:pos x="T8" y="T9"/>
                  </a:cxn>
                </a:cxnLst>
                <a:rect l="T15" t="T16" r="T17" b="T18"/>
                <a:pathLst>
                  <a:path w="50" h="30">
                    <a:moveTo>
                      <a:pt x="2" y="0"/>
                    </a:moveTo>
                    <a:lnTo>
                      <a:pt x="50" y="29"/>
                    </a:lnTo>
                    <a:lnTo>
                      <a:pt x="48" y="30"/>
                    </a:lnTo>
                    <a:lnTo>
                      <a:pt x="0" y="2"/>
                    </a:lnTo>
                    <a:lnTo>
                      <a:pt x="2" y="0"/>
                    </a:lnTo>
                    <a:close/>
                  </a:path>
                </a:pathLst>
              </a:custGeom>
              <a:solidFill>
                <a:srgbClr val="828180"/>
              </a:solidFill>
              <a:ln w="9525">
                <a:noFill/>
                <a:round/>
                <a:headEnd/>
                <a:tailEnd/>
              </a:ln>
            </p:spPr>
            <p:txBody>
              <a:bodyPr/>
              <a:lstStyle/>
              <a:p>
                <a:endParaRPr lang="hu-HU"/>
              </a:p>
            </p:txBody>
          </p:sp>
          <p:sp>
            <p:nvSpPr>
              <p:cNvPr id="57962" name="Freeform 1150"/>
              <p:cNvSpPr>
                <a:spLocks/>
              </p:cNvSpPr>
              <p:nvPr/>
            </p:nvSpPr>
            <p:spPr bwMode="auto">
              <a:xfrm>
                <a:off x="1505" y="2521"/>
                <a:ext cx="49" cy="31"/>
              </a:xfrm>
              <a:custGeom>
                <a:avLst/>
                <a:gdLst>
                  <a:gd name="T0" fmla="*/ 1 w 49"/>
                  <a:gd name="T1" fmla="*/ 0 h 31"/>
                  <a:gd name="T2" fmla="*/ 49 w 49"/>
                  <a:gd name="T3" fmla="*/ 29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9"/>
                    </a:lnTo>
                    <a:lnTo>
                      <a:pt x="48" y="31"/>
                    </a:lnTo>
                    <a:lnTo>
                      <a:pt x="0" y="3"/>
                    </a:lnTo>
                    <a:lnTo>
                      <a:pt x="1" y="0"/>
                    </a:lnTo>
                    <a:close/>
                  </a:path>
                </a:pathLst>
              </a:custGeom>
              <a:solidFill>
                <a:srgbClr val="81807F"/>
              </a:solidFill>
              <a:ln w="9525">
                <a:noFill/>
                <a:round/>
                <a:headEnd/>
                <a:tailEnd/>
              </a:ln>
            </p:spPr>
            <p:txBody>
              <a:bodyPr/>
              <a:lstStyle/>
              <a:p>
                <a:endParaRPr lang="hu-HU"/>
              </a:p>
            </p:txBody>
          </p:sp>
          <p:sp>
            <p:nvSpPr>
              <p:cNvPr id="57963" name="Freeform 1151"/>
              <p:cNvSpPr>
                <a:spLocks/>
              </p:cNvSpPr>
              <p:nvPr/>
            </p:nvSpPr>
            <p:spPr bwMode="auto">
              <a:xfrm>
                <a:off x="1505" y="2523"/>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7F7D7D"/>
              </a:solidFill>
              <a:ln w="9525">
                <a:noFill/>
                <a:round/>
                <a:headEnd/>
                <a:tailEnd/>
              </a:ln>
            </p:spPr>
            <p:txBody>
              <a:bodyPr/>
              <a:lstStyle/>
              <a:p>
                <a:endParaRPr lang="hu-HU"/>
              </a:p>
            </p:txBody>
          </p:sp>
          <p:sp>
            <p:nvSpPr>
              <p:cNvPr id="57964" name="Freeform 1152"/>
              <p:cNvSpPr>
                <a:spLocks/>
              </p:cNvSpPr>
              <p:nvPr/>
            </p:nvSpPr>
            <p:spPr bwMode="auto">
              <a:xfrm>
                <a:off x="1504" y="2524"/>
                <a:ext cx="49" cy="31"/>
              </a:xfrm>
              <a:custGeom>
                <a:avLst/>
                <a:gdLst>
                  <a:gd name="T0" fmla="*/ 1 w 49"/>
                  <a:gd name="T1" fmla="*/ 0 h 31"/>
                  <a:gd name="T2" fmla="*/ 49 w 49"/>
                  <a:gd name="T3" fmla="*/ 28 h 31"/>
                  <a:gd name="T4" fmla="*/ 47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7" y="31"/>
                    </a:lnTo>
                    <a:lnTo>
                      <a:pt x="0" y="3"/>
                    </a:lnTo>
                    <a:lnTo>
                      <a:pt x="1" y="0"/>
                    </a:lnTo>
                    <a:close/>
                  </a:path>
                </a:pathLst>
              </a:custGeom>
              <a:solidFill>
                <a:srgbClr val="7D7C7B"/>
              </a:solidFill>
              <a:ln w="9525">
                <a:noFill/>
                <a:round/>
                <a:headEnd/>
                <a:tailEnd/>
              </a:ln>
            </p:spPr>
            <p:txBody>
              <a:bodyPr/>
              <a:lstStyle/>
              <a:p>
                <a:endParaRPr lang="hu-HU"/>
              </a:p>
            </p:txBody>
          </p:sp>
          <p:sp>
            <p:nvSpPr>
              <p:cNvPr id="57965" name="Freeform 1153"/>
              <p:cNvSpPr>
                <a:spLocks/>
              </p:cNvSpPr>
              <p:nvPr/>
            </p:nvSpPr>
            <p:spPr bwMode="auto">
              <a:xfrm>
                <a:off x="1502" y="2526"/>
                <a:ext cx="51" cy="31"/>
              </a:xfrm>
              <a:custGeom>
                <a:avLst/>
                <a:gdLst>
                  <a:gd name="T0" fmla="*/ 3 w 51"/>
                  <a:gd name="T1" fmla="*/ 0 h 31"/>
                  <a:gd name="T2" fmla="*/ 51 w 51"/>
                  <a:gd name="T3" fmla="*/ 28 h 31"/>
                  <a:gd name="T4" fmla="*/ 49 w 51"/>
                  <a:gd name="T5" fmla="*/ 31 h 31"/>
                  <a:gd name="T6" fmla="*/ 0 w 51"/>
                  <a:gd name="T7" fmla="*/ 2 h 31"/>
                  <a:gd name="T8" fmla="*/ 3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3" y="0"/>
                    </a:moveTo>
                    <a:lnTo>
                      <a:pt x="51" y="28"/>
                    </a:lnTo>
                    <a:lnTo>
                      <a:pt x="49" y="31"/>
                    </a:lnTo>
                    <a:lnTo>
                      <a:pt x="0" y="2"/>
                    </a:lnTo>
                    <a:lnTo>
                      <a:pt x="3" y="0"/>
                    </a:lnTo>
                    <a:close/>
                  </a:path>
                </a:pathLst>
              </a:custGeom>
              <a:solidFill>
                <a:srgbClr val="797877"/>
              </a:solidFill>
              <a:ln w="9525">
                <a:noFill/>
                <a:round/>
                <a:headEnd/>
                <a:tailEnd/>
              </a:ln>
            </p:spPr>
            <p:txBody>
              <a:bodyPr/>
              <a:lstStyle/>
              <a:p>
                <a:endParaRPr lang="hu-HU"/>
              </a:p>
            </p:txBody>
          </p:sp>
          <p:sp>
            <p:nvSpPr>
              <p:cNvPr id="57966" name="Freeform 1154"/>
              <p:cNvSpPr>
                <a:spLocks/>
              </p:cNvSpPr>
              <p:nvPr/>
            </p:nvSpPr>
            <p:spPr bwMode="auto">
              <a:xfrm>
                <a:off x="1502" y="2527"/>
                <a:ext cx="49" cy="31"/>
              </a:xfrm>
              <a:custGeom>
                <a:avLst/>
                <a:gdLst>
                  <a:gd name="T0" fmla="*/ 2 w 49"/>
                  <a:gd name="T1" fmla="*/ 0 h 31"/>
                  <a:gd name="T2" fmla="*/ 49 w 49"/>
                  <a:gd name="T3" fmla="*/ 28 h 31"/>
                  <a:gd name="T4" fmla="*/ 48 w 49"/>
                  <a:gd name="T5" fmla="*/ 31 h 31"/>
                  <a:gd name="T6" fmla="*/ 0 w 49"/>
                  <a:gd name="T7" fmla="*/ 3 h 31"/>
                  <a:gd name="T8" fmla="*/ 2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2" y="0"/>
                    </a:moveTo>
                    <a:lnTo>
                      <a:pt x="49" y="28"/>
                    </a:lnTo>
                    <a:lnTo>
                      <a:pt x="48" y="31"/>
                    </a:lnTo>
                    <a:lnTo>
                      <a:pt x="0" y="3"/>
                    </a:lnTo>
                    <a:lnTo>
                      <a:pt x="2" y="0"/>
                    </a:lnTo>
                    <a:close/>
                  </a:path>
                </a:pathLst>
              </a:custGeom>
              <a:solidFill>
                <a:srgbClr val="777675"/>
              </a:solidFill>
              <a:ln w="9525">
                <a:noFill/>
                <a:round/>
                <a:headEnd/>
                <a:tailEnd/>
              </a:ln>
            </p:spPr>
            <p:txBody>
              <a:bodyPr/>
              <a:lstStyle/>
              <a:p>
                <a:endParaRPr lang="hu-HU"/>
              </a:p>
            </p:txBody>
          </p:sp>
          <p:sp>
            <p:nvSpPr>
              <p:cNvPr id="57967" name="Freeform 1155"/>
              <p:cNvSpPr>
                <a:spLocks/>
              </p:cNvSpPr>
              <p:nvPr/>
            </p:nvSpPr>
            <p:spPr bwMode="auto">
              <a:xfrm>
                <a:off x="1501" y="2528"/>
                <a:ext cx="50" cy="31"/>
              </a:xfrm>
              <a:custGeom>
                <a:avLst/>
                <a:gdLst>
                  <a:gd name="T0" fmla="*/ 1 w 50"/>
                  <a:gd name="T1" fmla="*/ 0 h 31"/>
                  <a:gd name="T2" fmla="*/ 50 w 50"/>
                  <a:gd name="T3" fmla="*/ 29 h 31"/>
                  <a:gd name="T4" fmla="*/ 49 w 50"/>
                  <a:gd name="T5" fmla="*/ 31 h 31"/>
                  <a:gd name="T6" fmla="*/ 0 w 50"/>
                  <a:gd name="T7" fmla="*/ 3 h 31"/>
                  <a:gd name="T8" fmla="*/ 1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1" y="0"/>
                    </a:moveTo>
                    <a:lnTo>
                      <a:pt x="50" y="29"/>
                    </a:lnTo>
                    <a:lnTo>
                      <a:pt x="49" y="31"/>
                    </a:lnTo>
                    <a:lnTo>
                      <a:pt x="0" y="3"/>
                    </a:lnTo>
                    <a:lnTo>
                      <a:pt x="1" y="0"/>
                    </a:lnTo>
                    <a:close/>
                  </a:path>
                </a:pathLst>
              </a:custGeom>
              <a:solidFill>
                <a:srgbClr val="767473"/>
              </a:solidFill>
              <a:ln w="9525">
                <a:noFill/>
                <a:round/>
                <a:headEnd/>
                <a:tailEnd/>
              </a:ln>
            </p:spPr>
            <p:txBody>
              <a:bodyPr/>
              <a:lstStyle/>
              <a:p>
                <a:endParaRPr lang="hu-HU"/>
              </a:p>
            </p:txBody>
          </p:sp>
          <p:sp>
            <p:nvSpPr>
              <p:cNvPr id="57968" name="Freeform 1156"/>
              <p:cNvSpPr>
                <a:spLocks/>
              </p:cNvSpPr>
              <p:nvPr/>
            </p:nvSpPr>
            <p:spPr bwMode="auto">
              <a:xfrm>
                <a:off x="1501" y="2530"/>
                <a:ext cx="49" cy="29"/>
              </a:xfrm>
              <a:custGeom>
                <a:avLst/>
                <a:gdLst>
                  <a:gd name="T0" fmla="*/ 1 w 49"/>
                  <a:gd name="T1" fmla="*/ 0 h 29"/>
                  <a:gd name="T2" fmla="*/ 49 w 49"/>
                  <a:gd name="T3" fmla="*/ 28 h 29"/>
                  <a:gd name="T4" fmla="*/ 48 w 49"/>
                  <a:gd name="T5" fmla="*/ 29 h 29"/>
                  <a:gd name="T6" fmla="*/ 0 w 49"/>
                  <a:gd name="T7" fmla="*/ 1 h 29"/>
                  <a:gd name="T8" fmla="*/ 1 w 49"/>
                  <a:gd name="T9" fmla="*/ 0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1" y="0"/>
                    </a:moveTo>
                    <a:lnTo>
                      <a:pt x="49" y="28"/>
                    </a:lnTo>
                    <a:lnTo>
                      <a:pt x="48" y="29"/>
                    </a:lnTo>
                    <a:lnTo>
                      <a:pt x="0" y="1"/>
                    </a:lnTo>
                    <a:lnTo>
                      <a:pt x="1" y="0"/>
                    </a:lnTo>
                    <a:close/>
                  </a:path>
                </a:pathLst>
              </a:custGeom>
              <a:solidFill>
                <a:srgbClr val="747271"/>
              </a:solidFill>
              <a:ln w="9525">
                <a:noFill/>
                <a:round/>
                <a:headEnd/>
                <a:tailEnd/>
              </a:ln>
            </p:spPr>
            <p:txBody>
              <a:bodyPr/>
              <a:lstStyle/>
              <a:p>
                <a:endParaRPr lang="hu-HU"/>
              </a:p>
            </p:txBody>
          </p:sp>
          <p:sp>
            <p:nvSpPr>
              <p:cNvPr id="57969" name="Freeform 1157"/>
              <p:cNvSpPr>
                <a:spLocks/>
              </p:cNvSpPr>
              <p:nvPr/>
            </p:nvSpPr>
            <p:spPr bwMode="auto">
              <a:xfrm>
                <a:off x="1499" y="2531"/>
                <a:ext cx="51" cy="30"/>
              </a:xfrm>
              <a:custGeom>
                <a:avLst/>
                <a:gdLst>
                  <a:gd name="T0" fmla="*/ 2 w 51"/>
                  <a:gd name="T1" fmla="*/ 0 h 30"/>
                  <a:gd name="T2" fmla="*/ 51 w 51"/>
                  <a:gd name="T3" fmla="*/ 28 h 30"/>
                  <a:gd name="T4" fmla="*/ 50 w 51"/>
                  <a:gd name="T5" fmla="*/ 30 h 30"/>
                  <a:gd name="T6" fmla="*/ 0 w 51"/>
                  <a:gd name="T7" fmla="*/ 2 h 30"/>
                  <a:gd name="T8" fmla="*/ 2 w 51"/>
                  <a:gd name="T9" fmla="*/ 0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2" y="0"/>
                    </a:moveTo>
                    <a:lnTo>
                      <a:pt x="51" y="28"/>
                    </a:lnTo>
                    <a:lnTo>
                      <a:pt x="50" y="30"/>
                    </a:lnTo>
                    <a:lnTo>
                      <a:pt x="0" y="2"/>
                    </a:lnTo>
                    <a:lnTo>
                      <a:pt x="2" y="0"/>
                    </a:lnTo>
                    <a:close/>
                  </a:path>
                </a:pathLst>
              </a:custGeom>
              <a:solidFill>
                <a:srgbClr val="727070"/>
              </a:solidFill>
              <a:ln w="9525">
                <a:noFill/>
                <a:round/>
                <a:headEnd/>
                <a:tailEnd/>
              </a:ln>
            </p:spPr>
            <p:txBody>
              <a:bodyPr/>
              <a:lstStyle/>
              <a:p>
                <a:endParaRPr lang="hu-HU"/>
              </a:p>
            </p:txBody>
          </p:sp>
          <p:sp>
            <p:nvSpPr>
              <p:cNvPr id="57970" name="Freeform 1158"/>
              <p:cNvSpPr>
                <a:spLocks/>
              </p:cNvSpPr>
              <p:nvPr/>
            </p:nvSpPr>
            <p:spPr bwMode="auto">
              <a:xfrm>
                <a:off x="1499" y="2531"/>
                <a:ext cx="50" cy="31"/>
              </a:xfrm>
              <a:custGeom>
                <a:avLst/>
                <a:gdLst>
                  <a:gd name="T0" fmla="*/ 2 w 50"/>
                  <a:gd name="T1" fmla="*/ 0 h 31"/>
                  <a:gd name="T2" fmla="*/ 50 w 50"/>
                  <a:gd name="T3" fmla="*/ 28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3"/>
                    </a:lnTo>
                    <a:lnTo>
                      <a:pt x="2" y="0"/>
                    </a:lnTo>
                    <a:close/>
                  </a:path>
                </a:pathLst>
              </a:custGeom>
              <a:solidFill>
                <a:srgbClr val="716F6E"/>
              </a:solidFill>
              <a:ln w="9525">
                <a:noFill/>
                <a:round/>
                <a:headEnd/>
                <a:tailEnd/>
              </a:ln>
            </p:spPr>
            <p:txBody>
              <a:bodyPr/>
              <a:lstStyle/>
              <a:p>
                <a:endParaRPr lang="hu-HU"/>
              </a:p>
            </p:txBody>
          </p:sp>
          <p:sp>
            <p:nvSpPr>
              <p:cNvPr id="57971" name="Freeform 1159"/>
              <p:cNvSpPr>
                <a:spLocks/>
              </p:cNvSpPr>
              <p:nvPr/>
            </p:nvSpPr>
            <p:spPr bwMode="auto">
              <a:xfrm>
                <a:off x="1498" y="2533"/>
                <a:ext cx="51" cy="31"/>
              </a:xfrm>
              <a:custGeom>
                <a:avLst/>
                <a:gdLst>
                  <a:gd name="T0" fmla="*/ 1 w 51"/>
                  <a:gd name="T1" fmla="*/ 0 h 31"/>
                  <a:gd name="T2" fmla="*/ 51 w 51"/>
                  <a:gd name="T3" fmla="*/ 28 h 31"/>
                  <a:gd name="T4" fmla="*/ 49 w 51"/>
                  <a:gd name="T5" fmla="*/ 31 h 31"/>
                  <a:gd name="T6" fmla="*/ 0 w 51"/>
                  <a:gd name="T7" fmla="*/ 3 h 31"/>
                  <a:gd name="T8" fmla="*/ 1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1" y="0"/>
                    </a:moveTo>
                    <a:lnTo>
                      <a:pt x="51" y="28"/>
                    </a:lnTo>
                    <a:lnTo>
                      <a:pt x="49" y="31"/>
                    </a:lnTo>
                    <a:lnTo>
                      <a:pt x="0" y="3"/>
                    </a:lnTo>
                    <a:lnTo>
                      <a:pt x="1" y="0"/>
                    </a:lnTo>
                    <a:close/>
                  </a:path>
                </a:pathLst>
              </a:custGeom>
              <a:solidFill>
                <a:srgbClr val="6F6D6C"/>
              </a:solidFill>
              <a:ln w="9525">
                <a:noFill/>
                <a:round/>
                <a:headEnd/>
                <a:tailEnd/>
              </a:ln>
            </p:spPr>
            <p:txBody>
              <a:bodyPr/>
              <a:lstStyle/>
              <a:p>
                <a:endParaRPr lang="hu-HU"/>
              </a:p>
            </p:txBody>
          </p:sp>
          <p:sp>
            <p:nvSpPr>
              <p:cNvPr id="57972" name="Freeform 1160"/>
              <p:cNvSpPr>
                <a:spLocks/>
              </p:cNvSpPr>
              <p:nvPr/>
            </p:nvSpPr>
            <p:spPr bwMode="auto">
              <a:xfrm>
                <a:off x="1498" y="2534"/>
                <a:ext cx="49" cy="31"/>
              </a:xfrm>
              <a:custGeom>
                <a:avLst/>
                <a:gdLst>
                  <a:gd name="T0" fmla="*/ 1 w 49"/>
                  <a:gd name="T1" fmla="*/ 0 h 31"/>
                  <a:gd name="T2" fmla="*/ 49 w 49"/>
                  <a:gd name="T3" fmla="*/ 28 h 31"/>
                  <a:gd name="T4" fmla="*/ 48 w 49"/>
                  <a:gd name="T5" fmla="*/ 31 h 31"/>
                  <a:gd name="T6" fmla="*/ 0 w 49"/>
                  <a:gd name="T7" fmla="*/ 3 h 31"/>
                  <a:gd name="T8" fmla="*/ 1 w 49"/>
                  <a:gd name="T9" fmla="*/ 0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1" y="0"/>
                    </a:moveTo>
                    <a:lnTo>
                      <a:pt x="49" y="28"/>
                    </a:lnTo>
                    <a:lnTo>
                      <a:pt x="48" y="31"/>
                    </a:lnTo>
                    <a:lnTo>
                      <a:pt x="0" y="3"/>
                    </a:lnTo>
                    <a:lnTo>
                      <a:pt x="1" y="0"/>
                    </a:lnTo>
                    <a:close/>
                  </a:path>
                </a:pathLst>
              </a:custGeom>
              <a:solidFill>
                <a:srgbClr val="6E6C6B"/>
              </a:solidFill>
              <a:ln w="9525">
                <a:noFill/>
                <a:round/>
                <a:headEnd/>
                <a:tailEnd/>
              </a:ln>
            </p:spPr>
            <p:txBody>
              <a:bodyPr/>
              <a:lstStyle/>
              <a:p>
                <a:endParaRPr lang="hu-HU"/>
              </a:p>
            </p:txBody>
          </p:sp>
          <p:sp>
            <p:nvSpPr>
              <p:cNvPr id="57973" name="Freeform 1161"/>
              <p:cNvSpPr>
                <a:spLocks/>
              </p:cNvSpPr>
              <p:nvPr/>
            </p:nvSpPr>
            <p:spPr bwMode="auto">
              <a:xfrm>
                <a:off x="1496" y="2536"/>
                <a:ext cx="51" cy="31"/>
              </a:xfrm>
              <a:custGeom>
                <a:avLst/>
                <a:gdLst>
                  <a:gd name="T0" fmla="*/ 2 w 51"/>
                  <a:gd name="T1" fmla="*/ 0 h 31"/>
                  <a:gd name="T2" fmla="*/ 51 w 51"/>
                  <a:gd name="T3" fmla="*/ 28 h 31"/>
                  <a:gd name="T4" fmla="*/ 50 w 51"/>
                  <a:gd name="T5" fmla="*/ 31 h 31"/>
                  <a:gd name="T6" fmla="*/ 0 w 51"/>
                  <a:gd name="T7" fmla="*/ 2 h 31"/>
                  <a:gd name="T8" fmla="*/ 2 w 51"/>
                  <a:gd name="T9" fmla="*/ 0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2" y="0"/>
                    </a:moveTo>
                    <a:lnTo>
                      <a:pt x="51" y="28"/>
                    </a:lnTo>
                    <a:lnTo>
                      <a:pt x="50" y="31"/>
                    </a:lnTo>
                    <a:lnTo>
                      <a:pt x="0" y="2"/>
                    </a:lnTo>
                    <a:lnTo>
                      <a:pt x="2" y="0"/>
                    </a:lnTo>
                    <a:close/>
                  </a:path>
                </a:pathLst>
              </a:custGeom>
              <a:solidFill>
                <a:srgbClr val="6C6A69"/>
              </a:solidFill>
              <a:ln w="9525">
                <a:noFill/>
                <a:round/>
                <a:headEnd/>
                <a:tailEnd/>
              </a:ln>
            </p:spPr>
            <p:txBody>
              <a:bodyPr/>
              <a:lstStyle/>
              <a:p>
                <a:endParaRPr lang="hu-HU"/>
              </a:p>
            </p:txBody>
          </p:sp>
          <p:sp>
            <p:nvSpPr>
              <p:cNvPr id="57974" name="Freeform 1162"/>
              <p:cNvSpPr>
                <a:spLocks/>
              </p:cNvSpPr>
              <p:nvPr/>
            </p:nvSpPr>
            <p:spPr bwMode="auto">
              <a:xfrm>
                <a:off x="1496" y="2537"/>
                <a:ext cx="50" cy="31"/>
              </a:xfrm>
              <a:custGeom>
                <a:avLst/>
                <a:gdLst>
                  <a:gd name="T0" fmla="*/ 2 w 50"/>
                  <a:gd name="T1" fmla="*/ 0 h 31"/>
                  <a:gd name="T2" fmla="*/ 50 w 50"/>
                  <a:gd name="T3" fmla="*/ 28 h 31"/>
                  <a:gd name="T4" fmla="*/ 48 w 50"/>
                  <a:gd name="T5" fmla="*/ 31 h 31"/>
                  <a:gd name="T6" fmla="*/ 0 w 50"/>
                  <a:gd name="T7" fmla="*/ 3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 y="0"/>
                    </a:moveTo>
                    <a:lnTo>
                      <a:pt x="50" y="28"/>
                    </a:lnTo>
                    <a:lnTo>
                      <a:pt x="48" y="31"/>
                    </a:lnTo>
                    <a:lnTo>
                      <a:pt x="0" y="3"/>
                    </a:lnTo>
                    <a:lnTo>
                      <a:pt x="2" y="0"/>
                    </a:lnTo>
                    <a:close/>
                  </a:path>
                </a:pathLst>
              </a:custGeom>
              <a:solidFill>
                <a:srgbClr val="6A6867"/>
              </a:solidFill>
              <a:ln w="9525">
                <a:noFill/>
                <a:round/>
                <a:headEnd/>
                <a:tailEnd/>
              </a:ln>
            </p:spPr>
            <p:txBody>
              <a:bodyPr/>
              <a:lstStyle/>
              <a:p>
                <a:endParaRPr lang="hu-HU"/>
              </a:p>
            </p:txBody>
          </p:sp>
          <p:sp>
            <p:nvSpPr>
              <p:cNvPr id="57975" name="Freeform 1163"/>
              <p:cNvSpPr>
                <a:spLocks/>
              </p:cNvSpPr>
              <p:nvPr/>
            </p:nvSpPr>
            <p:spPr bwMode="auto">
              <a:xfrm>
                <a:off x="1495" y="2538"/>
                <a:ext cx="51" cy="30"/>
              </a:xfrm>
              <a:custGeom>
                <a:avLst/>
                <a:gdLst>
                  <a:gd name="T0" fmla="*/ 1 w 51"/>
                  <a:gd name="T1" fmla="*/ 0 h 30"/>
                  <a:gd name="T2" fmla="*/ 51 w 51"/>
                  <a:gd name="T3" fmla="*/ 29 h 30"/>
                  <a:gd name="T4" fmla="*/ 49 w 51"/>
                  <a:gd name="T5" fmla="*/ 30 h 30"/>
                  <a:gd name="T6" fmla="*/ 0 w 51"/>
                  <a:gd name="T7" fmla="*/ 3 h 30"/>
                  <a:gd name="T8" fmla="*/ 1 w 51"/>
                  <a:gd name="T9" fmla="*/ 0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1" y="0"/>
                    </a:moveTo>
                    <a:lnTo>
                      <a:pt x="51" y="29"/>
                    </a:lnTo>
                    <a:lnTo>
                      <a:pt x="49" y="30"/>
                    </a:lnTo>
                    <a:lnTo>
                      <a:pt x="0" y="3"/>
                    </a:lnTo>
                    <a:lnTo>
                      <a:pt x="1" y="0"/>
                    </a:lnTo>
                    <a:close/>
                  </a:path>
                </a:pathLst>
              </a:custGeom>
              <a:solidFill>
                <a:srgbClr val="676563"/>
              </a:solidFill>
              <a:ln w="9525">
                <a:noFill/>
                <a:round/>
                <a:headEnd/>
                <a:tailEnd/>
              </a:ln>
            </p:spPr>
            <p:txBody>
              <a:bodyPr/>
              <a:lstStyle/>
              <a:p>
                <a:endParaRPr lang="hu-HU"/>
              </a:p>
            </p:txBody>
          </p:sp>
          <p:sp>
            <p:nvSpPr>
              <p:cNvPr id="57976" name="Freeform 1164"/>
              <p:cNvSpPr>
                <a:spLocks/>
              </p:cNvSpPr>
              <p:nvPr/>
            </p:nvSpPr>
            <p:spPr bwMode="auto">
              <a:xfrm>
                <a:off x="1495" y="2540"/>
                <a:ext cx="49" cy="29"/>
              </a:xfrm>
              <a:custGeom>
                <a:avLst/>
                <a:gdLst>
                  <a:gd name="T0" fmla="*/ 1 w 49"/>
                  <a:gd name="T1" fmla="*/ 0 h 29"/>
                  <a:gd name="T2" fmla="*/ 49 w 49"/>
                  <a:gd name="T3" fmla="*/ 28 h 29"/>
                  <a:gd name="T4" fmla="*/ 48 w 49"/>
                  <a:gd name="T5" fmla="*/ 29 h 29"/>
                  <a:gd name="T6" fmla="*/ 0 w 49"/>
                  <a:gd name="T7" fmla="*/ 1 h 29"/>
                  <a:gd name="T8" fmla="*/ 1 w 49"/>
                  <a:gd name="T9" fmla="*/ 0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1" y="0"/>
                    </a:moveTo>
                    <a:lnTo>
                      <a:pt x="49" y="28"/>
                    </a:lnTo>
                    <a:lnTo>
                      <a:pt x="48" y="29"/>
                    </a:lnTo>
                    <a:lnTo>
                      <a:pt x="0" y="1"/>
                    </a:lnTo>
                    <a:lnTo>
                      <a:pt x="1" y="0"/>
                    </a:lnTo>
                    <a:close/>
                  </a:path>
                </a:pathLst>
              </a:custGeom>
              <a:solidFill>
                <a:srgbClr val="656261"/>
              </a:solidFill>
              <a:ln w="9525">
                <a:noFill/>
                <a:round/>
                <a:headEnd/>
                <a:tailEnd/>
              </a:ln>
            </p:spPr>
            <p:txBody>
              <a:bodyPr/>
              <a:lstStyle/>
              <a:p>
                <a:endParaRPr lang="hu-HU"/>
              </a:p>
            </p:txBody>
          </p:sp>
          <p:sp>
            <p:nvSpPr>
              <p:cNvPr id="57977" name="Freeform 1165"/>
              <p:cNvSpPr>
                <a:spLocks/>
              </p:cNvSpPr>
              <p:nvPr/>
            </p:nvSpPr>
            <p:spPr bwMode="auto">
              <a:xfrm>
                <a:off x="1475" y="2531"/>
                <a:ext cx="90" cy="54"/>
              </a:xfrm>
              <a:custGeom>
                <a:avLst/>
                <a:gdLst>
                  <a:gd name="T0" fmla="*/ 20 w 90"/>
                  <a:gd name="T1" fmla="*/ 10 h 54"/>
                  <a:gd name="T2" fmla="*/ 69 w 90"/>
                  <a:gd name="T3" fmla="*/ 37 h 54"/>
                  <a:gd name="T4" fmla="*/ 68 w 90"/>
                  <a:gd name="T5" fmla="*/ 40 h 54"/>
                  <a:gd name="T6" fmla="*/ 90 w 90"/>
                  <a:gd name="T7" fmla="*/ 54 h 54"/>
                  <a:gd name="T8" fmla="*/ 90 w 90"/>
                  <a:gd name="T9" fmla="*/ 54 h 54"/>
                  <a:gd name="T10" fmla="*/ 0 w 90"/>
                  <a:gd name="T11" fmla="*/ 0 h 54"/>
                  <a:gd name="T12" fmla="*/ 0 w 90"/>
                  <a:gd name="T13" fmla="*/ 0 h 54"/>
                  <a:gd name="T14" fmla="*/ 0 w 90"/>
                  <a:gd name="T15" fmla="*/ 0 h 54"/>
                  <a:gd name="T16" fmla="*/ 20 w 90"/>
                  <a:gd name="T17" fmla="*/ 12 h 54"/>
                  <a:gd name="T18" fmla="*/ 20 w 90"/>
                  <a:gd name="T19" fmla="*/ 1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4"/>
                  <a:gd name="T32" fmla="*/ 90 w 90"/>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4">
                    <a:moveTo>
                      <a:pt x="20" y="10"/>
                    </a:moveTo>
                    <a:lnTo>
                      <a:pt x="69" y="37"/>
                    </a:lnTo>
                    <a:lnTo>
                      <a:pt x="68" y="40"/>
                    </a:lnTo>
                    <a:lnTo>
                      <a:pt x="90" y="54"/>
                    </a:lnTo>
                    <a:lnTo>
                      <a:pt x="0" y="0"/>
                    </a:lnTo>
                    <a:lnTo>
                      <a:pt x="20" y="12"/>
                    </a:lnTo>
                    <a:lnTo>
                      <a:pt x="20" y="10"/>
                    </a:lnTo>
                    <a:close/>
                  </a:path>
                </a:pathLst>
              </a:custGeom>
              <a:solidFill>
                <a:srgbClr val="636160"/>
              </a:solidFill>
              <a:ln w="9525">
                <a:noFill/>
                <a:round/>
                <a:headEnd/>
                <a:tailEnd/>
              </a:ln>
            </p:spPr>
            <p:txBody>
              <a:bodyPr/>
              <a:lstStyle/>
              <a:p>
                <a:endParaRPr lang="hu-HU"/>
              </a:p>
            </p:txBody>
          </p:sp>
          <p:sp>
            <p:nvSpPr>
              <p:cNvPr id="57978" name="Freeform 1166"/>
              <p:cNvSpPr>
                <a:spLocks/>
              </p:cNvSpPr>
              <p:nvPr/>
            </p:nvSpPr>
            <p:spPr bwMode="auto">
              <a:xfrm>
                <a:off x="1475" y="2531"/>
                <a:ext cx="90" cy="54"/>
              </a:xfrm>
              <a:custGeom>
                <a:avLst/>
                <a:gdLst>
                  <a:gd name="T0" fmla="*/ 20 w 90"/>
                  <a:gd name="T1" fmla="*/ 10 h 54"/>
                  <a:gd name="T2" fmla="*/ 68 w 90"/>
                  <a:gd name="T3" fmla="*/ 38 h 54"/>
                  <a:gd name="T4" fmla="*/ 68 w 90"/>
                  <a:gd name="T5" fmla="*/ 40 h 54"/>
                  <a:gd name="T6" fmla="*/ 90 w 90"/>
                  <a:gd name="T7" fmla="*/ 54 h 54"/>
                  <a:gd name="T8" fmla="*/ 89 w 90"/>
                  <a:gd name="T9" fmla="*/ 54 h 54"/>
                  <a:gd name="T10" fmla="*/ 0 w 90"/>
                  <a:gd name="T11" fmla="*/ 3 h 54"/>
                  <a:gd name="T12" fmla="*/ 0 w 90"/>
                  <a:gd name="T13" fmla="*/ 0 h 54"/>
                  <a:gd name="T14" fmla="*/ 0 w 90"/>
                  <a:gd name="T15" fmla="*/ 0 h 54"/>
                  <a:gd name="T16" fmla="*/ 20 w 90"/>
                  <a:gd name="T17" fmla="*/ 12 h 54"/>
                  <a:gd name="T18" fmla="*/ 20 w 90"/>
                  <a:gd name="T19" fmla="*/ 1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4"/>
                  <a:gd name="T32" fmla="*/ 90 w 90"/>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4">
                    <a:moveTo>
                      <a:pt x="20" y="10"/>
                    </a:moveTo>
                    <a:lnTo>
                      <a:pt x="68" y="38"/>
                    </a:lnTo>
                    <a:lnTo>
                      <a:pt x="68" y="40"/>
                    </a:lnTo>
                    <a:lnTo>
                      <a:pt x="90" y="54"/>
                    </a:lnTo>
                    <a:lnTo>
                      <a:pt x="89" y="54"/>
                    </a:lnTo>
                    <a:lnTo>
                      <a:pt x="0" y="3"/>
                    </a:lnTo>
                    <a:lnTo>
                      <a:pt x="0" y="0"/>
                    </a:lnTo>
                    <a:lnTo>
                      <a:pt x="20" y="12"/>
                    </a:lnTo>
                    <a:lnTo>
                      <a:pt x="20" y="10"/>
                    </a:lnTo>
                    <a:close/>
                  </a:path>
                </a:pathLst>
              </a:custGeom>
              <a:solidFill>
                <a:srgbClr val="615E5D"/>
              </a:solidFill>
              <a:ln w="9525">
                <a:noFill/>
                <a:round/>
                <a:headEnd/>
                <a:tailEnd/>
              </a:ln>
            </p:spPr>
            <p:txBody>
              <a:bodyPr/>
              <a:lstStyle/>
              <a:p>
                <a:endParaRPr lang="hu-HU"/>
              </a:p>
            </p:txBody>
          </p:sp>
          <p:sp>
            <p:nvSpPr>
              <p:cNvPr id="57979" name="Freeform 1167"/>
              <p:cNvSpPr>
                <a:spLocks/>
              </p:cNvSpPr>
              <p:nvPr/>
            </p:nvSpPr>
            <p:spPr bwMode="auto">
              <a:xfrm>
                <a:off x="1475" y="2531"/>
                <a:ext cx="90" cy="54"/>
              </a:xfrm>
              <a:custGeom>
                <a:avLst/>
                <a:gdLst>
                  <a:gd name="T0" fmla="*/ 0 w 90"/>
                  <a:gd name="T1" fmla="*/ 0 h 54"/>
                  <a:gd name="T2" fmla="*/ 90 w 90"/>
                  <a:gd name="T3" fmla="*/ 54 h 54"/>
                  <a:gd name="T4" fmla="*/ 86 w 90"/>
                  <a:gd name="T5" fmla="*/ 54 h 54"/>
                  <a:gd name="T6" fmla="*/ 0 w 90"/>
                  <a:gd name="T7" fmla="*/ 5 h 54"/>
                  <a:gd name="T8" fmla="*/ 0 w 90"/>
                  <a:gd name="T9" fmla="*/ 0 h 54"/>
                  <a:gd name="T10" fmla="*/ 0 60000 65536"/>
                  <a:gd name="T11" fmla="*/ 0 60000 65536"/>
                  <a:gd name="T12" fmla="*/ 0 60000 65536"/>
                  <a:gd name="T13" fmla="*/ 0 60000 65536"/>
                  <a:gd name="T14" fmla="*/ 0 60000 65536"/>
                  <a:gd name="T15" fmla="*/ 0 w 90"/>
                  <a:gd name="T16" fmla="*/ 0 h 54"/>
                  <a:gd name="T17" fmla="*/ 90 w 90"/>
                  <a:gd name="T18" fmla="*/ 54 h 54"/>
                </a:gdLst>
                <a:ahLst/>
                <a:cxnLst>
                  <a:cxn ang="T10">
                    <a:pos x="T0" y="T1"/>
                  </a:cxn>
                  <a:cxn ang="T11">
                    <a:pos x="T2" y="T3"/>
                  </a:cxn>
                  <a:cxn ang="T12">
                    <a:pos x="T4" y="T5"/>
                  </a:cxn>
                  <a:cxn ang="T13">
                    <a:pos x="T6" y="T7"/>
                  </a:cxn>
                  <a:cxn ang="T14">
                    <a:pos x="T8" y="T9"/>
                  </a:cxn>
                </a:cxnLst>
                <a:rect l="T15" t="T16" r="T17" b="T18"/>
                <a:pathLst>
                  <a:path w="90" h="54">
                    <a:moveTo>
                      <a:pt x="0" y="0"/>
                    </a:moveTo>
                    <a:lnTo>
                      <a:pt x="90" y="54"/>
                    </a:lnTo>
                    <a:lnTo>
                      <a:pt x="86" y="54"/>
                    </a:lnTo>
                    <a:lnTo>
                      <a:pt x="0" y="5"/>
                    </a:lnTo>
                    <a:lnTo>
                      <a:pt x="0" y="0"/>
                    </a:lnTo>
                    <a:close/>
                  </a:path>
                </a:pathLst>
              </a:custGeom>
              <a:solidFill>
                <a:srgbClr val="5E5C5B"/>
              </a:solidFill>
              <a:ln w="9525">
                <a:noFill/>
                <a:round/>
                <a:headEnd/>
                <a:tailEnd/>
              </a:ln>
            </p:spPr>
            <p:txBody>
              <a:bodyPr/>
              <a:lstStyle/>
              <a:p>
                <a:endParaRPr lang="hu-HU"/>
              </a:p>
            </p:txBody>
          </p:sp>
          <p:sp>
            <p:nvSpPr>
              <p:cNvPr id="57980" name="Freeform 1168"/>
              <p:cNvSpPr>
                <a:spLocks/>
              </p:cNvSpPr>
              <p:nvPr/>
            </p:nvSpPr>
            <p:spPr bwMode="auto">
              <a:xfrm>
                <a:off x="1475" y="2534"/>
                <a:ext cx="89" cy="52"/>
              </a:xfrm>
              <a:custGeom>
                <a:avLst/>
                <a:gdLst>
                  <a:gd name="T0" fmla="*/ 0 w 89"/>
                  <a:gd name="T1" fmla="*/ 0 h 52"/>
                  <a:gd name="T2" fmla="*/ 89 w 89"/>
                  <a:gd name="T3" fmla="*/ 51 h 52"/>
                  <a:gd name="T4" fmla="*/ 85 w 89"/>
                  <a:gd name="T5" fmla="*/ 52 h 52"/>
                  <a:gd name="T6" fmla="*/ 2 w 89"/>
                  <a:gd name="T7" fmla="*/ 3 h 52"/>
                  <a:gd name="T8" fmla="*/ 0 w 89"/>
                  <a:gd name="T9" fmla="*/ 0 h 52"/>
                  <a:gd name="T10" fmla="*/ 0 60000 65536"/>
                  <a:gd name="T11" fmla="*/ 0 60000 65536"/>
                  <a:gd name="T12" fmla="*/ 0 60000 65536"/>
                  <a:gd name="T13" fmla="*/ 0 60000 65536"/>
                  <a:gd name="T14" fmla="*/ 0 60000 65536"/>
                  <a:gd name="T15" fmla="*/ 0 w 89"/>
                  <a:gd name="T16" fmla="*/ 0 h 52"/>
                  <a:gd name="T17" fmla="*/ 89 w 89"/>
                  <a:gd name="T18" fmla="*/ 52 h 52"/>
                </a:gdLst>
                <a:ahLst/>
                <a:cxnLst>
                  <a:cxn ang="T10">
                    <a:pos x="T0" y="T1"/>
                  </a:cxn>
                  <a:cxn ang="T11">
                    <a:pos x="T2" y="T3"/>
                  </a:cxn>
                  <a:cxn ang="T12">
                    <a:pos x="T4" y="T5"/>
                  </a:cxn>
                  <a:cxn ang="T13">
                    <a:pos x="T6" y="T7"/>
                  </a:cxn>
                  <a:cxn ang="T14">
                    <a:pos x="T8" y="T9"/>
                  </a:cxn>
                </a:cxnLst>
                <a:rect l="T15" t="T16" r="T17" b="T18"/>
                <a:pathLst>
                  <a:path w="89" h="52">
                    <a:moveTo>
                      <a:pt x="0" y="0"/>
                    </a:moveTo>
                    <a:lnTo>
                      <a:pt x="89" y="51"/>
                    </a:lnTo>
                    <a:lnTo>
                      <a:pt x="85" y="52"/>
                    </a:lnTo>
                    <a:lnTo>
                      <a:pt x="2" y="3"/>
                    </a:lnTo>
                    <a:lnTo>
                      <a:pt x="0" y="0"/>
                    </a:lnTo>
                    <a:close/>
                  </a:path>
                </a:pathLst>
              </a:custGeom>
              <a:solidFill>
                <a:srgbClr val="5D5A59"/>
              </a:solidFill>
              <a:ln w="9525">
                <a:noFill/>
                <a:round/>
                <a:headEnd/>
                <a:tailEnd/>
              </a:ln>
            </p:spPr>
            <p:txBody>
              <a:bodyPr/>
              <a:lstStyle/>
              <a:p>
                <a:endParaRPr lang="hu-HU"/>
              </a:p>
            </p:txBody>
          </p:sp>
          <p:sp>
            <p:nvSpPr>
              <p:cNvPr id="57981" name="Freeform 1169"/>
              <p:cNvSpPr>
                <a:spLocks/>
              </p:cNvSpPr>
              <p:nvPr/>
            </p:nvSpPr>
            <p:spPr bwMode="auto">
              <a:xfrm>
                <a:off x="1475" y="2536"/>
                <a:ext cx="86" cy="50"/>
              </a:xfrm>
              <a:custGeom>
                <a:avLst/>
                <a:gdLst>
                  <a:gd name="T0" fmla="*/ 0 w 86"/>
                  <a:gd name="T1" fmla="*/ 0 h 50"/>
                  <a:gd name="T2" fmla="*/ 86 w 86"/>
                  <a:gd name="T3" fmla="*/ 49 h 50"/>
                  <a:gd name="T4" fmla="*/ 83 w 86"/>
                  <a:gd name="T5" fmla="*/ 50 h 50"/>
                  <a:gd name="T6" fmla="*/ 2 w 86"/>
                  <a:gd name="T7" fmla="*/ 4 h 50"/>
                  <a:gd name="T8" fmla="*/ 0 w 86"/>
                  <a:gd name="T9" fmla="*/ 0 h 50"/>
                  <a:gd name="T10" fmla="*/ 0 60000 65536"/>
                  <a:gd name="T11" fmla="*/ 0 60000 65536"/>
                  <a:gd name="T12" fmla="*/ 0 60000 65536"/>
                  <a:gd name="T13" fmla="*/ 0 60000 65536"/>
                  <a:gd name="T14" fmla="*/ 0 60000 65536"/>
                  <a:gd name="T15" fmla="*/ 0 w 86"/>
                  <a:gd name="T16" fmla="*/ 0 h 50"/>
                  <a:gd name="T17" fmla="*/ 86 w 86"/>
                  <a:gd name="T18" fmla="*/ 50 h 50"/>
                </a:gdLst>
                <a:ahLst/>
                <a:cxnLst>
                  <a:cxn ang="T10">
                    <a:pos x="T0" y="T1"/>
                  </a:cxn>
                  <a:cxn ang="T11">
                    <a:pos x="T2" y="T3"/>
                  </a:cxn>
                  <a:cxn ang="T12">
                    <a:pos x="T4" y="T5"/>
                  </a:cxn>
                  <a:cxn ang="T13">
                    <a:pos x="T6" y="T7"/>
                  </a:cxn>
                  <a:cxn ang="T14">
                    <a:pos x="T8" y="T9"/>
                  </a:cxn>
                </a:cxnLst>
                <a:rect l="T15" t="T16" r="T17" b="T18"/>
                <a:pathLst>
                  <a:path w="86" h="50">
                    <a:moveTo>
                      <a:pt x="0" y="0"/>
                    </a:moveTo>
                    <a:lnTo>
                      <a:pt x="86" y="49"/>
                    </a:lnTo>
                    <a:lnTo>
                      <a:pt x="83" y="50"/>
                    </a:lnTo>
                    <a:lnTo>
                      <a:pt x="2" y="4"/>
                    </a:lnTo>
                    <a:lnTo>
                      <a:pt x="0" y="0"/>
                    </a:lnTo>
                    <a:close/>
                  </a:path>
                </a:pathLst>
              </a:custGeom>
              <a:solidFill>
                <a:srgbClr val="5B5957"/>
              </a:solidFill>
              <a:ln w="9525">
                <a:noFill/>
                <a:round/>
                <a:headEnd/>
                <a:tailEnd/>
              </a:ln>
            </p:spPr>
            <p:txBody>
              <a:bodyPr/>
              <a:lstStyle/>
              <a:p>
                <a:endParaRPr lang="hu-HU"/>
              </a:p>
            </p:txBody>
          </p:sp>
          <p:sp>
            <p:nvSpPr>
              <p:cNvPr id="57982" name="Freeform 1170"/>
              <p:cNvSpPr>
                <a:spLocks/>
              </p:cNvSpPr>
              <p:nvPr/>
            </p:nvSpPr>
            <p:spPr bwMode="auto">
              <a:xfrm>
                <a:off x="1477" y="2537"/>
                <a:ext cx="83" cy="51"/>
              </a:xfrm>
              <a:custGeom>
                <a:avLst/>
                <a:gdLst>
                  <a:gd name="T0" fmla="*/ 0 w 83"/>
                  <a:gd name="T1" fmla="*/ 0 h 51"/>
                  <a:gd name="T2" fmla="*/ 83 w 83"/>
                  <a:gd name="T3" fmla="*/ 49 h 51"/>
                  <a:gd name="T4" fmla="*/ 80 w 83"/>
                  <a:gd name="T5" fmla="*/ 51 h 51"/>
                  <a:gd name="T6" fmla="*/ 0 w 83"/>
                  <a:gd name="T7" fmla="*/ 4 h 51"/>
                  <a:gd name="T8" fmla="*/ 0 w 83"/>
                  <a:gd name="T9" fmla="*/ 0 h 51"/>
                  <a:gd name="T10" fmla="*/ 0 60000 65536"/>
                  <a:gd name="T11" fmla="*/ 0 60000 65536"/>
                  <a:gd name="T12" fmla="*/ 0 60000 65536"/>
                  <a:gd name="T13" fmla="*/ 0 60000 65536"/>
                  <a:gd name="T14" fmla="*/ 0 60000 65536"/>
                  <a:gd name="T15" fmla="*/ 0 w 83"/>
                  <a:gd name="T16" fmla="*/ 0 h 51"/>
                  <a:gd name="T17" fmla="*/ 83 w 83"/>
                  <a:gd name="T18" fmla="*/ 51 h 51"/>
                </a:gdLst>
                <a:ahLst/>
                <a:cxnLst>
                  <a:cxn ang="T10">
                    <a:pos x="T0" y="T1"/>
                  </a:cxn>
                  <a:cxn ang="T11">
                    <a:pos x="T2" y="T3"/>
                  </a:cxn>
                  <a:cxn ang="T12">
                    <a:pos x="T4" y="T5"/>
                  </a:cxn>
                  <a:cxn ang="T13">
                    <a:pos x="T6" y="T7"/>
                  </a:cxn>
                  <a:cxn ang="T14">
                    <a:pos x="T8" y="T9"/>
                  </a:cxn>
                </a:cxnLst>
                <a:rect l="T15" t="T16" r="T17" b="T18"/>
                <a:pathLst>
                  <a:path w="83" h="51">
                    <a:moveTo>
                      <a:pt x="0" y="0"/>
                    </a:moveTo>
                    <a:lnTo>
                      <a:pt x="83" y="49"/>
                    </a:lnTo>
                    <a:lnTo>
                      <a:pt x="80" y="51"/>
                    </a:lnTo>
                    <a:lnTo>
                      <a:pt x="0" y="4"/>
                    </a:lnTo>
                    <a:lnTo>
                      <a:pt x="0" y="0"/>
                    </a:lnTo>
                    <a:close/>
                  </a:path>
                </a:pathLst>
              </a:custGeom>
              <a:solidFill>
                <a:srgbClr val="5A5756"/>
              </a:solidFill>
              <a:ln w="9525">
                <a:noFill/>
                <a:round/>
                <a:headEnd/>
                <a:tailEnd/>
              </a:ln>
            </p:spPr>
            <p:txBody>
              <a:bodyPr/>
              <a:lstStyle/>
              <a:p>
                <a:endParaRPr lang="hu-HU"/>
              </a:p>
            </p:txBody>
          </p:sp>
          <p:sp>
            <p:nvSpPr>
              <p:cNvPr id="57983" name="Freeform 1171"/>
              <p:cNvSpPr>
                <a:spLocks/>
              </p:cNvSpPr>
              <p:nvPr/>
            </p:nvSpPr>
            <p:spPr bwMode="auto">
              <a:xfrm>
                <a:off x="1477" y="2540"/>
                <a:ext cx="81" cy="48"/>
              </a:xfrm>
              <a:custGeom>
                <a:avLst/>
                <a:gdLst>
                  <a:gd name="T0" fmla="*/ 0 w 81"/>
                  <a:gd name="T1" fmla="*/ 0 h 48"/>
                  <a:gd name="T2" fmla="*/ 81 w 81"/>
                  <a:gd name="T3" fmla="*/ 46 h 48"/>
                  <a:gd name="T4" fmla="*/ 77 w 81"/>
                  <a:gd name="T5" fmla="*/ 48 h 48"/>
                  <a:gd name="T6" fmla="*/ 0 w 81"/>
                  <a:gd name="T7" fmla="*/ 3 h 48"/>
                  <a:gd name="T8" fmla="*/ 0 w 81"/>
                  <a:gd name="T9" fmla="*/ 0 h 48"/>
                  <a:gd name="T10" fmla="*/ 0 60000 65536"/>
                  <a:gd name="T11" fmla="*/ 0 60000 65536"/>
                  <a:gd name="T12" fmla="*/ 0 60000 65536"/>
                  <a:gd name="T13" fmla="*/ 0 60000 65536"/>
                  <a:gd name="T14" fmla="*/ 0 60000 65536"/>
                  <a:gd name="T15" fmla="*/ 0 w 81"/>
                  <a:gd name="T16" fmla="*/ 0 h 48"/>
                  <a:gd name="T17" fmla="*/ 81 w 81"/>
                  <a:gd name="T18" fmla="*/ 48 h 48"/>
                </a:gdLst>
                <a:ahLst/>
                <a:cxnLst>
                  <a:cxn ang="T10">
                    <a:pos x="T0" y="T1"/>
                  </a:cxn>
                  <a:cxn ang="T11">
                    <a:pos x="T2" y="T3"/>
                  </a:cxn>
                  <a:cxn ang="T12">
                    <a:pos x="T4" y="T5"/>
                  </a:cxn>
                  <a:cxn ang="T13">
                    <a:pos x="T6" y="T7"/>
                  </a:cxn>
                  <a:cxn ang="T14">
                    <a:pos x="T8" y="T9"/>
                  </a:cxn>
                </a:cxnLst>
                <a:rect l="T15" t="T16" r="T17" b="T18"/>
                <a:pathLst>
                  <a:path w="81" h="48">
                    <a:moveTo>
                      <a:pt x="0" y="0"/>
                    </a:moveTo>
                    <a:lnTo>
                      <a:pt x="81" y="46"/>
                    </a:lnTo>
                    <a:lnTo>
                      <a:pt x="77" y="48"/>
                    </a:lnTo>
                    <a:lnTo>
                      <a:pt x="0" y="3"/>
                    </a:lnTo>
                    <a:lnTo>
                      <a:pt x="0" y="0"/>
                    </a:lnTo>
                    <a:close/>
                  </a:path>
                </a:pathLst>
              </a:custGeom>
              <a:solidFill>
                <a:srgbClr val="585554"/>
              </a:solidFill>
              <a:ln w="9525">
                <a:noFill/>
                <a:round/>
                <a:headEnd/>
                <a:tailEnd/>
              </a:ln>
            </p:spPr>
            <p:txBody>
              <a:bodyPr/>
              <a:lstStyle/>
              <a:p>
                <a:endParaRPr lang="hu-HU"/>
              </a:p>
            </p:txBody>
          </p:sp>
          <p:sp>
            <p:nvSpPr>
              <p:cNvPr id="57984" name="Freeform 1172"/>
              <p:cNvSpPr>
                <a:spLocks/>
              </p:cNvSpPr>
              <p:nvPr/>
            </p:nvSpPr>
            <p:spPr bwMode="auto">
              <a:xfrm>
                <a:off x="1477" y="2541"/>
                <a:ext cx="80" cy="48"/>
              </a:xfrm>
              <a:custGeom>
                <a:avLst/>
                <a:gdLst>
                  <a:gd name="T0" fmla="*/ 0 w 80"/>
                  <a:gd name="T1" fmla="*/ 0 h 48"/>
                  <a:gd name="T2" fmla="*/ 80 w 80"/>
                  <a:gd name="T3" fmla="*/ 47 h 48"/>
                  <a:gd name="T4" fmla="*/ 76 w 80"/>
                  <a:gd name="T5" fmla="*/ 48 h 48"/>
                  <a:gd name="T6" fmla="*/ 0 w 80"/>
                  <a:gd name="T7" fmla="*/ 3 h 48"/>
                  <a:gd name="T8" fmla="*/ 0 w 80"/>
                  <a:gd name="T9" fmla="*/ 0 h 48"/>
                  <a:gd name="T10" fmla="*/ 0 60000 65536"/>
                  <a:gd name="T11" fmla="*/ 0 60000 65536"/>
                  <a:gd name="T12" fmla="*/ 0 60000 65536"/>
                  <a:gd name="T13" fmla="*/ 0 60000 65536"/>
                  <a:gd name="T14" fmla="*/ 0 60000 65536"/>
                  <a:gd name="T15" fmla="*/ 0 w 80"/>
                  <a:gd name="T16" fmla="*/ 0 h 48"/>
                  <a:gd name="T17" fmla="*/ 80 w 80"/>
                  <a:gd name="T18" fmla="*/ 48 h 48"/>
                </a:gdLst>
                <a:ahLst/>
                <a:cxnLst>
                  <a:cxn ang="T10">
                    <a:pos x="T0" y="T1"/>
                  </a:cxn>
                  <a:cxn ang="T11">
                    <a:pos x="T2" y="T3"/>
                  </a:cxn>
                  <a:cxn ang="T12">
                    <a:pos x="T4" y="T5"/>
                  </a:cxn>
                  <a:cxn ang="T13">
                    <a:pos x="T6" y="T7"/>
                  </a:cxn>
                  <a:cxn ang="T14">
                    <a:pos x="T8" y="T9"/>
                  </a:cxn>
                </a:cxnLst>
                <a:rect l="T15" t="T16" r="T17" b="T18"/>
                <a:pathLst>
                  <a:path w="80" h="48">
                    <a:moveTo>
                      <a:pt x="0" y="0"/>
                    </a:moveTo>
                    <a:lnTo>
                      <a:pt x="80" y="47"/>
                    </a:lnTo>
                    <a:lnTo>
                      <a:pt x="76" y="48"/>
                    </a:lnTo>
                    <a:lnTo>
                      <a:pt x="0" y="3"/>
                    </a:lnTo>
                    <a:lnTo>
                      <a:pt x="0" y="0"/>
                    </a:lnTo>
                    <a:close/>
                  </a:path>
                </a:pathLst>
              </a:custGeom>
              <a:solidFill>
                <a:srgbClr val="565452"/>
              </a:solidFill>
              <a:ln w="9525">
                <a:noFill/>
                <a:round/>
                <a:headEnd/>
                <a:tailEnd/>
              </a:ln>
            </p:spPr>
            <p:txBody>
              <a:bodyPr/>
              <a:lstStyle/>
              <a:p>
                <a:endParaRPr lang="hu-HU"/>
              </a:p>
            </p:txBody>
          </p:sp>
          <p:sp>
            <p:nvSpPr>
              <p:cNvPr id="57985" name="Freeform 1173"/>
              <p:cNvSpPr>
                <a:spLocks/>
              </p:cNvSpPr>
              <p:nvPr/>
            </p:nvSpPr>
            <p:spPr bwMode="auto">
              <a:xfrm>
                <a:off x="1477" y="2543"/>
                <a:ext cx="77" cy="46"/>
              </a:xfrm>
              <a:custGeom>
                <a:avLst/>
                <a:gdLst>
                  <a:gd name="T0" fmla="*/ 0 w 77"/>
                  <a:gd name="T1" fmla="*/ 0 h 46"/>
                  <a:gd name="T2" fmla="*/ 77 w 77"/>
                  <a:gd name="T3" fmla="*/ 45 h 46"/>
                  <a:gd name="T4" fmla="*/ 74 w 77"/>
                  <a:gd name="T5" fmla="*/ 46 h 46"/>
                  <a:gd name="T6" fmla="*/ 0 w 77"/>
                  <a:gd name="T7" fmla="*/ 4 h 46"/>
                  <a:gd name="T8" fmla="*/ 0 w 77"/>
                  <a:gd name="T9" fmla="*/ 0 h 46"/>
                  <a:gd name="T10" fmla="*/ 0 60000 65536"/>
                  <a:gd name="T11" fmla="*/ 0 60000 65536"/>
                  <a:gd name="T12" fmla="*/ 0 60000 65536"/>
                  <a:gd name="T13" fmla="*/ 0 60000 65536"/>
                  <a:gd name="T14" fmla="*/ 0 60000 65536"/>
                  <a:gd name="T15" fmla="*/ 0 w 77"/>
                  <a:gd name="T16" fmla="*/ 0 h 46"/>
                  <a:gd name="T17" fmla="*/ 77 w 77"/>
                  <a:gd name="T18" fmla="*/ 46 h 46"/>
                </a:gdLst>
                <a:ahLst/>
                <a:cxnLst>
                  <a:cxn ang="T10">
                    <a:pos x="T0" y="T1"/>
                  </a:cxn>
                  <a:cxn ang="T11">
                    <a:pos x="T2" y="T3"/>
                  </a:cxn>
                  <a:cxn ang="T12">
                    <a:pos x="T4" y="T5"/>
                  </a:cxn>
                  <a:cxn ang="T13">
                    <a:pos x="T6" y="T7"/>
                  </a:cxn>
                  <a:cxn ang="T14">
                    <a:pos x="T8" y="T9"/>
                  </a:cxn>
                </a:cxnLst>
                <a:rect l="T15" t="T16" r="T17" b="T18"/>
                <a:pathLst>
                  <a:path w="77" h="46">
                    <a:moveTo>
                      <a:pt x="0" y="0"/>
                    </a:moveTo>
                    <a:lnTo>
                      <a:pt x="77" y="45"/>
                    </a:lnTo>
                    <a:lnTo>
                      <a:pt x="74" y="46"/>
                    </a:lnTo>
                    <a:lnTo>
                      <a:pt x="0" y="4"/>
                    </a:lnTo>
                    <a:lnTo>
                      <a:pt x="0" y="0"/>
                    </a:lnTo>
                    <a:close/>
                  </a:path>
                </a:pathLst>
              </a:custGeom>
              <a:solidFill>
                <a:srgbClr val="53504E"/>
              </a:solidFill>
              <a:ln w="9525">
                <a:noFill/>
                <a:round/>
                <a:headEnd/>
                <a:tailEnd/>
              </a:ln>
            </p:spPr>
            <p:txBody>
              <a:bodyPr/>
              <a:lstStyle/>
              <a:p>
                <a:endParaRPr lang="hu-HU"/>
              </a:p>
            </p:txBody>
          </p:sp>
          <p:sp>
            <p:nvSpPr>
              <p:cNvPr id="57986" name="Freeform 1174"/>
              <p:cNvSpPr>
                <a:spLocks/>
              </p:cNvSpPr>
              <p:nvPr/>
            </p:nvSpPr>
            <p:spPr bwMode="auto">
              <a:xfrm>
                <a:off x="1477" y="2544"/>
                <a:ext cx="76" cy="46"/>
              </a:xfrm>
              <a:custGeom>
                <a:avLst/>
                <a:gdLst>
                  <a:gd name="T0" fmla="*/ 0 w 76"/>
                  <a:gd name="T1" fmla="*/ 0 h 46"/>
                  <a:gd name="T2" fmla="*/ 76 w 76"/>
                  <a:gd name="T3" fmla="*/ 45 h 46"/>
                  <a:gd name="T4" fmla="*/ 73 w 76"/>
                  <a:gd name="T5" fmla="*/ 46 h 46"/>
                  <a:gd name="T6" fmla="*/ 1 w 76"/>
                  <a:gd name="T7" fmla="*/ 4 h 46"/>
                  <a:gd name="T8" fmla="*/ 0 w 76"/>
                  <a:gd name="T9" fmla="*/ 0 h 46"/>
                  <a:gd name="T10" fmla="*/ 0 60000 65536"/>
                  <a:gd name="T11" fmla="*/ 0 60000 65536"/>
                  <a:gd name="T12" fmla="*/ 0 60000 65536"/>
                  <a:gd name="T13" fmla="*/ 0 60000 65536"/>
                  <a:gd name="T14" fmla="*/ 0 60000 65536"/>
                  <a:gd name="T15" fmla="*/ 0 w 76"/>
                  <a:gd name="T16" fmla="*/ 0 h 46"/>
                  <a:gd name="T17" fmla="*/ 76 w 76"/>
                  <a:gd name="T18" fmla="*/ 46 h 46"/>
                </a:gdLst>
                <a:ahLst/>
                <a:cxnLst>
                  <a:cxn ang="T10">
                    <a:pos x="T0" y="T1"/>
                  </a:cxn>
                  <a:cxn ang="T11">
                    <a:pos x="T2" y="T3"/>
                  </a:cxn>
                  <a:cxn ang="T12">
                    <a:pos x="T4" y="T5"/>
                  </a:cxn>
                  <a:cxn ang="T13">
                    <a:pos x="T6" y="T7"/>
                  </a:cxn>
                  <a:cxn ang="T14">
                    <a:pos x="T8" y="T9"/>
                  </a:cxn>
                </a:cxnLst>
                <a:rect l="T15" t="T16" r="T17" b="T18"/>
                <a:pathLst>
                  <a:path w="76" h="46">
                    <a:moveTo>
                      <a:pt x="0" y="0"/>
                    </a:moveTo>
                    <a:lnTo>
                      <a:pt x="76" y="45"/>
                    </a:lnTo>
                    <a:lnTo>
                      <a:pt x="73" y="46"/>
                    </a:lnTo>
                    <a:lnTo>
                      <a:pt x="1" y="4"/>
                    </a:lnTo>
                    <a:lnTo>
                      <a:pt x="0" y="0"/>
                    </a:lnTo>
                    <a:close/>
                  </a:path>
                </a:pathLst>
              </a:custGeom>
              <a:solidFill>
                <a:srgbClr val="514E4C"/>
              </a:solidFill>
              <a:ln w="9525">
                <a:noFill/>
                <a:round/>
                <a:headEnd/>
                <a:tailEnd/>
              </a:ln>
            </p:spPr>
            <p:txBody>
              <a:bodyPr/>
              <a:lstStyle/>
              <a:p>
                <a:endParaRPr lang="hu-HU"/>
              </a:p>
            </p:txBody>
          </p:sp>
          <p:sp>
            <p:nvSpPr>
              <p:cNvPr id="57987" name="Freeform 1175"/>
              <p:cNvSpPr>
                <a:spLocks/>
              </p:cNvSpPr>
              <p:nvPr/>
            </p:nvSpPr>
            <p:spPr bwMode="auto">
              <a:xfrm>
                <a:off x="1477" y="2547"/>
                <a:ext cx="74" cy="43"/>
              </a:xfrm>
              <a:custGeom>
                <a:avLst/>
                <a:gdLst>
                  <a:gd name="T0" fmla="*/ 0 w 74"/>
                  <a:gd name="T1" fmla="*/ 0 h 43"/>
                  <a:gd name="T2" fmla="*/ 74 w 74"/>
                  <a:gd name="T3" fmla="*/ 42 h 43"/>
                  <a:gd name="T4" fmla="*/ 70 w 74"/>
                  <a:gd name="T5" fmla="*/ 43 h 43"/>
                  <a:gd name="T6" fmla="*/ 1 w 74"/>
                  <a:gd name="T7" fmla="*/ 3 h 43"/>
                  <a:gd name="T8" fmla="*/ 0 w 74"/>
                  <a:gd name="T9" fmla="*/ 0 h 43"/>
                  <a:gd name="T10" fmla="*/ 0 60000 65536"/>
                  <a:gd name="T11" fmla="*/ 0 60000 65536"/>
                  <a:gd name="T12" fmla="*/ 0 60000 65536"/>
                  <a:gd name="T13" fmla="*/ 0 60000 65536"/>
                  <a:gd name="T14" fmla="*/ 0 60000 65536"/>
                  <a:gd name="T15" fmla="*/ 0 w 74"/>
                  <a:gd name="T16" fmla="*/ 0 h 43"/>
                  <a:gd name="T17" fmla="*/ 74 w 74"/>
                  <a:gd name="T18" fmla="*/ 43 h 43"/>
                </a:gdLst>
                <a:ahLst/>
                <a:cxnLst>
                  <a:cxn ang="T10">
                    <a:pos x="T0" y="T1"/>
                  </a:cxn>
                  <a:cxn ang="T11">
                    <a:pos x="T2" y="T3"/>
                  </a:cxn>
                  <a:cxn ang="T12">
                    <a:pos x="T4" y="T5"/>
                  </a:cxn>
                  <a:cxn ang="T13">
                    <a:pos x="T6" y="T7"/>
                  </a:cxn>
                  <a:cxn ang="T14">
                    <a:pos x="T8" y="T9"/>
                  </a:cxn>
                </a:cxnLst>
                <a:rect l="T15" t="T16" r="T17" b="T18"/>
                <a:pathLst>
                  <a:path w="74" h="43">
                    <a:moveTo>
                      <a:pt x="0" y="0"/>
                    </a:moveTo>
                    <a:lnTo>
                      <a:pt x="74" y="42"/>
                    </a:lnTo>
                    <a:lnTo>
                      <a:pt x="70" y="43"/>
                    </a:lnTo>
                    <a:lnTo>
                      <a:pt x="1" y="3"/>
                    </a:lnTo>
                    <a:lnTo>
                      <a:pt x="0" y="0"/>
                    </a:lnTo>
                    <a:close/>
                  </a:path>
                </a:pathLst>
              </a:custGeom>
              <a:solidFill>
                <a:srgbClr val="4E4B4A"/>
              </a:solidFill>
              <a:ln w="9525">
                <a:noFill/>
                <a:round/>
                <a:headEnd/>
                <a:tailEnd/>
              </a:ln>
            </p:spPr>
            <p:txBody>
              <a:bodyPr/>
              <a:lstStyle/>
              <a:p>
                <a:endParaRPr lang="hu-HU"/>
              </a:p>
            </p:txBody>
          </p:sp>
          <p:sp>
            <p:nvSpPr>
              <p:cNvPr id="57988" name="Freeform 1176"/>
              <p:cNvSpPr>
                <a:spLocks/>
              </p:cNvSpPr>
              <p:nvPr/>
            </p:nvSpPr>
            <p:spPr bwMode="auto">
              <a:xfrm>
                <a:off x="1478" y="2548"/>
                <a:ext cx="72" cy="42"/>
              </a:xfrm>
              <a:custGeom>
                <a:avLst/>
                <a:gdLst>
                  <a:gd name="T0" fmla="*/ 0 w 72"/>
                  <a:gd name="T1" fmla="*/ 0 h 42"/>
                  <a:gd name="T2" fmla="*/ 72 w 72"/>
                  <a:gd name="T3" fmla="*/ 42 h 42"/>
                  <a:gd name="T4" fmla="*/ 68 w 72"/>
                  <a:gd name="T5" fmla="*/ 42 h 42"/>
                  <a:gd name="T6" fmla="*/ 0 w 72"/>
                  <a:gd name="T7" fmla="*/ 3 h 42"/>
                  <a:gd name="T8" fmla="*/ 0 w 72"/>
                  <a:gd name="T9" fmla="*/ 0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0" y="0"/>
                    </a:moveTo>
                    <a:lnTo>
                      <a:pt x="72" y="42"/>
                    </a:lnTo>
                    <a:lnTo>
                      <a:pt x="68" y="42"/>
                    </a:lnTo>
                    <a:lnTo>
                      <a:pt x="0" y="3"/>
                    </a:lnTo>
                    <a:lnTo>
                      <a:pt x="0" y="0"/>
                    </a:lnTo>
                    <a:close/>
                  </a:path>
                </a:pathLst>
              </a:custGeom>
              <a:solidFill>
                <a:srgbClr val="4D4A48"/>
              </a:solidFill>
              <a:ln w="9525">
                <a:noFill/>
                <a:round/>
                <a:headEnd/>
                <a:tailEnd/>
              </a:ln>
            </p:spPr>
            <p:txBody>
              <a:bodyPr/>
              <a:lstStyle/>
              <a:p>
                <a:endParaRPr lang="hu-HU"/>
              </a:p>
            </p:txBody>
          </p:sp>
          <p:sp>
            <p:nvSpPr>
              <p:cNvPr id="57989" name="Freeform 1177"/>
              <p:cNvSpPr>
                <a:spLocks/>
              </p:cNvSpPr>
              <p:nvPr/>
            </p:nvSpPr>
            <p:spPr bwMode="auto">
              <a:xfrm>
                <a:off x="1478" y="2550"/>
                <a:ext cx="69" cy="42"/>
              </a:xfrm>
              <a:custGeom>
                <a:avLst/>
                <a:gdLst>
                  <a:gd name="T0" fmla="*/ 0 w 69"/>
                  <a:gd name="T1" fmla="*/ 0 h 42"/>
                  <a:gd name="T2" fmla="*/ 69 w 69"/>
                  <a:gd name="T3" fmla="*/ 40 h 42"/>
                  <a:gd name="T4" fmla="*/ 66 w 69"/>
                  <a:gd name="T5" fmla="*/ 42 h 42"/>
                  <a:gd name="T6" fmla="*/ 0 w 69"/>
                  <a:gd name="T7" fmla="*/ 4 h 42"/>
                  <a:gd name="T8" fmla="*/ 0 w 69"/>
                  <a:gd name="T9" fmla="*/ 0 h 42"/>
                  <a:gd name="T10" fmla="*/ 0 60000 65536"/>
                  <a:gd name="T11" fmla="*/ 0 60000 65536"/>
                  <a:gd name="T12" fmla="*/ 0 60000 65536"/>
                  <a:gd name="T13" fmla="*/ 0 60000 65536"/>
                  <a:gd name="T14" fmla="*/ 0 60000 65536"/>
                  <a:gd name="T15" fmla="*/ 0 w 69"/>
                  <a:gd name="T16" fmla="*/ 0 h 42"/>
                  <a:gd name="T17" fmla="*/ 69 w 69"/>
                  <a:gd name="T18" fmla="*/ 42 h 42"/>
                </a:gdLst>
                <a:ahLst/>
                <a:cxnLst>
                  <a:cxn ang="T10">
                    <a:pos x="T0" y="T1"/>
                  </a:cxn>
                  <a:cxn ang="T11">
                    <a:pos x="T2" y="T3"/>
                  </a:cxn>
                  <a:cxn ang="T12">
                    <a:pos x="T4" y="T5"/>
                  </a:cxn>
                  <a:cxn ang="T13">
                    <a:pos x="T6" y="T7"/>
                  </a:cxn>
                  <a:cxn ang="T14">
                    <a:pos x="T8" y="T9"/>
                  </a:cxn>
                </a:cxnLst>
                <a:rect l="T15" t="T16" r="T17" b="T18"/>
                <a:pathLst>
                  <a:path w="69" h="42">
                    <a:moveTo>
                      <a:pt x="0" y="0"/>
                    </a:moveTo>
                    <a:lnTo>
                      <a:pt x="69" y="40"/>
                    </a:lnTo>
                    <a:lnTo>
                      <a:pt x="66" y="42"/>
                    </a:lnTo>
                    <a:lnTo>
                      <a:pt x="0" y="4"/>
                    </a:lnTo>
                    <a:lnTo>
                      <a:pt x="0" y="0"/>
                    </a:lnTo>
                    <a:close/>
                  </a:path>
                </a:pathLst>
              </a:custGeom>
              <a:solidFill>
                <a:srgbClr val="4A4745"/>
              </a:solidFill>
              <a:ln w="9525">
                <a:noFill/>
                <a:round/>
                <a:headEnd/>
                <a:tailEnd/>
              </a:ln>
            </p:spPr>
            <p:txBody>
              <a:bodyPr/>
              <a:lstStyle/>
              <a:p>
                <a:endParaRPr lang="hu-HU"/>
              </a:p>
            </p:txBody>
          </p:sp>
          <p:sp>
            <p:nvSpPr>
              <p:cNvPr id="57990" name="Freeform 1178"/>
              <p:cNvSpPr>
                <a:spLocks/>
              </p:cNvSpPr>
              <p:nvPr/>
            </p:nvSpPr>
            <p:spPr bwMode="auto">
              <a:xfrm>
                <a:off x="1478" y="2551"/>
                <a:ext cx="68" cy="41"/>
              </a:xfrm>
              <a:custGeom>
                <a:avLst/>
                <a:gdLst>
                  <a:gd name="T0" fmla="*/ 0 w 68"/>
                  <a:gd name="T1" fmla="*/ 0 h 41"/>
                  <a:gd name="T2" fmla="*/ 68 w 68"/>
                  <a:gd name="T3" fmla="*/ 39 h 41"/>
                  <a:gd name="T4" fmla="*/ 65 w 68"/>
                  <a:gd name="T5" fmla="*/ 41 h 41"/>
                  <a:gd name="T6" fmla="*/ 0 w 68"/>
                  <a:gd name="T7" fmla="*/ 4 h 41"/>
                  <a:gd name="T8" fmla="*/ 0 w 68"/>
                  <a:gd name="T9" fmla="*/ 0 h 41"/>
                  <a:gd name="T10" fmla="*/ 0 60000 65536"/>
                  <a:gd name="T11" fmla="*/ 0 60000 65536"/>
                  <a:gd name="T12" fmla="*/ 0 60000 65536"/>
                  <a:gd name="T13" fmla="*/ 0 60000 65536"/>
                  <a:gd name="T14" fmla="*/ 0 60000 65536"/>
                  <a:gd name="T15" fmla="*/ 0 w 68"/>
                  <a:gd name="T16" fmla="*/ 0 h 41"/>
                  <a:gd name="T17" fmla="*/ 68 w 68"/>
                  <a:gd name="T18" fmla="*/ 41 h 41"/>
                </a:gdLst>
                <a:ahLst/>
                <a:cxnLst>
                  <a:cxn ang="T10">
                    <a:pos x="T0" y="T1"/>
                  </a:cxn>
                  <a:cxn ang="T11">
                    <a:pos x="T2" y="T3"/>
                  </a:cxn>
                  <a:cxn ang="T12">
                    <a:pos x="T4" y="T5"/>
                  </a:cxn>
                  <a:cxn ang="T13">
                    <a:pos x="T6" y="T7"/>
                  </a:cxn>
                  <a:cxn ang="T14">
                    <a:pos x="T8" y="T9"/>
                  </a:cxn>
                </a:cxnLst>
                <a:rect l="T15" t="T16" r="T17" b="T18"/>
                <a:pathLst>
                  <a:path w="68" h="41">
                    <a:moveTo>
                      <a:pt x="0" y="0"/>
                    </a:moveTo>
                    <a:lnTo>
                      <a:pt x="68" y="39"/>
                    </a:lnTo>
                    <a:lnTo>
                      <a:pt x="65" y="41"/>
                    </a:lnTo>
                    <a:lnTo>
                      <a:pt x="0" y="4"/>
                    </a:lnTo>
                    <a:lnTo>
                      <a:pt x="0" y="0"/>
                    </a:lnTo>
                    <a:close/>
                  </a:path>
                </a:pathLst>
              </a:custGeom>
              <a:solidFill>
                <a:srgbClr val="484544"/>
              </a:solidFill>
              <a:ln w="9525">
                <a:noFill/>
                <a:round/>
                <a:headEnd/>
                <a:tailEnd/>
              </a:ln>
            </p:spPr>
            <p:txBody>
              <a:bodyPr/>
              <a:lstStyle/>
              <a:p>
                <a:endParaRPr lang="hu-HU"/>
              </a:p>
            </p:txBody>
          </p:sp>
          <p:sp>
            <p:nvSpPr>
              <p:cNvPr id="57991" name="Freeform 1179"/>
              <p:cNvSpPr>
                <a:spLocks/>
              </p:cNvSpPr>
              <p:nvPr/>
            </p:nvSpPr>
            <p:spPr bwMode="auto">
              <a:xfrm>
                <a:off x="1478" y="2554"/>
                <a:ext cx="66" cy="39"/>
              </a:xfrm>
              <a:custGeom>
                <a:avLst/>
                <a:gdLst>
                  <a:gd name="T0" fmla="*/ 0 w 66"/>
                  <a:gd name="T1" fmla="*/ 0 h 39"/>
                  <a:gd name="T2" fmla="*/ 66 w 66"/>
                  <a:gd name="T3" fmla="*/ 38 h 39"/>
                  <a:gd name="T4" fmla="*/ 62 w 66"/>
                  <a:gd name="T5" fmla="*/ 39 h 39"/>
                  <a:gd name="T6" fmla="*/ 0 w 66"/>
                  <a:gd name="T7" fmla="*/ 3 h 39"/>
                  <a:gd name="T8" fmla="*/ 0 w 66"/>
                  <a:gd name="T9" fmla="*/ 0 h 39"/>
                  <a:gd name="T10" fmla="*/ 0 60000 65536"/>
                  <a:gd name="T11" fmla="*/ 0 60000 65536"/>
                  <a:gd name="T12" fmla="*/ 0 60000 65536"/>
                  <a:gd name="T13" fmla="*/ 0 60000 65536"/>
                  <a:gd name="T14" fmla="*/ 0 60000 65536"/>
                  <a:gd name="T15" fmla="*/ 0 w 66"/>
                  <a:gd name="T16" fmla="*/ 0 h 39"/>
                  <a:gd name="T17" fmla="*/ 66 w 66"/>
                  <a:gd name="T18" fmla="*/ 39 h 39"/>
                </a:gdLst>
                <a:ahLst/>
                <a:cxnLst>
                  <a:cxn ang="T10">
                    <a:pos x="T0" y="T1"/>
                  </a:cxn>
                  <a:cxn ang="T11">
                    <a:pos x="T2" y="T3"/>
                  </a:cxn>
                  <a:cxn ang="T12">
                    <a:pos x="T4" y="T5"/>
                  </a:cxn>
                  <a:cxn ang="T13">
                    <a:pos x="T6" y="T7"/>
                  </a:cxn>
                  <a:cxn ang="T14">
                    <a:pos x="T8" y="T9"/>
                  </a:cxn>
                </a:cxnLst>
                <a:rect l="T15" t="T16" r="T17" b="T18"/>
                <a:pathLst>
                  <a:path w="66" h="39">
                    <a:moveTo>
                      <a:pt x="0" y="0"/>
                    </a:moveTo>
                    <a:lnTo>
                      <a:pt x="66" y="38"/>
                    </a:lnTo>
                    <a:lnTo>
                      <a:pt x="62" y="39"/>
                    </a:lnTo>
                    <a:lnTo>
                      <a:pt x="0" y="3"/>
                    </a:lnTo>
                    <a:lnTo>
                      <a:pt x="0" y="0"/>
                    </a:lnTo>
                    <a:close/>
                  </a:path>
                </a:pathLst>
              </a:custGeom>
              <a:solidFill>
                <a:srgbClr val="464341"/>
              </a:solidFill>
              <a:ln w="9525">
                <a:noFill/>
                <a:round/>
                <a:headEnd/>
                <a:tailEnd/>
              </a:ln>
            </p:spPr>
            <p:txBody>
              <a:bodyPr/>
              <a:lstStyle/>
              <a:p>
                <a:endParaRPr lang="hu-HU"/>
              </a:p>
            </p:txBody>
          </p:sp>
          <p:sp>
            <p:nvSpPr>
              <p:cNvPr id="57992" name="Freeform 1180"/>
              <p:cNvSpPr>
                <a:spLocks/>
              </p:cNvSpPr>
              <p:nvPr/>
            </p:nvSpPr>
            <p:spPr bwMode="auto">
              <a:xfrm>
                <a:off x="1478" y="2555"/>
                <a:ext cx="65" cy="38"/>
              </a:xfrm>
              <a:custGeom>
                <a:avLst/>
                <a:gdLst>
                  <a:gd name="T0" fmla="*/ 0 w 65"/>
                  <a:gd name="T1" fmla="*/ 0 h 38"/>
                  <a:gd name="T2" fmla="*/ 65 w 65"/>
                  <a:gd name="T3" fmla="*/ 37 h 38"/>
                  <a:gd name="T4" fmla="*/ 61 w 65"/>
                  <a:gd name="T5" fmla="*/ 38 h 38"/>
                  <a:gd name="T6" fmla="*/ 2 w 65"/>
                  <a:gd name="T7" fmla="*/ 3 h 38"/>
                  <a:gd name="T8" fmla="*/ 0 w 65"/>
                  <a:gd name="T9" fmla="*/ 0 h 38"/>
                  <a:gd name="T10" fmla="*/ 0 60000 65536"/>
                  <a:gd name="T11" fmla="*/ 0 60000 65536"/>
                  <a:gd name="T12" fmla="*/ 0 60000 65536"/>
                  <a:gd name="T13" fmla="*/ 0 60000 65536"/>
                  <a:gd name="T14" fmla="*/ 0 60000 65536"/>
                  <a:gd name="T15" fmla="*/ 0 w 65"/>
                  <a:gd name="T16" fmla="*/ 0 h 38"/>
                  <a:gd name="T17" fmla="*/ 65 w 65"/>
                  <a:gd name="T18" fmla="*/ 38 h 38"/>
                </a:gdLst>
                <a:ahLst/>
                <a:cxnLst>
                  <a:cxn ang="T10">
                    <a:pos x="T0" y="T1"/>
                  </a:cxn>
                  <a:cxn ang="T11">
                    <a:pos x="T2" y="T3"/>
                  </a:cxn>
                  <a:cxn ang="T12">
                    <a:pos x="T4" y="T5"/>
                  </a:cxn>
                  <a:cxn ang="T13">
                    <a:pos x="T6" y="T7"/>
                  </a:cxn>
                  <a:cxn ang="T14">
                    <a:pos x="T8" y="T9"/>
                  </a:cxn>
                </a:cxnLst>
                <a:rect l="T15" t="T16" r="T17" b="T18"/>
                <a:pathLst>
                  <a:path w="65" h="38">
                    <a:moveTo>
                      <a:pt x="0" y="0"/>
                    </a:moveTo>
                    <a:lnTo>
                      <a:pt x="65" y="37"/>
                    </a:lnTo>
                    <a:lnTo>
                      <a:pt x="61" y="38"/>
                    </a:lnTo>
                    <a:lnTo>
                      <a:pt x="2" y="3"/>
                    </a:lnTo>
                    <a:lnTo>
                      <a:pt x="0" y="0"/>
                    </a:lnTo>
                    <a:close/>
                  </a:path>
                </a:pathLst>
              </a:custGeom>
              <a:solidFill>
                <a:srgbClr val="44403F"/>
              </a:solidFill>
              <a:ln w="9525">
                <a:noFill/>
                <a:round/>
                <a:headEnd/>
                <a:tailEnd/>
              </a:ln>
            </p:spPr>
            <p:txBody>
              <a:bodyPr/>
              <a:lstStyle/>
              <a:p>
                <a:endParaRPr lang="hu-HU"/>
              </a:p>
            </p:txBody>
          </p:sp>
          <p:sp>
            <p:nvSpPr>
              <p:cNvPr id="57993" name="Freeform 1181"/>
              <p:cNvSpPr>
                <a:spLocks/>
              </p:cNvSpPr>
              <p:nvPr/>
            </p:nvSpPr>
            <p:spPr bwMode="auto">
              <a:xfrm>
                <a:off x="1478" y="2557"/>
                <a:ext cx="62" cy="38"/>
              </a:xfrm>
              <a:custGeom>
                <a:avLst/>
                <a:gdLst>
                  <a:gd name="T0" fmla="*/ 0 w 62"/>
                  <a:gd name="T1" fmla="*/ 0 h 38"/>
                  <a:gd name="T2" fmla="*/ 62 w 62"/>
                  <a:gd name="T3" fmla="*/ 36 h 38"/>
                  <a:gd name="T4" fmla="*/ 59 w 62"/>
                  <a:gd name="T5" fmla="*/ 38 h 38"/>
                  <a:gd name="T6" fmla="*/ 2 w 62"/>
                  <a:gd name="T7" fmla="*/ 4 h 38"/>
                  <a:gd name="T8" fmla="*/ 0 w 62"/>
                  <a:gd name="T9" fmla="*/ 0 h 38"/>
                  <a:gd name="T10" fmla="*/ 0 60000 65536"/>
                  <a:gd name="T11" fmla="*/ 0 60000 65536"/>
                  <a:gd name="T12" fmla="*/ 0 60000 65536"/>
                  <a:gd name="T13" fmla="*/ 0 60000 65536"/>
                  <a:gd name="T14" fmla="*/ 0 60000 65536"/>
                  <a:gd name="T15" fmla="*/ 0 w 62"/>
                  <a:gd name="T16" fmla="*/ 0 h 38"/>
                  <a:gd name="T17" fmla="*/ 62 w 62"/>
                  <a:gd name="T18" fmla="*/ 38 h 38"/>
                </a:gdLst>
                <a:ahLst/>
                <a:cxnLst>
                  <a:cxn ang="T10">
                    <a:pos x="T0" y="T1"/>
                  </a:cxn>
                  <a:cxn ang="T11">
                    <a:pos x="T2" y="T3"/>
                  </a:cxn>
                  <a:cxn ang="T12">
                    <a:pos x="T4" y="T5"/>
                  </a:cxn>
                  <a:cxn ang="T13">
                    <a:pos x="T6" y="T7"/>
                  </a:cxn>
                  <a:cxn ang="T14">
                    <a:pos x="T8" y="T9"/>
                  </a:cxn>
                </a:cxnLst>
                <a:rect l="T15" t="T16" r="T17" b="T18"/>
                <a:pathLst>
                  <a:path w="62" h="38">
                    <a:moveTo>
                      <a:pt x="0" y="0"/>
                    </a:moveTo>
                    <a:lnTo>
                      <a:pt x="62" y="36"/>
                    </a:lnTo>
                    <a:lnTo>
                      <a:pt x="59" y="38"/>
                    </a:lnTo>
                    <a:lnTo>
                      <a:pt x="2" y="4"/>
                    </a:lnTo>
                    <a:lnTo>
                      <a:pt x="0" y="0"/>
                    </a:lnTo>
                    <a:close/>
                  </a:path>
                </a:pathLst>
              </a:custGeom>
              <a:solidFill>
                <a:srgbClr val="413E3C"/>
              </a:solidFill>
              <a:ln w="9525">
                <a:noFill/>
                <a:round/>
                <a:headEnd/>
                <a:tailEnd/>
              </a:ln>
            </p:spPr>
            <p:txBody>
              <a:bodyPr/>
              <a:lstStyle/>
              <a:p>
                <a:endParaRPr lang="hu-HU"/>
              </a:p>
            </p:txBody>
          </p:sp>
          <p:sp>
            <p:nvSpPr>
              <p:cNvPr id="57994" name="Freeform 1182"/>
              <p:cNvSpPr>
                <a:spLocks/>
              </p:cNvSpPr>
              <p:nvPr/>
            </p:nvSpPr>
            <p:spPr bwMode="auto">
              <a:xfrm>
                <a:off x="1480" y="2558"/>
                <a:ext cx="59" cy="37"/>
              </a:xfrm>
              <a:custGeom>
                <a:avLst/>
                <a:gdLst>
                  <a:gd name="T0" fmla="*/ 0 w 59"/>
                  <a:gd name="T1" fmla="*/ 0 h 37"/>
                  <a:gd name="T2" fmla="*/ 59 w 59"/>
                  <a:gd name="T3" fmla="*/ 35 h 37"/>
                  <a:gd name="T4" fmla="*/ 56 w 59"/>
                  <a:gd name="T5" fmla="*/ 37 h 37"/>
                  <a:gd name="T6" fmla="*/ 0 w 59"/>
                  <a:gd name="T7" fmla="*/ 4 h 37"/>
                  <a:gd name="T8" fmla="*/ 0 w 59"/>
                  <a:gd name="T9" fmla="*/ 0 h 37"/>
                  <a:gd name="T10" fmla="*/ 0 60000 65536"/>
                  <a:gd name="T11" fmla="*/ 0 60000 65536"/>
                  <a:gd name="T12" fmla="*/ 0 60000 65536"/>
                  <a:gd name="T13" fmla="*/ 0 60000 65536"/>
                  <a:gd name="T14" fmla="*/ 0 60000 65536"/>
                  <a:gd name="T15" fmla="*/ 0 w 59"/>
                  <a:gd name="T16" fmla="*/ 0 h 37"/>
                  <a:gd name="T17" fmla="*/ 59 w 59"/>
                  <a:gd name="T18" fmla="*/ 37 h 37"/>
                </a:gdLst>
                <a:ahLst/>
                <a:cxnLst>
                  <a:cxn ang="T10">
                    <a:pos x="T0" y="T1"/>
                  </a:cxn>
                  <a:cxn ang="T11">
                    <a:pos x="T2" y="T3"/>
                  </a:cxn>
                  <a:cxn ang="T12">
                    <a:pos x="T4" y="T5"/>
                  </a:cxn>
                  <a:cxn ang="T13">
                    <a:pos x="T6" y="T7"/>
                  </a:cxn>
                  <a:cxn ang="T14">
                    <a:pos x="T8" y="T9"/>
                  </a:cxn>
                </a:cxnLst>
                <a:rect l="T15" t="T16" r="T17" b="T18"/>
                <a:pathLst>
                  <a:path w="59" h="37">
                    <a:moveTo>
                      <a:pt x="0" y="0"/>
                    </a:moveTo>
                    <a:lnTo>
                      <a:pt x="59" y="35"/>
                    </a:lnTo>
                    <a:lnTo>
                      <a:pt x="56" y="37"/>
                    </a:lnTo>
                    <a:lnTo>
                      <a:pt x="0" y="4"/>
                    </a:lnTo>
                    <a:lnTo>
                      <a:pt x="0" y="0"/>
                    </a:lnTo>
                    <a:close/>
                  </a:path>
                </a:pathLst>
              </a:custGeom>
              <a:solidFill>
                <a:srgbClr val="403D3B"/>
              </a:solidFill>
              <a:ln w="9525">
                <a:noFill/>
                <a:round/>
                <a:headEnd/>
                <a:tailEnd/>
              </a:ln>
            </p:spPr>
            <p:txBody>
              <a:bodyPr/>
              <a:lstStyle/>
              <a:p>
                <a:endParaRPr lang="hu-HU"/>
              </a:p>
            </p:txBody>
          </p:sp>
          <p:sp>
            <p:nvSpPr>
              <p:cNvPr id="57995" name="Freeform 1183"/>
              <p:cNvSpPr>
                <a:spLocks/>
              </p:cNvSpPr>
              <p:nvPr/>
            </p:nvSpPr>
            <p:spPr bwMode="auto">
              <a:xfrm>
                <a:off x="1480" y="2561"/>
                <a:ext cx="57" cy="34"/>
              </a:xfrm>
              <a:custGeom>
                <a:avLst/>
                <a:gdLst>
                  <a:gd name="T0" fmla="*/ 0 w 57"/>
                  <a:gd name="T1" fmla="*/ 0 h 34"/>
                  <a:gd name="T2" fmla="*/ 57 w 57"/>
                  <a:gd name="T3" fmla="*/ 34 h 34"/>
                  <a:gd name="T4" fmla="*/ 53 w 57"/>
                  <a:gd name="T5" fmla="*/ 34 h 34"/>
                  <a:gd name="T6" fmla="*/ 0 w 57"/>
                  <a:gd name="T7" fmla="*/ 3 h 34"/>
                  <a:gd name="T8" fmla="*/ 0 w 57"/>
                  <a:gd name="T9" fmla="*/ 0 h 34"/>
                  <a:gd name="T10" fmla="*/ 0 60000 65536"/>
                  <a:gd name="T11" fmla="*/ 0 60000 65536"/>
                  <a:gd name="T12" fmla="*/ 0 60000 65536"/>
                  <a:gd name="T13" fmla="*/ 0 60000 65536"/>
                  <a:gd name="T14" fmla="*/ 0 60000 65536"/>
                  <a:gd name="T15" fmla="*/ 0 w 57"/>
                  <a:gd name="T16" fmla="*/ 0 h 34"/>
                  <a:gd name="T17" fmla="*/ 57 w 57"/>
                  <a:gd name="T18" fmla="*/ 34 h 34"/>
                </a:gdLst>
                <a:ahLst/>
                <a:cxnLst>
                  <a:cxn ang="T10">
                    <a:pos x="T0" y="T1"/>
                  </a:cxn>
                  <a:cxn ang="T11">
                    <a:pos x="T2" y="T3"/>
                  </a:cxn>
                  <a:cxn ang="T12">
                    <a:pos x="T4" y="T5"/>
                  </a:cxn>
                  <a:cxn ang="T13">
                    <a:pos x="T6" y="T7"/>
                  </a:cxn>
                  <a:cxn ang="T14">
                    <a:pos x="T8" y="T9"/>
                  </a:cxn>
                </a:cxnLst>
                <a:rect l="T15" t="T16" r="T17" b="T18"/>
                <a:pathLst>
                  <a:path w="57" h="34">
                    <a:moveTo>
                      <a:pt x="0" y="0"/>
                    </a:moveTo>
                    <a:lnTo>
                      <a:pt x="57" y="34"/>
                    </a:lnTo>
                    <a:lnTo>
                      <a:pt x="53" y="34"/>
                    </a:lnTo>
                    <a:lnTo>
                      <a:pt x="0" y="3"/>
                    </a:lnTo>
                    <a:lnTo>
                      <a:pt x="0" y="0"/>
                    </a:lnTo>
                    <a:close/>
                  </a:path>
                </a:pathLst>
              </a:custGeom>
              <a:solidFill>
                <a:srgbClr val="3C3937"/>
              </a:solidFill>
              <a:ln w="9525">
                <a:noFill/>
                <a:round/>
                <a:headEnd/>
                <a:tailEnd/>
              </a:ln>
            </p:spPr>
            <p:txBody>
              <a:bodyPr/>
              <a:lstStyle/>
              <a:p>
                <a:endParaRPr lang="hu-HU"/>
              </a:p>
            </p:txBody>
          </p:sp>
          <p:sp>
            <p:nvSpPr>
              <p:cNvPr id="57996" name="Freeform 1184"/>
              <p:cNvSpPr>
                <a:spLocks/>
              </p:cNvSpPr>
              <p:nvPr/>
            </p:nvSpPr>
            <p:spPr bwMode="auto">
              <a:xfrm>
                <a:off x="1480" y="2562"/>
                <a:ext cx="56" cy="34"/>
              </a:xfrm>
              <a:custGeom>
                <a:avLst/>
                <a:gdLst>
                  <a:gd name="T0" fmla="*/ 0 w 56"/>
                  <a:gd name="T1" fmla="*/ 0 h 34"/>
                  <a:gd name="T2" fmla="*/ 56 w 56"/>
                  <a:gd name="T3" fmla="*/ 33 h 34"/>
                  <a:gd name="T4" fmla="*/ 52 w 56"/>
                  <a:gd name="T5" fmla="*/ 34 h 34"/>
                  <a:gd name="T6" fmla="*/ 0 w 56"/>
                  <a:gd name="T7" fmla="*/ 3 h 34"/>
                  <a:gd name="T8" fmla="*/ 0 w 56"/>
                  <a:gd name="T9" fmla="*/ 0 h 34"/>
                  <a:gd name="T10" fmla="*/ 0 60000 65536"/>
                  <a:gd name="T11" fmla="*/ 0 60000 65536"/>
                  <a:gd name="T12" fmla="*/ 0 60000 65536"/>
                  <a:gd name="T13" fmla="*/ 0 60000 65536"/>
                  <a:gd name="T14" fmla="*/ 0 60000 65536"/>
                  <a:gd name="T15" fmla="*/ 0 w 56"/>
                  <a:gd name="T16" fmla="*/ 0 h 34"/>
                  <a:gd name="T17" fmla="*/ 56 w 56"/>
                  <a:gd name="T18" fmla="*/ 34 h 34"/>
                </a:gdLst>
                <a:ahLst/>
                <a:cxnLst>
                  <a:cxn ang="T10">
                    <a:pos x="T0" y="T1"/>
                  </a:cxn>
                  <a:cxn ang="T11">
                    <a:pos x="T2" y="T3"/>
                  </a:cxn>
                  <a:cxn ang="T12">
                    <a:pos x="T4" y="T5"/>
                  </a:cxn>
                  <a:cxn ang="T13">
                    <a:pos x="T6" y="T7"/>
                  </a:cxn>
                  <a:cxn ang="T14">
                    <a:pos x="T8" y="T9"/>
                  </a:cxn>
                </a:cxnLst>
                <a:rect l="T15" t="T16" r="T17" b="T18"/>
                <a:pathLst>
                  <a:path w="56" h="34">
                    <a:moveTo>
                      <a:pt x="0" y="0"/>
                    </a:moveTo>
                    <a:lnTo>
                      <a:pt x="56" y="33"/>
                    </a:lnTo>
                    <a:lnTo>
                      <a:pt x="52" y="34"/>
                    </a:lnTo>
                    <a:lnTo>
                      <a:pt x="0" y="3"/>
                    </a:lnTo>
                    <a:lnTo>
                      <a:pt x="0" y="0"/>
                    </a:lnTo>
                    <a:close/>
                  </a:path>
                </a:pathLst>
              </a:custGeom>
              <a:solidFill>
                <a:srgbClr val="3A3635"/>
              </a:solidFill>
              <a:ln w="9525">
                <a:noFill/>
                <a:round/>
                <a:headEnd/>
                <a:tailEnd/>
              </a:ln>
            </p:spPr>
            <p:txBody>
              <a:bodyPr/>
              <a:lstStyle/>
              <a:p>
                <a:endParaRPr lang="hu-HU"/>
              </a:p>
            </p:txBody>
          </p:sp>
          <p:sp>
            <p:nvSpPr>
              <p:cNvPr id="57997" name="Freeform 1185"/>
              <p:cNvSpPr>
                <a:spLocks/>
              </p:cNvSpPr>
              <p:nvPr/>
            </p:nvSpPr>
            <p:spPr bwMode="auto">
              <a:xfrm>
                <a:off x="1480" y="2564"/>
                <a:ext cx="53" cy="32"/>
              </a:xfrm>
              <a:custGeom>
                <a:avLst/>
                <a:gdLst>
                  <a:gd name="T0" fmla="*/ 0 w 53"/>
                  <a:gd name="T1" fmla="*/ 0 h 32"/>
                  <a:gd name="T2" fmla="*/ 53 w 53"/>
                  <a:gd name="T3" fmla="*/ 31 h 32"/>
                  <a:gd name="T4" fmla="*/ 50 w 53"/>
                  <a:gd name="T5" fmla="*/ 32 h 32"/>
                  <a:gd name="T6" fmla="*/ 0 w 53"/>
                  <a:gd name="T7" fmla="*/ 4 h 32"/>
                  <a:gd name="T8" fmla="*/ 0 w 53"/>
                  <a:gd name="T9" fmla="*/ 0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0" y="0"/>
                    </a:moveTo>
                    <a:lnTo>
                      <a:pt x="53" y="31"/>
                    </a:lnTo>
                    <a:lnTo>
                      <a:pt x="50" y="32"/>
                    </a:lnTo>
                    <a:lnTo>
                      <a:pt x="0" y="4"/>
                    </a:lnTo>
                    <a:lnTo>
                      <a:pt x="0" y="0"/>
                    </a:lnTo>
                    <a:close/>
                  </a:path>
                </a:pathLst>
              </a:custGeom>
              <a:solidFill>
                <a:srgbClr val="373432"/>
              </a:solidFill>
              <a:ln w="9525">
                <a:noFill/>
                <a:round/>
                <a:headEnd/>
                <a:tailEnd/>
              </a:ln>
            </p:spPr>
            <p:txBody>
              <a:bodyPr/>
              <a:lstStyle/>
              <a:p>
                <a:endParaRPr lang="hu-HU"/>
              </a:p>
            </p:txBody>
          </p:sp>
          <p:sp>
            <p:nvSpPr>
              <p:cNvPr id="57998" name="Freeform 1186"/>
              <p:cNvSpPr>
                <a:spLocks/>
              </p:cNvSpPr>
              <p:nvPr/>
            </p:nvSpPr>
            <p:spPr bwMode="auto">
              <a:xfrm>
                <a:off x="1480" y="2565"/>
                <a:ext cx="52" cy="32"/>
              </a:xfrm>
              <a:custGeom>
                <a:avLst/>
                <a:gdLst>
                  <a:gd name="T0" fmla="*/ 0 w 52"/>
                  <a:gd name="T1" fmla="*/ 0 h 32"/>
                  <a:gd name="T2" fmla="*/ 52 w 52"/>
                  <a:gd name="T3" fmla="*/ 31 h 32"/>
                  <a:gd name="T4" fmla="*/ 49 w 52"/>
                  <a:gd name="T5" fmla="*/ 32 h 32"/>
                  <a:gd name="T6" fmla="*/ 1 w 52"/>
                  <a:gd name="T7" fmla="*/ 4 h 32"/>
                  <a:gd name="T8" fmla="*/ 0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0" y="0"/>
                    </a:moveTo>
                    <a:lnTo>
                      <a:pt x="52" y="31"/>
                    </a:lnTo>
                    <a:lnTo>
                      <a:pt x="49" y="32"/>
                    </a:lnTo>
                    <a:lnTo>
                      <a:pt x="1" y="4"/>
                    </a:lnTo>
                    <a:lnTo>
                      <a:pt x="0" y="0"/>
                    </a:lnTo>
                    <a:close/>
                  </a:path>
                </a:pathLst>
              </a:custGeom>
              <a:solidFill>
                <a:srgbClr val="363230"/>
              </a:solidFill>
              <a:ln w="9525">
                <a:noFill/>
                <a:round/>
                <a:headEnd/>
                <a:tailEnd/>
              </a:ln>
            </p:spPr>
            <p:txBody>
              <a:bodyPr/>
              <a:lstStyle/>
              <a:p>
                <a:endParaRPr lang="hu-HU"/>
              </a:p>
            </p:txBody>
          </p:sp>
          <p:sp>
            <p:nvSpPr>
              <p:cNvPr id="57999" name="Freeform 1187"/>
              <p:cNvSpPr>
                <a:spLocks/>
              </p:cNvSpPr>
              <p:nvPr/>
            </p:nvSpPr>
            <p:spPr bwMode="auto">
              <a:xfrm>
                <a:off x="1480" y="2568"/>
                <a:ext cx="50" cy="29"/>
              </a:xfrm>
              <a:custGeom>
                <a:avLst/>
                <a:gdLst>
                  <a:gd name="T0" fmla="*/ 0 w 50"/>
                  <a:gd name="T1" fmla="*/ 0 h 29"/>
                  <a:gd name="T2" fmla="*/ 50 w 50"/>
                  <a:gd name="T3" fmla="*/ 28 h 29"/>
                  <a:gd name="T4" fmla="*/ 46 w 50"/>
                  <a:gd name="T5" fmla="*/ 29 h 29"/>
                  <a:gd name="T6" fmla="*/ 1 w 50"/>
                  <a:gd name="T7" fmla="*/ 3 h 29"/>
                  <a:gd name="T8" fmla="*/ 0 w 50"/>
                  <a:gd name="T9" fmla="*/ 0 h 29"/>
                  <a:gd name="T10" fmla="*/ 0 60000 65536"/>
                  <a:gd name="T11" fmla="*/ 0 60000 65536"/>
                  <a:gd name="T12" fmla="*/ 0 60000 65536"/>
                  <a:gd name="T13" fmla="*/ 0 60000 65536"/>
                  <a:gd name="T14" fmla="*/ 0 60000 65536"/>
                  <a:gd name="T15" fmla="*/ 0 w 50"/>
                  <a:gd name="T16" fmla="*/ 0 h 29"/>
                  <a:gd name="T17" fmla="*/ 50 w 50"/>
                  <a:gd name="T18" fmla="*/ 29 h 29"/>
                </a:gdLst>
                <a:ahLst/>
                <a:cxnLst>
                  <a:cxn ang="T10">
                    <a:pos x="T0" y="T1"/>
                  </a:cxn>
                  <a:cxn ang="T11">
                    <a:pos x="T2" y="T3"/>
                  </a:cxn>
                  <a:cxn ang="T12">
                    <a:pos x="T4" y="T5"/>
                  </a:cxn>
                  <a:cxn ang="T13">
                    <a:pos x="T6" y="T7"/>
                  </a:cxn>
                  <a:cxn ang="T14">
                    <a:pos x="T8" y="T9"/>
                  </a:cxn>
                </a:cxnLst>
                <a:rect l="T15" t="T16" r="T17" b="T18"/>
                <a:pathLst>
                  <a:path w="50" h="29">
                    <a:moveTo>
                      <a:pt x="0" y="0"/>
                    </a:moveTo>
                    <a:lnTo>
                      <a:pt x="50" y="28"/>
                    </a:lnTo>
                    <a:lnTo>
                      <a:pt x="46" y="29"/>
                    </a:lnTo>
                    <a:lnTo>
                      <a:pt x="1" y="3"/>
                    </a:lnTo>
                    <a:lnTo>
                      <a:pt x="0" y="0"/>
                    </a:lnTo>
                    <a:close/>
                  </a:path>
                </a:pathLst>
              </a:custGeom>
              <a:solidFill>
                <a:srgbClr val="33302E"/>
              </a:solidFill>
              <a:ln w="9525">
                <a:noFill/>
                <a:round/>
                <a:headEnd/>
                <a:tailEnd/>
              </a:ln>
            </p:spPr>
            <p:txBody>
              <a:bodyPr/>
              <a:lstStyle/>
              <a:p>
                <a:endParaRPr lang="hu-HU"/>
              </a:p>
            </p:txBody>
          </p:sp>
          <p:sp>
            <p:nvSpPr>
              <p:cNvPr id="58000" name="Freeform 1188"/>
              <p:cNvSpPr>
                <a:spLocks/>
              </p:cNvSpPr>
              <p:nvPr/>
            </p:nvSpPr>
            <p:spPr bwMode="auto">
              <a:xfrm>
                <a:off x="1481" y="2569"/>
                <a:ext cx="48" cy="30"/>
              </a:xfrm>
              <a:custGeom>
                <a:avLst/>
                <a:gdLst>
                  <a:gd name="T0" fmla="*/ 0 w 48"/>
                  <a:gd name="T1" fmla="*/ 0 h 30"/>
                  <a:gd name="T2" fmla="*/ 48 w 48"/>
                  <a:gd name="T3" fmla="*/ 28 h 30"/>
                  <a:gd name="T4" fmla="*/ 44 w 48"/>
                  <a:gd name="T5" fmla="*/ 30 h 30"/>
                  <a:gd name="T6" fmla="*/ 0 w 48"/>
                  <a:gd name="T7" fmla="*/ 5 h 30"/>
                  <a:gd name="T8" fmla="*/ 0 w 48"/>
                  <a:gd name="T9" fmla="*/ 0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0" y="0"/>
                    </a:moveTo>
                    <a:lnTo>
                      <a:pt x="48" y="28"/>
                    </a:lnTo>
                    <a:lnTo>
                      <a:pt x="44" y="30"/>
                    </a:lnTo>
                    <a:lnTo>
                      <a:pt x="0" y="5"/>
                    </a:lnTo>
                    <a:lnTo>
                      <a:pt x="0" y="0"/>
                    </a:lnTo>
                    <a:close/>
                  </a:path>
                </a:pathLst>
              </a:custGeom>
              <a:solidFill>
                <a:srgbClr val="322E2C"/>
              </a:solidFill>
              <a:ln w="9525">
                <a:noFill/>
                <a:round/>
                <a:headEnd/>
                <a:tailEnd/>
              </a:ln>
            </p:spPr>
            <p:txBody>
              <a:bodyPr/>
              <a:lstStyle/>
              <a:p>
                <a:endParaRPr lang="hu-HU"/>
              </a:p>
            </p:txBody>
          </p:sp>
          <p:sp>
            <p:nvSpPr>
              <p:cNvPr id="58001" name="Freeform 1189"/>
              <p:cNvSpPr>
                <a:spLocks/>
              </p:cNvSpPr>
              <p:nvPr/>
            </p:nvSpPr>
            <p:spPr bwMode="auto">
              <a:xfrm>
                <a:off x="1481" y="2571"/>
                <a:ext cx="45" cy="28"/>
              </a:xfrm>
              <a:custGeom>
                <a:avLst/>
                <a:gdLst>
                  <a:gd name="T0" fmla="*/ 0 w 45"/>
                  <a:gd name="T1" fmla="*/ 0 h 28"/>
                  <a:gd name="T2" fmla="*/ 45 w 45"/>
                  <a:gd name="T3" fmla="*/ 26 h 28"/>
                  <a:gd name="T4" fmla="*/ 42 w 45"/>
                  <a:gd name="T5" fmla="*/ 28 h 28"/>
                  <a:gd name="T6" fmla="*/ 0 w 45"/>
                  <a:gd name="T7" fmla="*/ 4 h 28"/>
                  <a:gd name="T8" fmla="*/ 0 w 45"/>
                  <a:gd name="T9" fmla="*/ 0 h 28"/>
                  <a:gd name="T10" fmla="*/ 0 60000 65536"/>
                  <a:gd name="T11" fmla="*/ 0 60000 65536"/>
                  <a:gd name="T12" fmla="*/ 0 60000 65536"/>
                  <a:gd name="T13" fmla="*/ 0 60000 65536"/>
                  <a:gd name="T14" fmla="*/ 0 60000 65536"/>
                  <a:gd name="T15" fmla="*/ 0 w 45"/>
                  <a:gd name="T16" fmla="*/ 0 h 28"/>
                  <a:gd name="T17" fmla="*/ 45 w 45"/>
                  <a:gd name="T18" fmla="*/ 28 h 28"/>
                </a:gdLst>
                <a:ahLst/>
                <a:cxnLst>
                  <a:cxn ang="T10">
                    <a:pos x="T0" y="T1"/>
                  </a:cxn>
                  <a:cxn ang="T11">
                    <a:pos x="T2" y="T3"/>
                  </a:cxn>
                  <a:cxn ang="T12">
                    <a:pos x="T4" y="T5"/>
                  </a:cxn>
                  <a:cxn ang="T13">
                    <a:pos x="T6" y="T7"/>
                  </a:cxn>
                  <a:cxn ang="T14">
                    <a:pos x="T8" y="T9"/>
                  </a:cxn>
                </a:cxnLst>
                <a:rect l="T15" t="T16" r="T17" b="T18"/>
                <a:pathLst>
                  <a:path w="45" h="28">
                    <a:moveTo>
                      <a:pt x="0" y="0"/>
                    </a:moveTo>
                    <a:lnTo>
                      <a:pt x="45" y="26"/>
                    </a:lnTo>
                    <a:lnTo>
                      <a:pt x="42" y="28"/>
                    </a:lnTo>
                    <a:lnTo>
                      <a:pt x="0" y="4"/>
                    </a:lnTo>
                    <a:lnTo>
                      <a:pt x="0" y="0"/>
                    </a:lnTo>
                    <a:close/>
                  </a:path>
                </a:pathLst>
              </a:custGeom>
              <a:solidFill>
                <a:srgbClr val="2E2B29"/>
              </a:solidFill>
              <a:ln w="9525">
                <a:noFill/>
                <a:round/>
                <a:headEnd/>
                <a:tailEnd/>
              </a:ln>
            </p:spPr>
            <p:txBody>
              <a:bodyPr/>
              <a:lstStyle/>
              <a:p>
                <a:endParaRPr lang="hu-HU"/>
              </a:p>
            </p:txBody>
          </p:sp>
          <p:sp>
            <p:nvSpPr>
              <p:cNvPr id="58002" name="Freeform 1190"/>
              <p:cNvSpPr>
                <a:spLocks/>
              </p:cNvSpPr>
              <p:nvPr/>
            </p:nvSpPr>
            <p:spPr bwMode="auto">
              <a:xfrm>
                <a:off x="1481" y="2574"/>
                <a:ext cx="44" cy="26"/>
              </a:xfrm>
              <a:custGeom>
                <a:avLst/>
                <a:gdLst>
                  <a:gd name="T0" fmla="*/ 0 w 44"/>
                  <a:gd name="T1" fmla="*/ 0 h 26"/>
                  <a:gd name="T2" fmla="*/ 44 w 44"/>
                  <a:gd name="T3" fmla="*/ 25 h 26"/>
                  <a:gd name="T4" fmla="*/ 41 w 44"/>
                  <a:gd name="T5" fmla="*/ 26 h 26"/>
                  <a:gd name="T6" fmla="*/ 0 w 44"/>
                  <a:gd name="T7" fmla="*/ 2 h 26"/>
                  <a:gd name="T8" fmla="*/ 0 w 44"/>
                  <a:gd name="T9" fmla="*/ 0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0" y="0"/>
                    </a:moveTo>
                    <a:lnTo>
                      <a:pt x="44" y="25"/>
                    </a:lnTo>
                    <a:lnTo>
                      <a:pt x="41" y="26"/>
                    </a:lnTo>
                    <a:lnTo>
                      <a:pt x="0" y="2"/>
                    </a:lnTo>
                    <a:lnTo>
                      <a:pt x="0" y="0"/>
                    </a:lnTo>
                    <a:close/>
                  </a:path>
                </a:pathLst>
              </a:custGeom>
              <a:solidFill>
                <a:srgbClr val="2C2926"/>
              </a:solidFill>
              <a:ln w="9525">
                <a:noFill/>
                <a:round/>
                <a:headEnd/>
                <a:tailEnd/>
              </a:ln>
            </p:spPr>
            <p:txBody>
              <a:bodyPr/>
              <a:lstStyle/>
              <a:p>
                <a:endParaRPr lang="hu-HU"/>
              </a:p>
            </p:txBody>
          </p:sp>
          <p:sp>
            <p:nvSpPr>
              <p:cNvPr id="58003" name="Freeform 1191"/>
              <p:cNvSpPr>
                <a:spLocks/>
              </p:cNvSpPr>
              <p:nvPr/>
            </p:nvSpPr>
            <p:spPr bwMode="auto">
              <a:xfrm>
                <a:off x="1481" y="2575"/>
                <a:ext cx="42" cy="25"/>
              </a:xfrm>
              <a:custGeom>
                <a:avLst/>
                <a:gdLst>
                  <a:gd name="T0" fmla="*/ 0 w 42"/>
                  <a:gd name="T1" fmla="*/ 0 h 25"/>
                  <a:gd name="T2" fmla="*/ 42 w 42"/>
                  <a:gd name="T3" fmla="*/ 24 h 25"/>
                  <a:gd name="T4" fmla="*/ 38 w 42"/>
                  <a:gd name="T5" fmla="*/ 25 h 25"/>
                  <a:gd name="T6" fmla="*/ 0 w 42"/>
                  <a:gd name="T7" fmla="*/ 3 h 25"/>
                  <a:gd name="T8" fmla="*/ 0 w 42"/>
                  <a:gd name="T9" fmla="*/ 0 h 25"/>
                  <a:gd name="T10" fmla="*/ 0 60000 65536"/>
                  <a:gd name="T11" fmla="*/ 0 60000 65536"/>
                  <a:gd name="T12" fmla="*/ 0 60000 65536"/>
                  <a:gd name="T13" fmla="*/ 0 60000 65536"/>
                  <a:gd name="T14" fmla="*/ 0 60000 65536"/>
                  <a:gd name="T15" fmla="*/ 0 w 42"/>
                  <a:gd name="T16" fmla="*/ 0 h 25"/>
                  <a:gd name="T17" fmla="*/ 42 w 42"/>
                  <a:gd name="T18" fmla="*/ 25 h 25"/>
                </a:gdLst>
                <a:ahLst/>
                <a:cxnLst>
                  <a:cxn ang="T10">
                    <a:pos x="T0" y="T1"/>
                  </a:cxn>
                  <a:cxn ang="T11">
                    <a:pos x="T2" y="T3"/>
                  </a:cxn>
                  <a:cxn ang="T12">
                    <a:pos x="T4" y="T5"/>
                  </a:cxn>
                  <a:cxn ang="T13">
                    <a:pos x="T6" y="T7"/>
                  </a:cxn>
                  <a:cxn ang="T14">
                    <a:pos x="T8" y="T9"/>
                  </a:cxn>
                </a:cxnLst>
                <a:rect l="T15" t="T16" r="T17" b="T18"/>
                <a:pathLst>
                  <a:path w="42" h="25">
                    <a:moveTo>
                      <a:pt x="0" y="0"/>
                    </a:moveTo>
                    <a:lnTo>
                      <a:pt x="42" y="24"/>
                    </a:lnTo>
                    <a:lnTo>
                      <a:pt x="38" y="25"/>
                    </a:lnTo>
                    <a:lnTo>
                      <a:pt x="0" y="3"/>
                    </a:lnTo>
                    <a:lnTo>
                      <a:pt x="0" y="0"/>
                    </a:lnTo>
                    <a:close/>
                  </a:path>
                </a:pathLst>
              </a:custGeom>
              <a:solidFill>
                <a:srgbClr val="2A2523"/>
              </a:solidFill>
              <a:ln w="9525">
                <a:noFill/>
                <a:round/>
                <a:headEnd/>
                <a:tailEnd/>
              </a:ln>
            </p:spPr>
            <p:txBody>
              <a:bodyPr/>
              <a:lstStyle/>
              <a:p>
                <a:endParaRPr lang="hu-HU"/>
              </a:p>
            </p:txBody>
          </p:sp>
          <p:sp>
            <p:nvSpPr>
              <p:cNvPr id="58004" name="Freeform 1192"/>
              <p:cNvSpPr>
                <a:spLocks/>
              </p:cNvSpPr>
              <p:nvPr/>
            </p:nvSpPr>
            <p:spPr bwMode="auto">
              <a:xfrm>
                <a:off x="1481" y="2576"/>
                <a:ext cx="41" cy="24"/>
              </a:xfrm>
              <a:custGeom>
                <a:avLst/>
                <a:gdLst>
                  <a:gd name="T0" fmla="*/ 0 w 41"/>
                  <a:gd name="T1" fmla="*/ 0 h 24"/>
                  <a:gd name="T2" fmla="*/ 41 w 41"/>
                  <a:gd name="T3" fmla="*/ 24 h 24"/>
                  <a:gd name="T4" fmla="*/ 37 w 41"/>
                  <a:gd name="T5" fmla="*/ 24 h 24"/>
                  <a:gd name="T6" fmla="*/ 1 w 41"/>
                  <a:gd name="T7" fmla="*/ 5 h 24"/>
                  <a:gd name="T8" fmla="*/ 0 w 41"/>
                  <a:gd name="T9" fmla="*/ 0 h 24"/>
                  <a:gd name="T10" fmla="*/ 0 60000 65536"/>
                  <a:gd name="T11" fmla="*/ 0 60000 65536"/>
                  <a:gd name="T12" fmla="*/ 0 60000 65536"/>
                  <a:gd name="T13" fmla="*/ 0 60000 65536"/>
                  <a:gd name="T14" fmla="*/ 0 60000 65536"/>
                  <a:gd name="T15" fmla="*/ 0 w 41"/>
                  <a:gd name="T16" fmla="*/ 0 h 24"/>
                  <a:gd name="T17" fmla="*/ 41 w 41"/>
                  <a:gd name="T18" fmla="*/ 24 h 24"/>
                </a:gdLst>
                <a:ahLst/>
                <a:cxnLst>
                  <a:cxn ang="T10">
                    <a:pos x="T0" y="T1"/>
                  </a:cxn>
                  <a:cxn ang="T11">
                    <a:pos x="T2" y="T3"/>
                  </a:cxn>
                  <a:cxn ang="T12">
                    <a:pos x="T4" y="T5"/>
                  </a:cxn>
                  <a:cxn ang="T13">
                    <a:pos x="T6" y="T7"/>
                  </a:cxn>
                  <a:cxn ang="T14">
                    <a:pos x="T8" y="T9"/>
                  </a:cxn>
                </a:cxnLst>
                <a:rect l="T15" t="T16" r="T17" b="T18"/>
                <a:pathLst>
                  <a:path w="41" h="24">
                    <a:moveTo>
                      <a:pt x="0" y="0"/>
                    </a:moveTo>
                    <a:lnTo>
                      <a:pt x="41" y="24"/>
                    </a:lnTo>
                    <a:lnTo>
                      <a:pt x="37" y="24"/>
                    </a:lnTo>
                    <a:lnTo>
                      <a:pt x="1" y="5"/>
                    </a:lnTo>
                    <a:lnTo>
                      <a:pt x="0" y="0"/>
                    </a:lnTo>
                    <a:close/>
                  </a:path>
                </a:pathLst>
              </a:custGeom>
              <a:solidFill>
                <a:srgbClr val="1F1A17"/>
              </a:solidFill>
              <a:ln w="9525">
                <a:noFill/>
                <a:round/>
                <a:headEnd/>
                <a:tailEnd/>
              </a:ln>
            </p:spPr>
            <p:txBody>
              <a:bodyPr/>
              <a:lstStyle/>
              <a:p>
                <a:endParaRPr lang="hu-HU"/>
              </a:p>
            </p:txBody>
          </p:sp>
          <p:sp>
            <p:nvSpPr>
              <p:cNvPr id="58005" name="Freeform 1193"/>
              <p:cNvSpPr>
                <a:spLocks/>
              </p:cNvSpPr>
              <p:nvPr/>
            </p:nvSpPr>
            <p:spPr bwMode="auto">
              <a:xfrm>
                <a:off x="1481" y="2578"/>
                <a:ext cx="38" cy="34"/>
              </a:xfrm>
              <a:custGeom>
                <a:avLst/>
                <a:gdLst>
                  <a:gd name="T0" fmla="*/ 0 w 38"/>
                  <a:gd name="T1" fmla="*/ 0 h 34"/>
                  <a:gd name="T2" fmla="*/ 38 w 38"/>
                  <a:gd name="T3" fmla="*/ 22 h 34"/>
                  <a:gd name="T4" fmla="*/ 6 w 38"/>
                  <a:gd name="T5" fmla="*/ 34 h 34"/>
                  <a:gd name="T6" fmla="*/ 0 w 38"/>
                  <a:gd name="T7" fmla="*/ 0 h 34"/>
                  <a:gd name="T8" fmla="*/ 0 60000 65536"/>
                  <a:gd name="T9" fmla="*/ 0 60000 65536"/>
                  <a:gd name="T10" fmla="*/ 0 60000 65536"/>
                  <a:gd name="T11" fmla="*/ 0 60000 65536"/>
                  <a:gd name="T12" fmla="*/ 0 w 38"/>
                  <a:gd name="T13" fmla="*/ 0 h 34"/>
                  <a:gd name="T14" fmla="*/ 38 w 38"/>
                  <a:gd name="T15" fmla="*/ 34 h 34"/>
                </a:gdLst>
                <a:ahLst/>
                <a:cxnLst>
                  <a:cxn ang="T8">
                    <a:pos x="T0" y="T1"/>
                  </a:cxn>
                  <a:cxn ang="T9">
                    <a:pos x="T2" y="T3"/>
                  </a:cxn>
                  <a:cxn ang="T10">
                    <a:pos x="T4" y="T5"/>
                  </a:cxn>
                  <a:cxn ang="T11">
                    <a:pos x="T6" y="T7"/>
                  </a:cxn>
                </a:cxnLst>
                <a:rect l="T12" t="T13" r="T14" b="T15"/>
                <a:pathLst>
                  <a:path w="38" h="34">
                    <a:moveTo>
                      <a:pt x="0" y="0"/>
                    </a:moveTo>
                    <a:lnTo>
                      <a:pt x="38" y="22"/>
                    </a:lnTo>
                    <a:lnTo>
                      <a:pt x="6" y="34"/>
                    </a:lnTo>
                    <a:lnTo>
                      <a:pt x="0" y="0"/>
                    </a:lnTo>
                    <a:close/>
                  </a:path>
                </a:pathLst>
              </a:custGeom>
              <a:solidFill>
                <a:srgbClr val="1F1A17"/>
              </a:solidFill>
              <a:ln w="9525">
                <a:noFill/>
                <a:round/>
                <a:headEnd/>
                <a:tailEnd/>
              </a:ln>
            </p:spPr>
            <p:txBody>
              <a:bodyPr/>
              <a:lstStyle/>
              <a:p>
                <a:endParaRPr lang="hu-HU"/>
              </a:p>
            </p:txBody>
          </p:sp>
          <p:sp>
            <p:nvSpPr>
              <p:cNvPr id="58006" name="Freeform 1194"/>
              <p:cNvSpPr>
                <a:spLocks/>
              </p:cNvSpPr>
              <p:nvPr/>
            </p:nvSpPr>
            <p:spPr bwMode="auto">
              <a:xfrm>
                <a:off x="1565" y="2340"/>
                <a:ext cx="81" cy="38"/>
              </a:xfrm>
              <a:custGeom>
                <a:avLst/>
                <a:gdLst>
                  <a:gd name="T0" fmla="*/ 81 w 81"/>
                  <a:gd name="T1" fmla="*/ 4 h 38"/>
                  <a:gd name="T2" fmla="*/ 75 w 81"/>
                  <a:gd name="T3" fmla="*/ 1 h 38"/>
                  <a:gd name="T4" fmla="*/ 0 w 81"/>
                  <a:gd name="T5" fmla="*/ 32 h 38"/>
                  <a:gd name="T6" fmla="*/ 3 w 81"/>
                  <a:gd name="T7" fmla="*/ 38 h 38"/>
                  <a:gd name="T8" fmla="*/ 78 w 81"/>
                  <a:gd name="T9" fmla="*/ 7 h 38"/>
                  <a:gd name="T10" fmla="*/ 81 w 81"/>
                  <a:gd name="T11" fmla="*/ 4 h 38"/>
                  <a:gd name="T12" fmla="*/ 81 w 81"/>
                  <a:gd name="T13" fmla="*/ 4 h 38"/>
                  <a:gd name="T14" fmla="*/ 79 w 81"/>
                  <a:gd name="T15" fmla="*/ 0 h 38"/>
                  <a:gd name="T16" fmla="*/ 75 w 81"/>
                  <a:gd name="T17" fmla="*/ 1 h 38"/>
                  <a:gd name="T18" fmla="*/ 81 w 81"/>
                  <a:gd name="T19" fmla="*/ 4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38"/>
                  <a:gd name="T32" fmla="*/ 81 w 81"/>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38">
                    <a:moveTo>
                      <a:pt x="81" y="4"/>
                    </a:moveTo>
                    <a:lnTo>
                      <a:pt x="75" y="1"/>
                    </a:lnTo>
                    <a:lnTo>
                      <a:pt x="0" y="32"/>
                    </a:lnTo>
                    <a:lnTo>
                      <a:pt x="3" y="38"/>
                    </a:lnTo>
                    <a:lnTo>
                      <a:pt x="78" y="7"/>
                    </a:lnTo>
                    <a:lnTo>
                      <a:pt x="81" y="4"/>
                    </a:lnTo>
                    <a:lnTo>
                      <a:pt x="79" y="0"/>
                    </a:lnTo>
                    <a:lnTo>
                      <a:pt x="75" y="1"/>
                    </a:lnTo>
                    <a:lnTo>
                      <a:pt x="81" y="4"/>
                    </a:lnTo>
                    <a:close/>
                  </a:path>
                </a:pathLst>
              </a:custGeom>
              <a:solidFill>
                <a:srgbClr val="1F1A17"/>
              </a:solidFill>
              <a:ln w="9525">
                <a:noFill/>
                <a:round/>
                <a:headEnd/>
                <a:tailEnd/>
              </a:ln>
            </p:spPr>
            <p:txBody>
              <a:bodyPr/>
              <a:lstStyle/>
              <a:p>
                <a:endParaRPr lang="hu-HU"/>
              </a:p>
            </p:txBody>
          </p:sp>
          <p:sp>
            <p:nvSpPr>
              <p:cNvPr id="58007" name="Freeform 1195"/>
              <p:cNvSpPr>
                <a:spLocks/>
              </p:cNvSpPr>
              <p:nvPr/>
            </p:nvSpPr>
            <p:spPr bwMode="auto">
              <a:xfrm>
                <a:off x="1639" y="2344"/>
                <a:ext cx="22" cy="89"/>
              </a:xfrm>
              <a:custGeom>
                <a:avLst/>
                <a:gdLst>
                  <a:gd name="T0" fmla="*/ 17 w 22"/>
                  <a:gd name="T1" fmla="*/ 86 h 89"/>
                  <a:gd name="T2" fmla="*/ 21 w 22"/>
                  <a:gd name="T3" fmla="*/ 83 h 89"/>
                  <a:gd name="T4" fmla="*/ 7 w 22"/>
                  <a:gd name="T5" fmla="*/ 0 h 89"/>
                  <a:gd name="T6" fmla="*/ 0 w 22"/>
                  <a:gd name="T7" fmla="*/ 1 h 89"/>
                  <a:gd name="T8" fmla="*/ 15 w 22"/>
                  <a:gd name="T9" fmla="*/ 83 h 89"/>
                  <a:gd name="T10" fmla="*/ 17 w 22"/>
                  <a:gd name="T11" fmla="*/ 86 h 89"/>
                  <a:gd name="T12" fmla="*/ 17 w 22"/>
                  <a:gd name="T13" fmla="*/ 86 h 89"/>
                  <a:gd name="T14" fmla="*/ 22 w 22"/>
                  <a:gd name="T15" fmla="*/ 89 h 89"/>
                  <a:gd name="T16" fmla="*/ 21 w 22"/>
                  <a:gd name="T17" fmla="*/ 83 h 89"/>
                  <a:gd name="T18" fmla="*/ 17 w 22"/>
                  <a:gd name="T19" fmla="*/ 8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9"/>
                  <a:gd name="T32" fmla="*/ 22 w 22"/>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9">
                    <a:moveTo>
                      <a:pt x="17" y="86"/>
                    </a:moveTo>
                    <a:lnTo>
                      <a:pt x="21" y="83"/>
                    </a:lnTo>
                    <a:lnTo>
                      <a:pt x="7" y="0"/>
                    </a:lnTo>
                    <a:lnTo>
                      <a:pt x="0" y="1"/>
                    </a:lnTo>
                    <a:lnTo>
                      <a:pt x="15" y="83"/>
                    </a:lnTo>
                    <a:lnTo>
                      <a:pt x="17" y="86"/>
                    </a:lnTo>
                    <a:lnTo>
                      <a:pt x="22" y="89"/>
                    </a:lnTo>
                    <a:lnTo>
                      <a:pt x="21" y="83"/>
                    </a:lnTo>
                    <a:lnTo>
                      <a:pt x="17" y="86"/>
                    </a:lnTo>
                    <a:close/>
                  </a:path>
                </a:pathLst>
              </a:custGeom>
              <a:solidFill>
                <a:srgbClr val="1F1A17"/>
              </a:solidFill>
              <a:ln w="9525">
                <a:noFill/>
                <a:round/>
                <a:headEnd/>
                <a:tailEnd/>
              </a:ln>
            </p:spPr>
            <p:txBody>
              <a:bodyPr/>
              <a:lstStyle/>
              <a:p>
                <a:endParaRPr lang="hu-HU"/>
              </a:p>
            </p:txBody>
          </p:sp>
          <p:sp>
            <p:nvSpPr>
              <p:cNvPr id="58008" name="Freeform 1196"/>
              <p:cNvSpPr>
                <a:spLocks/>
              </p:cNvSpPr>
              <p:nvPr/>
            </p:nvSpPr>
            <p:spPr bwMode="auto">
              <a:xfrm>
                <a:off x="1632" y="2410"/>
                <a:ext cx="26" cy="20"/>
              </a:xfrm>
              <a:custGeom>
                <a:avLst/>
                <a:gdLst>
                  <a:gd name="T0" fmla="*/ 0 w 26"/>
                  <a:gd name="T1" fmla="*/ 2 h 20"/>
                  <a:gd name="T2" fmla="*/ 1 w 26"/>
                  <a:gd name="T3" fmla="*/ 7 h 20"/>
                  <a:gd name="T4" fmla="*/ 24 w 26"/>
                  <a:gd name="T5" fmla="*/ 20 h 20"/>
                  <a:gd name="T6" fmla="*/ 26 w 26"/>
                  <a:gd name="T7" fmla="*/ 14 h 20"/>
                  <a:gd name="T8" fmla="*/ 4 w 26"/>
                  <a:gd name="T9" fmla="*/ 2 h 20"/>
                  <a:gd name="T10" fmla="*/ 0 w 26"/>
                  <a:gd name="T11" fmla="*/ 2 h 20"/>
                  <a:gd name="T12" fmla="*/ 4 w 26"/>
                  <a:gd name="T13" fmla="*/ 2 h 20"/>
                  <a:gd name="T14" fmla="*/ 1 w 26"/>
                  <a:gd name="T15" fmla="*/ 0 h 20"/>
                  <a:gd name="T16" fmla="*/ 0 w 26"/>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0"/>
                  <a:gd name="T29" fmla="*/ 26 w 26"/>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0">
                    <a:moveTo>
                      <a:pt x="0" y="2"/>
                    </a:moveTo>
                    <a:lnTo>
                      <a:pt x="1" y="7"/>
                    </a:lnTo>
                    <a:lnTo>
                      <a:pt x="24" y="20"/>
                    </a:lnTo>
                    <a:lnTo>
                      <a:pt x="26" y="14"/>
                    </a:lnTo>
                    <a:lnTo>
                      <a:pt x="4" y="2"/>
                    </a:lnTo>
                    <a:lnTo>
                      <a:pt x="0" y="2"/>
                    </a:lnTo>
                    <a:lnTo>
                      <a:pt x="4" y="2"/>
                    </a:lnTo>
                    <a:lnTo>
                      <a:pt x="1" y="0"/>
                    </a:lnTo>
                    <a:lnTo>
                      <a:pt x="0" y="2"/>
                    </a:lnTo>
                    <a:close/>
                  </a:path>
                </a:pathLst>
              </a:custGeom>
              <a:solidFill>
                <a:srgbClr val="1F1A17"/>
              </a:solidFill>
              <a:ln w="9525">
                <a:noFill/>
                <a:round/>
                <a:headEnd/>
                <a:tailEnd/>
              </a:ln>
            </p:spPr>
            <p:txBody>
              <a:bodyPr/>
              <a:lstStyle/>
              <a:p>
                <a:endParaRPr lang="hu-HU"/>
              </a:p>
            </p:txBody>
          </p:sp>
          <p:sp>
            <p:nvSpPr>
              <p:cNvPr id="58009" name="Freeform 1197"/>
              <p:cNvSpPr>
                <a:spLocks/>
              </p:cNvSpPr>
              <p:nvPr/>
            </p:nvSpPr>
            <p:spPr bwMode="auto">
              <a:xfrm>
                <a:off x="1539" y="2412"/>
                <a:ext cx="98" cy="162"/>
              </a:xfrm>
              <a:custGeom>
                <a:avLst/>
                <a:gdLst>
                  <a:gd name="T0" fmla="*/ 3 w 98"/>
                  <a:gd name="T1" fmla="*/ 162 h 162"/>
                  <a:gd name="T2" fmla="*/ 7 w 98"/>
                  <a:gd name="T3" fmla="*/ 160 h 162"/>
                  <a:gd name="T4" fmla="*/ 98 w 98"/>
                  <a:gd name="T5" fmla="*/ 4 h 162"/>
                  <a:gd name="T6" fmla="*/ 93 w 98"/>
                  <a:gd name="T7" fmla="*/ 0 h 162"/>
                  <a:gd name="T8" fmla="*/ 1 w 98"/>
                  <a:gd name="T9" fmla="*/ 157 h 162"/>
                  <a:gd name="T10" fmla="*/ 3 w 98"/>
                  <a:gd name="T11" fmla="*/ 162 h 162"/>
                  <a:gd name="T12" fmla="*/ 1 w 98"/>
                  <a:gd name="T13" fmla="*/ 157 h 162"/>
                  <a:gd name="T14" fmla="*/ 0 w 98"/>
                  <a:gd name="T15" fmla="*/ 160 h 162"/>
                  <a:gd name="T16" fmla="*/ 3 w 98"/>
                  <a:gd name="T17" fmla="*/ 162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162"/>
                  <a:gd name="T29" fmla="*/ 98 w 98"/>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162">
                    <a:moveTo>
                      <a:pt x="3" y="162"/>
                    </a:moveTo>
                    <a:lnTo>
                      <a:pt x="7" y="160"/>
                    </a:lnTo>
                    <a:lnTo>
                      <a:pt x="98" y="4"/>
                    </a:lnTo>
                    <a:lnTo>
                      <a:pt x="93" y="0"/>
                    </a:lnTo>
                    <a:lnTo>
                      <a:pt x="1" y="157"/>
                    </a:lnTo>
                    <a:lnTo>
                      <a:pt x="3" y="162"/>
                    </a:lnTo>
                    <a:lnTo>
                      <a:pt x="1" y="157"/>
                    </a:lnTo>
                    <a:lnTo>
                      <a:pt x="0" y="160"/>
                    </a:lnTo>
                    <a:lnTo>
                      <a:pt x="3" y="162"/>
                    </a:lnTo>
                    <a:close/>
                  </a:path>
                </a:pathLst>
              </a:custGeom>
              <a:solidFill>
                <a:srgbClr val="1F1A17"/>
              </a:solidFill>
              <a:ln w="9525">
                <a:noFill/>
                <a:round/>
                <a:headEnd/>
                <a:tailEnd/>
              </a:ln>
            </p:spPr>
            <p:txBody>
              <a:bodyPr/>
              <a:lstStyle/>
              <a:p>
                <a:endParaRPr lang="hu-HU"/>
              </a:p>
            </p:txBody>
          </p:sp>
          <p:sp>
            <p:nvSpPr>
              <p:cNvPr id="58010" name="Freeform 1198"/>
              <p:cNvSpPr>
                <a:spLocks/>
              </p:cNvSpPr>
              <p:nvPr/>
            </p:nvSpPr>
            <p:spPr bwMode="auto">
              <a:xfrm>
                <a:off x="1542" y="2568"/>
                <a:ext cx="31" cy="20"/>
              </a:xfrm>
              <a:custGeom>
                <a:avLst/>
                <a:gdLst>
                  <a:gd name="T0" fmla="*/ 25 w 31"/>
                  <a:gd name="T1" fmla="*/ 20 h 20"/>
                  <a:gd name="T2" fmla="*/ 25 w 31"/>
                  <a:gd name="T3" fmla="*/ 14 h 20"/>
                  <a:gd name="T4" fmla="*/ 2 w 31"/>
                  <a:gd name="T5" fmla="*/ 0 h 20"/>
                  <a:gd name="T6" fmla="*/ 0 w 31"/>
                  <a:gd name="T7" fmla="*/ 6 h 20"/>
                  <a:gd name="T8" fmla="*/ 22 w 31"/>
                  <a:gd name="T9" fmla="*/ 18 h 20"/>
                  <a:gd name="T10" fmla="*/ 25 w 31"/>
                  <a:gd name="T11" fmla="*/ 20 h 20"/>
                  <a:gd name="T12" fmla="*/ 25 w 31"/>
                  <a:gd name="T13" fmla="*/ 20 h 20"/>
                  <a:gd name="T14" fmla="*/ 31 w 31"/>
                  <a:gd name="T15" fmla="*/ 17 h 20"/>
                  <a:gd name="T16" fmla="*/ 25 w 31"/>
                  <a:gd name="T17" fmla="*/ 14 h 20"/>
                  <a:gd name="T18" fmla="*/ 25 w 31"/>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0"/>
                  <a:gd name="T32" fmla="*/ 31 w 3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0">
                    <a:moveTo>
                      <a:pt x="25" y="20"/>
                    </a:moveTo>
                    <a:lnTo>
                      <a:pt x="25" y="14"/>
                    </a:lnTo>
                    <a:lnTo>
                      <a:pt x="2" y="0"/>
                    </a:lnTo>
                    <a:lnTo>
                      <a:pt x="0" y="6"/>
                    </a:lnTo>
                    <a:lnTo>
                      <a:pt x="22" y="18"/>
                    </a:lnTo>
                    <a:lnTo>
                      <a:pt x="25" y="20"/>
                    </a:lnTo>
                    <a:lnTo>
                      <a:pt x="31" y="17"/>
                    </a:lnTo>
                    <a:lnTo>
                      <a:pt x="25" y="14"/>
                    </a:lnTo>
                    <a:lnTo>
                      <a:pt x="25" y="20"/>
                    </a:lnTo>
                    <a:close/>
                  </a:path>
                </a:pathLst>
              </a:custGeom>
              <a:solidFill>
                <a:srgbClr val="1F1A17"/>
              </a:solidFill>
              <a:ln w="9525">
                <a:noFill/>
                <a:round/>
                <a:headEnd/>
                <a:tailEnd/>
              </a:ln>
            </p:spPr>
            <p:txBody>
              <a:bodyPr/>
              <a:lstStyle/>
              <a:p>
                <a:endParaRPr lang="hu-HU"/>
              </a:p>
            </p:txBody>
          </p:sp>
          <p:sp>
            <p:nvSpPr>
              <p:cNvPr id="58011" name="Freeform 1199"/>
              <p:cNvSpPr>
                <a:spLocks/>
              </p:cNvSpPr>
              <p:nvPr/>
            </p:nvSpPr>
            <p:spPr bwMode="auto">
              <a:xfrm>
                <a:off x="1482" y="2581"/>
                <a:ext cx="85" cy="35"/>
              </a:xfrm>
              <a:custGeom>
                <a:avLst/>
                <a:gdLst>
                  <a:gd name="T0" fmla="*/ 0 w 85"/>
                  <a:gd name="T1" fmla="*/ 32 h 35"/>
                  <a:gd name="T2" fmla="*/ 5 w 85"/>
                  <a:gd name="T3" fmla="*/ 33 h 35"/>
                  <a:gd name="T4" fmla="*/ 85 w 85"/>
                  <a:gd name="T5" fmla="*/ 7 h 35"/>
                  <a:gd name="T6" fmla="*/ 82 w 85"/>
                  <a:gd name="T7" fmla="*/ 0 h 35"/>
                  <a:gd name="T8" fmla="*/ 3 w 85"/>
                  <a:gd name="T9" fmla="*/ 28 h 35"/>
                  <a:gd name="T10" fmla="*/ 0 w 85"/>
                  <a:gd name="T11" fmla="*/ 32 h 35"/>
                  <a:gd name="T12" fmla="*/ 0 w 85"/>
                  <a:gd name="T13" fmla="*/ 32 h 35"/>
                  <a:gd name="T14" fmla="*/ 2 w 85"/>
                  <a:gd name="T15" fmla="*/ 35 h 35"/>
                  <a:gd name="T16" fmla="*/ 5 w 85"/>
                  <a:gd name="T17" fmla="*/ 33 h 35"/>
                  <a:gd name="T18" fmla="*/ 0 w 85"/>
                  <a:gd name="T19" fmla="*/ 32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35"/>
                  <a:gd name="T32" fmla="*/ 85 w 8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35">
                    <a:moveTo>
                      <a:pt x="0" y="32"/>
                    </a:moveTo>
                    <a:lnTo>
                      <a:pt x="5" y="33"/>
                    </a:lnTo>
                    <a:lnTo>
                      <a:pt x="85" y="7"/>
                    </a:lnTo>
                    <a:lnTo>
                      <a:pt x="82" y="0"/>
                    </a:lnTo>
                    <a:lnTo>
                      <a:pt x="3" y="28"/>
                    </a:lnTo>
                    <a:lnTo>
                      <a:pt x="0" y="32"/>
                    </a:lnTo>
                    <a:lnTo>
                      <a:pt x="2" y="35"/>
                    </a:lnTo>
                    <a:lnTo>
                      <a:pt x="5" y="33"/>
                    </a:lnTo>
                    <a:lnTo>
                      <a:pt x="0" y="32"/>
                    </a:lnTo>
                    <a:close/>
                  </a:path>
                </a:pathLst>
              </a:custGeom>
              <a:solidFill>
                <a:srgbClr val="1F1A17"/>
              </a:solidFill>
              <a:ln w="9525">
                <a:noFill/>
                <a:round/>
                <a:headEnd/>
                <a:tailEnd/>
              </a:ln>
            </p:spPr>
            <p:txBody>
              <a:bodyPr/>
              <a:lstStyle/>
              <a:p>
                <a:endParaRPr lang="hu-HU"/>
              </a:p>
            </p:txBody>
          </p:sp>
          <p:sp>
            <p:nvSpPr>
              <p:cNvPr id="58012" name="Freeform 1200"/>
              <p:cNvSpPr>
                <a:spLocks/>
              </p:cNvSpPr>
              <p:nvPr/>
            </p:nvSpPr>
            <p:spPr bwMode="auto">
              <a:xfrm>
                <a:off x="1471" y="2526"/>
                <a:ext cx="18" cy="87"/>
              </a:xfrm>
              <a:custGeom>
                <a:avLst/>
                <a:gdLst>
                  <a:gd name="T0" fmla="*/ 6 w 18"/>
                  <a:gd name="T1" fmla="*/ 2 h 87"/>
                  <a:gd name="T2" fmla="*/ 2 w 18"/>
                  <a:gd name="T3" fmla="*/ 5 h 87"/>
                  <a:gd name="T4" fmla="*/ 11 w 18"/>
                  <a:gd name="T5" fmla="*/ 87 h 87"/>
                  <a:gd name="T6" fmla="*/ 18 w 18"/>
                  <a:gd name="T7" fmla="*/ 86 h 87"/>
                  <a:gd name="T8" fmla="*/ 7 w 18"/>
                  <a:gd name="T9" fmla="*/ 5 h 87"/>
                  <a:gd name="T10" fmla="*/ 6 w 18"/>
                  <a:gd name="T11" fmla="*/ 2 h 87"/>
                  <a:gd name="T12" fmla="*/ 6 w 18"/>
                  <a:gd name="T13" fmla="*/ 2 h 87"/>
                  <a:gd name="T14" fmla="*/ 0 w 18"/>
                  <a:gd name="T15" fmla="*/ 0 h 87"/>
                  <a:gd name="T16" fmla="*/ 2 w 18"/>
                  <a:gd name="T17" fmla="*/ 5 h 87"/>
                  <a:gd name="T18" fmla="*/ 6 w 18"/>
                  <a:gd name="T19" fmla="*/ 2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7"/>
                  <a:gd name="T32" fmla="*/ 18 w 1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7">
                    <a:moveTo>
                      <a:pt x="6" y="2"/>
                    </a:moveTo>
                    <a:lnTo>
                      <a:pt x="2" y="5"/>
                    </a:lnTo>
                    <a:lnTo>
                      <a:pt x="11" y="87"/>
                    </a:lnTo>
                    <a:lnTo>
                      <a:pt x="18" y="86"/>
                    </a:lnTo>
                    <a:lnTo>
                      <a:pt x="7" y="5"/>
                    </a:lnTo>
                    <a:lnTo>
                      <a:pt x="6" y="2"/>
                    </a:lnTo>
                    <a:lnTo>
                      <a:pt x="0" y="0"/>
                    </a:lnTo>
                    <a:lnTo>
                      <a:pt x="2" y="5"/>
                    </a:lnTo>
                    <a:lnTo>
                      <a:pt x="6" y="2"/>
                    </a:lnTo>
                    <a:close/>
                  </a:path>
                </a:pathLst>
              </a:custGeom>
              <a:solidFill>
                <a:srgbClr val="1F1A17"/>
              </a:solidFill>
              <a:ln w="9525">
                <a:noFill/>
                <a:round/>
                <a:headEnd/>
                <a:tailEnd/>
              </a:ln>
            </p:spPr>
            <p:txBody>
              <a:bodyPr/>
              <a:lstStyle/>
              <a:p>
                <a:endParaRPr lang="hu-HU"/>
              </a:p>
            </p:txBody>
          </p:sp>
          <p:sp>
            <p:nvSpPr>
              <p:cNvPr id="58013" name="Freeform 1201"/>
              <p:cNvSpPr>
                <a:spLocks/>
              </p:cNvSpPr>
              <p:nvPr/>
            </p:nvSpPr>
            <p:spPr bwMode="auto">
              <a:xfrm>
                <a:off x="1474" y="2528"/>
                <a:ext cx="22" cy="19"/>
              </a:xfrm>
              <a:custGeom>
                <a:avLst/>
                <a:gdLst>
                  <a:gd name="T0" fmla="*/ 22 w 22"/>
                  <a:gd name="T1" fmla="*/ 16 h 19"/>
                  <a:gd name="T2" fmla="*/ 22 w 22"/>
                  <a:gd name="T3" fmla="*/ 12 h 19"/>
                  <a:gd name="T4" fmla="*/ 3 w 22"/>
                  <a:gd name="T5" fmla="*/ 0 h 19"/>
                  <a:gd name="T6" fmla="*/ 0 w 22"/>
                  <a:gd name="T7" fmla="*/ 6 h 19"/>
                  <a:gd name="T8" fmla="*/ 18 w 22"/>
                  <a:gd name="T9" fmla="*/ 17 h 19"/>
                  <a:gd name="T10" fmla="*/ 22 w 22"/>
                  <a:gd name="T11" fmla="*/ 16 h 19"/>
                  <a:gd name="T12" fmla="*/ 18 w 22"/>
                  <a:gd name="T13" fmla="*/ 17 h 19"/>
                  <a:gd name="T14" fmla="*/ 21 w 22"/>
                  <a:gd name="T15" fmla="*/ 19 h 19"/>
                  <a:gd name="T16" fmla="*/ 22 w 22"/>
                  <a:gd name="T17" fmla="*/ 1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9"/>
                  <a:gd name="T29" fmla="*/ 22 w 2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9">
                    <a:moveTo>
                      <a:pt x="22" y="16"/>
                    </a:moveTo>
                    <a:lnTo>
                      <a:pt x="22" y="12"/>
                    </a:lnTo>
                    <a:lnTo>
                      <a:pt x="3" y="0"/>
                    </a:lnTo>
                    <a:lnTo>
                      <a:pt x="0" y="6"/>
                    </a:lnTo>
                    <a:lnTo>
                      <a:pt x="18" y="17"/>
                    </a:lnTo>
                    <a:lnTo>
                      <a:pt x="22" y="16"/>
                    </a:lnTo>
                    <a:lnTo>
                      <a:pt x="18" y="17"/>
                    </a:lnTo>
                    <a:lnTo>
                      <a:pt x="21" y="19"/>
                    </a:lnTo>
                    <a:lnTo>
                      <a:pt x="22" y="16"/>
                    </a:lnTo>
                    <a:close/>
                  </a:path>
                </a:pathLst>
              </a:custGeom>
              <a:solidFill>
                <a:srgbClr val="1F1A17"/>
              </a:solidFill>
              <a:ln w="9525">
                <a:noFill/>
                <a:round/>
                <a:headEnd/>
                <a:tailEnd/>
              </a:ln>
            </p:spPr>
            <p:txBody>
              <a:bodyPr/>
              <a:lstStyle/>
              <a:p>
                <a:endParaRPr lang="hu-HU"/>
              </a:p>
            </p:txBody>
          </p:sp>
          <p:sp>
            <p:nvSpPr>
              <p:cNvPr id="58014" name="Freeform 1202"/>
              <p:cNvSpPr>
                <a:spLocks/>
              </p:cNvSpPr>
              <p:nvPr/>
            </p:nvSpPr>
            <p:spPr bwMode="auto">
              <a:xfrm>
                <a:off x="1492" y="2383"/>
                <a:ext cx="99" cy="161"/>
              </a:xfrm>
              <a:custGeom>
                <a:avLst/>
                <a:gdLst>
                  <a:gd name="T0" fmla="*/ 96 w 99"/>
                  <a:gd name="T1" fmla="*/ 0 h 161"/>
                  <a:gd name="T2" fmla="*/ 90 w 99"/>
                  <a:gd name="T3" fmla="*/ 0 h 161"/>
                  <a:gd name="T4" fmla="*/ 0 w 99"/>
                  <a:gd name="T5" fmla="*/ 158 h 161"/>
                  <a:gd name="T6" fmla="*/ 4 w 99"/>
                  <a:gd name="T7" fmla="*/ 161 h 161"/>
                  <a:gd name="T8" fmla="*/ 96 w 99"/>
                  <a:gd name="T9" fmla="*/ 5 h 161"/>
                  <a:gd name="T10" fmla="*/ 96 w 99"/>
                  <a:gd name="T11" fmla="*/ 0 h 161"/>
                  <a:gd name="T12" fmla="*/ 96 w 99"/>
                  <a:gd name="T13" fmla="*/ 5 h 161"/>
                  <a:gd name="T14" fmla="*/ 99 w 99"/>
                  <a:gd name="T15" fmla="*/ 2 h 161"/>
                  <a:gd name="T16" fmla="*/ 96 w 99"/>
                  <a:gd name="T17" fmla="*/ 0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161"/>
                  <a:gd name="T29" fmla="*/ 99 w 99"/>
                  <a:gd name="T30" fmla="*/ 161 h 1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161">
                    <a:moveTo>
                      <a:pt x="96" y="0"/>
                    </a:moveTo>
                    <a:lnTo>
                      <a:pt x="90" y="0"/>
                    </a:lnTo>
                    <a:lnTo>
                      <a:pt x="0" y="158"/>
                    </a:lnTo>
                    <a:lnTo>
                      <a:pt x="4" y="161"/>
                    </a:lnTo>
                    <a:lnTo>
                      <a:pt x="96" y="5"/>
                    </a:lnTo>
                    <a:lnTo>
                      <a:pt x="96" y="0"/>
                    </a:lnTo>
                    <a:lnTo>
                      <a:pt x="96" y="5"/>
                    </a:lnTo>
                    <a:lnTo>
                      <a:pt x="99" y="2"/>
                    </a:lnTo>
                    <a:lnTo>
                      <a:pt x="96" y="0"/>
                    </a:lnTo>
                    <a:close/>
                  </a:path>
                </a:pathLst>
              </a:custGeom>
              <a:solidFill>
                <a:srgbClr val="1F1A17"/>
              </a:solidFill>
              <a:ln w="9525">
                <a:noFill/>
                <a:round/>
                <a:headEnd/>
                <a:tailEnd/>
              </a:ln>
            </p:spPr>
            <p:txBody>
              <a:bodyPr/>
              <a:lstStyle/>
              <a:p>
                <a:endParaRPr lang="hu-HU"/>
              </a:p>
            </p:txBody>
          </p:sp>
          <p:sp>
            <p:nvSpPr>
              <p:cNvPr id="58015" name="Freeform 1203"/>
              <p:cNvSpPr>
                <a:spLocks/>
              </p:cNvSpPr>
              <p:nvPr/>
            </p:nvSpPr>
            <p:spPr bwMode="auto">
              <a:xfrm>
                <a:off x="1560" y="2372"/>
                <a:ext cx="28" cy="17"/>
              </a:xfrm>
              <a:custGeom>
                <a:avLst/>
                <a:gdLst>
                  <a:gd name="T0" fmla="*/ 5 w 28"/>
                  <a:gd name="T1" fmla="*/ 0 h 17"/>
                  <a:gd name="T2" fmla="*/ 5 w 28"/>
                  <a:gd name="T3" fmla="*/ 6 h 17"/>
                  <a:gd name="T4" fmla="*/ 24 w 28"/>
                  <a:gd name="T5" fmla="*/ 17 h 17"/>
                  <a:gd name="T6" fmla="*/ 28 w 28"/>
                  <a:gd name="T7" fmla="*/ 11 h 17"/>
                  <a:gd name="T8" fmla="*/ 8 w 28"/>
                  <a:gd name="T9" fmla="*/ 0 h 17"/>
                  <a:gd name="T10" fmla="*/ 5 w 28"/>
                  <a:gd name="T11" fmla="*/ 0 h 17"/>
                  <a:gd name="T12" fmla="*/ 5 w 28"/>
                  <a:gd name="T13" fmla="*/ 0 h 17"/>
                  <a:gd name="T14" fmla="*/ 0 w 28"/>
                  <a:gd name="T15" fmla="*/ 2 h 17"/>
                  <a:gd name="T16" fmla="*/ 5 w 28"/>
                  <a:gd name="T17" fmla="*/ 6 h 17"/>
                  <a:gd name="T18" fmla="*/ 5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5" y="0"/>
                    </a:moveTo>
                    <a:lnTo>
                      <a:pt x="5" y="6"/>
                    </a:lnTo>
                    <a:lnTo>
                      <a:pt x="24" y="17"/>
                    </a:lnTo>
                    <a:lnTo>
                      <a:pt x="28" y="11"/>
                    </a:lnTo>
                    <a:lnTo>
                      <a:pt x="8" y="0"/>
                    </a:lnTo>
                    <a:lnTo>
                      <a:pt x="5" y="0"/>
                    </a:lnTo>
                    <a:lnTo>
                      <a:pt x="0" y="2"/>
                    </a:lnTo>
                    <a:lnTo>
                      <a:pt x="5" y="6"/>
                    </a:lnTo>
                    <a:lnTo>
                      <a:pt x="5" y="0"/>
                    </a:lnTo>
                    <a:close/>
                  </a:path>
                </a:pathLst>
              </a:custGeom>
              <a:solidFill>
                <a:srgbClr val="1F1A17"/>
              </a:solidFill>
              <a:ln w="9525">
                <a:noFill/>
                <a:round/>
                <a:headEnd/>
                <a:tailEnd/>
              </a:ln>
            </p:spPr>
            <p:txBody>
              <a:bodyPr/>
              <a:lstStyle/>
              <a:p>
                <a:endParaRPr lang="hu-HU"/>
              </a:p>
            </p:txBody>
          </p:sp>
          <p:sp>
            <p:nvSpPr>
              <p:cNvPr id="58016" name="Freeform 1204"/>
              <p:cNvSpPr>
                <a:spLocks/>
              </p:cNvSpPr>
              <p:nvPr/>
            </p:nvSpPr>
            <p:spPr bwMode="auto">
              <a:xfrm>
                <a:off x="2199" y="2344"/>
                <a:ext cx="37" cy="34"/>
              </a:xfrm>
              <a:custGeom>
                <a:avLst/>
                <a:gdLst>
                  <a:gd name="T0" fmla="*/ 37 w 37"/>
                  <a:gd name="T1" fmla="*/ 13 h 34"/>
                  <a:gd name="T2" fmla="*/ 0 w 37"/>
                  <a:gd name="T3" fmla="*/ 34 h 34"/>
                  <a:gd name="T4" fmla="*/ 7 w 37"/>
                  <a:gd name="T5" fmla="*/ 0 h 34"/>
                  <a:gd name="T6" fmla="*/ 37 w 37"/>
                  <a:gd name="T7" fmla="*/ 13 h 34"/>
                  <a:gd name="T8" fmla="*/ 0 60000 65536"/>
                  <a:gd name="T9" fmla="*/ 0 60000 65536"/>
                  <a:gd name="T10" fmla="*/ 0 60000 65536"/>
                  <a:gd name="T11" fmla="*/ 0 60000 65536"/>
                  <a:gd name="T12" fmla="*/ 0 w 37"/>
                  <a:gd name="T13" fmla="*/ 0 h 34"/>
                  <a:gd name="T14" fmla="*/ 37 w 37"/>
                  <a:gd name="T15" fmla="*/ 34 h 34"/>
                </a:gdLst>
                <a:ahLst/>
                <a:cxnLst>
                  <a:cxn ang="T8">
                    <a:pos x="T0" y="T1"/>
                  </a:cxn>
                  <a:cxn ang="T9">
                    <a:pos x="T2" y="T3"/>
                  </a:cxn>
                  <a:cxn ang="T10">
                    <a:pos x="T4" y="T5"/>
                  </a:cxn>
                  <a:cxn ang="T11">
                    <a:pos x="T6" y="T7"/>
                  </a:cxn>
                </a:cxnLst>
                <a:rect l="T12" t="T13" r="T14" b="T15"/>
                <a:pathLst>
                  <a:path w="37" h="34">
                    <a:moveTo>
                      <a:pt x="37" y="13"/>
                    </a:moveTo>
                    <a:lnTo>
                      <a:pt x="0" y="34"/>
                    </a:lnTo>
                    <a:lnTo>
                      <a:pt x="7" y="0"/>
                    </a:lnTo>
                    <a:lnTo>
                      <a:pt x="37" y="13"/>
                    </a:lnTo>
                    <a:close/>
                  </a:path>
                </a:pathLst>
              </a:custGeom>
              <a:solidFill>
                <a:srgbClr val="1F1A17"/>
              </a:solidFill>
              <a:ln w="9525">
                <a:noFill/>
                <a:round/>
                <a:headEnd/>
                <a:tailEnd/>
              </a:ln>
            </p:spPr>
            <p:txBody>
              <a:bodyPr/>
              <a:lstStyle/>
              <a:p>
                <a:endParaRPr lang="hu-HU"/>
              </a:p>
            </p:txBody>
          </p:sp>
          <p:sp>
            <p:nvSpPr>
              <p:cNvPr id="58017" name="Freeform 1205"/>
              <p:cNvSpPr>
                <a:spLocks/>
              </p:cNvSpPr>
              <p:nvPr/>
            </p:nvSpPr>
            <p:spPr bwMode="auto">
              <a:xfrm>
                <a:off x="2199" y="2357"/>
                <a:ext cx="40" cy="24"/>
              </a:xfrm>
              <a:custGeom>
                <a:avLst/>
                <a:gdLst>
                  <a:gd name="T0" fmla="*/ 2 w 40"/>
                  <a:gd name="T1" fmla="*/ 19 h 24"/>
                  <a:gd name="T2" fmla="*/ 36 w 40"/>
                  <a:gd name="T3" fmla="*/ 0 h 24"/>
                  <a:gd name="T4" fmla="*/ 40 w 40"/>
                  <a:gd name="T5" fmla="*/ 0 h 24"/>
                  <a:gd name="T6" fmla="*/ 0 w 40"/>
                  <a:gd name="T7" fmla="*/ 24 h 24"/>
                  <a:gd name="T8" fmla="*/ 2 w 40"/>
                  <a:gd name="T9" fmla="*/ 19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2" y="19"/>
                    </a:moveTo>
                    <a:lnTo>
                      <a:pt x="36" y="0"/>
                    </a:lnTo>
                    <a:lnTo>
                      <a:pt x="40" y="0"/>
                    </a:lnTo>
                    <a:lnTo>
                      <a:pt x="0" y="24"/>
                    </a:lnTo>
                    <a:lnTo>
                      <a:pt x="2" y="19"/>
                    </a:lnTo>
                    <a:close/>
                  </a:path>
                </a:pathLst>
              </a:custGeom>
              <a:solidFill>
                <a:srgbClr val="1F1A17"/>
              </a:solidFill>
              <a:ln w="9525">
                <a:noFill/>
                <a:round/>
                <a:headEnd/>
                <a:tailEnd/>
              </a:ln>
            </p:spPr>
            <p:txBody>
              <a:bodyPr/>
              <a:lstStyle/>
              <a:p>
                <a:endParaRPr lang="hu-HU"/>
              </a:p>
            </p:txBody>
          </p:sp>
          <p:sp>
            <p:nvSpPr>
              <p:cNvPr id="58018" name="Freeform 1206"/>
              <p:cNvSpPr>
                <a:spLocks/>
              </p:cNvSpPr>
              <p:nvPr/>
            </p:nvSpPr>
            <p:spPr bwMode="auto">
              <a:xfrm>
                <a:off x="2199" y="2357"/>
                <a:ext cx="41" cy="25"/>
              </a:xfrm>
              <a:custGeom>
                <a:avLst/>
                <a:gdLst>
                  <a:gd name="T0" fmla="*/ 0 w 41"/>
                  <a:gd name="T1" fmla="*/ 21 h 25"/>
                  <a:gd name="T2" fmla="*/ 37 w 41"/>
                  <a:gd name="T3" fmla="*/ 0 h 25"/>
                  <a:gd name="T4" fmla="*/ 41 w 41"/>
                  <a:gd name="T5" fmla="*/ 1 h 25"/>
                  <a:gd name="T6" fmla="*/ 0 w 41"/>
                  <a:gd name="T7" fmla="*/ 25 h 25"/>
                  <a:gd name="T8" fmla="*/ 0 w 41"/>
                  <a:gd name="T9" fmla="*/ 21 h 25"/>
                  <a:gd name="T10" fmla="*/ 0 60000 65536"/>
                  <a:gd name="T11" fmla="*/ 0 60000 65536"/>
                  <a:gd name="T12" fmla="*/ 0 60000 65536"/>
                  <a:gd name="T13" fmla="*/ 0 60000 65536"/>
                  <a:gd name="T14" fmla="*/ 0 60000 65536"/>
                  <a:gd name="T15" fmla="*/ 0 w 41"/>
                  <a:gd name="T16" fmla="*/ 0 h 25"/>
                  <a:gd name="T17" fmla="*/ 41 w 41"/>
                  <a:gd name="T18" fmla="*/ 25 h 25"/>
                </a:gdLst>
                <a:ahLst/>
                <a:cxnLst>
                  <a:cxn ang="T10">
                    <a:pos x="T0" y="T1"/>
                  </a:cxn>
                  <a:cxn ang="T11">
                    <a:pos x="T2" y="T3"/>
                  </a:cxn>
                  <a:cxn ang="T12">
                    <a:pos x="T4" y="T5"/>
                  </a:cxn>
                  <a:cxn ang="T13">
                    <a:pos x="T6" y="T7"/>
                  </a:cxn>
                  <a:cxn ang="T14">
                    <a:pos x="T8" y="T9"/>
                  </a:cxn>
                </a:cxnLst>
                <a:rect l="T15" t="T16" r="T17" b="T18"/>
                <a:pathLst>
                  <a:path w="41" h="25">
                    <a:moveTo>
                      <a:pt x="0" y="21"/>
                    </a:moveTo>
                    <a:lnTo>
                      <a:pt x="37" y="0"/>
                    </a:lnTo>
                    <a:lnTo>
                      <a:pt x="41" y="1"/>
                    </a:lnTo>
                    <a:lnTo>
                      <a:pt x="0" y="25"/>
                    </a:lnTo>
                    <a:lnTo>
                      <a:pt x="0" y="21"/>
                    </a:lnTo>
                    <a:close/>
                  </a:path>
                </a:pathLst>
              </a:custGeom>
              <a:solidFill>
                <a:srgbClr val="221D1B"/>
              </a:solidFill>
              <a:ln w="9525">
                <a:noFill/>
                <a:round/>
                <a:headEnd/>
                <a:tailEnd/>
              </a:ln>
            </p:spPr>
            <p:txBody>
              <a:bodyPr/>
              <a:lstStyle/>
              <a:p>
                <a:endParaRPr lang="hu-HU"/>
              </a:p>
            </p:txBody>
          </p:sp>
          <p:sp>
            <p:nvSpPr>
              <p:cNvPr id="58019" name="Freeform 1207"/>
              <p:cNvSpPr>
                <a:spLocks/>
              </p:cNvSpPr>
              <p:nvPr/>
            </p:nvSpPr>
            <p:spPr bwMode="auto">
              <a:xfrm>
                <a:off x="2199" y="2357"/>
                <a:ext cx="43" cy="26"/>
              </a:xfrm>
              <a:custGeom>
                <a:avLst/>
                <a:gdLst>
                  <a:gd name="T0" fmla="*/ 0 w 43"/>
                  <a:gd name="T1" fmla="*/ 24 h 26"/>
                  <a:gd name="T2" fmla="*/ 40 w 43"/>
                  <a:gd name="T3" fmla="*/ 0 h 26"/>
                  <a:gd name="T4" fmla="*/ 43 w 43"/>
                  <a:gd name="T5" fmla="*/ 1 h 26"/>
                  <a:gd name="T6" fmla="*/ 0 w 43"/>
                  <a:gd name="T7" fmla="*/ 26 h 26"/>
                  <a:gd name="T8" fmla="*/ 0 w 43"/>
                  <a:gd name="T9" fmla="*/ 24 h 26"/>
                  <a:gd name="T10" fmla="*/ 0 60000 65536"/>
                  <a:gd name="T11" fmla="*/ 0 60000 65536"/>
                  <a:gd name="T12" fmla="*/ 0 60000 65536"/>
                  <a:gd name="T13" fmla="*/ 0 60000 65536"/>
                  <a:gd name="T14" fmla="*/ 0 60000 65536"/>
                  <a:gd name="T15" fmla="*/ 0 w 43"/>
                  <a:gd name="T16" fmla="*/ 0 h 26"/>
                  <a:gd name="T17" fmla="*/ 43 w 43"/>
                  <a:gd name="T18" fmla="*/ 26 h 26"/>
                </a:gdLst>
                <a:ahLst/>
                <a:cxnLst>
                  <a:cxn ang="T10">
                    <a:pos x="T0" y="T1"/>
                  </a:cxn>
                  <a:cxn ang="T11">
                    <a:pos x="T2" y="T3"/>
                  </a:cxn>
                  <a:cxn ang="T12">
                    <a:pos x="T4" y="T5"/>
                  </a:cxn>
                  <a:cxn ang="T13">
                    <a:pos x="T6" y="T7"/>
                  </a:cxn>
                  <a:cxn ang="T14">
                    <a:pos x="T8" y="T9"/>
                  </a:cxn>
                </a:cxnLst>
                <a:rect l="T15" t="T16" r="T17" b="T18"/>
                <a:pathLst>
                  <a:path w="43" h="26">
                    <a:moveTo>
                      <a:pt x="0" y="24"/>
                    </a:moveTo>
                    <a:lnTo>
                      <a:pt x="40" y="0"/>
                    </a:lnTo>
                    <a:lnTo>
                      <a:pt x="43" y="1"/>
                    </a:lnTo>
                    <a:lnTo>
                      <a:pt x="0" y="26"/>
                    </a:lnTo>
                    <a:lnTo>
                      <a:pt x="0" y="24"/>
                    </a:lnTo>
                    <a:close/>
                  </a:path>
                </a:pathLst>
              </a:custGeom>
              <a:solidFill>
                <a:srgbClr val="26211F"/>
              </a:solidFill>
              <a:ln w="9525">
                <a:noFill/>
                <a:round/>
                <a:headEnd/>
                <a:tailEnd/>
              </a:ln>
            </p:spPr>
            <p:txBody>
              <a:bodyPr/>
              <a:lstStyle/>
              <a:p>
                <a:endParaRPr lang="hu-HU"/>
              </a:p>
            </p:txBody>
          </p:sp>
          <p:sp>
            <p:nvSpPr>
              <p:cNvPr id="58020" name="Freeform 1208"/>
              <p:cNvSpPr>
                <a:spLocks/>
              </p:cNvSpPr>
              <p:nvPr/>
            </p:nvSpPr>
            <p:spPr bwMode="auto">
              <a:xfrm>
                <a:off x="2198" y="2358"/>
                <a:ext cx="45" cy="27"/>
              </a:xfrm>
              <a:custGeom>
                <a:avLst/>
                <a:gdLst>
                  <a:gd name="T0" fmla="*/ 1 w 45"/>
                  <a:gd name="T1" fmla="*/ 24 h 27"/>
                  <a:gd name="T2" fmla="*/ 42 w 45"/>
                  <a:gd name="T3" fmla="*/ 0 h 27"/>
                  <a:gd name="T4" fmla="*/ 45 w 45"/>
                  <a:gd name="T5" fmla="*/ 2 h 27"/>
                  <a:gd name="T6" fmla="*/ 0 w 45"/>
                  <a:gd name="T7" fmla="*/ 27 h 27"/>
                  <a:gd name="T8" fmla="*/ 1 w 45"/>
                  <a:gd name="T9" fmla="*/ 24 h 27"/>
                  <a:gd name="T10" fmla="*/ 0 60000 65536"/>
                  <a:gd name="T11" fmla="*/ 0 60000 65536"/>
                  <a:gd name="T12" fmla="*/ 0 60000 65536"/>
                  <a:gd name="T13" fmla="*/ 0 60000 65536"/>
                  <a:gd name="T14" fmla="*/ 0 60000 65536"/>
                  <a:gd name="T15" fmla="*/ 0 w 45"/>
                  <a:gd name="T16" fmla="*/ 0 h 27"/>
                  <a:gd name="T17" fmla="*/ 45 w 45"/>
                  <a:gd name="T18" fmla="*/ 27 h 27"/>
                </a:gdLst>
                <a:ahLst/>
                <a:cxnLst>
                  <a:cxn ang="T10">
                    <a:pos x="T0" y="T1"/>
                  </a:cxn>
                  <a:cxn ang="T11">
                    <a:pos x="T2" y="T3"/>
                  </a:cxn>
                  <a:cxn ang="T12">
                    <a:pos x="T4" y="T5"/>
                  </a:cxn>
                  <a:cxn ang="T13">
                    <a:pos x="T6" y="T7"/>
                  </a:cxn>
                  <a:cxn ang="T14">
                    <a:pos x="T8" y="T9"/>
                  </a:cxn>
                </a:cxnLst>
                <a:rect l="T15" t="T16" r="T17" b="T18"/>
                <a:pathLst>
                  <a:path w="45" h="27">
                    <a:moveTo>
                      <a:pt x="1" y="24"/>
                    </a:moveTo>
                    <a:lnTo>
                      <a:pt x="42" y="0"/>
                    </a:lnTo>
                    <a:lnTo>
                      <a:pt x="45" y="2"/>
                    </a:lnTo>
                    <a:lnTo>
                      <a:pt x="0" y="27"/>
                    </a:lnTo>
                    <a:lnTo>
                      <a:pt x="1" y="24"/>
                    </a:lnTo>
                    <a:close/>
                  </a:path>
                </a:pathLst>
              </a:custGeom>
              <a:solidFill>
                <a:srgbClr val="282422"/>
              </a:solidFill>
              <a:ln w="9525">
                <a:noFill/>
                <a:round/>
                <a:headEnd/>
                <a:tailEnd/>
              </a:ln>
            </p:spPr>
            <p:txBody>
              <a:bodyPr/>
              <a:lstStyle/>
              <a:p>
                <a:endParaRPr lang="hu-HU"/>
              </a:p>
            </p:txBody>
          </p:sp>
          <p:sp>
            <p:nvSpPr>
              <p:cNvPr id="58021" name="Freeform 1209"/>
              <p:cNvSpPr>
                <a:spLocks/>
              </p:cNvSpPr>
              <p:nvPr/>
            </p:nvSpPr>
            <p:spPr bwMode="auto">
              <a:xfrm>
                <a:off x="2198" y="2358"/>
                <a:ext cx="46" cy="30"/>
              </a:xfrm>
              <a:custGeom>
                <a:avLst/>
                <a:gdLst>
                  <a:gd name="T0" fmla="*/ 1 w 46"/>
                  <a:gd name="T1" fmla="*/ 25 h 30"/>
                  <a:gd name="T2" fmla="*/ 44 w 46"/>
                  <a:gd name="T3" fmla="*/ 0 h 30"/>
                  <a:gd name="T4" fmla="*/ 46 w 46"/>
                  <a:gd name="T5" fmla="*/ 2 h 30"/>
                  <a:gd name="T6" fmla="*/ 0 w 46"/>
                  <a:gd name="T7" fmla="*/ 30 h 30"/>
                  <a:gd name="T8" fmla="*/ 1 w 46"/>
                  <a:gd name="T9" fmla="*/ 25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1" y="25"/>
                    </a:moveTo>
                    <a:lnTo>
                      <a:pt x="44" y="0"/>
                    </a:lnTo>
                    <a:lnTo>
                      <a:pt x="46" y="2"/>
                    </a:lnTo>
                    <a:lnTo>
                      <a:pt x="0" y="30"/>
                    </a:lnTo>
                    <a:lnTo>
                      <a:pt x="1" y="25"/>
                    </a:lnTo>
                    <a:close/>
                  </a:path>
                </a:pathLst>
              </a:custGeom>
              <a:solidFill>
                <a:srgbClr val="2C2726"/>
              </a:solidFill>
              <a:ln w="9525">
                <a:noFill/>
                <a:round/>
                <a:headEnd/>
                <a:tailEnd/>
              </a:ln>
            </p:spPr>
            <p:txBody>
              <a:bodyPr/>
              <a:lstStyle/>
              <a:p>
                <a:endParaRPr lang="hu-HU"/>
              </a:p>
            </p:txBody>
          </p:sp>
          <p:sp>
            <p:nvSpPr>
              <p:cNvPr id="58022" name="Freeform 1210"/>
              <p:cNvSpPr>
                <a:spLocks/>
              </p:cNvSpPr>
              <p:nvPr/>
            </p:nvSpPr>
            <p:spPr bwMode="auto">
              <a:xfrm>
                <a:off x="2198" y="2360"/>
                <a:ext cx="49" cy="29"/>
              </a:xfrm>
              <a:custGeom>
                <a:avLst/>
                <a:gdLst>
                  <a:gd name="T0" fmla="*/ 0 w 49"/>
                  <a:gd name="T1" fmla="*/ 25 h 29"/>
                  <a:gd name="T2" fmla="*/ 45 w 49"/>
                  <a:gd name="T3" fmla="*/ 0 h 29"/>
                  <a:gd name="T4" fmla="*/ 49 w 49"/>
                  <a:gd name="T5" fmla="*/ 1 h 29"/>
                  <a:gd name="T6" fmla="*/ 0 w 49"/>
                  <a:gd name="T7" fmla="*/ 29 h 29"/>
                  <a:gd name="T8" fmla="*/ 0 w 49"/>
                  <a:gd name="T9" fmla="*/ 25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5"/>
                    </a:moveTo>
                    <a:lnTo>
                      <a:pt x="45" y="0"/>
                    </a:lnTo>
                    <a:lnTo>
                      <a:pt x="49" y="1"/>
                    </a:lnTo>
                    <a:lnTo>
                      <a:pt x="0" y="29"/>
                    </a:lnTo>
                    <a:lnTo>
                      <a:pt x="0" y="25"/>
                    </a:lnTo>
                    <a:close/>
                  </a:path>
                </a:pathLst>
              </a:custGeom>
              <a:solidFill>
                <a:srgbClr val="2E2A27"/>
              </a:solidFill>
              <a:ln w="9525">
                <a:noFill/>
                <a:round/>
                <a:headEnd/>
                <a:tailEnd/>
              </a:ln>
            </p:spPr>
            <p:txBody>
              <a:bodyPr/>
              <a:lstStyle/>
              <a:p>
                <a:endParaRPr lang="hu-HU"/>
              </a:p>
            </p:txBody>
          </p:sp>
        </p:grpSp>
        <p:grpSp>
          <p:nvGrpSpPr>
            <p:cNvPr id="9" name="Group 1211"/>
            <p:cNvGrpSpPr>
              <a:grpSpLocks/>
            </p:cNvGrpSpPr>
            <p:nvPr/>
          </p:nvGrpSpPr>
          <p:grpSpPr bwMode="auto">
            <a:xfrm>
              <a:off x="264" y="1585"/>
              <a:ext cx="2113" cy="1031"/>
              <a:chOff x="264" y="1585"/>
              <a:chExt cx="2113" cy="1031"/>
            </a:xfrm>
          </p:grpSpPr>
          <p:sp>
            <p:nvSpPr>
              <p:cNvPr id="57623" name="Freeform 1212"/>
              <p:cNvSpPr>
                <a:spLocks/>
              </p:cNvSpPr>
              <p:nvPr/>
            </p:nvSpPr>
            <p:spPr bwMode="auto">
              <a:xfrm>
                <a:off x="2198" y="2360"/>
                <a:ext cx="51" cy="31"/>
              </a:xfrm>
              <a:custGeom>
                <a:avLst/>
                <a:gdLst>
                  <a:gd name="T0" fmla="*/ 0 w 51"/>
                  <a:gd name="T1" fmla="*/ 28 h 31"/>
                  <a:gd name="T2" fmla="*/ 46 w 51"/>
                  <a:gd name="T3" fmla="*/ 0 h 31"/>
                  <a:gd name="T4" fmla="*/ 51 w 51"/>
                  <a:gd name="T5" fmla="*/ 1 h 31"/>
                  <a:gd name="T6" fmla="*/ 0 w 51"/>
                  <a:gd name="T7" fmla="*/ 31 h 31"/>
                  <a:gd name="T8" fmla="*/ 0 w 51"/>
                  <a:gd name="T9" fmla="*/ 28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8"/>
                    </a:moveTo>
                    <a:lnTo>
                      <a:pt x="46" y="0"/>
                    </a:lnTo>
                    <a:lnTo>
                      <a:pt x="51" y="1"/>
                    </a:lnTo>
                    <a:lnTo>
                      <a:pt x="0" y="31"/>
                    </a:lnTo>
                    <a:lnTo>
                      <a:pt x="0" y="28"/>
                    </a:lnTo>
                    <a:close/>
                  </a:path>
                </a:pathLst>
              </a:custGeom>
              <a:solidFill>
                <a:srgbClr val="302C2B"/>
              </a:solidFill>
              <a:ln w="9525">
                <a:noFill/>
                <a:round/>
                <a:headEnd/>
                <a:tailEnd/>
              </a:ln>
            </p:spPr>
            <p:txBody>
              <a:bodyPr/>
              <a:lstStyle/>
              <a:p>
                <a:endParaRPr lang="hu-HU"/>
              </a:p>
            </p:txBody>
          </p:sp>
          <p:sp>
            <p:nvSpPr>
              <p:cNvPr id="57624" name="Freeform 1213"/>
              <p:cNvSpPr>
                <a:spLocks/>
              </p:cNvSpPr>
              <p:nvPr/>
            </p:nvSpPr>
            <p:spPr bwMode="auto">
              <a:xfrm>
                <a:off x="2197" y="2361"/>
                <a:ext cx="53" cy="32"/>
              </a:xfrm>
              <a:custGeom>
                <a:avLst/>
                <a:gdLst>
                  <a:gd name="T0" fmla="*/ 1 w 53"/>
                  <a:gd name="T1" fmla="*/ 28 h 32"/>
                  <a:gd name="T2" fmla="*/ 50 w 53"/>
                  <a:gd name="T3" fmla="*/ 0 h 32"/>
                  <a:gd name="T4" fmla="*/ 53 w 53"/>
                  <a:gd name="T5" fmla="*/ 1 h 32"/>
                  <a:gd name="T6" fmla="*/ 0 w 53"/>
                  <a:gd name="T7" fmla="*/ 32 h 32"/>
                  <a:gd name="T8" fmla="*/ 1 w 53"/>
                  <a:gd name="T9" fmla="*/ 28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1" y="28"/>
                    </a:moveTo>
                    <a:lnTo>
                      <a:pt x="50" y="0"/>
                    </a:lnTo>
                    <a:lnTo>
                      <a:pt x="53" y="1"/>
                    </a:lnTo>
                    <a:lnTo>
                      <a:pt x="0" y="32"/>
                    </a:lnTo>
                    <a:lnTo>
                      <a:pt x="1" y="28"/>
                    </a:lnTo>
                    <a:close/>
                  </a:path>
                </a:pathLst>
              </a:custGeom>
              <a:solidFill>
                <a:srgbClr val="322E2C"/>
              </a:solidFill>
              <a:ln w="9525">
                <a:noFill/>
                <a:round/>
                <a:headEnd/>
                <a:tailEnd/>
              </a:ln>
            </p:spPr>
            <p:txBody>
              <a:bodyPr/>
              <a:lstStyle/>
              <a:p>
                <a:endParaRPr lang="hu-HU"/>
              </a:p>
            </p:txBody>
          </p:sp>
          <p:sp>
            <p:nvSpPr>
              <p:cNvPr id="57625" name="Freeform 1214"/>
              <p:cNvSpPr>
                <a:spLocks/>
              </p:cNvSpPr>
              <p:nvPr/>
            </p:nvSpPr>
            <p:spPr bwMode="auto">
              <a:xfrm>
                <a:off x="2197" y="2361"/>
                <a:ext cx="55" cy="34"/>
              </a:xfrm>
              <a:custGeom>
                <a:avLst/>
                <a:gdLst>
                  <a:gd name="T0" fmla="*/ 1 w 55"/>
                  <a:gd name="T1" fmla="*/ 30 h 34"/>
                  <a:gd name="T2" fmla="*/ 52 w 55"/>
                  <a:gd name="T3" fmla="*/ 0 h 34"/>
                  <a:gd name="T4" fmla="*/ 55 w 55"/>
                  <a:gd name="T5" fmla="*/ 1 h 34"/>
                  <a:gd name="T6" fmla="*/ 0 w 55"/>
                  <a:gd name="T7" fmla="*/ 34 h 34"/>
                  <a:gd name="T8" fmla="*/ 1 w 55"/>
                  <a:gd name="T9" fmla="*/ 30 h 34"/>
                  <a:gd name="T10" fmla="*/ 0 60000 65536"/>
                  <a:gd name="T11" fmla="*/ 0 60000 65536"/>
                  <a:gd name="T12" fmla="*/ 0 60000 65536"/>
                  <a:gd name="T13" fmla="*/ 0 60000 65536"/>
                  <a:gd name="T14" fmla="*/ 0 60000 65536"/>
                  <a:gd name="T15" fmla="*/ 0 w 55"/>
                  <a:gd name="T16" fmla="*/ 0 h 34"/>
                  <a:gd name="T17" fmla="*/ 55 w 55"/>
                  <a:gd name="T18" fmla="*/ 34 h 34"/>
                </a:gdLst>
                <a:ahLst/>
                <a:cxnLst>
                  <a:cxn ang="T10">
                    <a:pos x="T0" y="T1"/>
                  </a:cxn>
                  <a:cxn ang="T11">
                    <a:pos x="T2" y="T3"/>
                  </a:cxn>
                  <a:cxn ang="T12">
                    <a:pos x="T4" y="T5"/>
                  </a:cxn>
                  <a:cxn ang="T13">
                    <a:pos x="T6" y="T7"/>
                  </a:cxn>
                  <a:cxn ang="T14">
                    <a:pos x="T8" y="T9"/>
                  </a:cxn>
                </a:cxnLst>
                <a:rect l="T15" t="T16" r="T17" b="T18"/>
                <a:pathLst>
                  <a:path w="55" h="34">
                    <a:moveTo>
                      <a:pt x="1" y="30"/>
                    </a:moveTo>
                    <a:lnTo>
                      <a:pt x="52" y="0"/>
                    </a:lnTo>
                    <a:lnTo>
                      <a:pt x="55" y="1"/>
                    </a:lnTo>
                    <a:lnTo>
                      <a:pt x="0" y="34"/>
                    </a:lnTo>
                    <a:lnTo>
                      <a:pt x="1" y="30"/>
                    </a:lnTo>
                    <a:close/>
                  </a:path>
                </a:pathLst>
              </a:custGeom>
              <a:solidFill>
                <a:srgbClr val="35322F"/>
              </a:solidFill>
              <a:ln w="9525">
                <a:noFill/>
                <a:round/>
                <a:headEnd/>
                <a:tailEnd/>
              </a:ln>
            </p:spPr>
            <p:txBody>
              <a:bodyPr/>
              <a:lstStyle/>
              <a:p>
                <a:endParaRPr lang="hu-HU"/>
              </a:p>
            </p:txBody>
          </p:sp>
          <p:sp>
            <p:nvSpPr>
              <p:cNvPr id="57626" name="Freeform 1215"/>
              <p:cNvSpPr>
                <a:spLocks/>
              </p:cNvSpPr>
              <p:nvPr/>
            </p:nvSpPr>
            <p:spPr bwMode="auto">
              <a:xfrm>
                <a:off x="2197" y="2362"/>
                <a:ext cx="56" cy="34"/>
              </a:xfrm>
              <a:custGeom>
                <a:avLst/>
                <a:gdLst>
                  <a:gd name="T0" fmla="*/ 0 w 56"/>
                  <a:gd name="T1" fmla="*/ 31 h 34"/>
                  <a:gd name="T2" fmla="*/ 53 w 56"/>
                  <a:gd name="T3" fmla="*/ 0 h 34"/>
                  <a:gd name="T4" fmla="*/ 56 w 56"/>
                  <a:gd name="T5" fmla="*/ 2 h 34"/>
                  <a:gd name="T6" fmla="*/ 0 w 56"/>
                  <a:gd name="T7" fmla="*/ 34 h 34"/>
                  <a:gd name="T8" fmla="*/ 0 w 56"/>
                  <a:gd name="T9" fmla="*/ 31 h 34"/>
                  <a:gd name="T10" fmla="*/ 0 60000 65536"/>
                  <a:gd name="T11" fmla="*/ 0 60000 65536"/>
                  <a:gd name="T12" fmla="*/ 0 60000 65536"/>
                  <a:gd name="T13" fmla="*/ 0 60000 65536"/>
                  <a:gd name="T14" fmla="*/ 0 60000 65536"/>
                  <a:gd name="T15" fmla="*/ 0 w 56"/>
                  <a:gd name="T16" fmla="*/ 0 h 34"/>
                  <a:gd name="T17" fmla="*/ 56 w 56"/>
                  <a:gd name="T18" fmla="*/ 34 h 34"/>
                </a:gdLst>
                <a:ahLst/>
                <a:cxnLst>
                  <a:cxn ang="T10">
                    <a:pos x="T0" y="T1"/>
                  </a:cxn>
                  <a:cxn ang="T11">
                    <a:pos x="T2" y="T3"/>
                  </a:cxn>
                  <a:cxn ang="T12">
                    <a:pos x="T4" y="T5"/>
                  </a:cxn>
                  <a:cxn ang="T13">
                    <a:pos x="T6" y="T7"/>
                  </a:cxn>
                  <a:cxn ang="T14">
                    <a:pos x="T8" y="T9"/>
                  </a:cxn>
                </a:cxnLst>
                <a:rect l="T15" t="T16" r="T17" b="T18"/>
                <a:pathLst>
                  <a:path w="56" h="34">
                    <a:moveTo>
                      <a:pt x="0" y="31"/>
                    </a:moveTo>
                    <a:lnTo>
                      <a:pt x="53" y="0"/>
                    </a:lnTo>
                    <a:lnTo>
                      <a:pt x="56" y="2"/>
                    </a:lnTo>
                    <a:lnTo>
                      <a:pt x="0" y="34"/>
                    </a:lnTo>
                    <a:lnTo>
                      <a:pt x="0" y="31"/>
                    </a:lnTo>
                    <a:close/>
                  </a:path>
                </a:pathLst>
              </a:custGeom>
              <a:solidFill>
                <a:srgbClr val="373331"/>
              </a:solidFill>
              <a:ln w="9525">
                <a:noFill/>
                <a:round/>
                <a:headEnd/>
                <a:tailEnd/>
              </a:ln>
            </p:spPr>
            <p:txBody>
              <a:bodyPr/>
              <a:lstStyle/>
              <a:p>
                <a:endParaRPr lang="hu-HU"/>
              </a:p>
            </p:txBody>
          </p:sp>
          <p:sp>
            <p:nvSpPr>
              <p:cNvPr id="57627" name="Freeform 1216"/>
              <p:cNvSpPr>
                <a:spLocks/>
              </p:cNvSpPr>
              <p:nvPr/>
            </p:nvSpPr>
            <p:spPr bwMode="auto">
              <a:xfrm>
                <a:off x="2197" y="2362"/>
                <a:ext cx="57" cy="36"/>
              </a:xfrm>
              <a:custGeom>
                <a:avLst/>
                <a:gdLst>
                  <a:gd name="T0" fmla="*/ 0 w 57"/>
                  <a:gd name="T1" fmla="*/ 33 h 36"/>
                  <a:gd name="T2" fmla="*/ 55 w 57"/>
                  <a:gd name="T3" fmla="*/ 0 h 36"/>
                  <a:gd name="T4" fmla="*/ 57 w 57"/>
                  <a:gd name="T5" fmla="*/ 2 h 36"/>
                  <a:gd name="T6" fmla="*/ 0 w 57"/>
                  <a:gd name="T7" fmla="*/ 36 h 36"/>
                  <a:gd name="T8" fmla="*/ 0 w 57"/>
                  <a:gd name="T9" fmla="*/ 33 h 36"/>
                  <a:gd name="T10" fmla="*/ 0 60000 65536"/>
                  <a:gd name="T11" fmla="*/ 0 60000 65536"/>
                  <a:gd name="T12" fmla="*/ 0 60000 65536"/>
                  <a:gd name="T13" fmla="*/ 0 60000 65536"/>
                  <a:gd name="T14" fmla="*/ 0 60000 65536"/>
                  <a:gd name="T15" fmla="*/ 0 w 57"/>
                  <a:gd name="T16" fmla="*/ 0 h 36"/>
                  <a:gd name="T17" fmla="*/ 57 w 57"/>
                  <a:gd name="T18" fmla="*/ 36 h 36"/>
                </a:gdLst>
                <a:ahLst/>
                <a:cxnLst>
                  <a:cxn ang="T10">
                    <a:pos x="T0" y="T1"/>
                  </a:cxn>
                  <a:cxn ang="T11">
                    <a:pos x="T2" y="T3"/>
                  </a:cxn>
                  <a:cxn ang="T12">
                    <a:pos x="T4" y="T5"/>
                  </a:cxn>
                  <a:cxn ang="T13">
                    <a:pos x="T6" y="T7"/>
                  </a:cxn>
                  <a:cxn ang="T14">
                    <a:pos x="T8" y="T9"/>
                  </a:cxn>
                </a:cxnLst>
                <a:rect l="T15" t="T16" r="T17" b="T18"/>
                <a:pathLst>
                  <a:path w="57" h="36">
                    <a:moveTo>
                      <a:pt x="0" y="33"/>
                    </a:moveTo>
                    <a:lnTo>
                      <a:pt x="55" y="0"/>
                    </a:lnTo>
                    <a:lnTo>
                      <a:pt x="57" y="2"/>
                    </a:lnTo>
                    <a:lnTo>
                      <a:pt x="0" y="36"/>
                    </a:lnTo>
                    <a:lnTo>
                      <a:pt x="0" y="33"/>
                    </a:lnTo>
                    <a:close/>
                  </a:path>
                </a:pathLst>
              </a:custGeom>
              <a:solidFill>
                <a:srgbClr val="393633"/>
              </a:solidFill>
              <a:ln w="9525">
                <a:noFill/>
                <a:round/>
                <a:headEnd/>
                <a:tailEnd/>
              </a:ln>
            </p:spPr>
            <p:txBody>
              <a:bodyPr/>
              <a:lstStyle/>
              <a:p>
                <a:endParaRPr lang="hu-HU"/>
              </a:p>
            </p:txBody>
          </p:sp>
          <p:sp>
            <p:nvSpPr>
              <p:cNvPr id="57628" name="Freeform 1217"/>
              <p:cNvSpPr>
                <a:spLocks/>
              </p:cNvSpPr>
              <p:nvPr/>
            </p:nvSpPr>
            <p:spPr bwMode="auto">
              <a:xfrm>
                <a:off x="2197" y="2364"/>
                <a:ext cx="60" cy="36"/>
              </a:xfrm>
              <a:custGeom>
                <a:avLst/>
                <a:gdLst>
                  <a:gd name="T0" fmla="*/ 0 w 60"/>
                  <a:gd name="T1" fmla="*/ 32 h 36"/>
                  <a:gd name="T2" fmla="*/ 56 w 60"/>
                  <a:gd name="T3" fmla="*/ 0 h 36"/>
                  <a:gd name="T4" fmla="*/ 60 w 60"/>
                  <a:gd name="T5" fmla="*/ 1 h 36"/>
                  <a:gd name="T6" fmla="*/ 0 w 60"/>
                  <a:gd name="T7" fmla="*/ 36 h 36"/>
                  <a:gd name="T8" fmla="*/ 0 w 60"/>
                  <a:gd name="T9" fmla="*/ 32 h 36"/>
                  <a:gd name="T10" fmla="*/ 0 60000 65536"/>
                  <a:gd name="T11" fmla="*/ 0 60000 65536"/>
                  <a:gd name="T12" fmla="*/ 0 60000 65536"/>
                  <a:gd name="T13" fmla="*/ 0 60000 65536"/>
                  <a:gd name="T14" fmla="*/ 0 60000 65536"/>
                  <a:gd name="T15" fmla="*/ 0 w 60"/>
                  <a:gd name="T16" fmla="*/ 0 h 36"/>
                  <a:gd name="T17" fmla="*/ 60 w 60"/>
                  <a:gd name="T18" fmla="*/ 36 h 36"/>
                </a:gdLst>
                <a:ahLst/>
                <a:cxnLst>
                  <a:cxn ang="T10">
                    <a:pos x="T0" y="T1"/>
                  </a:cxn>
                  <a:cxn ang="T11">
                    <a:pos x="T2" y="T3"/>
                  </a:cxn>
                  <a:cxn ang="T12">
                    <a:pos x="T4" y="T5"/>
                  </a:cxn>
                  <a:cxn ang="T13">
                    <a:pos x="T6" y="T7"/>
                  </a:cxn>
                  <a:cxn ang="T14">
                    <a:pos x="T8" y="T9"/>
                  </a:cxn>
                </a:cxnLst>
                <a:rect l="T15" t="T16" r="T17" b="T18"/>
                <a:pathLst>
                  <a:path w="60" h="36">
                    <a:moveTo>
                      <a:pt x="0" y="32"/>
                    </a:moveTo>
                    <a:lnTo>
                      <a:pt x="56" y="0"/>
                    </a:lnTo>
                    <a:lnTo>
                      <a:pt x="60" y="1"/>
                    </a:lnTo>
                    <a:lnTo>
                      <a:pt x="0" y="36"/>
                    </a:lnTo>
                    <a:lnTo>
                      <a:pt x="0" y="32"/>
                    </a:lnTo>
                    <a:close/>
                  </a:path>
                </a:pathLst>
              </a:custGeom>
              <a:solidFill>
                <a:srgbClr val="3D3A37"/>
              </a:solidFill>
              <a:ln w="9525">
                <a:noFill/>
                <a:round/>
                <a:headEnd/>
                <a:tailEnd/>
              </a:ln>
            </p:spPr>
            <p:txBody>
              <a:bodyPr/>
              <a:lstStyle/>
              <a:p>
                <a:endParaRPr lang="hu-HU"/>
              </a:p>
            </p:txBody>
          </p:sp>
          <p:sp>
            <p:nvSpPr>
              <p:cNvPr id="57629" name="Freeform 1218"/>
              <p:cNvSpPr>
                <a:spLocks/>
              </p:cNvSpPr>
              <p:nvPr/>
            </p:nvSpPr>
            <p:spPr bwMode="auto">
              <a:xfrm>
                <a:off x="2195" y="2364"/>
                <a:ext cx="64" cy="38"/>
              </a:xfrm>
              <a:custGeom>
                <a:avLst/>
                <a:gdLst>
                  <a:gd name="T0" fmla="*/ 2 w 64"/>
                  <a:gd name="T1" fmla="*/ 34 h 38"/>
                  <a:gd name="T2" fmla="*/ 59 w 64"/>
                  <a:gd name="T3" fmla="*/ 0 h 38"/>
                  <a:gd name="T4" fmla="*/ 64 w 64"/>
                  <a:gd name="T5" fmla="*/ 1 h 38"/>
                  <a:gd name="T6" fmla="*/ 0 w 64"/>
                  <a:gd name="T7" fmla="*/ 38 h 38"/>
                  <a:gd name="T8" fmla="*/ 2 w 64"/>
                  <a:gd name="T9" fmla="*/ 34 h 38"/>
                  <a:gd name="T10" fmla="*/ 0 60000 65536"/>
                  <a:gd name="T11" fmla="*/ 0 60000 65536"/>
                  <a:gd name="T12" fmla="*/ 0 60000 65536"/>
                  <a:gd name="T13" fmla="*/ 0 60000 65536"/>
                  <a:gd name="T14" fmla="*/ 0 60000 65536"/>
                  <a:gd name="T15" fmla="*/ 0 w 64"/>
                  <a:gd name="T16" fmla="*/ 0 h 38"/>
                  <a:gd name="T17" fmla="*/ 64 w 64"/>
                  <a:gd name="T18" fmla="*/ 38 h 38"/>
                </a:gdLst>
                <a:ahLst/>
                <a:cxnLst>
                  <a:cxn ang="T10">
                    <a:pos x="T0" y="T1"/>
                  </a:cxn>
                  <a:cxn ang="T11">
                    <a:pos x="T2" y="T3"/>
                  </a:cxn>
                  <a:cxn ang="T12">
                    <a:pos x="T4" y="T5"/>
                  </a:cxn>
                  <a:cxn ang="T13">
                    <a:pos x="T6" y="T7"/>
                  </a:cxn>
                  <a:cxn ang="T14">
                    <a:pos x="T8" y="T9"/>
                  </a:cxn>
                </a:cxnLst>
                <a:rect l="T15" t="T16" r="T17" b="T18"/>
                <a:pathLst>
                  <a:path w="64" h="38">
                    <a:moveTo>
                      <a:pt x="2" y="34"/>
                    </a:moveTo>
                    <a:lnTo>
                      <a:pt x="59" y="0"/>
                    </a:lnTo>
                    <a:lnTo>
                      <a:pt x="64" y="1"/>
                    </a:lnTo>
                    <a:lnTo>
                      <a:pt x="0" y="38"/>
                    </a:lnTo>
                    <a:lnTo>
                      <a:pt x="2" y="34"/>
                    </a:lnTo>
                    <a:close/>
                  </a:path>
                </a:pathLst>
              </a:custGeom>
              <a:solidFill>
                <a:srgbClr val="3F3C3A"/>
              </a:solidFill>
              <a:ln w="9525">
                <a:noFill/>
                <a:round/>
                <a:headEnd/>
                <a:tailEnd/>
              </a:ln>
            </p:spPr>
            <p:txBody>
              <a:bodyPr/>
              <a:lstStyle/>
              <a:p>
                <a:endParaRPr lang="hu-HU"/>
              </a:p>
            </p:txBody>
          </p:sp>
          <p:sp>
            <p:nvSpPr>
              <p:cNvPr id="57630" name="Freeform 1219"/>
              <p:cNvSpPr>
                <a:spLocks/>
              </p:cNvSpPr>
              <p:nvPr/>
            </p:nvSpPr>
            <p:spPr bwMode="auto">
              <a:xfrm>
                <a:off x="2195" y="2365"/>
                <a:ext cx="65" cy="38"/>
              </a:xfrm>
              <a:custGeom>
                <a:avLst/>
                <a:gdLst>
                  <a:gd name="T0" fmla="*/ 2 w 65"/>
                  <a:gd name="T1" fmla="*/ 35 h 38"/>
                  <a:gd name="T2" fmla="*/ 62 w 65"/>
                  <a:gd name="T3" fmla="*/ 0 h 38"/>
                  <a:gd name="T4" fmla="*/ 65 w 65"/>
                  <a:gd name="T5" fmla="*/ 2 h 38"/>
                  <a:gd name="T6" fmla="*/ 0 w 65"/>
                  <a:gd name="T7" fmla="*/ 38 h 38"/>
                  <a:gd name="T8" fmla="*/ 2 w 65"/>
                  <a:gd name="T9" fmla="*/ 35 h 38"/>
                  <a:gd name="T10" fmla="*/ 0 60000 65536"/>
                  <a:gd name="T11" fmla="*/ 0 60000 65536"/>
                  <a:gd name="T12" fmla="*/ 0 60000 65536"/>
                  <a:gd name="T13" fmla="*/ 0 60000 65536"/>
                  <a:gd name="T14" fmla="*/ 0 60000 65536"/>
                  <a:gd name="T15" fmla="*/ 0 w 65"/>
                  <a:gd name="T16" fmla="*/ 0 h 38"/>
                  <a:gd name="T17" fmla="*/ 65 w 65"/>
                  <a:gd name="T18" fmla="*/ 38 h 38"/>
                </a:gdLst>
                <a:ahLst/>
                <a:cxnLst>
                  <a:cxn ang="T10">
                    <a:pos x="T0" y="T1"/>
                  </a:cxn>
                  <a:cxn ang="T11">
                    <a:pos x="T2" y="T3"/>
                  </a:cxn>
                  <a:cxn ang="T12">
                    <a:pos x="T4" y="T5"/>
                  </a:cxn>
                  <a:cxn ang="T13">
                    <a:pos x="T6" y="T7"/>
                  </a:cxn>
                  <a:cxn ang="T14">
                    <a:pos x="T8" y="T9"/>
                  </a:cxn>
                </a:cxnLst>
                <a:rect l="T15" t="T16" r="T17" b="T18"/>
                <a:pathLst>
                  <a:path w="65" h="38">
                    <a:moveTo>
                      <a:pt x="2" y="35"/>
                    </a:moveTo>
                    <a:lnTo>
                      <a:pt x="62" y="0"/>
                    </a:lnTo>
                    <a:lnTo>
                      <a:pt x="65" y="2"/>
                    </a:lnTo>
                    <a:lnTo>
                      <a:pt x="0" y="38"/>
                    </a:lnTo>
                    <a:lnTo>
                      <a:pt x="2" y="35"/>
                    </a:lnTo>
                    <a:close/>
                  </a:path>
                </a:pathLst>
              </a:custGeom>
              <a:solidFill>
                <a:srgbClr val="403D3B"/>
              </a:solidFill>
              <a:ln w="9525">
                <a:noFill/>
                <a:round/>
                <a:headEnd/>
                <a:tailEnd/>
              </a:ln>
            </p:spPr>
            <p:txBody>
              <a:bodyPr/>
              <a:lstStyle/>
              <a:p>
                <a:endParaRPr lang="hu-HU"/>
              </a:p>
            </p:txBody>
          </p:sp>
          <p:sp>
            <p:nvSpPr>
              <p:cNvPr id="57631" name="Freeform 1220"/>
              <p:cNvSpPr>
                <a:spLocks/>
              </p:cNvSpPr>
              <p:nvPr/>
            </p:nvSpPr>
            <p:spPr bwMode="auto">
              <a:xfrm>
                <a:off x="2195" y="2365"/>
                <a:ext cx="66" cy="41"/>
              </a:xfrm>
              <a:custGeom>
                <a:avLst/>
                <a:gdLst>
                  <a:gd name="T0" fmla="*/ 0 w 66"/>
                  <a:gd name="T1" fmla="*/ 37 h 41"/>
                  <a:gd name="T2" fmla="*/ 64 w 66"/>
                  <a:gd name="T3" fmla="*/ 0 h 41"/>
                  <a:gd name="T4" fmla="*/ 66 w 66"/>
                  <a:gd name="T5" fmla="*/ 2 h 41"/>
                  <a:gd name="T6" fmla="*/ 0 w 66"/>
                  <a:gd name="T7" fmla="*/ 41 h 41"/>
                  <a:gd name="T8" fmla="*/ 0 w 66"/>
                  <a:gd name="T9" fmla="*/ 37 h 41"/>
                  <a:gd name="T10" fmla="*/ 0 60000 65536"/>
                  <a:gd name="T11" fmla="*/ 0 60000 65536"/>
                  <a:gd name="T12" fmla="*/ 0 60000 65536"/>
                  <a:gd name="T13" fmla="*/ 0 60000 65536"/>
                  <a:gd name="T14" fmla="*/ 0 60000 65536"/>
                  <a:gd name="T15" fmla="*/ 0 w 66"/>
                  <a:gd name="T16" fmla="*/ 0 h 41"/>
                  <a:gd name="T17" fmla="*/ 66 w 66"/>
                  <a:gd name="T18" fmla="*/ 41 h 41"/>
                </a:gdLst>
                <a:ahLst/>
                <a:cxnLst>
                  <a:cxn ang="T10">
                    <a:pos x="T0" y="T1"/>
                  </a:cxn>
                  <a:cxn ang="T11">
                    <a:pos x="T2" y="T3"/>
                  </a:cxn>
                  <a:cxn ang="T12">
                    <a:pos x="T4" y="T5"/>
                  </a:cxn>
                  <a:cxn ang="T13">
                    <a:pos x="T6" y="T7"/>
                  </a:cxn>
                  <a:cxn ang="T14">
                    <a:pos x="T8" y="T9"/>
                  </a:cxn>
                </a:cxnLst>
                <a:rect l="T15" t="T16" r="T17" b="T18"/>
                <a:pathLst>
                  <a:path w="66" h="41">
                    <a:moveTo>
                      <a:pt x="0" y="37"/>
                    </a:moveTo>
                    <a:lnTo>
                      <a:pt x="64" y="0"/>
                    </a:lnTo>
                    <a:lnTo>
                      <a:pt x="66" y="2"/>
                    </a:lnTo>
                    <a:lnTo>
                      <a:pt x="0" y="41"/>
                    </a:lnTo>
                    <a:lnTo>
                      <a:pt x="0" y="37"/>
                    </a:lnTo>
                    <a:close/>
                  </a:path>
                </a:pathLst>
              </a:custGeom>
              <a:solidFill>
                <a:srgbClr val="43403E"/>
              </a:solidFill>
              <a:ln w="9525">
                <a:noFill/>
                <a:round/>
                <a:headEnd/>
                <a:tailEnd/>
              </a:ln>
            </p:spPr>
            <p:txBody>
              <a:bodyPr/>
              <a:lstStyle/>
              <a:p>
                <a:endParaRPr lang="hu-HU"/>
              </a:p>
            </p:txBody>
          </p:sp>
          <p:sp>
            <p:nvSpPr>
              <p:cNvPr id="57632" name="Freeform 1221"/>
              <p:cNvSpPr>
                <a:spLocks/>
              </p:cNvSpPr>
              <p:nvPr/>
            </p:nvSpPr>
            <p:spPr bwMode="auto">
              <a:xfrm>
                <a:off x="2195" y="2367"/>
                <a:ext cx="68" cy="40"/>
              </a:xfrm>
              <a:custGeom>
                <a:avLst/>
                <a:gdLst>
                  <a:gd name="T0" fmla="*/ 0 w 68"/>
                  <a:gd name="T1" fmla="*/ 36 h 40"/>
                  <a:gd name="T2" fmla="*/ 65 w 68"/>
                  <a:gd name="T3" fmla="*/ 0 h 40"/>
                  <a:gd name="T4" fmla="*/ 68 w 68"/>
                  <a:gd name="T5" fmla="*/ 1 h 40"/>
                  <a:gd name="T6" fmla="*/ 0 w 68"/>
                  <a:gd name="T7" fmla="*/ 40 h 40"/>
                  <a:gd name="T8" fmla="*/ 0 w 68"/>
                  <a:gd name="T9" fmla="*/ 36 h 40"/>
                  <a:gd name="T10" fmla="*/ 0 60000 65536"/>
                  <a:gd name="T11" fmla="*/ 0 60000 65536"/>
                  <a:gd name="T12" fmla="*/ 0 60000 65536"/>
                  <a:gd name="T13" fmla="*/ 0 60000 65536"/>
                  <a:gd name="T14" fmla="*/ 0 60000 65536"/>
                  <a:gd name="T15" fmla="*/ 0 w 68"/>
                  <a:gd name="T16" fmla="*/ 0 h 40"/>
                  <a:gd name="T17" fmla="*/ 68 w 68"/>
                  <a:gd name="T18" fmla="*/ 40 h 40"/>
                </a:gdLst>
                <a:ahLst/>
                <a:cxnLst>
                  <a:cxn ang="T10">
                    <a:pos x="T0" y="T1"/>
                  </a:cxn>
                  <a:cxn ang="T11">
                    <a:pos x="T2" y="T3"/>
                  </a:cxn>
                  <a:cxn ang="T12">
                    <a:pos x="T4" y="T5"/>
                  </a:cxn>
                  <a:cxn ang="T13">
                    <a:pos x="T6" y="T7"/>
                  </a:cxn>
                  <a:cxn ang="T14">
                    <a:pos x="T8" y="T9"/>
                  </a:cxn>
                </a:cxnLst>
                <a:rect l="T15" t="T16" r="T17" b="T18"/>
                <a:pathLst>
                  <a:path w="68" h="40">
                    <a:moveTo>
                      <a:pt x="0" y="36"/>
                    </a:moveTo>
                    <a:lnTo>
                      <a:pt x="65" y="0"/>
                    </a:lnTo>
                    <a:lnTo>
                      <a:pt x="68" y="1"/>
                    </a:lnTo>
                    <a:lnTo>
                      <a:pt x="0" y="40"/>
                    </a:lnTo>
                    <a:lnTo>
                      <a:pt x="0" y="36"/>
                    </a:lnTo>
                    <a:close/>
                  </a:path>
                </a:pathLst>
              </a:custGeom>
              <a:solidFill>
                <a:srgbClr val="454240"/>
              </a:solidFill>
              <a:ln w="9525">
                <a:noFill/>
                <a:round/>
                <a:headEnd/>
                <a:tailEnd/>
              </a:ln>
            </p:spPr>
            <p:txBody>
              <a:bodyPr/>
              <a:lstStyle/>
              <a:p>
                <a:endParaRPr lang="hu-HU"/>
              </a:p>
            </p:txBody>
          </p:sp>
          <p:sp>
            <p:nvSpPr>
              <p:cNvPr id="57633" name="Freeform 1222"/>
              <p:cNvSpPr>
                <a:spLocks/>
              </p:cNvSpPr>
              <p:nvPr/>
            </p:nvSpPr>
            <p:spPr bwMode="auto">
              <a:xfrm>
                <a:off x="2194" y="2367"/>
                <a:ext cx="70" cy="42"/>
              </a:xfrm>
              <a:custGeom>
                <a:avLst/>
                <a:gdLst>
                  <a:gd name="T0" fmla="*/ 1 w 70"/>
                  <a:gd name="T1" fmla="*/ 39 h 42"/>
                  <a:gd name="T2" fmla="*/ 67 w 70"/>
                  <a:gd name="T3" fmla="*/ 0 h 42"/>
                  <a:gd name="T4" fmla="*/ 70 w 70"/>
                  <a:gd name="T5" fmla="*/ 1 h 42"/>
                  <a:gd name="T6" fmla="*/ 0 w 70"/>
                  <a:gd name="T7" fmla="*/ 42 h 42"/>
                  <a:gd name="T8" fmla="*/ 1 w 70"/>
                  <a:gd name="T9" fmla="*/ 39 h 42"/>
                  <a:gd name="T10" fmla="*/ 0 60000 65536"/>
                  <a:gd name="T11" fmla="*/ 0 60000 65536"/>
                  <a:gd name="T12" fmla="*/ 0 60000 65536"/>
                  <a:gd name="T13" fmla="*/ 0 60000 65536"/>
                  <a:gd name="T14" fmla="*/ 0 60000 65536"/>
                  <a:gd name="T15" fmla="*/ 0 w 70"/>
                  <a:gd name="T16" fmla="*/ 0 h 42"/>
                  <a:gd name="T17" fmla="*/ 70 w 70"/>
                  <a:gd name="T18" fmla="*/ 42 h 42"/>
                </a:gdLst>
                <a:ahLst/>
                <a:cxnLst>
                  <a:cxn ang="T10">
                    <a:pos x="T0" y="T1"/>
                  </a:cxn>
                  <a:cxn ang="T11">
                    <a:pos x="T2" y="T3"/>
                  </a:cxn>
                  <a:cxn ang="T12">
                    <a:pos x="T4" y="T5"/>
                  </a:cxn>
                  <a:cxn ang="T13">
                    <a:pos x="T6" y="T7"/>
                  </a:cxn>
                  <a:cxn ang="T14">
                    <a:pos x="T8" y="T9"/>
                  </a:cxn>
                </a:cxnLst>
                <a:rect l="T15" t="T16" r="T17" b="T18"/>
                <a:pathLst>
                  <a:path w="70" h="42">
                    <a:moveTo>
                      <a:pt x="1" y="39"/>
                    </a:moveTo>
                    <a:lnTo>
                      <a:pt x="67" y="0"/>
                    </a:lnTo>
                    <a:lnTo>
                      <a:pt x="70" y="1"/>
                    </a:lnTo>
                    <a:lnTo>
                      <a:pt x="0" y="42"/>
                    </a:lnTo>
                    <a:lnTo>
                      <a:pt x="1" y="39"/>
                    </a:lnTo>
                    <a:close/>
                  </a:path>
                </a:pathLst>
              </a:custGeom>
              <a:solidFill>
                <a:srgbClr val="474443"/>
              </a:solidFill>
              <a:ln w="9525">
                <a:noFill/>
                <a:round/>
                <a:headEnd/>
                <a:tailEnd/>
              </a:ln>
            </p:spPr>
            <p:txBody>
              <a:bodyPr/>
              <a:lstStyle/>
              <a:p>
                <a:endParaRPr lang="hu-HU"/>
              </a:p>
            </p:txBody>
          </p:sp>
          <p:sp>
            <p:nvSpPr>
              <p:cNvPr id="57634" name="Freeform 1223"/>
              <p:cNvSpPr>
                <a:spLocks/>
              </p:cNvSpPr>
              <p:nvPr/>
            </p:nvSpPr>
            <p:spPr bwMode="auto">
              <a:xfrm>
                <a:off x="2194" y="2368"/>
                <a:ext cx="73" cy="44"/>
              </a:xfrm>
              <a:custGeom>
                <a:avLst/>
                <a:gdLst>
                  <a:gd name="T0" fmla="*/ 1 w 73"/>
                  <a:gd name="T1" fmla="*/ 39 h 44"/>
                  <a:gd name="T2" fmla="*/ 69 w 73"/>
                  <a:gd name="T3" fmla="*/ 0 h 44"/>
                  <a:gd name="T4" fmla="*/ 73 w 73"/>
                  <a:gd name="T5" fmla="*/ 1 h 44"/>
                  <a:gd name="T6" fmla="*/ 0 w 73"/>
                  <a:gd name="T7" fmla="*/ 44 h 44"/>
                  <a:gd name="T8" fmla="*/ 1 w 73"/>
                  <a:gd name="T9" fmla="*/ 39 h 44"/>
                  <a:gd name="T10" fmla="*/ 0 60000 65536"/>
                  <a:gd name="T11" fmla="*/ 0 60000 65536"/>
                  <a:gd name="T12" fmla="*/ 0 60000 65536"/>
                  <a:gd name="T13" fmla="*/ 0 60000 65536"/>
                  <a:gd name="T14" fmla="*/ 0 60000 65536"/>
                  <a:gd name="T15" fmla="*/ 0 w 73"/>
                  <a:gd name="T16" fmla="*/ 0 h 44"/>
                  <a:gd name="T17" fmla="*/ 73 w 73"/>
                  <a:gd name="T18" fmla="*/ 44 h 44"/>
                </a:gdLst>
                <a:ahLst/>
                <a:cxnLst>
                  <a:cxn ang="T10">
                    <a:pos x="T0" y="T1"/>
                  </a:cxn>
                  <a:cxn ang="T11">
                    <a:pos x="T2" y="T3"/>
                  </a:cxn>
                  <a:cxn ang="T12">
                    <a:pos x="T4" y="T5"/>
                  </a:cxn>
                  <a:cxn ang="T13">
                    <a:pos x="T6" y="T7"/>
                  </a:cxn>
                  <a:cxn ang="T14">
                    <a:pos x="T8" y="T9"/>
                  </a:cxn>
                </a:cxnLst>
                <a:rect l="T15" t="T16" r="T17" b="T18"/>
                <a:pathLst>
                  <a:path w="73" h="44">
                    <a:moveTo>
                      <a:pt x="1" y="39"/>
                    </a:moveTo>
                    <a:lnTo>
                      <a:pt x="69" y="0"/>
                    </a:lnTo>
                    <a:lnTo>
                      <a:pt x="73" y="1"/>
                    </a:lnTo>
                    <a:lnTo>
                      <a:pt x="0" y="44"/>
                    </a:lnTo>
                    <a:lnTo>
                      <a:pt x="1" y="39"/>
                    </a:lnTo>
                    <a:close/>
                  </a:path>
                </a:pathLst>
              </a:custGeom>
              <a:solidFill>
                <a:srgbClr val="494644"/>
              </a:solidFill>
              <a:ln w="9525">
                <a:noFill/>
                <a:round/>
                <a:headEnd/>
                <a:tailEnd/>
              </a:ln>
            </p:spPr>
            <p:txBody>
              <a:bodyPr/>
              <a:lstStyle/>
              <a:p>
                <a:endParaRPr lang="hu-HU"/>
              </a:p>
            </p:txBody>
          </p:sp>
          <p:sp>
            <p:nvSpPr>
              <p:cNvPr id="57635" name="Freeform 1224"/>
              <p:cNvSpPr>
                <a:spLocks/>
              </p:cNvSpPr>
              <p:nvPr/>
            </p:nvSpPr>
            <p:spPr bwMode="auto">
              <a:xfrm>
                <a:off x="2194" y="2368"/>
                <a:ext cx="74" cy="45"/>
              </a:xfrm>
              <a:custGeom>
                <a:avLst/>
                <a:gdLst>
                  <a:gd name="T0" fmla="*/ 0 w 74"/>
                  <a:gd name="T1" fmla="*/ 41 h 45"/>
                  <a:gd name="T2" fmla="*/ 70 w 74"/>
                  <a:gd name="T3" fmla="*/ 0 h 45"/>
                  <a:gd name="T4" fmla="*/ 74 w 74"/>
                  <a:gd name="T5" fmla="*/ 1 h 45"/>
                  <a:gd name="T6" fmla="*/ 0 w 74"/>
                  <a:gd name="T7" fmla="*/ 45 h 45"/>
                  <a:gd name="T8" fmla="*/ 0 w 74"/>
                  <a:gd name="T9" fmla="*/ 41 h 45"/>
                  <a:gd name="T10" fmla="*/ 0 60000 65536"/>
                  <a:gd name="T11" fmla="*/ 0 60000 65536"/>
                  <a:gd name="T12" fmla="*/ 0 60000 65536"/>
                  <a:gd name="T13" fmla="*/ 0 60000 65536"/>
                  <a:gd name="T14" fmla="*/ 0 60000 65536"/>
                  <a:gd name="T15" fmla="*/ 0 w 74"/>
                  <a:gd name="T16" fmla="*/ 0 h 45"/>
                  <a:gd name="T17" fmla="*/ 74 w 74"/>
                  <a:gd name="T18" fmla="*/ 45 h 45"/>
                </a:gdLst>
                <a:ahLst/>
                <a:cxnLst>
                  <a:cxn ang="T10">
                    <a:pos x="T0" y="T1"/>
                  </a:cxn>
                  <a:cxn ang="T11">
                    <a:pos x="T2" y="T3"/>
                  </a:cxn>
                  <a:cxn ang="T12">
                    <a:pos x="T4" y="T5"/>
                  </a:cxn>
                  <a:cxn ang="T13">
                    <a:pos x="T6" y="T7"/>
                  </a:cxn>
                  <a:cxn ang="T14">
                    <a:pos x="T8" y="T9"/>
                  </a:cxn>
                </a:cxnLst>
                <a:rect l="T15" t="T16" r="T17" b="T18"/>
                <a:pathLst>
                  <a:path w="74" h="45">
                    <a:moveTo>
                      <a:pt x="0" y="41"/>
                    </a:moveTo>
                    <a:lnTo>
                      <a:pt x="70" y="0"/>
                    </a:lnTo>
                    <a:lnTo>
                      <a:pt x="74" y="1"/>
                    </a:lnTo>
                    <a:lnTo>
                      <a:pt x="0" y="45"/>
                    </a:lnTo>
                    <a:lnTo>
                      <a:pt x="0" y="41"/>
                    </a:lnTo>
                    <a:close/>
                  </a:path>
                </a:pathLst>
              </a:custGeom>
              <a:solidFill>
                <a:srgbClr val="4C4947"/>
              </a:solidFill>
              <a:ln w="9525">
                <a:noFill/>
                <a:round/>
                <a:headEnd/>
                <a:tailEnd/>
              </a:ln>
            </p:spPr>
            <p:txBody>
              <a:bodyPr/>
              <a:lstStyle/>
              <a:p>
                <a:endParaRPr lang="hu-HU"/>
              </a:p>
            </p:txBody>
          </p:sp>
          <p:sp>
            <p:nvSpPr>
              <p:cNvPr id="57636" name="Freeform 1225"/>
              <p:cNvSpPr>
                <a:spLocks/>
              </p:cNvSpPr>
              <p:nvPr/>
            </p:nvSpPr>
            <p:spPr bwMode="auto">
              <a:xfrm>
                <a:off x="2194" y="2369"/>
                <a:ext cx="76" cy="45"/>
              </a:xfrm>
              <a:custGeom>
                <a:avLst/>
                <a:gdLst>
                  <a:gd name="T0" fmla="*/ 0 w 76"/>
                  <a:gd name="T1" fmla="*/ 43 h 45"/>
                  <a:gd name="T2" fmla="*/ 73 w 76"/>
                  <a:gd name="T3" fmla="*/ 0 h 45"/>
                  <a:gd name="T4" fmla="*/ 76 w 76"/>
                  <a:gd name="T5" fmla="*/ 0 h 45"/>
                  <a:gd name="T6" fmla="*/ 0 w 76"/>
                  <a:gd name="T7" fmla="*/ 45 h 45"/>
                  <a:gd name="T8" fmla="*/ 0 w 76"/>
                  <a:gd name="T9" fmla="*/ 43 h 45"/>
                  <a:gd name="T10" fmla="*/ 0 60000 65536"/>
                  <a:gd name="T11" fmla="*/ 0 60000 65536"/>
                  <a:gd name="T12" fmla="*/ 0 60000 65536"/>
                  <a:gd name="T13" fmla="*/ 0 60000 65536"/>
                  <a:gd name="T14" fmla="*/ 0 60000 65536"/>
                  <a:gd name="T15" fmla="*/ 0 w 76"/>
                  <a:gd name="T16" fmla="*/ 0 h 45"/>
                  <a:gd name="T17" fmla="*/ 76 w 76"/>
                  <a:gd name="T18" fmla="*/ 45 h 45"/>
                </a:gdLst>
                <a:ahLst/>
                <a:cxnLst>
                  <a:cxn ang="T10">
                    <a:pos x="T0" y="T1"/>
                  </a:cxn>
                  <a:cxn ang="T11">
                    <a:pos x="T2" y="T3"/>
                  </a:cxn>
                  <a:cxn ang="T12">
                    <a:pos x="T4" y="T5"/>
                  </a:cxn>
                  <a:cxn ang="T13">
                    <a:pos x="T6" y="T7"/>
                  </a:cxn>
                  <a:cxn ang="T14">
                    <a:pos x="T8" y="T9"/>
                  </a:cxn>
                </a:cxnLst>
                <a:rect l="T15" t="T16" r="T17" b="T18"/>
                <a:pathLst>
                  <a:path w="76" h="45">
                    <a:moveTo>
                      <a:pt x="0" y="43"/>
                    </a:moveTo>
                    <a:lnTo>
                      <a:pt x="73" y="0"/>
                    </a:lnTo>
                    <a:lnTo>
                      <a:pt x="76" y="0"/>
                    </a:lnTo>
                    <a:lnTo>
                      <a:pt x="0" y="45"/>
                    </a:lnTo>
                    <a:lnTo>
                      <a:pt x="0" y="43"/>
                    </a:lnTo>
                    <a:close/>
                  </a:path>
                </a:pathLst>
              </a:custGeom>
              <a:solidFill>
                <a:srgbClr val="4E4B4A"/>
              </a:solidFill>
              <a:ln w="9525">
                <a:noFill/>
                <a:round/>
                <a:headEnd/>
                <a:tailEnd/>
              </a:ln>
            </p:spPr>
            <p:txBody>
              <a:bodyPr/>
              <a:lstStyle/>
              <a:p>
                <a:endParaRPr lang="hu-HU"/>
              </a:p>
            </p:txBody>
          </p:sp>
          <p:sp>
            <p:nvSpPr>
              <p:cNvPr id="57637" name="Freeform 1226"/>
              <p:cNvSpPr>
                <a:spLocks/>
              </p:cNvSpPr>
              <p:nvPr/>
            </p:nvSpPr>
            <p:spPr bwMode="auto">
              <a:xfrm>
                <a:off x="2192" y="2369"/>
                <a:ext cx="79" cy="47"/>
              </a:xfrm>
              <a:custGeom>
                <a:avLst/>
                <a:gdLst>
                  <a:gd name="T0" fmla="*/ 2 w 79"/>
                  <a:gd name="T1" fmla="*/ 44 h 47"/>
                  <a:gd name="T2" fmla="*/ 76 w 79"/>
                  <a:gd name="T3" fmla="*/ 0 h 47"/>
                  <a:gd name="T4" fmla="*/ 79 w 79"/>
                  <a:gd name="T5" fmla="*/ 2 h 47"/>
                  <a:gd name="T6" fmla="*/ 0 w 79"/>
                  <a:gd name="T7" fmla="*/ 47 h 47"/>
                  <a:gd name="T8" fmla="*/ 2 w 79"/>
                  <a:gd name="T9" fmla="*/ 44 h 47"/>
                  <a:gd name="T10" fmla="*/ 0 60000 65536"/>
                  <a:gd name="T11" fmla="*/ 0 60000 65536"/>
                  <a:gd name="T12" fmla="*/ 0 60000 65536"/>
                  <a:gd name="T13" fmla="*/ 0 60000 65536"/>
                  <a:gd name="T14" fmla="*/ 0 60000 65536"/>
                  <a:gd name="T15" fmla="*/ 0 w 79"/>
                  <a:gd name="T16" fmla="*/ 0 h 47"/>
                  <a:gd name="T17" fmla="*/ 79 w 79"/>
                  <a:gd name="T18" fmla="*/ 47 h 47"/>
                </a:gdLst>
                <a:ahLst/>
                <a:cxnLst>
                  <a:cxn ang="T10">
                    <a:pos x="T0" y="T1"/>
                  </a:cxn>
                  <a:cxn ang="T11">
                    <a:pos x="T2" y="T3"/>
                  </a:cxn>
                  <a:cxn ang="T12">
                    <a:pos x="T4" y="T5"/>
                  </a:cxn>
                  <a:cxn ang="T13">
                    <a:pos x="T6" y="T7"/>
                  </a:cxn>
                  <a:cxn ang="T14">
                    <a:pos x="T8" y="T9"/>
                  </a:cxn>
                </a:cxnLst>
                <a:rect l="T15" t="T16" r="T17" b="T18"/>
                <a:pathLst>
                  <a:path w="79" h="47">
                    <a:moveTo>
                      <a:pt x="2" y="44"/>
                    </a:moveTo>
                    <a:lnTo>
                      <a:pt x="76" y="0"/>
                    </a:lnTo>
                    <a:lnTo>
                      <a:pt x="79" y="2"/>
                    </a:lnTo>
                    <a:lnTo>
                      <a:pt x="0" y="47"/>
                    </a:lnTo>
                    <a:lnTo>
                      <a:pt x="2" y="44"/>
                    </a:lnTo>
                    <a:close/>
                  </a:path>
                </a:pathLst>
              </a:custGeom>
              <a:solidFill>
                <a:srgbClr val="4F4D4B"/>
              </a:solidFill>
              <a:ln w="9525">
                <a:noFill/>
                <a:round/>
                <a:headEnd/>
                <a:tailEnd/>
              </a:ln>
            </p:spPr>
            <p:txBody>
              <a:bodyPr/>
              <a:lstStyle/>
              <a:p>
                <a:endParaRPr lang="hu-HU"/>
              </a:p>
            </p:txBody>
          </p:sp>
          <p:sp>
            <p:nvSpPr>
              <p:cNvPr id="57638" name="Freeform 1227"/>
              <p:cNvSpPr>
                <a:spLocks/>
              </p:cNvSpPr>
              <p:nvPr/>
            </p:nvSpPr>
            <p:spPr bwMode="auto">
              <a:xfrm>
                <a:off x="2192" y="2369"/>
                <a:ext cx="81" cy="50"/>
              </a:xfrm>
              <a:custGeom>
                <a:avLst/>
                <a:gdLst>
                  <a:gd name="T0" fmla="*/ 2 w 81"/>
                  <a:gd name="T1" fmla="*/ 45 h 50"/>
                  <a:gd name="T2" fmla="*/ 78 w 81"/>
                  <a:gd name="T3" fmla="*/ 0 h 50"/>
                  <a:gd name="T4" fmla="*/ 81 w 81"/>
                  <a:gd name="T5" fmla="*/ 2 h 50"/>
                  <a:gd name="T6" fmla="*/ 0 w 81"/>
                  <a:gd name="T7" fmla="*/ 50 h 50"/>
                  <a:gd name="T8" fmla="*/ 2 w 81"/>
                  <a:gd name="T9" fmla="*/ 45 h 50"/>
                  <a:gd name="T10" fmla="*/ 0 60000 65536"/>
                  <a:gd name="T11" fmla="*/ 0 60000 65536"/>
                  <a:gd name="T12" fmla="*/ 0 60000 65536"/>
                  <a:gd name="T13" fmla="*/ 0 60000 65536"/>
                  <a:gd name="T14" fmla="*/ 0 60000 65536"/>
                  <a:gd name="T15" fmla="*/ 0 w 81"/>
                  <a:gd name="T16" fmla="*/ 0 h 50"/>
                  <a:gd name="T17" fmla="*/ 81 w 81"/>
                  <a:gd name="T18" fmla="*/ 50 h 50"/>
                </a:gdLst>
                <a:ahLst/>
                <a:cxnLst>
                  <a:cxn ang="T10">
                    <a:pos x="T0" y="T1"/>
                  </a:cxn>
                  <a:cxn ang="T11">
                    <a:pos x="T2" y="T3"/>
                  </a:cxn>
                  <a:cxn ang="T12">
                    <a:pos x="T4" y="T5"/>
                  </a:cxn>
                  <a:cxn ang="T13">
                    <a:pos x="T6" y="T7"/>
                  </a:cxn>
                  <a:cxn ang="T14">
                    <a:pos x="T8" y="T9"/>
                  </a:cxn>
                </a:cxnLst>
                <a:rect l="T15" t="T16" r="T17" b="T18"/>
                <a:pathLst>
                  <a:path w="81" h="50">
                    <a:moveTo>
                      <a:pt x="2" y="45"/>
                    </a:moveTo>
                    <a:lnTo>
                      <a:pt x="78" y="0"/>
                    </a:lnTo>
                    <a:lnTo>
                      <a:pt x="81" y="2"/>
                    </a:lnTo>
                    <a:lnTo>
                      <a:pt x="0" y="50"/>
                    </a:lnTo>
                    <a:lnTo>
                      <a:pt x="2" y="45"/>
                    </a:lnTo>
                    <a:close/>
                  </a:path>
                </a:pathLst>
              </a:custGeom>
              <a:solidFill>
                <a:srgbClr val="524F4E"/>
              </a:solidFill>
              <a:ln w="9525">
                <a:noFill/>
                <a:round/>
                <a:headEnd/>
                <a:tailEnd/>
              </a:ln>
            </p:spPr>
            <p:txBody>
              <a:bodyPr/>
              <a:lstStyle/>
              <a:p>
                <a:endParaRPr lang="hu-HU"/>
              </a:p>
            </p:txBody>
          </p:sp>
          <p:sp>
            <p:nvSpPr>
              <p:cNvPr id="57639" name="Freeform 1228"/>
              <p:cNvSpPr>
                <a:spLocks/>
              </p:cNvSpPr>
              <p:nvPr/>
            </p:nvSpPr>
            <p:spPr bwMode="auto">
              <a:xfrm>
                <a:off x="2192" y="2371"/>
                <a:ext cx="83" cy="49"/>
              </a:xfrm>
              <a:custGeom>
                <a:avLst/>
                <a:gdLst>
                  <a:gd name="T0" fmla="*/ 0 w 83"/>
                  <a:gd name="T1" fmla="*/ 45 h 49"/>
                  <a:gd name="T2" fmla="*/ 79 w 83"/>
                  <a:gd name="T3" fmla="*/ 0 h 49"/>
                  <a:gd name="T4" fmla="*/ 83 w 83"/>
                  <a:gd name="T5" fmla="*/ 1 h 49"/>
                  <a:gd name="T6" fmla="*/ 0 w 83"/>
                  <a:gd name="T7" fmla="*/ 49 h 49"/>
                  <a:gd name="T8" fmla="*/ 0 w 83"/>
                  <a:gd name="T9" fmla="*/ 45 h 49"/>
                  <a:gd name="T10" fmla="*/ 0 60000 65536"/>
                  <a:gd name="T11" fmla="*/ 0 60000 65536"/>
                  <a:gd name="T12" fmla="*/ 0 60000 65536"/>
                  <a:gd name="T13" fmla="*/ 0 60000 65536"/>
                  <a:gd name="T14" fmla="*/ 0 60000 65536"/>
                  <a:gd name="T15" fmla="*/ 0 w 83"/>
                  <a:gd name="T16" fmla="*/ 0 h 49"/>
                  <a:gd name="T17" fmla="*/ 83 w 83"/>
                  <a:gd name="T18" fmla="*/ 49 h 49"/>
                </a:gdLst>
                <a:ahLst/>
                <a:cxnLst>
                  <a:cxn ang="T10">
                    <a:pos x="T0" y="T1"/>
                  </a:cxn>
                  <a:cxn ang="T11">
                    <a:pos x="T2" y="T3"/>
                  </a:cxn>
                  <a:cxn ang="T12">
                    <a:pos x="T4" y="T5"/>
                  </a:cxn>
                  <a:cxn ang="T13">
                    <a:pos x="T6" y="T7"/>
                  </a:cxn>
                  <a:cxn ang="T14">
                    <a:pos x="T8" y="T9"/>
                  </a:cxn>
                </a:cxnLst>
                <a:rect l="T15" t="T16" r="T17" b="T18"/>
                <a:pathLst>
                  <a:path w="83" h="49">
                    <a:moveTo>
                      <a:pt x="0" y="45"/>
                    </a:moveTo>
                    <a:lnTo>
                      <a:pt x="79" y="0"/>
                    </a:lnTo>
                    <a:lnTo>
                      <a:pt x="83" y="1"/>
                    </a:lnTo>
                    <a:lnTo>
                      <a:pt x="0" y="49"/>
                    </a:lnTo>
                    <a:lnTo>
                      <a:pt x="0" y="45"/>
                    </a:lnTo>
                    <a:close/>
                  </a:path>
                </a:pathLst>
              </a:custGeom>
              <a:solidFill>
                <a:srgbClr val="565352"/>
              </a:solidFill>
              <a:ln w="9525">
                <a:noFill/>
                <a:round/>
                <a:headEnd/>
                <a:tailEnd/>
              </a:ln>
            </p:spPr>
            <p:txBody>
              <a:bodyPr/>
              <a:lstStyle/>
              <a:p>
                <a:endParaRPr lang="hu-HU"/>
              </a:p>
            </p:txBody>
          </p:sp>
          <p:sp>
            <p:nvSpPr>
              <p:cNvPr id="57640" name="Freeform 1229"/>
              <p:cNvSpPr>
                <a:spLocks/>
              </p:cNvSpPr>
              <p:nvPr/>
            </p:nvSpPr>
            <p:spPr bwMode="auto">
              <a:xfrm>
                <a:off x="2192" y="2371"/>
                <a:ext cx="85" cy="50"/>
              </a:xfrm>
              <a:custGeom>
                <a:avLst/>
                <a:gdLst>
                  <a:gd name="T0" fmla="*/ 0 w 85"/>
                  <a:gd name="T1" fmla="*/ 48 h 50"/>
                  <a:gd name="T2" fmla="*/ 81 w 85"/>
                  <a:gd name="T3" fmla="*/ 0 h 50"/>
                  <a:gd name="T4" fmla="*/ 85 w 85"/>
                  <a:gd name="T5" fmla="*/ 1 h 50"/>
                  <a:gd name="T6" fmla="*/ 0 w 85"/>
                  <a:gd name="T7" fmla="*/ 50 h 50"/>
                  <a:gd name="T8" fmla="*/ 0 w 85"/>
                  <a:gd name="T9" fmla="*/ 48 h 50"/>
                  <a:gd name="T10" fmla="*/ 0 60000 65536"/>
                  <a:gd name="T11" fmla="*/ 0 60000 65536"/>
                  <a:gd name="T12" fmla="*/ 0 60000 65536"/>
                  <a:gd name="T13" fmla="*/ 0 60000 65536"/>
                  <a:gd name="T14" fmla="*/ 0 60000 65536"/>
                  <a:gd name="T15" fmla="*/ 0 w 85"/>
                  <a:gd name="T16" fmla="*/ 0 h 50"/>
                  <a:gd name="T17" fmla="*/ 85 w 85"/>
                  <a:gd name="T18" fmla="*/ 50 h 50"/>
                </a:gdLst>
                <a:ahLst/>
                <a:cxnLst>
                  <a:cxn ang="T10">
                    <a:pos x="T0" y="T1"/>
                  </a:cxn>
                  <a:cxn ang="T11">
                    <a:pos x="T2" y="T3"/>
                  </a:cxn>
                  <a:cxn ang="T12">
                    <a:pos x="T4" y="T5"/>
                  </a:cxn>
                  <a:cxn ang="T13">
                    <a:pos x="T6" y="T7"/>
                  </a:cxn>
                  <a:cxn ang="T14">
                    <a:pos x="T8" y="T9"/>
                  </a:cxn>
                </a:cxnLst>
                <a:rect l="T15" t="T16" r="T17" b="T18"/>
                <a:pathLst>
                  <a:path w="85" h="50">
                    <a:moveTo>
                      <a:pt x="0" y="48"/>
                    </a:moveTo>
                    <a:lnTo>
                      <a:pt x="81" y="0"/>
                    </a:lnTo>
                    <a:lnTo>
                      <a:pt x="85" y="1"/>
                    </a:lnTo>
                    <a:lnTo>
                      <a:pt x="0" y="50"/>
                    </a:lnTo>
                    <a:lnTo>
                      <a:pt x="0" y="48"/>
                    </a:lnTo>
                    <a:close/>
                  </a:path>
                </a:pathLst>
              </a:custGeom>
              <a:solidFill>
                <a:srgbClr val="575453"/>
              </a:solidFill>
              <a:ln w="9525">
                <a:noFill/>
                <a:round/>
                <a:headEnd/>
                <a:tailEnd/>
              </a:ln>
            </p:spPr>
            <p:txBody>
              <a:bodyPr/>
              <a:lstStyle/>
              <a:p>
                <a:endParaRPr lang="hu-HU"/>
              </a:p>
            </p:txBody>
          </p:sp>
          <p:sp>
            <p:nvSpPr>
              <p:cNvPr id="57641" name="Freeform 1230"/>
              <p:cNvSpPr>
                <a:spLocks/>
              </p:cNvSpPr>
              <p:nvPr/>
            </p:nvSpPr>
            <p:spPr bwMode="auto">
              <a:xfrm>
                <a:off x="2191" y="2372"/>
                <a:ext cx="87" cy="52"/>
              </a:xfrm>
              <a:custGeom>
                <a:avLst/>
                <a:gdLst>
                  <a:gd name="T0" fmla="*/ 1 w 87"/>
                  <a:gd name="T1" fmla="*/ 48 h 52"/>
                  <a:gd name="T2" fmla="*/ 84 w 87"/>
                  <a:gd name="T3" fmla="*/ 0 h 52"/>
                  <a:gd name="T4" fmla="*/ 87 w 87"/>
                  <a:gd name="T5" fmla="*/ 2 h 52"/>
                  <a:gd name="T6" fmla="*/ 0 w 87"/>
                  <a:gd name="T7" fmla="*/ 52 h 52"/>
                  <a:gd name="T8" fmla="*/ 1 w 87"/>
                  <a:gd name="T9" fmla="*/ 48 h 52"/>
                  <a:gd name="T10" fmla="*/ 0 60000 65536"/>
                  <a:gd name="T11" fmla="*/ 0 60000 65536"/>
                  <a:gd name="T12" fmla="*/ 0 60000 65536"/>
                  <a:gd name="T13" fmla="*/ 0 60000 65536"/>
                  <a:gd name="T14" fmla="*/ 0 60000 65536"/>
                  <a:gd name="T15" fmla="*/ 0 w 87"/>
                  <a:gd name="T16" fmla="*/ 0 h 52"/>
                  <a:gd name="T17" fmla="*/ 87 w 87"/>
                  <a:gd name="T18" fmla="*/ 52 h 52"/>
                </a:gdLst>
                <a:ahLst/>
                <a:cxnLst>
                  <a:cxn ang="T10">
                    <a:pos x="T0" y="T1"/>
                  </a:cxn>
                  <a:cxn ang="T11">
                    <a:pos x="T2" y="T3"/>
                  </a:cxn>
                  <a:cxn ang="T12">
                    <a:pos x="T4" y="T5"/>
                  </a:cxn>
                  <a:cxn ang="T13">
                    <a:pos x="T6" y="T7"/>
                  </a:cxn>
                  <a:cxn ang="T14">
                    <a:pos x="T8" y="T9"/>
                  </a:cxn>
                </a:cxnLst>
                <a:rect l="T15" t="T16" r="T17" b="T18"/>
                <a:pathLst>
                  <a:path w="87" h="52">
                    <a:moveTo>
                      <a:pt x="1" y="48"/>
                    </a:moveTo>
                    <a:lnTo>
                      <a:pt x="84" y="0"/>
                    </a:lnTo>
                    <a:lnTo>
                      <a:pt x="87" y="2"/>
                    </a:lnTo>
                    <a:lnTo>
                      <a:pt x="0" y="52"/>
                    </a:lnTo>
                    <a:lnTo>
                      <a:pt x="1" y="48"/>
                    </a:lnTo>
                    <a:close/>
                  </a:path>
                </a:pathLst>
              </a:custGeom>
              <a:solidFill>
                <a:srgbClr val="595755"/>
              </a:solidFill>
              <a:ln w="9525">
                <a:noFill/>
                <a:round/>
                <a:headEnd/>
                <a:tailEnd/>
              </a:ln>
            </p:spPr>
            <p:txBody>
              <a:bodyPr/>
              <a:lstStyle/>
              <a:p>
                <a:endParaRPr lang="hu-HU"/>
              </a:p>
            </p:txBody>
          </p:sp>
          <p:sp>
            <p:nvSpPr>
              <p:cNvPr id="57642" name="Freeform 1231"/>
              <p:cNvSpPr>
                <a:spLocks/>
              </p:cNvSpPr>
              <p:nvPr/>
            </p:nvSpPr>
            <p:spPr bwMode="auto">
              <a:xfrm>
                <a:off x="2191" y="2372"/>
                <a:ext cx="89" cy="54"/>
              </a:xfrm>
              <a:custGeom>
                <a:avLst/>
                <a:gdLst>
                  <a:gd name="T0" fmla="*/ 1 w 89"/>
                  <a:gd name="T1" fmla="*/ 49 h 54"/>
                  <a:gd name="T2" fmla="*/ 86 w 89"/>
                  <a:gd name="T3" fmla="*/ 0 h 54"/>
                  <a:gd name="T4" fmla="*/ 89 w 89"/>
                  <a:gd name="T5" fmla="*/ 2 h 54"/>
                  <a:gd name="T6" fmla="*/ 0 w 89"/>
                  <a:gd name="T7" fmla="*/ 54 h 54"/>
                  <a:gd name="T8" fmla="*/ 1 w 89"/>
                  <a:gd name="T9" fmla="*/ 49 h 54"/>
                  <a:gd name="T10" fmla="*/ 0 60000 65536"/>
                  <a:gd name="T11" fmla="*/ 0 60000 65536"/>
                  <a:gd name="T12" fmla="*/ 0 60000 65536"/>
                  <a:gd name="T13" fmla="*/ 0 60000 65536"/>
                  <a:gd name="T14" fmla="*/ 0 60000 65536"/>
                  <a:gd name="T15" fmla="*/ 0 w 89"/>
                  <a:gd name="T16" fmla="*/ 0 h 54"/>
                  <a:gd name="T17" fmla="*/ 89 w 89"/>
                  <a:gd name="T18" fmla="*/ 54 h 54"/>
                </a:gdLst>
                <a:ahLst/>
                <a:cxnLst>
                  <a:cxn ang="T10">
                    <a:pos x="T0" y="T1"/>
                  </a:cxn>
                  <a:cxn ang="T11">
                    <a:pos x="T2" y="T3"/>
                  </a:cxn>
                  <a:cxn ang="T12">
                    <a:pos x="T4" y="T5"/>
                  </a:cxn>
                  <a:cxn ang="T13">
                    <a:pos x="T6" y="T7"/>
                  </a:cxn>
                  <a:cxn ang="T14">
                    <a:pos x="T8" y="T9"/>
                  </a:cxn>
                </a:cxnLst>
                <a:rect l="T15" t="T16" r="T17" b="T18"/>
                <a:pathLst>
                  <a:path w="89" h="54">
                    <a:moveTo>
                      <a:pt x="1" y="49"/>
                    </a:moveTo>
                    <a:lnTo>
                      <a:pt x="86" y="0"/>
                    </a:lnTo>
                    <a:lnTo>
                      <a:pt x="89" y="2"/>
                    </a:lnTo>
                    <a:lnTo>
                      <a:pt x="0" y="54"/>
                    </a:lnTo>
                    <a:lnTo>
                      <a:pt x="1" y="49"/>
                    </a:lnTo>
                    <a:close/>
                  </a:path>
                </a:pathLst>
              </a:custGeom>
              <a:solidFill>
                <a:srgbClr val="5A5857"/>
              </a:solidFill>
              <a:ln w="9525">
                <a:noFill/>
                <a:round/>
                <a:headEnd/>
                <a:tailEnd/>
              </a:ln>
            </p:spPr>
            <p:txBody>
              <a:bodyPr/>
              <a:lstStyle/>
              <a:p>
                <a:endParaRPr lang="hu-HU"/>
              </a:p>
            </p:txBody>
          </p:sp>
          <p:sp>
            <p:nvSpPr>
              <p:cNvPr id="57643" name="Freeform 1232"/>
              <p:cNvSpPr>
                <a:spLocks/>
              </p:cNvSpPr>
              <p:nvPr/>
            </p:nvSpPr>
            <p:spPr bwMode="auto">
              <a:xfrm>
                <a:off x="2191" y="2374"/>
                <a:ext cx="90" cy="53"/>
              </a:xfrm>
              <a:custGeom>
                <a:avLst/>
                <a:gdLst>
                  <a:gd name="T0" fmla="*/ 0 w 90"/>
                  <a:gd name="T1" fmla="*/ 50 h 53"/>
                  <a:gd name="T2" fmla="*/ 87 w 90"/>
                  <a:gd name="T3" fmla="*/ 0 h 53"/>
                  <a:gd name="T4" fmla="*/ 90 w 90"/>
                  <a:gd name="T5" fmla="*/ 1 h 53"/>
                  <a:gd name="T6" fmla="*/ 72 w 90"/>
                  <a:gd name="T7" fmla="*/ 12 h 53"/>
                  <a:gd name="T8" fmla="*/ 72 w 90"/>
                  <a:gd name="T9" fmla="*/ 12 h 53"/>
                  <a:gd name="T10" fmla="*/ 22 w 90"/>
                  <a:gd name="T11" fmla="*/ 40 h 53"/>
                  <a:gd name="T12" fmla="*/ 22 w 90"/>
                  <a:gd name="T13" fmla="*/ 40 h 53"/>
                  <a:gd name="T14" fmla="*/ 0 w 90"/>
                  <a:gd name="T15" fmla="*/ 53 h 53"/>
                  <a:gd name="T16" fmla="*/ 0 w 90"/>
                  <a:gd name="T17" fmla="*/ 5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53"/>
                  <a:gd name="T29" fmla="*/ 90 w 9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53">
                    <a:moveTo>
                      <a:pt x="0" y="50"/>
                    </a:moveTo>
                    <a:lnTo>
                      <a:pt x="87" y="0"/>
                    </a:lnTo>
                    <a:lnTo>
                      <a:pt x="90" y="1"/>
                    </a:lnTo>
                    <a:lnTo>
                      <a:pt x="72" y="12"/>
                    </a:lnTo>
                    <a:lnTo>
                      <a:pt x="22" y="40"/>
                    </a:lnTo>
                    <a:lnTo>
                      <a:pt x="0" y="53"/>
                    </a:lnTo>
                    <a:lnTo>
                      <a:pt x="0" y="50"/>
                    </a:lnTo>
                    <a:close/>
                  </a:path>
                </a:pathLst>
              </a:custGeom>
              <a:solidFill>
                <a:srgbClr val="5C5A59"/>
              </a:solidFill>
              <a:ln w="9525">
                <a:noFill/>
                <a:round/>
                <a:headEnd/>
                <a:tailEnd/>
              </a:ln>
            </p:spPr>
            <p:txBody>
              <a:bodyPr/>
              <a:lstStyle/>
              <a:p>
                <a:endParaRPr lang="hu-HU"/>
              </a:p>
            </p:txBody>
          </p:sp>
          <p:sp>
            <p:nvSpPr>
              <p:cNvPr id="57644" name="Freeform 1233"/>
              <p:cNvSpPr>
                <a:spLocks/>
              </p:cNvSpPr>
              <p:nvPr/>
            </p:nvSpPr>
            <p:spPr bwMode="auto">
              <a:xfrm>
                <a:off x="2191" y="2374"/>
                <a:ext cx="90" cy="53"/>
              </a:xfrm>
              <a:custGeom>
                <a:avLst/>
                <a:gdLst>
                  <a:gd name="T0" fmla="*/ 0 w 90"/>
                  <a:gd name="T1" fmla="*/ 52 h 53"/>
                  <a:gd name="T2" fmla="*/ 89 w 90"/>
                  <a:gd name="T3" fmla="*/ 0 h 53"/>
                  <a:gd name="T4" fmla="*/ 90 w 90"/>
                  <a:gd name="T5" fmla="*/ 1 h 53"/>
                  <a:gd name="T6" fmla="*/ 72 w 90"/>
                  <a:gd name="T7" fmla="*/ 12 h 53"/>
                  <a:gd name="T8" fmla="*/ 72 w 90"/>
                  <a:gd name="T9" fmla="*/ 14 h 53"/>
                  <a:gd name="T10" fmla="*/ 24 w 90"/>
                  <a:gd name="T11" fmla="*/ 42 h 53"/>
                  <a:gd name="T12" fmla="*/ 22 w 90"/>
                  <a:gd name="T13" fmla="*/ 40 h 53"/>
                  <a:gd name="T14" fmla="*/ 0 w 90"/>
                  <a:gd name="T15" fmla="*/ 53 h 53"/>
                  <a:gd name="T16" fmla="*/ 0 w 90"/>
                  <a:gd name="T17" fmla="*/ 5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53"/>
                  <a:gd name="T29" fmla="*/ 90 w 9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53">
                    <a:moveTo>
                      <a:pt x="0" y="52"/>
                    </a:moveTo>
                    <a:lnTo>
                      <a:pt x="89" y="0"/>
                    </a:lnTo>
                    <a:lnTo>
                      <a:pt x="90" y="1"/>
                    </a:lnTo>
                    <a:lnTo>
                      <a:pt x="72" y="12"/>
                    </a:lnTo>
                    <a:lnTo>
                      <a:pt x="72" y="14"/>
                    </a:lnTo>
                    <a:lnTo>
                      <a:pt x="24" y="42"/>
                    </a:lnTo>
                    <a:lnTo>
                      <a:pt x="22" y="40"/>
                    </a:lnTo>
                    <a:lnTo>
                      <a:pt x="0" y="53"/>
                    </a:lnTo>
                    <a:lnTo>
                      <a:pt x="0" y="52"/>
                    </a:lnTo>
                    <a:close/>
                  </a:path>
                </a:pathLst>
              </a:custGeom>
              <a:solidFill>
                <a:srgbClr val="5D5B5A"/>
              </a:solidFill>
              <a:ln w="9525">
                <a:noFill/>
                <a:round/>
                <a:headEnd/>
                <a:tailEnd/>
              </a:ln>
            </p:spPr>
            <p:txBody>
              <a:bodyPr/>
              <a:lstStyle/>
              <a:p>
                <a:endParaRPr lang="hu-HU"/>
              </a:p>
            </p:txBody>
          </p:sp>
          <p:sp>
            <p:nvSpPr>
              <p:cNvPr id="57645" name="Freeform 1234"/>
              <p:cNvSpPr>
                <a:spLocks/>
              </p:cNvSpPr>
              <p:nvPr/>
            </p:nvSpPr>
            <p:spPr bwMode="auto">
              <a:xfrm>
                <a:off x="2213" y="2386"/>
                <a:ext cx="51" cy="30"/>
              </a:xfrm>
              <a:custGeom>
                <a:avLst/>
                <a:gdLst>
                  <a:gd name="T0" fmla="*/ 0 w 51"/>
                  <a:gd name="T1" fmla="*/ 28 h 30"/>
                  <a:gd name="T2" fmla="*/ 50 w 51"/>
                  <a:gd name="T3" fmla="*/ 0 h 30"/>
                  <a:gd name="T4" fmla="*/ 51 w 51"/>
                  <a:gd name="T5" fmla="*/ 2 h 30"/>
                  <a:gd name="T6" fmla="*/ 2 w 51"/>
                  <a:gd name="T7" fmla="*/ 30 h 30"/>
                  <a:gd name="T8" fmla="*/ 0 w 51"/>
                  <a:gd name="T9" fmla="*/ 28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0" y="28"/>
                    </a:moveTo>
                    <a:lnTo>
                      <a:pt x="50" y="0"/>
                    </a:lnTo>
                    <a:lnTo>
                      <a:pt x="51" y="2"/>
                    </a:lnTo>
                    <a:lnTo>
                      <a:pt x="2" y="30"/>
                    </a:lnTo>
                    <a:lnTo>
                      <a:pt x="0" y="28"/>
                    </a:lnTo>
                    <a:close/>
                  </a:path>
                </a:pathLst>
              </a:custGeom>
              <a:solidFill>
                <a:srgbClr val="605E5D"/>
              </a:solidFill>
              <a:ln w="9525">
                <a:noFill/>
                <a:round/>
                <a:headEnd/>
                <a:tailEnd/>
              </a:ln>
            </p:spPr>
            <p:txBody>
              <a:bodyPr/>
              <a:lstStyle/>
              <a:p>
                <a:endParaRPr lang="hu-HU"/>
              </a:p>
            </p:txBody>
          </p:sp>
          <p:sp>
            <p:nvSpPr>
              <p:cNvPr id="57646" name="Freeform 1235"/>
              <p:cNvSpPr>
                <a:spLocks/>
              </p:cNvSpPr>
              <p:nvPr/>
            </p:nvSpPr>
            <p:spPr bwMode="auto">
              <a:xfrm>
                <a:off x="2215" y="2388"/>
                <a:ext cx="49" cy="29"/>
              </a:xfrm>
              <a:custGeom>
                <a:avLst/>
                <a:gdLst>
                  <a:gd name="T0" fmla="*/ 0 w 49"/>
                  <a:gd name="T1" fmla="*/ 28 h 29"/>
                  <a:gd name="T2" fmla="*/ 48 w 49"/>
                  <a:gd name="T3" fmla="*/ 0 h 29"/>
                  <a:gd name="T4" fmla="*/ 49 w 49"/>
                  <a:gd name="T5" fmla="*/ 1 h 29"/>
                  <a:gd name="T6" fmla="*/ 1 w 49"/>
                  <a:gd name="T7" fmla="*/ 29 h 29"/>
                  <a:gd name="T8" fmla="*/ 0 w 49"/>
                  <a:gd name="T9" fmla="*/ 28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8"/>
                    </a:moveTo>
                    <a:lnTo>
                      <a:pt x="48" y="0"/>
                    </a:lnTo>
                    <a:lnTo>
                      <a:pt x="49" y="1"/>
                    </a:lnTo>
                    <a:lnTo>
                      <a:pt x="1" y="29"/>
                    </a:lnTo>
                    <a:lnTo>
                      <a:pt x="0" y="28"/>
                    </a:lnTo>
                    <a:close/>
                  </a:path>
                </a:pathLst>
              </a:custGeom>
              <a:solidFill>
                <a:srgbClr val="62605F"/>
              </a:solidFill>
              <a:ln w="9525">
                <a:noFill/>
                <a:round/>
                <a:headEnd/>
                <a:tailEnd/>
              </a:ln>
            </p:spPr>
            <p:txBody>
              <a:bodyPr/>
              <a:lstStyle/>
              <a:p>
                <a:endParaRPr lang="hu-HU"/>
              </a:p>
            </p:txBody>
          </p:sp>
          <p:sp>
            <p:nvSpPr>
              <p:cNvPr id="57647" name="Freeform 1236"/>
              <p:cNvSpPr>
                <a:spLocks/>
              </p:cNvSpPr>
              <p:nvPr/>
            </p:nvSpPr>
            <p:spPr bwMode="auto">
              <a:xfrm>
                <a:off x="2215" y="2388"/>
                <a:ext cx="51" cy="31"/>
              </a:xfrm>
              <a:custGeom>
                <a:avLst/>
                <a:gdLst>
                  <a:gd name="T0" fmla="*/ 0 w 51"/>
                  <a:gd name="T1" fmla="*/ 28 h 31"/>
                  <a:gd name="T2" fmla="*/ 49 w 51"/>
                  <a:gd name="T3" fmla="*/ 0 h 31"/>
                  <a:gd name="T4" fmla="*/ 51 w 51"/>
                  <a:gd name="T5" fmla="*/ 3 h 31"/>
                  <a:gd name="T6" fmla="*/ 1 w 51"/>
                  <a:gd name="T7" fmla="*/ 31 h 31"/>
                  <a:gd name="T8" fmla="*/ 0 w 51"/>
                  <a:gd name="T9" fmla="*/ 28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8"/>
                    </a:moveTo>
                    <a:lnTo>
                      <a:pt x="49" y="0"/>
                    </a:lnTo>
                    <a:lnTo>
                      <a:pt x="51" y="3"/>
                    </a:lnTo>
                    <a:lnTo>
                      <a:pt x="1" y="31"/>
                    </a:lnTo>
                    <a:lnTo>
                      <a:pt x="0" y="28"/>
                    </a:lnTo>
                    <a:close/>
                  </a:path>
                </a:pathLst>
              </a:custGeom>
              <a:solidFill>
                <a:srgbClr val="646260"/>
              </a:solidFill>
              <a:ln w="9525">
                <a:noFill/>
                <a:round/>
                <a:headEnd/>
                <a:tailEnd/>
              </a:ln>
            </p:spPr>
            <p:txBody>
              <a:bodyPr/>
              <a:lstStyle/>
              <a:p>
                <a:endParaRPr lang="hu-HU"/>
              </a:p>
            </p:txBody>
          </p:sp>
          <p:sp>
            <p:nvSpPr>
              <p:cNvPr id="57648" name="Freeform 1237"/>
              <p:cNvSpPr>
                <a:spLocks/>
              </p:cNvSpPr>
              <p:nvPr/>
            </p:nvSpPr>
            <p:spPr bwMode="auto">
              <a:xfrm>
                <a:off x="2216" y="2389"/>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666463"/>
              </a:solidFill>
              <a:ln w="9525">
                <a:noFill/>
                <a:round/>
                <a:headEnd/>
                <a:tailEnd/>
              </a:ln>
            </p:spPr>
            <p:txBody>
              <a:bodyPr/>
              <a:lstStyle/>
              <a:p>
                <a:endParaRPr lang="hu-HU"/>
              </a:p>
            </p:txBody>
          </p:sp>
          <p:sp>
            <p:nvSpPr>
              <p:cNvPr id="57649" name="Freeform 1238"/>
              <p:cNvSpPr>
                <a:spLocks/>
              </p:cNvSpPr>
              <p:nvPr/>
            </p:nvSpPr>
            <p:spPr bwMode="auto">
              <a:xfrm>
                <a:off x="2216" y="2391"/>
                <a:ext cx="51" cy="30"/>
              </a:xfrm>
              <a:custGeom>
                <a:avLst/>
                <a:gdLst>
                  <a:gd name="T0" fmla="*/ 0 w 51"/>
                  <a:gd name="T1" fmla="*/ 28 h 30"/>
                  <a:gd name="T2" fmla="*/ 50 w 51"/>
                  <a:gd name="T3" fmla="*/ 0 h 30"/>
                  <a:gd name="T4" fmla="*/ 51 w 51"/>
                  <a:gd name="T5" fmla="*/ 2 h 30"/>
                  <a:gd name="T6" fmla="*/ 2 w 51"/>
                  <a:gd name="T7" fmla="*/ 30 h 30"/>
                  <a:gd name="T8" fmla="*/ 0 w 51"/>
                  <a:gd name="T9" fmla="*/ 28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0" y="28"/>
                    </a:moveTo>
                    <a:lnTo>
                      <a:pt x="50" y="0"/>
                    </a:lnTo>
                    <a:lnTo>
                      <a:pt x="51" y="2"/>
                    </a:lnTo>
                    <a:lnTo>
                      <a:pt x="2" y="30"/>
                    </a:lnTo>
                    <a:lnTo>
                      <a:pt x="0" y="28"/>
                    </a:lnTo>
                    <a:close/>
                  </a:path>
                </a:pathLst>
              </a:custGeom>
              <a:solidFill>
                <a:srgbClr val="686564"/>
              </a:solidFill>
              <a:ln w="9525">
                <a:noFill/>
                <a:round/>
                <a:headEnd/>
                <a:tailEnd/>
              </a:ln>
            </p:spPr>
            <p:txBody>
              <a:bodyPr/>
              <a:lstStyle/>
              <a:p>
                <a:endParaRPr lang="hu-HU"/>
              </a:p>
            </p:txBody>
          </p:sp>
          <p:sp>
            <p:nvSpPr>
              <p:cNvPr id="57650" name="Freeform 1239"/>
              <p:cNvSpPr>
                <a:spLocks/>
              </p:cNvSpPr>
              <p:nvPr/>
            </p:nvSpPr>
            <p:spPr bwMode="auto">
              <a:xfrm>
                <a:off x="2218" y="2392"/>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6B6968"/>
              </a:solidFill>
              <a:ln w="9525">
                <a:noFill/>
                <a:round/>
                <a:headEnd/>
                <a:tailEnd/>
              </a:ln>
            </p:spPr>
            <p:txBody>
              <a:bodyPr/>
              <a:lstStyle/>
              <a:p>
                <a:endParaRPr lang="hu-HU"/>
              </a:p>
            </p:txBody>
          </p:sp>
          <p:sp>
            <p:nvSpPr>
              <p:cNvPr id="57651" name="Freeform 1240"/>
              <p:cNvSpPr>
                <a:spLocks/>
              </p:cNvSpPr>
              <p:nvPr/>
            </p:nvSpPr>
            <p:spPr bwMode="auto">
              <a:xfrm>
                <a:off x="2218" y="2393"/>
                <a:ext cx="50" cy="31"/>
              </a:xfrm>
              <a:custGeom>
                <a:avLst/>
                <a:gdLst>
                  <a:gd name="T0" fmla="*/ 0 w 50"/>
                  <a:gd name="T1" fmla="*/ 28 h 31"/>
                  <a:gd name="T2" fmla="*/ 49 w 50"/>
                  <a:gd name="T3" fmla="*/ 0 h 31"/>
                  <a:gd name="T4" fmla="*/ 50 w 50"/>
                  <a:gd name="T5" fmla="*/ 3 h 31"/>
                  <a:gd name="T6" fmla="*/ 1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9" y="0"/>
                    </a:lnTo>
                    <a:lnTo>
                      <a:pt x="50" y="3"/>
                    </a:lnTo>
                    <a:lnTo>
                      <a:pt x="1" y="31"/>
                    </a:lnTo>
                    <a:lnTo>
                      <a:pt x="0" y="28"/>
                    </a:lnTo>
                    <a:close/>
                  </a:path>
                </a:pathLst>
              </a:custGeom>
              <a:solidFill>
                <a:srgbClr val="6D6B6A"/>
              </a:solidFill>
              <a:ln w="9525">
                <a:noFill/>
                <a:round/>
                <a:headEnd/>
                <a:tailEnd/>
              </a:ln>
            </p:spPr>
            <p:txBody>
              <a:bodyPr/>
              <a:lstStyle/>
              <a:p>
                <a:endParaRPr lang="hu-HU"/>
              </a:p>
            </p:txBody>
          </p:sp>
          <p:sp>
            <p:nvSpPr>
              <p:cNvPr id="57652" name="Freeform 1241"/>
              <p:cNvSpPr>
                <a:spLocks/>
              </p:cNvSpPr>
              <p:nvPr/>
            </p:nvSpPr>
            <p:spPr bwMode="auto">
              <a:xfrm>
                <a:off x="2219" y="2395"/>
                <a:ext cx="49" cy="29"/>
              </a:xfrm>
              <a:custGeom>
                <a:avLst/>
                <a:gdLst>
                  <a:gd name="T0" fmla="*/ 0 w 49"/>
                  <a:gd name="T1" fmla="*/ 28 h 29"/>
                  <a:gd name="T2" fmla="*/ 48 w 49"/>
                  <a:gd name="T3" fmla="*/ 0 h 29"/>
                  <a:gd name="T4" fmla="*/ 49 w 49"/>
                  <a:gd name="T5" fmla="*/ 3 h 29"/>
                  <a:gd name="T6" fmla="*/ 2 w 49"/>
                  <a:gd name="T7" fmla="*/ 29 h 29"/>
                  <a:gd name="T8" fmla="*/ 0 w 49"/>
                  <a:gd name="T9" fmla="*/ 28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8"/>
                    </a:moveTo>
                    <a:lnTo>
                      <a:pt x="48" y="0"/>
                    </a:lnTo>
                    <a:lnTo>
                      <a:pt x="49" y="3"/>
                    </a:lnTo>
                    <a:lnTo>
                      <a:pt x="2" y="29"/>
                    </a:lnTo>
                    <a:lnTo>
                      <a:pt x="0" y="28"/>
                    </a:lnTo>
                    <a:close/>
                  </a:path>
                </a:pathLst>
              </a:custGeom>
              <a:solidFill>
                <a:srgbClr val="6E6D6C"/>
              </a:solidFill>
              <a:ln w="9525">
                <a:noFill/>
                <a:round/>
                <a:headEnd/>
                <a:tailEnd/>
              </a:ln>
            </p:spPr>
            <p:txBody>
              <a:bodyPr/>
              <a:lstStyle/>
              <a:p>
                <a:endParaRPr lang="hu-HU"/>
              </a:p>
            </p:txBody>
          </p:sp>
          <p:sp>
            <p:nvSpPr>
              <p:cNvPr id="57653" name="Freeform 1242"/>
              <p:cNvSpPr>
                <a:spLocks/>
              </p:cNvSpPr>
              <p:nvPr/>
            </p:nvSpPr>
            <p:spPr bwMode="auto">
              <a:xfrm>
                <a:off x="2219" y="2396"/>
                <a:ext cx="51" cy="30"/>
              </a:xfrm>
              <a:custGeom>
                <a:avLst/>
                <a:gdLst>
                  <a:gd name="T0" fmla="*/ 0 w 51"/>
                  <a:gd name="T1" fmla="*/ 28 h 30"/>
                  <a:gd name="T2" fmla="*/ 49 w 51"/>
                  <a:gd name="T3" fmla="*/ 0 h 30"/>
                  <a:gd name="T4" fmla="*/ 51 w 51"/>
                  <a:gd name="T5" fmla="*/ 2 h 30"/>
                  <a:gd name="T6" fmla="*/ 2 w 51"/>
                  <a:gd name="T7" fmla="*/ 30 h 30"/>
                  <a:gd name="T8" fmla="*/ 0 w 51"/>
                  <a:gd name="T9" fmla="*/ 28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0" y="28"/>
                    </a:moveTo>
                    <a:lnTo>
                      <a:pt x="49" y="0"/>
                    </a:lnTo>
                    <a:lnTo>
                      <a:pt x="51" y="2"/>
                    </a:lnTo>
                    <a:lnTo>
                      <a:pt x="2" y="30"/>
                    </a:lnTo>
                    <a:lnTo>
                      <a:pt x="0" y="28"/>
                    </a:lnTo>
                    <a:close/>
                  </a:path>
                </a:pathLst>
              </a:custGeom>
              <a:solidFill>
                <a:srgbClr val="706F6E"/>
              </a:solidFill>
              <a:ln w="9525">
                <a:noFill/>
                <a:round/>
                <a:headEnd/>
                <a:tailEnd/>
              </a:ln>
            </p:spPr>
            <p:txBody>
              <a:bodyPr/>
              <a:lstStyle/>
              <a:p>
                <a:endParaRPr lang="hu-HU"/>
              </a:p>
            </p:txBody>
          </p:sp>
          <p:sp>
            <p:nvSpPr>
              <p:cNvPr id="57654" name="Freeform 1243"/>
              <p:cNvSpPr>
                <a:spLocks/>
              </p:cNvSpPr>
              <p:nvPr/>
            </p:nvSpPr>
            <p:spPr bwMode="auto">
              <a:xfrm>
                <a:off x="2221" y="2398"/>
                <a:ext cx="49" cy="29"/>
              </a:xfrm>
              <a:custGeom>
                <a:avLst/>
                <a:gdLst>
                  <a:gd name="T0" fmla="*/ 0 w 49"/>
                  <a:gd name="T1" fmla="*/ 26 h 29"/>
                  <a:gd name="T2" fmla="*/ 47 w 49"/>
                  <a:gd name="T3" fmla="*/ 0 h 29"/>
                  <a:gd name="T4" fmla="*/ 49 w 49"/>
                  <a:gd name="T5" fmla="*/ 1 h 29"/>
                  <a:gd name="T6" fmla="*/ 1 w 49"/>
                  <a:gd name="T7" fmla="*/ 29 h 29"/>
                  <a:gd name="T8" fmla="*/ 0 w 49"/>
                  <a:gd name="T9" fmla="*/ 26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6"/>
                    </a:moveTo>
                    <a:lnTo>
                      <a:pt x="47" y="0"/>
                    </a:lnTo>
                    <a:lnTo>
                      <a:pt x="49" y="1"/>
                    </a:lnTo>
                    <a:lnTo>
                      <a:pt x="1" y="29"/>
                    </a:lnTo>
                    <a:lnTo>
                      <a:pt x="0" y="26"/>
                    </a:lnTo>
                    <a:close/>
                  </a:path>
                </a:pathLst>
              </a:custGeom>
              <a:solidFill>
                <a:srgbClr val="727070"/>
              </a:solidFill>
              <a:ln w="9525">
                <a:noFill/>
                <a:round/>
                <a:headEnd/>
                <a:tailEnd/>
              </a:ln>
            </p:spPr>
            <p:txBody>
              <a:bodyPr/>
              <a:lstStyle/>
              <a:p>
                <a:endParaRPr lang="hu-HU"/>
              </a:p>
            </p:txBody>
          </p:sp>
          <p:sp>
            <p:nvSpPr>
              <p:cNvPr id="57655" name="Freeform 1244"/>
              <p:cNvSpPr>
                <a:spLocks/>
              </p:cNvSpPr>
              <p:nvPr/>
            </p:nvSpPr>
            <p:spPr bwMode="auto">
              <a:xfrm>
                <a:off x="2221" y="2398"/>
                <a:ext cx="50" cy="31"/>
              </a:xfrm>
              <a:custGeom>
                <a:avLst/>
                <a:gdLst>
                  <a:gd name="T0" fmla="*/ 0 w 50"/>
                  <a:gd name="T1" fmla="*/ 28 h 31"/>
                  <a:gd name="T2" fmla="*/ 49 w 50"/>
                  <a:gd name="T3" fmla="*/ 0 h 31"/>
                  <a:gd name="T4" fmla="*/ 50 w 50"/>
                  <a:gd name="T5" fmla="*/ 2 h 31"/>
                  <a:gd name="T6" fmla="*/ 1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9" y="0"/>
                    </a:lnTo>
                    <a:lnTo>
                      <a:pt x="50" y="2"/>
                    </a:lnTo>
                    <a:lnTo>
                      <a:pt x="1" y="31"/>
                    </a:lnTo>
                    <a:lnTo>
                      <a:pt x="0" y="28"/>
                    </a:lnTo>
                    <a:close/>
                  </a:path>
                </a:pathLst>
              </a:custGeom>
              <a:solidFill>
                <a:srgbClr val="737271"/>
              </a:solidFill>
              <a:ln w="9525">
                <a:noFill/>
                <a:round/>
                <a:headEnd/>
                <a:tailEnd/>
              </a:ln>
            </p:spPr>
            <p:txBody>
              <a:bodyPr/>
              <a:lstStyle/>
              <a:p>
                <a:endParaRPr lang="hu-HU"/>
              </a:p>
            </p:txBody>
          </p:sp>
          <p:sp>
            <p:nvSpPr>
              <p:cNvPr id="57656" name="Freeform 1245"/>
              <p:cNvSpPr>
                <a:spLocks/>
              </p:cNvSpPr>
              <p:nvPr/>
            </p:nvSpPr>
            <p:spPr bwMode="auto">
              <a:xfrm>
                <a:off x="2222" y="2399"/>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757473"/>
              </a:solidFill>
              <a:ln w="9525">
                <a:noFill/>
                <a:round/>
                <a:headEnd/>
                <a:tailEnd/>
              </a:ln>
            </p:spPr>
            <p:txBody>
              <a:bodyPr/>
              <a:lstStyle/>
              <a:p>
                <a:endParaRPr lang="hu-HU"/>
              </a:p>
            </p:txBody>
          </p:sp>
          <p:sp>
            <p:nvSpPr>
              <p:cNvPr id="57657" name="Freeform 1246"/>
              <p:cNvSpPr>
                <a:spLocks/>
              </p:cNvSpPr>
              <p:nvPr/>
            </p:nvSpPr>
            <p:spPr bwMode="auto">
              <a:xfrm>
                <a:off x="2222" y="2400"/>
                <a:ext cx="51" cy="31"/>
              </a:xfrm>
              <a:custGeom>
                <a:avLst/>
                <a:gdLst>
                  <a:gd name="T0" fmla="*/ 0 w 51"/>
                  <a:gd name="T1" fmla="*/ 29 h 31"/>
                  <a:gd name="T2" fmla="*/ 49 w 51"/>
                  <a:gd name="T3" fmla="*/ 0 h 31"/>
                  <a:gd name="T4" fmla="*/ 51 w 51"/>
                  <a:gd name="T5" fmla="*/ 3 h 31"/>
                  <a:gd name="T6" fmla="*/ 1 w 51"/>
                  <a:gd name="T7" fmla="*/ 31 h 31"/>
                  <a:gd name="T8" fmla="*/ 0 w 51"/>
                  <a:gd name="T9" fmla="*/ 29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9"/>
                    </a:moveTo>
                    <a:lnTo>
                      <a:pt x="49" y="0"/>
                    </a:lnTo>
                    <a:lnTo>
                      <a:pt x="51" y="3"/>
                    </a:lnTo>
                    <a:lnTo>
                      <a:pt x="1" y="31"/>
                    </a:lnTo>
                    <a:lnTo>
                      <a:pt x="0" y="29"/>
                    </a:lnTo>
                    <a:close/>
                  </a:path>
                </a:pathLst>
              </a:custGeom>
              <a:solidFill>
                <a:srgbClr val="767574"/>
              </a:solidFill>
              <a:ln w="9525">
                <a:noFill/>
                <a:round/>
                <a:headEnd/>
                <a:tailEnd/>
              </a:ln>
            </p:spPr>
            <p:txBody>
              <a:bodyPr/>
              <a:lstStyle/>
              <a:p>
                <a:endParaRPr lang="hu-HU"/>
              </a:p>
            </p:txBody>
          </p:sp>
          <p:sp>
            <p:nvSpPr>
              <p:cNvPr id="57658" name="Freeform 1247"/>
              <p:cNvSpPr>
                <a:spLocks/>
              </p:cNvSpPr>
              <p:nvPr/>
            </p:nvSpPr>
            <p:spPr bwMode="auto">
              <a:xfrm>
                <a:off x="2223" y="2402"/>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797776"/>
              </a:solidFill>
              <a:ln w="9525">
                <a:noFill/>
                <a:round/>
                <a:headEnd/>
                <a:tailEnd/>
              </a:ln>
            </p:spPr>
            <p:txBody>
              <a:bodyPr/>
              <a:lstStyle/>
              <a:p>
                <a:endParaRPr lang="hu-HU"/>
              </a:p>
            </p:txBody>
          </p:sp>
          <p:sp>
            <p:nvSpPr>
              <p:cNvPr id="57659" name="Freeform 1248"/>
              <p:cNvSpPr>
                <a:spLocks/>
              </p:cNvSpPr>
              <p:nvPr/>
            </p:nvSpPr>
            <p:spPr bwMode="auto">
              <a:xfrm>
                <a:off x="2223" y="2403"/>
                <a:ext cx="51" cy="31"/>
              </a:xfrm>
              <a:custGeom>
                <a:avLst/>
                <a:gdLst>
                  <a:gd name="T0" fmla="*/ 0 w 51"/>
                  <a:gd name="T1" fmla="*/ 28 h 31"/>
                  <a:gd name="T2" fmla="*/ 50 w 51"/>
                  <a:gd name="T3" fmla="*/ 0 h 31"/>
                  <a:gd name="T4" fmla="*/ 51 w 51"/>
                  <a:gd name="T5" fmla="*/ 3 h 31"/>
                  <a:gd name="T6" fmla="*/ 2 w 51"/>
                  <a:gd name="T7" fmla="*/ 31 h 31"/>
                  <a:gd name="T8" fmla="*/ 0 w 51"/>
                  <a:gd name="T9" fmla="*/ 28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8"/>
                    </a:moveTo>
                    <a:lnTo>
                      <a:pt x="50" y="0"/>
                    </a:lnTo>
                    <a:lnTo>
                      <a:pt x="51" y="3"/>
                    </a:lnTo>
                    <a:lnTo>
                      <a:pt x="2" y="31"/>
                    </a:lnTo>
                    <a:lnTo>
                      <a:pt x="0" y="28"/>
                    </a:lnTo>
                    <a:close/>
                  </a:path>
                </a:pathLst>
              </a:custGeom>
              <a:solidFill>
                <a:srgbClr val="7A7978"/>
              </a:solidFill>
              <a:ln w="9525">
                <a:noFill/>
                <a:round/>
                <a:headEnd/>
                <a:tailEnd/>
              </a:ln>
            </p:spPr>
            <p:txBody>
              <a:bodyPr/>
              <a:lstStyle/>
              <a:p>
                <a:endParaRPr lang="hu-HU"/>
              </a:p>
            </p:txBody>
          </p:sp>
          <p:sp>
            <p:nvSpPr>
              <p:cNvPr id="57660" name="Freeform 1249"/>
              <p:cNvSpPr>
                <a:spLocks/>
              </p:cNvSpPr>
              <p:nvPr/>
            </p:nvSpPr>
            <p:spPr bwMode="auto">
              <a:xfrm>
                <a:off x="2225" y="2405"/>
                <a:ext cx="49" cy="29"/>
              </a:xfrm>
              <a:custGeom>
                <a:avLst/>
                <a:gdLst>
                  <a:gd name="T0" fmla="*/ 0 w 49"/>
                  <a:gd name="T1" fmla="*/ 28 h 29"/>
                  <a:gd name="T2" fmla="*/ 48 w 49"/>
                  <a:gd name="T3" fmla="*/ 0 h 29"/>
                  <a:gd name="T4" fmla="*/ 49 w 49"/>
                  <a:gd name="T5" fmla="*/ 1 h 29"/>
                  <a:gd name="T6" fmla="*/ 1 w 49"/>
                  <a:gd name="T7" fmla="*/ 29 h 29"/>
                  <a:gd name="T8" fmla="*/ 0 w 49"/>
                  <a:gd name="T9" fmla="*/ 28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8"/>
                    </a:moveTo>
                    <a:lnTo>
                      <a:pt x="48" y="0"/>
                    </a:lnTo>
                    <a:lnTo>
                      <a:pt x="49" y="1"/>
                    </a:lnTo>
                    <a:lnTo>
                      <a:pt x="1" y="29"/>
                    </a:lnTo>
                    <a:lnTo>
                      <a:pt x="0" y="28"/>
                    </a:lnTo>
                    <a:close/>
                  </a:path>
                </a:pathLst>
              </a:custGeom>
              <a:solidFill>
                <a:srgbClr val="7D7B7A"/>
              </a:solidFill>
              <a:ln w="9525">
                <a:noFill/>
                <a:round/>
                <a:headEnd/>
                <a:tailEnd/>
              </a:ln>
            </p:spPr>
            <p:txBody>
              <a:bodyPr/>
              <a:lstStyle/>
              <a:p>
                <a:endParaRPr lang="hu-HU"/>
              </a:p>
            </p:txBody>
          </p:sp>
          <p:sp>
            <p:nvSpPr>
              <p:cNvPr id="57661" name="Freeform 1250"/>
              <p:cNvSpPr>
                <a:spLocks/>
              </p:cNvSpPr>
              <p:nvPr/>
            </p:nvSpPr>
            <p:spPr bwMode="auto">
              <a:xfrm>
                <a:off x="2225" y="2406"/>
                <a:ext cx="50" cy="30"/>
              </a:xfrm>
              <a:custGeom>
                <a:avLst/>
                <a:gdLst>
                  <a:gd name="T0" fmla="*/ 0 w 50"/>
                  <a:gd name="T1" fmla="*/ 28 h 30"/>
                  <a:gd name="T2" fmla="*/ 49 w 50"/>
                  <a:gd name="T3" fmla="*/ 0 h 30"/>
                  <a:gd name="T4" fmla="*/ 50 w 50"/>
                  <a:gd name="T5" fmla="*/ 1 h 30"/>
                  <a:gd name="T6" fmla="*/ 1 w 50"/>
                  <a:gd name="T7" fmla="*/ 30 h 30"/>
                  <a:gd name="T8" fmla="*/ 0 w 50"/>
                  <a:gd name="T9" fmla="*/ 28 h 30"/>
                  <a:gd name="T10" fmla="*/ 0 60000 65536"/>
                  <a:gd name="T11" fmla="*/ 0 60000 65536"/>
                  <a:gd name="T12" fmla="*/ 0 60000 65536"/>
                  <a:gd name="T13" fmla="*/ 0 60000 65536"/>
                  <a:gd name="T14" fmla="*/ 0 60000 65536"/>
                  <a:gd name="T15" fmla="*/ 0 w 50"/>
                  <a:gd name="T16" fmla="*/ 0 h 30"/>
                  <a:gd name="T17" fmla="*/ 50 w 50"/>
                  <a:gd name="T18" fmla="*/ 30 h 30"/>
                </a:gdLst>
                <a:ahLst/>
                <a:cxnLst>
                  <a:cxn ang="T10">
                    <a:pos x="T0" y="T1"/>
                  </a:cxn>
                  <a:cxn ang="T11">
                    <a:pos x="T2" y="T3"/>
                  </a:cxn>
                  <a:cxn ang="T12">
                    <a:pos x="T4" y="T5"/>
                  </a:cxn>
                  <a:cxn ang="T13">
                    <a:pos x="T6" y="T7"/>
                  </a:cxn>
                  <a:cxn ang="T14">
                    <a:pos x="T8" y="T9"/>
                  </a:cxn>
                </a:cxnLst>
                <a:rect l="T15" t="T16" r="T17" b="T18"/>
                <a:pathLst>
                  <a:path w="50" h="30">
                    <a:moveTo>
                      <a:pt x="0" y="28"/>
                    </a:moveTo>
                    <a:lnTo>
                      <a:pt x="49" y="0"/>
                    </a:lnTo>
                    <a:lnTo>
                      <a:pt x="50" y="1"/>
                    </a:lnTo>
                    <a:lnTo>
                      <a:pt x="1" y="30"/>
                    </a:lnTo>
                    <a:lnTo>
                      <a:pt x="0" y="28"/>
                    </a:lnTo>
                    <a:close/>
                  </a:path>
                </a:pathLst>
              </a:custGeom>
              <a:solidFill>
                <a:srgbClr val="807F7E"/>
              </a:solidFill>
              <a:ln w="9525">
                <a:noFill/>
                <a:round/>
                <a:headEnd/>
                <a:tailEnd/>
              </a:ln>
            </p:spPr>
            <p:txBody>
              <a:bodyPr/>
              <a:lstStyle/>
              <a:p>
                <a:endParaRPr lang="hu-HU"/>
              </a:p>
            </p:txBody>
          </p:sp>
          <p:sp>
            <p:nvSpPr>
              <p:cNvPr id="57662" name="Freeform 1251"/>
              <p:cNvSpPr>
                <a:spLocks/>
              </p:cNvSpPr>
              <p:nvPr/>
            </p:nvSpPr>
            <p:spPr bwMode="auto">
              <a:xfrm>
                <a:off x="2226" y="2406"/>
                <a:ext cx="49" cy="31"/>
              </a:xfrm>
              <a:custGeom>
                <a:avLst/>
                <a:gdLst>
                  <a:gd name="T0" fmla="*/ 0 w 49"/>
                  <a:gd name="T1" fmla="*/ 28 h 31"/>
                  <a:gd name="T2" fmla="*/ 48 w 49"/>
                  <a:gd name="T3" fmla="*/ 0 h 31"/>
                  <a:gd name="T4" fmla="*/ 49 w 49"/>
                  <a:gd name="T5" fmla="*/ 3 h 31"/>
                  <a:gd name="T6" fmla="*/ 2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2" y="31"/>
                    </a:lnTo>
                    <a:lnTo>
                      <a:pt x="0" y="28"/>
                    </a:lnTo>
                    <a:close/>
                  </a:path>
                </a:pathLst>
              </a:custGeom>
              <a:solidFill>
                <a:srgbClr val="82807F"/>
              </a:solidFill>
              <a:ln w="9525">
                <a:noFill/>
                <a:round/>
                <a:headEnd/>
                <a:tailEnd/>
              </a:ln>
            </p:spPr>
            <p:txBody>
              <a:bodyPr/>
              <a:lstStyle/>
              <a:p>
                <a:endParaRPr lang="hu-HU"/>
              </a:p>
            </p:txBody>
          </p:sp>
          <p:sp>
            <p:nvSpPr>
              <p:cNvPr id="57663" name="Freeform 1252"/>
              <p:cNvSpPr>
                <a:spLocks/>
              </p:cNvSpPr>
              <p:nvPr/>
            </p:nvSpPr>
            <p:spPr bwMode="auto">
              <a:xfrm>
                <a:off x="2226" y="2407"/>
                <a:ext cx="51" cy="31"/>
              </a:xfrm>
              <a:custGeom>
                <a:avLst/>
                <a:gdLst>
                  <a:gd name="T0" fmla="*/ 0 w 51"/>
                  <a:gd name="T1" fmla="*/ 29 h 31"/>
                  <a:gd name="T2" fmla="*/ 49 w 51"/>
                  <a:gd name="T3" fmla="*/ 0 h 31"/>
                  <a:gd name="T4" fmla="*/ 51 w 51"/>
                  <a:gd name="T5" fmla="*/ 3 h 31"/>
                  <a:gd name="T6" fmla="*/ 2 w 51"/>
                  <a:gd name="T7" fmla="*/ 31 h 31"/>
                  <a:gd name="T8" fmla="*/ 0 w 51"/>
                  <a:gd name="T9" fmla="*/ 29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9"/>
                    </a:moveTo>
                    <a:lnTo>
                      <a:pt x="49" y="0"/>
                    </a:lnTo>
                    <a:lnTo>
                      <a:pt x="51" y="3"/>
                    </a:lnTo>
                    <a:lnTo>
                      <a:pt x="2" y="31"/>
                    </a:lnTo>
                    <a:lnTo>
                      <a:pt x="0" y="29"/>
                    </a:lnTo>
                    <a:close/>
                  </a:path>
                </a:pathLst>
              </a:custGeom>
              <a:solidFill>
                <a:srgbClr val="848282"/>
              </a:solidFill>
              <a:ln w="9525">
                <a:noFill/>
                <a:round/>
                <a:headEnd/>
                <a:tailEnd/>
              </a:ln>
            </p:spPr>
            <p:txBody>
              <a:bodyPr/>
              <a:lstStyle/>
              <a:p>
                <a:endParaRPr lang="hu-HU"/>
              </a:p>
            </p:txBody>
          </p:sp>
          <p:sp>
            <p:nvSpPr>
              <p:cNvPr id="57664" name="Freeform 1253"/>
              <p:cNvSpPr>
                <a:spLocks/>
              </p:cNvSpPr>
              <p:nvPr/>
            </p:nvSpPr>
            <p:spPr bwMode="auto">
              <a:xfrm>
                <a:off x="2228" y="2409"/>
                <a:ext cx="49" cy="31"/>
              </a:xfrm>
              <a:custGeom>
                <a:avLst/>
                <a:gdLst>
                  <a:gd name="T0" fmla="*/ 0 w 49"/>
                  <a:gd name="T1" fmla="*/ 28 h 31"/>
                  <a:gd name="T2" fmla="*/ 47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7" y="0"/>
                    </a:lnTo>
                    <a:lnTo>
                      <a:pt x="49" y="3"/>
                    </a:lnTo>
                    <a:lnTo>
                      <a:pt x="1" y="31"/>
                    </a:lnTo>
                    <a:lnTo>
                      <a:pt x="0" y="28"/>
                    </a:lnTo>
                    <a:close/>
                  </a:path>
                </a:pathLst>
              </a:custGeom>
              <a:solidFill>
                <a:srgbClr val="868584"/>
              </a:solidFill>
              <a:ln w="9525">
                <a:noFill/>
                <a:round/>
                <a:headEnd/>
                <a:tailEnd/>
              </a:ln>
            </p:spPr>
            <p:txBody>
              <a:bodyPr/>
              <a:lstStyle/>
              <a:p>
                <a:endParaRPr lang="hu-HU"/>
              </a:p>
            </p:txBody>
          </p:sp>
          <p:sp>
            <p:nvSpPr>
              <p:cNvPr id="57665" name="Freeform 1254"/>
              <p:cNvSpPr>
                <a:spLocks/>
              </p:cNvSpPr>
              <p:nvPr/>
            </p:nvSpPr>
            <p:spPr bwMode="auto">
              <a:xfrm>
                <a:off x="2228" y="2410"/>
                <a:ext cx="50" cy="31"/>
              </a:xfrm>
              <a:custGeom>
                <a:avLst/>
                <a:gdLst>
                  <a:gd name="T0" fmla="*/ 0 w 50"/>
                  <a:gd name="T1" fmla="*/ 28 h 31"/>
                  <a:gd name="T2" fmla="*/ 49 w 50"/>
                  <a:gd name="T3" fmla="*/ 0 h 31"/>
                  <a:gd name="T4" fmla="*/ 50 w 50"/>
                  <a:gd name="T5" fmla="*/ 3 h 31"/>
                  <a:gd name="T6" fmla="*/ 1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9" y="0"/>
                    </a:lnTo>
                    <a:lnTo>
                      <a:pt x="50" y="3"/>
                    </a:lnTo>
                    <a:lnTo>
                      <a:pt x="1" y="31"/>
                    </a:lnTo>
                    <a:lnTo>
                      <a:pt x="0" y="28"/>
                    </a:lnTo>
                    <a:close/>
                  </a:path>
                </a:pathLst>
              </a:custGeom>
              <a:solidFill>
                <a:srgbClr val="878685"/>
              </a:solidFill>
              <a:ln w="9525">
                <a:noFill/>
                <a:round/>
                <a:headEnd/>
                <a:tailEnd/>
              </a:ln>
            </p:spPr>
            <p:txBody>
              <a:bodyPr/>
              <a:lstStyle/>
              <a:p>
                <a:endParaRPr lang="hu-HU"/>
              </a:p>
            </p:txBody>
          </p:sp>
          <p:sp>
            <p:nvSpPr>
              <p:cNvPr id="57666" name="Freeform 1255"/>
              <p:cNvSpPr>
                <a:spLocks/>
              </p:cNvSpPr>
              <p:nvPr/>
            </p:nvSpPr>
            <p:spPr bwMode="auto">
              <a:xfrm>
                <a:off x="2229" y="2412"/>
                <a:ext cx="49" cy="31"/>
              </a:xfrm>
              <a:custGeom>
                <a:avLst/>
                <a:gdLst>
                  <a:gd name="T0" fmla="*/ 0 w 49"/>
                  <a:gd name="T1" fmla="*/ 28 h 31"/>
                  <a:gd name="T2" fmla="*/ 48 w 49"/>
                  <a:gd name="T3" fmla="*/ 0 h 31"/>
                  <a:gd name="T4" fmla="*/ 49 w 49"/>
                  <a:gd name="T5" fmla="*/ 2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2"/>
                    </a:lnTo>
                    <a:lnTo>
                      <a:pt x="1" y="31"/>
                    </a:lnTo>
                    <a:lnTo>
                      <a:pt x="0" y="28"/>
                    </a:lnTo>
                    <a:close/>
                  </a:path>
                </a:pathLst>
              </a:custGeom>
              <a:solidFill>
                <a:srgbClr val="898887"/>
              </a:solidFill>
              <a:ln w="9525">
                <a:noFill/>
                <a:round/>
                <a:headEnd/>
                <a:tailEnd/>
              </a:ln>
            </p:spPr>
            <p:txBody>
              <a:bodyPr/>
              <a:lstStyle/>
              <a:p>
                <a:endParaRPr lang="hu-HU"/>
              </a:p>
            </p:txBody>
          </p:sp>
          <p:sp>
            <p:nvSpPr>
              <p:cNvPr id="57667" name="Freeform 1256"/>
              <p:cNvSpPr>
                <a:spLocks/>
              </p:cNvSpPr>
              <p:nvPr/>
            </p:nvSpPr>
            <p:spPr bwMode="auto">
              <a:xfrm>
                <a:off x="2229" y="2413"/>
                <a:ext cx="51" cy="30"/>
              </a:xfrm>
              <a:custGeom>
                <a:avLst/>
                <a:gdLst>
                  <a:gd name="T0" fmla="*/ 0 w 51"/>
                  <a:gd name="T1" fmla="*/ 28 h 30"/>
                  <a:gd name="T2" fmla="*/ 49 w 51"/>
                  <a:gd name="T3" fmla="*/ 0 h 30"/>
                  <a:gd name="T4" fmla="*/ 51 w 51"/>
                  <a:gd name="T5" fmla="*/ 1 h 30"/>
                  <a:gd name="T6" fmla="*/ 1 w 51"/>
                  <a:gd name="T7" fmla="*/ 30 h 30"/>
                  <a:gd name="T8" fmla="*/ 0 w 51"/>
                  <a:gd name="T9" fmla="*/ 28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0" y="28"/>
                    </a:moveTo>
                    <a:lnTo>
                      <a:pt x="49" y="0"/>
                    </a:lnTo>
                    <a:lnTo>
                      <a:pt x="51" y="1"/>
                    </a:lnTo>
                    <a:lnTo>
                      <a:pt x="1" y="30"/>
                    </a:lnTo>
                    <a:lnTo>
                      <a:pt x="0" y="28"/>
                    </a:lnTo>
                    <a:close/>
                  </a:path>
                </a:pathLst>
              </a:custGeom>
              <a:solidFill>
                <a:srgbClr val="8B8989"/>
              </a:solidFill>
              <a:ln w="9525">
                <a:noFill/>
                <a:round/>
                <a:headEnd/>
                <a:tailEnd/>
              </a:ln>
            </p:spPr>
            <p:txBody>
              <a:bodyPr/>
              <a:lstStyle/>
              <a:p>
                <a:endParaRPr lang="hu-HU"/>
              </a:p>
            </p:txBody>
          </p:sp>
          <p:sp>
            <p:nvSpPr>
              <p:cNvPr id="57668" name="Freeform 1257"/>
              <p:cNvSpPr>
                <a:spLocks/>
              </p:cNvSpPr>
              <p:nvPr/>
            </p:nvSpPr>
            <p:spPr bwMode="auto">
              <a:xfrm>
                <a:off x="2230" y="2414"/>
                <a:ext cx="50" cy="30"/>
              </a:xfrm>
              <a:custGeom>
                <a:avLst/>
                <a:gdLst>
                  <a:gd name="T0" fmla="*/ 0 w 50"/>
                  <a:gd name="T1" fmla="*/ 29 h 30"/>
                  <a:gd name="T2" fmla="*/ 48 w 50"/>
                  <a:gd name="T3" fmla="*/ 0 h 30"/>
                  <a:gd name="T4" fmla="*/ 50 w 50"/>
                  <a:gd name="T5" fmla="*/ 2 h 30"/>
                  <a:gd name="T6" fmla="*/ 2 w 50"/>
                  <a:gd name="T7" fmla="*/ 30 h 30"/>
                  <a:gd name="T8" fmla="*/ 0 w 50"/>
                  <a:gd name="T9" fmla="*/ 29 h 30"/>
                  <a:gd name="T10" fmla="*/ 0 60000 65536"/>
                  <a:gd name="T11" fmla="*/ 0 60000 65536"/>
                  <a:gd name="T12" fmla="*/ 0 60000 65536"/>
                  <a:gd name="T13" fmla="*/ 0 60000 65536"/>
                  <a:gd name="T14" fmla="*/ 0 60000 65536"/>
                  <a:gd name="T15" fmla="*/ 0 w 50"/>
                  <a:gd name="T16" fmla="*/ 0 h 30"/>
                  <a:gd name="T17" fmla="*/ 50 w 50"/>
                  <a:gd name="T18" fmla="*/ 30 h 30"/>
                </a:gdLst>
                <a:ahLst/>
                <a:cxnLst>
                  <a:cxn ang="T10">
                    <a:pos x="T0" y="T1"/>
                  </a:cxn>
                  <a:cxn ang="T11">
                    <a:pos x="T2" y="T3"/>
                  </a:cxn>
                  <a:cxn ang="T12">
                    <a:pos x="T4" y="T5"/>
                  </a:cxn>
                  <a:cxn ang="T13">
                    <a:pos x="T6" y="T7"/>
                  </a:cxn>
                  <a:cxn ang="T14">
                    <a:pos x="T8" y="T9"/>
                  </a:cxn>
                </a:cxnLst>
                <a:rect l="T15" t="T16" r="T17" b="T18"/>
                <a:pathLst>
                  <a:path w="50" h="30">
                    <a:moveTo>
                      <a:pt x="0" y="29"/>
                    </a:moveTo>
                    <a:lnTo>
                      <a:pt x="48" y="0"/>
                    </a:lnTo>
                    <a:lnTo>
                      <a:pt x="50" y="2"/>
                    </a:lnTo>
                    <a:lnTo>
                      <a:pt x="2" y="30"/>
                    </a:lnTo>
                    <a:lnTo>
                      <a:pt x="0" y="29"/>
                    </a:lnTo>
                    <a:close/>
                  </a:path>
                </a:pathLst>
              </a:custGeom>
              <a:solidFill>
                <a:srgbClr val="8C8B8B"/>
              </a:solidFill>
              <a:ln w="9525">
                <a:noFill/>
                <a:round/>
                <a:headEnd/>
                <a:tailEnd/>
              </a:ln>
            </p:spPr>
            <p:txBody>
              <a:bodyPr/>
              <a:lstStyle/>
              <a:p>
                <a:endParaRPr lang="hu-HU"/>
              </a:p>
            </p:txBody>
          </p:sp>
          <p:sp>
            <p:nvSpPr>
              <p:cNvPr id="57669" name="Freeform 1258"/>
              <p:cNvSpPr>
                <a:spLocks/>
              </p:cNvSpPr>
              <p:nvPr/>
            </p:nvSpPr>
            <p:spPr bwMode="auto">
              <a:xfrm>
                <a:off x="2230" y="2414"/>
                <a:ext cx="51" cy="31"/>
              </a:xfrm>
              <a:custGeom>
                <a:avLst/>
                <a:gdLst>
                  <a:gd name="T0" fmla="*/ 0 w 51"/>
                  <a:gd name="T1" fmla="*/ 29 h 31"/>
                  <a:gd name="T2" fmla="*/ 50 w 51"/>
                  <a:gd name="T3" fmla="*/ 0 h 31"/>
                  <a:gd name="T4" fmla="*/ 51 w 51"/>
                  <a:gd name="T5" fmla="*/ 3 h 31"/>
                  <a:gd name="T6" fmla="*/ 2 w 51"/>
                  <a:gd name="T7" fmla="*/ 31 h 31"/>
                  <a:gd name="T8" fmla="*/ 0 w 51"/>
                  <a:gd name="T9" fmla="*/ 29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9"/>
                    </a:moveTo>
                    <a:lnTo>
                      <a:pt x="50" y="0"/>
                    </a:lnTo>
                    <a:lnTo>
                      <a:pt x="51" y="3"/>
                    </a:lnTo>
                    <a:lnTo>
                      <a:pt x="2" y="31"/>
                    </a:lnTo>
                    <a:lnTo>
                      <a:pt x="0" y="29"/>
                    </a:lnTo>
                    <a:close/>
                  </a:path>
                </a:pathLst>
              </a:custGeom>
              <a:solidFill>
                <a:srgbClr val="8E8D8C"/>
              </a:solidFill>
              <a:ln w="9525">
                <a:noFill/>
                <a:round/>
                <a:headEnd/>
                <a:tailEnd/>
              </a:ln>
            </p:spPr>
            <p:txBody>
              <a:bodyPr/>
              <a:lstStyle/>
              <a:p>
                <a:endParaRPr lang="hu-HU"/>
              </a:p>
            </p:txBody>
          </p:sp>
          <p:sp>
            <p:nvSpPr>
              <p:cNvPr id="57670" name="Freeform 1259"/>
              <p:cNvSpPr>
                <a:spLocks/>
              </p:cNvSpPr>
              <p:nvPr/>
            </p:nvSpPr>
            <p:spPr bwMode="auto">
              <a:xfrm>
                <a:off x="2232" y="2416"/>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908F8E"/>
              </a:solidFill>
              <a:ln w="9525">
                <a:noFill/>
                <a:round/>
                <a:headEnd/>
                <a:tailEnd/>
              </a:ln>
            </p:spPr>
            <p:txBody>
              <a:bodyPr/>
              <a:lstStyle/>
              <a:p>
                <a:endParaRPr lang="hu-HU"/>
              </a:p>
            </p:txBody>
          </p:sp>
          <p:sp>
            <p:nvSpPr>
              <p:cNvPr id="57671" name="Freeform 1260"/>
              <p:cNvSpPr>
                <a:spLocks/>
              </p:cNvSpPr>
              <p:nvPr/>
            </p:nvSpPr>
            <p:spPr bwMode="auto">
              <a:xfrm>
                <a:off x="2232" y="2417"/>
                <a:ext cx="51" cy="31"/>
              </a:xfrm>
              <a:custGeom>
                <a:avLst/>
                <a:gdLst>
                  <a:gd name="T0" fmla="*/ 0 w 51"/>
                  <a:gd name="T1" fmla="*/ 28 h 31"/>
                  <a:gd name="T2" fmla="*/ 49 w 51"/>
                  <a:gd name="T3" fmla="*/ 0 h 31"/>
                  <a:gd name="T4" fmla="*/ 51 w 51"/>
                  <a:gd name="T5" fmla="*/ 3 h 31"/>
                  <a:gd name="T6" fmla="*/ 1 w 51"/>
                  <a:gd name="T7" fmla="*/ 31 h 31"/>
                  <a:gd name="T8" fmla="*/ 0 w 51"/>
                  <a:gd name="T9" fmla="*/ 28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8"/>
                    </a:moveTo>
                    <a:lnTo>
                      <a:pt x="49" y="0"/>
                    </a:lnTo>
                    <a:lnTo>
                      <a:pt x="51" y="3"/>
                    </a:lnTo>
                    <a:lnTo>
                      <a:pt x="1" y="31"/>
                    </a:lnTo>
                    <a:lnTo>
                      <a:pt x="0" y="28"/>
                    </a:lnTo>
                    <a:close/>
                  </a:path>
                </a:pathLst>
              </a:custGeom>
              <a:solidFill>
                <a:srgbClr val="949392"/>
              </a:solidFill>
              <a:ln w="9525">
                <a:noFill/>
                <a:round/>
                <a:headEnd/>
                <a:tailEnd/>
              </a:ln>
            </p:spPr>
            <p:txBody>
              <a:bodyPr/>
              <a:lstStyle/>
              <a:p>
                <a:endParaRPr lang="hu-HU"/>
              </a:p>
            </p:txBody>
          </p:sp>
          <p:sp>
            <p:nvSpPr>
              <p:cNvPr id="57672" name="Freeform 1261"/>
              <p:cNvSpPr>
                <a:spLocks/>
              </p:cNvSpPr>
              <p:nvPr/>
            </p:nvSpPr>
            <p:spPr bwMode="auto">
              <a:xfrm>
                <a:off x="2233" y="2419"/>
                <a:ext cx="50" cy="31"/>
              </a:xfrm>
              <a:custGeom>
                <a:avLst/>
                <a:gdLst>
                  <a:gd name="T0" fmla="*/ 0 w 50"/>
                  <a:gd name="T1" fmla="*/ 28 h 31"/>
                  <a:gd name="T2" fmla="*/ 48 w 50"/>
                  <a:gd name="T3" fmla="*/ 0 h 31"/>
                  <a:gd name="T4" fmla="*/ 50 w 50"/>
                  <a:gd name="T5" fmla="*/ 2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2"/>
                    </a:lnTo>
                    <a:lnTo>
                      <a:pt x="2" y="31"/>
                    </a:lnTo>
                    <a:lnTo>
                      <a:pt x="0" y="28"/>
                    </a:lnTo>
                    <a:close/>
                  </a:path>
                </a:pathLst>
              </a:custGeom>
              <a:solidFill>
                <a:srgbClr val="969595"/>
              </a:solidFill>
              <a:ln w="9525">
                <a:noFill/>
                <a:round/>
                <a:headEnd/>
                <a:tailEnd/>
              </a:ln>
            </p:spPr>
            <p:txBody>
              <a:bodyPr/>
              <a:lstStyle/>
              <a:p>
                <a:endParaRPr lang="hu-HU"/>
              </a:p>
            </p:txBody>
          </p:sp>
          <p:sp>
            <p:nvSpPr>
              <p:cNvPr id="57673" name="Freeform 1262"/>
              <p:cNvSpPr>
                <a:spLocks/>
              </p:cNvSpPr>
              <p:nvPr/>
            </p:nvSpPr>
            <p:spPr bwMode="auto">
              <a:xfrm>
                <a:off x="2233" y="2420"/>
                <a:ext cx="51" cy="31"/>
              </a:xfrm>
              <a:custGeom>
                <a:avLst/>
                <a:gdLst>
                  <a:gd name="T0" fmla="*/ 0 w 51"/>
                  <a:gd name="T1" fmla="*/ 28 h 31"/>
                  <a:gd name="T2" fmla="*/ 50 w 51"/>
                  <a:gd name="T3" fmla="*/ 0 h 31"/>
                  <a:gd name="T4" fmla="*/ 51 w 51"/>
                  <a:gd name="T5" fmla="*/ 3 h 31"/>
                  <a:gd name="T6" fmla="*/ 2 w 51"/>
                  <a:gd name="T7" fmla="*/ 31 h 31"/>
                  <a:gd name="T8" fmla="*/ 0 w 51"/>
                  <a:gd name="T9" fmla="*/ 28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8"/>
                    </a:moveTo>
                    <a:lnTo>
                      <a:pt x="50" y="0"/>
                    </a:lnTo>
                    <a:lnTo>
                      <a:pt x="51" y="3"/>
                    </a:lnTo>
                    <a:lnTo>
                      <a:pt x="2" y="31"/>
                    </a:lnTo>
                    <a:lnTo>
                      <a:pt x="0" y="28"/>
                    </a:lnTo>
                    <a:close/>
                  </a:path>
                </a:pathLst>
              </a:custGeom>
              <a:solidFill>
                <a:srgbClr val="989796"/>
              </a:solidFill>
              <a:ln w="9525">
                <a:noFill/>
                <a:round/>
                <a:headEnd/>
                <a:tailEnd/>
              </a:ln>
            </p:spPr>
            <p:txBody>
              <a:bodyPr/>
              <a:lstStyle/>
              <a:p>
                <a:endParaRPr lang="hu-HU"/>
              </a:p>
            </p:txBody>
          </p:sp>
          <p:sp>
            <p:nvSpPr>
              <p:cNvPr id="57674" name="Freeform 1263"/>
              <p:cNvSpPr>
                <a:spLocks/>
              </p:cNvSpPr>
              <p:nvPr/>
            </p:nvSpPr>
            <p:spPr bwMode="auto">
              <a:xfrm>
                <a:off x="2235" y="2421"/>
                <a:ext cx="49" cy="31"/>
              </a:xfrm>
              <a:custGeom>
                <a:avLst/>
                <a:gdLst>
                  <a:gd name="T0" fmla="*/ 0 w 49"/>
                  <a:gd name="T1" fmla="*/ 29 h 31"/>
                  <a:gd name="T2" fmla="*/ 48 w 49"/>
                  <a:gd name="T3" fmla="*/ 0 h 31"/>
                  <a:gd name="T4" fmla="*/ 49 w 49"/>
                  <a:gd name="T5" fmla="*/ 3 h 31"/>
                  <a:gd name="T6" fmla="*/ 1 w 49"/>
                  <a:gd name="T7" fmla="*/ 31 h 31"/>
                  <a:gd name="T8" fmla="*/ 0 w 49"/>
                  <a:gd name="T9" fmla="*/ 29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9"/>
                    </a:moveTo>
                    <a:lnTo>
                      <a:pt x="48" y="0"/>
                    </a:lnTo>
                    <a:lnTo>
                      <a:pt x="49" y="3"/>
                    </a:lnTo>
                    <a:lnTo>
                      <a:pt x="1" y="31"/>
                    </a:lnTo>
                    <a:lnTo>
                      <a:pt x="0" y="29"/>
                    </a:lnTo>
                    <a:close/>
                  </a:path>
                </a:pathLst>
              </a:custGeom>
              <a:solidFill>
                <a:srgbClr val="9A9A99"/>
              </a:solidFill>
              <a:ln w="9525">
                <a:noFill/>
                <a:round/>
                <a:headEnd/>
                <a:tailEnd/>
              </a:ln>
            </p:spPr>
            <p:txBody>
              <a:bodyPr/>
              <a:lstStyle/>
              <a:p>
                <a:endParaRPr lang="hu-HU"/>
              </a:p>
            </p:txBody>
          </p:sp>
          <p:sp>
            <p:nvSpPr>
              <p:cNvPr id="57675" name="Freeform 1264"/>
              <p:cNvSpPr>
                <a:spLocks/>
              </p:cNvSpPr>
              <p:nvPr/>
            </p:nvSpPr>
            <p:spPr bwMode="auto">
              <a:xfrm>
                <a:off x="2235" y="2423"/>
                <a:ext cx="50" cy="29"/>
              </a:xfrm>
              <a:custGeom>
                <a:avLst/>
                <a:gdLst>
                  <a:gd name="T0" fmla="*/ 0 w 50"/>
                  <a:gd name="T1" fmla="*/ 28 h 29"/>
                  <a:gd name="T2" fmla="*/ 49 w 50"/>
                  <a:gd name="T3" fmla="*/ 0 h 29"/>
                  <a:gd name="T4" fmla="*/ 50 w 50"/>
                  <a:gd name="T5" fmla="*/ 1 h 29"/>
                  <a:gd name="T6" fmla="*/ 2 w 50"/>
                  <a:gd name="T7" fmla="*/ 29 h 29"/>
                  <a:gd name="T8" fmla="*/ 0 w 50"/>
                  <a:gd name="T9" fmla="*/ 28 h 29"/>
                  <a:gd name="T10" fmla="*/ 0 60000 65536"/>
                  <a:gd name="T11" fmla="*/ 0 60000 65536"/>
                  <a:gd name="T12" fmla="*/ 0 60000 65536"/>
                  <a:gd name="T13" fmla="*/ 0 60000 65536"/>
                  <a:gd name="T14" fmla="*/ 0 60000 65536"/>
                  <a:gd name="T15" fmla="*/ 0 w 50"/>
                  <a:gd name="T16" fmla="*/ 0 h 29"/>
                  <a:gd name="T17" fmla="*/ 50 w 50"/>
                  <a:gd name="T18" fmla="*/ 29 h 29"/>
                </a:gdLst>
                <a:ahLst/>
                <a:cxnLst>
                  <a:cxn ang="T10">
                    <a:pos x="T0" y="T1"/>
                  </a:cxn>
                  <a:cxn ang="T11">
                    <a:pos x="T2" y="T3"/>
                  </a:cxn>
                  <a:cxn ang="T12">
                    <a:pos x="T4" y="T5"/>
                  </a:cxn>
                  <a:cxn ang="T13">
                    <a:pos x="T6" y="T7"/>
                  </a:cxn>
                  <a:cxn ang="T14">
                    <a:pos x="T8" y="T9"/>
                  </a:cxn>
                </a:cxnLst>
                <a:rect l="T15" t="T16" r="T17" b="T18"/>
                <a:pathLst>
                  <a:path w="50" h="29">
                    <a:moveTo>
                      <a:pt x="0" y="28"/>
                    </a:moveTo>
                    <a:lnTo>
                      <a:pt x="49" y="0"/>
                    </a:lnTo>
                    <a:lnTo>
                      <a:pt x="50" y="1"/>
                    </a:lnTo>
                    <a:lnTo>
                      <a:pt x="2" y="29"/>
                    </a:lnTo>
                    <a:lnTo>
                      <a:pt x="0" y="28"/>
                    </a:lnTo>
                    <a:close/>
                  </a:path>
                </a:pathLst>
              </a:custGeom>
              <a:solidFill>
                <a:srgbClr val="9C9B9B"/>
              </a:solidFill>
              <a:ln w="9525">
                <a:noFill/>
                <a:round/>
                <a:headEnd/>
                <a:tailEnd/>
              </a:ln>
            </p:spPr>
            <p:txBody>
              <a:bodyPr/>
              <a:lstStyle/>
              <a:p>
                <a:endParaRPr lang="hu-HU"/>
              </a:p>
            </p:txBody>
          </p:sp>
          <p:sp>
            <p:nvSpPr>
              <p:cNvPr id="57676" name="Freeform 1265"/>
              <p:cNvSpPr>
                <a:spLocks/>
              </p:cNvSpPr>
              <p:nvPr/>
            </p:nvSpPr>
            <p:spPr bwMode="auto">
              <a:xfrm>
                <a:off x="2236" y="2424"/>
                <a:ext cx="49" cy="30"/>
              </a:xfrm>
              <a:custGeom>
                <a:avLst/>
                <a:gdLst>
                  <a:gd name="T0" fmla="*/ 0 w 49"/>
                  <a:gd name="T1" fmla="*/ 28 h 30"/>
                  <a:gd name="T2" fmla="*/ 48 w 49"/>
                  <a:gd name="T3" fmla="*/ 0 h 30"/>
                  <a:gd name="T4" fmla="*/ 49 w 49"/>
                  <a:gd name="T5" fmla="*/ 2 h 30"/>
                  <a:gd name="T6" fmla="*/ 1 w 49"/>
                  <a:gd name="T7" fmla="*/ 30 h 30"/>
                  <a:gd name="T8" fmla="*/ 0 w 49"/>
                  <a:gd name="T9" fmla="*/ 28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0" y="28"/>
                    </a:moveTo>
                    <a:lnTo>
                      <a:pt x="48" y="0"/>
                    </a:lnTo>
                    <a:lnTo>
                      <a:pt x="49" y="2"/>
                    </a:lnTo>
                    <a:lnTo>
                      <a:pt x="1" y="30"/>
                    </a:lnTo>
                    <a:lnTo>
                      <a:pt x="0" y="28"/>
                    </a:lnTo>
                    <a:close/>
                  </a:path>
                </a:pathLst>
              </a:custGeom>
              <a:solidFill>
                <a:srgbClr val="9F9E9D"/>
              </a:solidFill>
              <a:ln w="9525">
                <a:noFill/>
                <a:round/>
                <a:headEnd/>
                <a:tailEnd/>
              </a:ln>
            </p:spPr>
            <p:txBody>
              <a:bodyPr/>
              <a:lstStyle/>
              <a:p>
                <a:endParaRPr lang="hu-HU"/>
              </a:p>
            </p:txBody>
          </p:sp>
          <p:sp>
            <p:nvSpPr>
              <p:cNvPr id="57677" name="Freeform 1266"/>
              <p:cNvSpPr>
                <a:spLocks/>
              </p:cNvSpPr>
              <p:nvPr/>
            </p:nvSpPr>
            <p:spPr bwMode="auto">
              <a:xfrm>
                <a:off x="2237" y="2424"/>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A09F9F"/>
              </a:solidFill>
              <a:ln w="9525">
                <a:noFill/>
                <a:round/>
                <a:headEnd/>
                <a:tailEnd/>
              </a:ln>
            </p:spPr>
            <p:txBody>
              <a:bodyPr/>
              <a:lstStyle/>
              <a:p>
                <a:endParaRPr lang="hu-HU"/>
              </a:p>
            </p:txBody>
          </p:sp>
          <p:sp>
            <p:nvSpPr>
              <p:cNvPr id="57678" name="Freeform 1267"/>
              <p:cNvSpPr>
                <a:spLocks/>
              </p:cNvSpPr>
              <p:nvPr/>
            </p:nvSpPr>
            <p:spPr bwMode="auto">
              <a:xfrm>
                <a:off x="2237" y="2426"/>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A2A2A1"/>
              </a:solidFill>
              <a:ln w="9525">
                <a:noFill/>
                <a:round/>
                <a:headEnd/>
                <a:tailEnd/>
              </a:ln>
            </p:spPr>
            <p:txBody>
              <a:bodyPr/>
              <a:lstStyle/>
              <a:p>
                <a:endParaRPr lang="hu-HU"/>
              </a:p>
            </p:txBody>
          </p:sp>
          <p:sp>
            <p:nvSpPr>
              <p:cNvPr id="57679" name="Freeform 1268"/>
              <p:cNvSpPr>
                <a:spLocks/>
              </p:cNvSpPr>
              <p:nvPr/>
            </p:nvSpPr>
            <p:spPr bwMode="auto">
              <a:xfrm>
                <a:off x="2239" y="2427"/>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A4A3A3"/>
              </a:solidFill>
              <a:ln w="9525">
                <a:noFill/>
                <a:round/>
                <a:headEnd/>
                <a:tailEnd/>
              </a:ln>
            </p:spPr>
            <p:txBody>
              <a:bodyPr/>
              <a:lstStyle/>
              <a:p>
                <a:endParaRPr lang="hu-HU"/>
              </a:p>
            </p:txBody>
          </p:sp>
          <p:sp>
            <p:nvSpPr>
              <p:cNvPr id="57680" name="Freeform 1269"/>
              <p:cNvSpPr>
                <a:spLocks/>
              </p:cNvSpPr>
              <p:nvPr/>
            </p:nvSpPr>
            <p:spPr bwMode="auto">
              <a:xfrm>
                <a:off x="2239" y="2429"/>
                <a:ext cx="49" cy="31"/>
              </a:xfrm>
              <a:custGeom>
                <a:avLst/>
                <a:gdLst>
                  <a:gd name="T0" fmla="*/ 0 w 49"/>
                  <a:gd name="T1" fmla="*/ 28 h 31"/>
                  <a:gd name="T2" fmla="*/ 48 w 49"/>
                  <a:gd name="T3" fmla="*/ 0 h 31"/>
                  <a:gd name="T4" fmla="*/ 49 w 49"/>
                  <a:gd name="T5" fmla="*/ 2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2"/>
                    </a:lnTo>
                    <a:lnTo>
                      <a:pt x="1" y="31"/>
                    </a:lnTo>
                    <a:lnTo>
                      <a:pt x="0" y="28"/>
                    </a:lnTo>
                    <a:close/>
                  </a:path>
                </a:pathLst>
              </a:custGeom>
              <a:solidFill>
                <a:srgbClr val="A6A5A5"/>
              </a:solidFill>
              <a:ln w="9525">
                <a:noFill/>
                <a:round/>
                <a:headEnd/>
                <a:tailEnd/>
              </a:ln>
            </p:spPr>
            <p:txBody>
              <a:bodyPr/>
              <a:lstStyle/>
              <a:p>
                <a:endParaRPr lang="hu-HU"/>
              </a:p>
            </p:txBody>
          </p:sp>
          <p:sp>
            <p:nvSpPr>
              <p:cNvPr id="57681" name="Freeform 1270"/>
              <p:cNvSpPr>
                <a:spLocks/>
              </p:cNvSpPr>
              <p:nvPr/>
            </p:nvSpPr>
            <p:spPr bwMode="auto">
              <a:xfrm>
                <a:off x="2240" y="2430"/>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A8A7A6"/>
              </a:solidFill>
              <a:ln w="9525">
                <a:noFill/>
                <a:round/>
                <a:headEnd/>
                <a:tailEnd/>
              </a:ln>
            </p:spPr>
            <p:txBody>
              <a:bodyPr/>
              <a:lstStyle/>
              <a:p>
                <a:endParaRPr lang="hu-HU"/>
              </a:p>
            </p:txBody>
          </p:sp>
          <p:sp>
            <p:nvSpPr>
              <p:cNvPr id="57682" name="Freeform 1271"/>
              <p:cNvSpPr>
                <a:spLocks/>
              </p:cNvSpPr>
              <p:nvPr/>
            </p:nvSpPr>
            <p:spPr bwMode="auto">
              <a:xfrm>
                <a:off x="2240" y="2431"/>
                <a:ext cx="50" cy="30"/>
              </a:xfrm>
              <a:custGeom>
                <a:avLst/>
                <a:gdLst>
                  <a:gd name="T0" fmla="*/ 0 w 50"/>
                  <a:gd name="T1" fmla="*/ 29 h 30"/>
                  <a:gd name="T2" fmla="*/ 48 w 50"/>
                  <a:gd name="T3" fmla="*/ 0 h 30"/>
                  <a:gd name="T4" fmla="*/ 50 w 50"/>
                  <a:gd name="T5" fmla="*/ 2 h 30"/>
                  <a:gd name="T6" fmla="*/ 2 w 50"/>
                  <a:gd name="T7" fmla="*/ 30 h 30"/>
                  <a:gd name="T8" fmla="*/ 0 w 50"/>
                  <a:gd name="T9" fmla="*/ 29 h 30"/>
                  <a:gd name="T10" fmla="*/ 0 60000 65536"/>
                  <a:gd name="T11" fmla="*/ 0 60000 65536"/>
                  <a:gd name="T12" fmla="*/ 0 60000 65536"/>
                  <a:gd name="T13" fmla="*/ 0 60000 65536"/>
                  <a:gd name="T14" fmla="*/ 0 60000 65536"/>
                  <a:gd name="T15" fmla="*/ 0 w 50"/>
                  <a:gd name="T16" fmla="*/ 0 h 30"/>
                  <a:gd name="T17" fmla="*/ 50 w 50"/>
                  <a:gd name="T18" fmla="*/ 30 h 30"/>
                </a:gdLst>
                <a:ahLst/>
                <a:cxnLst>
                  <a:cxn ang="T10">
                    <a:pos x="T0" y="T1"/>
                  </a:cxn>
                  <a:cxn ang="T11">
                    <a:pos x="T2" y="T3"/>
                  </a:cxn>
                  <a:cxn ang="T12">
                    <a:pos x="T4" y="T5"/>
                  </a:cxn>
                  <a:cxn ang="T13">
                    <a:pos x="T6" y="T7"/>
                  </a:cxn>
                  <a:cxn ang="T14">
                    <a:pos x="T8" y="T9"/>
                  </a:cxn>
                </a:cxnLst>
                <a:rect l="T15" t="T16" r="T17" b="T18"/>
                <a:pathLst>
                  <a:path w="50" h="30">
                    <a:moveTo>
                      <a:pt x="0" y="29"/>
                    </a:moveTo>
                    <a:lnTo>
                      <a:pt x="48" y="0"/>
                    </a:lnTo>
                    <a:lnTo>
                      <a:pt x="50" y="2"/>
                    </a:lnTo>
                    <a:lnTo>
                      <a:pt x="2" y="30"/>
                    </a:lnTo>
                    <a:lnTo>
                      <a:pt x="0" y="29"/>
                    </a:lnTo>
                    <a:close/>
                  </a:path>
                </a:pathLst>
              </a:custGeom>
              <a:solidFill>
                <a:srgbClr val="ACABAB"/>
              </a:solidFill>
              <a:ln w="9525">
                <a:noFill/>
                <a:round/>
                <a:headEnd/>
                <a:tailEnd/>
              </a:ln>
            </p:spPr>
            <p:txBody>
              <a:bodyPr/>
              <a:lstStyle/>
              <a:p>
                <a:endParaRPr lang="hu-HU"/>
              </a:p>
            </p:txBody>
          </p:sp>
          <p:sp>
            <p:nvSpPr>
              <p:cNvPr id="57683" name="Freeform 1272"/>
              <p:cNvSpPr>
                <a:spLocks/>
              </p:cNvSpPr>
              <p:nvPr/>
            </p:nvSpPr>
            <p:spPr bwMode="auto">
              <a:xfrm>
                <a:off x="2242" y="2433"/>
                <a:ext cx="49" cy="29"/>
              </a:xfrm>
              <a:custGeom>
                <a:avLst/>
                <a:gdLst>
                  <a:gd name="T0" fmla="*/ 0 w 49"/>
                  <a:gd name="T1" fmla="*/ 28 h 29"/>
                  <a:gd name="T2" fmla="*/ 48 w 49"/>
                  <a:gd name="T3" fmla="*/ 0 h 29"/>
                  <a:gd name="T4" fmla="*/ 49 w 49"/>
                  <a:gd name="T5" fmla="*/ 1 h 29"/>
                  <a:gd name="T6" fmla="*/ 1 w 49"/>
                  <a:gd name="T7" fmla="*/ 29 h 29"/>
                  <a:gd name="T8" fmla="*/ 0 w 49"/>
                  <a:gd name="T9" fmla="*/ 28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8"/>
                    </a:moveTo>
                    <a:lnTo>
                      <a:pt x="48" y="0"/>
                    </a:lnTo>
                    <a:lnTo>
                      <a:pt x="49" y="1"/>
                    </a:lnTo>
                    <a:lnTo>
                      <a:pt x="1" y="29"/>
                    </a:lnTo>
                    <a:lnTo>
                      <a:pt x="0" y="28"/>
                    </a:lnTo>
                    <a:close/>
                  </a:path>
                </a:pathLst>
              </a:custGeom>
              <a:solidFill>
                <a:srgbClr val="AEADAD"/>
              </a:solidFill>
              <a:ln w="9525">
                <a:noFill/>
                <a:round/>
                <a:headEnd/>
                <a:tailEnd/>
              </a:ln>
            </p:spPr>
            <p:txBody>
              <a:bodyPr/>
              <a:lstStyle/>
              <a:p>
                <a:endParaRPr lang="hu-HU"/>
              </a:p>
            </p:txBody>
          </p:sp>
          <p:sp>
            <p:nvSpPr>
              <p:cNvPr id="57684" name="Freeform 1273"/>
              <p:cNvSpPr>
                <a:spLocks/>
              </p:cNvSpPr>
              <p:nvPr/>
            </p:nvSpPr>
            <p:spPr bwMode="auto">
              <a:xfrm>
                <a:off x="2242" y="2433"/>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B1B0B0"/>
              </a:solidFill>
              <a:ln w="9525">
                <a:noFill/>
                <a:round/>
                <a:headEnd/>
                <a:tailEnd/>
              </a:ln>
            </p:spPr>
            <p:txBody>
              <a:bodyPr/>
              <a:lstStyle/>
              <a:p>
                <a:endParaRPr lang="hu-HU"/>
              </a:p>
            </p:txBody>
          </p:sp>
          <p:sp>
            <p:nvSpPr>
              <p:cNvPr id="57685" name="Freeform 1274"/>
              <p:cNvSpPr>
                <a:spLocks/>
              </p:cNvSpPr>
              <p:nvPr/>
            </p:nvSpPr>
            <p:spPr bwMode="auto">
              <a:xfrm>
                <a:off x="2243" y="2434"/>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B3B2B2"/>
              </a:solidFill>
              <a:ln w="9525">
                <a:noFill/>
                <a:round/>
                <a:headEnd/>
                <a:tailEnd/>
              </a:ln>
            </p:spPr>
            <p:txBody>
              <a:bodyPr/>
              <a:lstStyle/>
              <a:p>
                <a:endParaRPr lang="hu-HU"/>
              </a:p>
            </p:txBody>
          </p:sp>
          <p:sp>
            <p:nvSpPr>
              <p:cNvPr id="57686" name="Freeform 1275"/>
              <p:cNvSpPr>
                <a:spLocks/>
              </p:cNvSpPr>
              <p:nvPr/>
            </p:nvSpPr>
            <p:spPr bwMode="auto">
              <a:xfrm>
                <a:off x="2243" y="2436"/>
                <a:ext cx="49" cy="31"/>
              </a:xfrm>
              <a:custGeom>
                <a:avLst/>
                <a:gdLst>
                  <a:gd name="T0" fmla="*/ 0 w 49"/>
                  <a:gd name="T1" fmla="*/ 28 h 31"/>
                  <a:gd name="T2" fmla="*/ 48 w 49"/>
                  <a:gd name="T3" fmla="*/ 0 h 31"/>
                  <a:gd name="T4" fmla="*/ 49 w 49"/>
                  <a:gd name="T5" fmla="*/ 2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2"/>
                    </a:lnTo>
                    <a:lnTo>
                      <a:pt x="1" y="31"/>
                    </a:lnTo>
                    <a:lnTo>
                      <a:pt x="0" y="28"/>
                    </a:lnTo>
                    <a:close/>
                  </a:path>
                </a:pathLst>
              </a:custGeom>
              <a:solidFill>
                <a:srgbClr val="B6B6B5"/>
              </a:solidFill>
              <a:ln w="9525">
                <a:noFill/>
                <a:round/>
                <a:headEnd/>
                <a:tailEnd/>
              </a:ln>
            </p:spPr>
            <p:txBody>
              <a:bodyPr/>
              <a:lstStyle/>
              <a:p>
                <a:endParaRPr lang="hu-HU"/>
              </a:p>
            </p:txBody>
          </p:sp>
          <p:sp>
            <p:nvSpPr>
              <p:cNvPr id="57687" name="Freeform 1276"/>
              <p:cNvSpPr>
                <a:spLocks/>
              </p:cNvSpPr>
              <p:nvPr/>
            </p:nvSpPr>
            <p:spPr bwMode="auto">
              <a:xfrm>
                <a:off x="2244" y="2437"/>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B8B8B7"/>
              </a:solidFill>
              <a:ln w="9525">
                <a:noFill/>
                <a:round/>
                <a:headEnd/>
                <a:tailEnd/>
              </a:ln>
            </p:spPr>
            <p:txBody>
              <a:bodyPr/>
              <a:lstStyle/>
              <a:p>
                <a:endParaRPr lang="hu-HU"/>
              </a:p>
            </p:txBody>
          </p:sp>
          <p:sp>
            <p:nvSpPr>
              <p:cNvPr id="57688" name="Freeform 1277"/>
              <p:cNvSpPr>
                <a:spLocks/>
              </p:cNvSpPr>
              <p:nvPr/>
            </p:nvSpPr>
            <p:spPr bwMode="auto">
              <a:xfrm>
                <a:off x="2244" y="2438"/>
                <a:ext cx="50" cy="31"/>
              </a:xfrm>
              <a:custGeom>
                <a:avLst/>
                <a:gdLst>
                  <a:gd name="T0" fmla="*/ 0 w 50"/>
                  <a:gd name="T1" fmla="*/ 29 h 31"/>
                  <a:gd name="T2" fmla="*/ 48 w 50"/>
                  <a:gd name="T3" fmla="*/ 0 h 31"/>
                  <a:gd name="T4" fmla="*/ 50 w 50"/>
                  <a:gd name="T5" fmla="*/ 3 h 31"/>
                  <a:gd name="T6" fmla="*/ 2 w 50"/>
                  <a:gd name="T7" fmla="*/ 31 h 31"/>
                  <a:gd name="T8" fmla="*/ 0 w 50"/>
                  <a:gd name="T9" fmla="*/ 29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9"/>
                    </a:moveTo>
                    <a:lnTo>
                      <a:pt x="48" y="0"/>
                    </a:lnTo>
                    <a:lnTo>
                      <a:pt x="50" y="3"/>
                    </a:lnTo>
                    <a:lnTo>
                      <a:pt x="2" y="31"/>
                    </a:lnTo>
                    <a:lnTo>
                      <a:pt x="0" y="29"/>
                    </a:lnTo>
                    <a:close/>
                  </a:path>
                </a:pathLst>
              </a:custGeom>
              <a:solidFill>
                <a:srgbClr val="BBBBBA"/>
              </a:solidFill>
              <a:ln w="9525">
                <a:noFill/>
                <a:round/>
                <a:headEnd/>
                <a:tailEnd/>
              </a:ln>
            </p:spPr>
            <p:txBody>
              <a:bodyPr/>
              <a:lstStyle/>
              <a:p>
                <a:endParaRPr lang="hu-HU"/>
              </a:p>
            </p:txBody>
          </p:sp>
          <p:sp>
            <p:nvSpPr>
              <p:cNvPr id="57689" name="Freeform 1278"/>
              <p:cNvSpPr>
                <a:spLocks/>
              </p:cNvSpPr>
              <p:nvPr/>
            </p:nvSpPr>
            <p:spPr bwMode="auto">
              <a:xfrm>
                <a:off x="2246" y="2440"/>
                <a:ext cx="49" cy="29"/>
              </a:xfrm>
              <a:custGeom>
                <a:avLst/>
                <a:gdLst>
                  <a:gd name="T0" fmla="*/ 0 w 49"/>
                  <a:gd name="T1" fmla="*/ 28 h 29"/>
                  <a:gd name="T2" fmla="*/ 48 w 49"/>
                  <a:gd name="T3" fmla="*/ 0 h 29"/>
                  <a:gd name="T4" fmla="*/ 49 w 49"/>
                  <a:gd name="T5" fmla="*/ 3 h 29"/>
                  <a:gd name="T6" fmla="*/ 1 w 49"/>
                  <a:gd name="T7" fmla="*/ 29 h 29"/>
                  <a:gd name="T8" fmla="*/ 0 w 49"/>
                  <a:gd name="T9" fmla="*/ 28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8"/>
                    </a:moveTo>
                    <a:lnTo>
                      <a:pt x="48" y="0"/>
                    </a:lnTo>
                    <a:lnTo>
                      <a:pt x="49" y="3"/>
                    </a:lnTo>
                    <a:lnTo>
                      <a:pt x="1" y="29"/>
                    </a:lnTo>
                    <a:lnTo>
                      <a:pt x="0" y="28"/>
                    </a:lnTo>
                    <a:close/>
                  </a:path>
                </a:pathLst>
              </a:custGeom>
              <a:solidFill>
                <a:srgbClr val="BDBDBC"/>
              </a:solidFill>
              <a:ln w="9525">
                <a:noFill/>
                <a:round/>
                <a:headEnd/>
                <a:tailEnd/>
              </a:ln>
            </p:spPr>
            <p:txBody>
              <a:bodyPr/>
              <a:lstStyle/>
              <a:p>
                <a:endParaRPr lang="hu-HU"/>
              </a:p>
            </p:txBody>
          </p:sp>
          <p:sp>
            <p:nvSpPr>
              <p:cNvPr id="57690" name="Freeform 1279"/>
              <p:cNvSpPr>
                <a:spLocks/>
              </p:cNvSpPr>
              <p:nvPr/>
            </p:nvSpPr>
            <p:spPr bwMode="auto">
              <a:xfrm>
                <a:off x="2246" y="2441"/>
                <a:ext cx="49" cy="30"/>
              </a:xfrm>
              <a:custGeom>
                <a:avLst/>
                <a:gdLst>
                  <a:gd name="T0" fmla="*/ 0 w 49"/>
                  <a:gd name="T1" fmla="*/ 28 h 30"/>
                  <a:gd name="T2" fmla="*/ 48 w 49"/>
                  <a:gd name="T3" fmla="*/ 0 h 30"/>
                  <a:gd name="T4" fmla="*/ 49 w 49"/>
                  <a:gd name="T5" fmla="*/ 2 h 30"/>
                  <a:gd name="T6" fmla="*/ 1 w 49"/>
                  <a:gd name="T7" fmla="*/ 30 h 30"/>
                  <a:gd name="T8" fmla="*/ 0 w 49"/>
                  <a:gd name="T9" fmla="*/ 28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0" y="28"/>
                    </a:moveTo>
                    <a:lnTo>
                      <a:pt x="48" y="0"/>
                    </a:lnTo>
                    <a:lnTo>
                      <a:pt x="49" y="2"/>
                    </a:lnTo>
                    <a:lnTo>
                      <a:pt x="1" y="30"/>
                    </a:lnTo>
                    <a:lnTo>
                      <a:pt x="0" y="28"/>
                    </a:lnTo>
                    <a:close/>
                  </a:path>
                </a:pathLst>
              </a:custGeom>
              <a:solidFill>
                <a:srgbClr val="C0C0BF"/>
              </a:solidFill>
              <a:ln w="9525">
                <a:noFill/>
                <a:round/>
                <a:headEnd/>
                <a:tailEnd/>
              </a:ln>
            </p:spPr>
            <p:txBody>
              <a:bodyPr/>
              <a:lstStyle/>
              <a:p>
                <a:endParaRPr lang="hu-HU"/>
              </a:p>
            </p:txBody>
          </p:sp>
          <p:sp>
            <p:nvSpPr>
              <p:cNvPr id="57691" name="Freeform 1280"/>
              <p:cNvSpPr>
                <a:spLocks/>
              </p:cNvSpPr>
              <p:nvPr/>
            </p:nvSpPr>
            <p:spPr bwMode="auto">
              <a:xfrm>
                <a:off x="2247" y="2443"/>
                <a:ext cx="50" cy="29"/>
              </a:xfrm>
              <a:custGeom>
                <a:avLst/>
                <a:gdLst>
                  <a:gd name="T0" fmla="*/ 0 w 50"/>
                  <a:gd name="T1" fmla="*/ 26 h 29"/>
                  <a:gd name="T2" fmla="*/ 48 w 50"/>
                  <a:gd name="T3" fmla="*/ 0 h 29"/>
                  <a:gd name="T4" fmla="*/ 50 w 50"/>
                  <a:gd name="T5" fmla="*/ 1 h 29"/>
                  <a:gd name="T6" fmla="*/ 2 w 50"/>
                  <a:gd name="T7" fmla="*/ 29 h 29"/>
                  <a:gd name="T8" fmla="*/ 0 w 50"/>
                  <a:gd name="T9" fmla="*/ 26 h 29"/>
                  <a:gd name="T10" fmla="*/ 0 60000 65536"/>
                  <a:gd name="T11" fmla="*/ 0 60000 65536"/>
                  <a:gd name="T12" fmla="*/ 0 60000 65536"/>
                  <a:gd name="T13" fmla="*/ 0 60000 65536"/>
                  <a:gd name="T14" fmla="*/ 0 60000 65536"/>
                  <a:gd name="T15" fmla="*/ 0 w 50"/>
                  <a:gd name="T16" fmla="*/ 0 h 29"/>
                  <a:gd name="T17" fmla="*/ 50 w 50"/>
                  <a:gd name="T18" fmla="*/ 29 h 29"/>
                </a:gdLst>
                <a:ahLst/>
                <a:cxnLst>
                  <a:cxn ang="T10">
                    <a:pos x="T0" y="T1"/>
                  </a:cxn>
                  <a:cxn ang="T11">
                    <a:pos x="T2" y="T3"/>
                  </a:cxn>
                  <a:cxn ang="T12">
                    <a:pos x="T4" y="T5"/>
                  </a:cxn>
                  <a:cxn ang="T13">
                    <a:pos x="T6" y="T7"/>
                  </a:cxn>
                  <a:cxn ang="T14">
                    <a:pos x="T8" y="T9"/>
                  </a:cxn>
                </a:cxnLst>
                <a:rect l="T15" t="T16" r="T17" b="T18"/>
                <a:pathLst>
                  <a:path w="50" h="29">
                    <a:moveTo>
                      <a:pt x="0" y="26"/>
                    </a:moveTo>
                    <a:lnTo>
                      <a:pt x="48" y="0"/>
                    </a:lnTo>
                    <a:lnTo>
                      <a:pt x="50" y="1"/>
                    </a:lnTo>
                    <a:lnTo>
                      <a:pt x="2" y="29"/>
                    </a:lnTo>
                    <a:lnTo>
                      <a:pt x="0" y="26"/>
                    </a:lnTo>
                    <a:close/>
                  </a:path>
                </a:pathLst>
              </a:custGeom>
              <a:solidFill>
                <a:srgbClr val="C3C3C2"/>
              </a:solidFill>
              <a:ln w="9525">
                <a:noFill/>
                <a:round/>
                <a:headEnd/>
                <a:tailEnd/>
              </a:ln>
            </p:spPr>
            <p:txBody>
              <a:bodyPr/>
              <a:lstStyle/>
              <a:p>
                <a:endParaRPr lang="hu-HU"/>
              </a:p>
            </p:txBody>
          </p:sp>
          <p:sp>
            <p:nvSpPr>
              <p:cNvPr id="57692" name="Freeform 1281"/>
              <p:cNvSpPr>
                <a:spLocks/>
              </p:cNvSpPr>
              <p:nvPr/>
            </p:nvSpPr>
            <p:spPr bwMode="auto">
              <a:xfrm>
                <a:off x="2247" y="2443"/>
                <a:ext cx="50" cy="31"/>
              </a:xfrm>
              <a:custGeom>
                <a:avLst/>
                <a:gdLst>
                  <a:gd name="T0" fmla="*/ 0 w 50"/>
                  <a:gd name="T1" fmla="*/ 28 h 31"/>
                  <a:gd name="T2" fmla="*/ 48 w 50"/>
                  <a:gd name="T3" fmla="*/ 0 h 31"/>
                  <a:gd name="T4" fmla="*/ 50 w 50"/>
                  <a:gd name="T5" fmla="*/ 2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2"/>
                    </a:lnTo>
                    <a:lnTo>
                      <a:pt x="2" y="31"/>
                    </a:lnTo>
                    <a:lnTo>
                      <a:pt x="0" y="28"/>
                    </a:lnTo>
                    <a:close/>
                  </a:path>
                </a:pathLst>
              </a:custGeom>
              <a:solidFill>
                <a:srgbClr val="C5C4C4"/>
              </a:solidFill>
              <a:ln w="9525">
                <a:noFill/>
                <a:round/>
                <a:headEnd/>
                <a:tailEnd/>
              </a:ln>
            </p:spPr>
            <p:txBody>
              <a:bodyPr/>
              <a:lstStyle/>
              <a:p>
                <a:endParaRPr lang="hu-HU"/>
              </a:p>
            </p:txBody>
          </p:sp>
          <p:sp>
            <p:nvSpPr>
              <p:cNvPr id="57693" name="Freeform 1282"/>
              <p:cNvSpPr>
                <a:spLocks/>
              </p:cNvSpPr>
              <p:nvPr/>
            </p:nvSpPr>
            <p:spPr bwMode="auto">
              <a:xfrm>
                <a:off x="2249" y="2444"/>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CAC9C9"/>
              </a:solidFill>
              <a:ln w="9525">
                <a:noFill/>
                <a:round/>
                <a:headEnd/>
                <a:tailEnd/>
              </a:ln>
            </p:spPr>
            <p:txBody>
              <a:bodyPr/>
              <a:lstStyle/>
              <a:p>
                <a:endParaRPr lang="hu-HU"/>
              </a:p>
            </p:txBody>
          </p:sp>
          <p:sp>
            <p:nvSpPr>
              <p:cNvPr id="57694" name="Freeform 1283"/>
              <p:cNvSpPr>
                <a:spLocks/>
              </p:cNvSpPr>
              <p:nvPr/>
            </p:nvSpPr>
            <p:spPr bwMode="auto">
              <a:xfrm>
                <a:off x="2249" y="2445"/>
                <a:ext cx="49" cy="31"/>
              </a:xfrm>
              <a:custGeom>
                <a:avLst/>
                <a:gdLst>
                  <a:gd name="T0" fmla="*/ 0 w 49"/>
                  <a:gd name="T1" fmla="*/ 29 h 31"/>
                  <a:gd name="T2" fmla="*/ 48 w 49"/>
                  <a:gd name="T3" fmla="*/ 0 h 31"/>
                  <a:gd name="T4" fmla="*/ 49 w 49"/>
                  <a:gd name="T5" fmla="*/ 3 h 31"/>
                  <a:gd name="T6" fmla="*/ 1 w 49"/>
                  <a:gd name="T7" fmla="*/ 31 h 31"/>
                  <a:gd name="T8" fmla="*/ 0 w 49"/>
                  <a:gd name="T9" fmla="*/ 29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9"/>
                    </a:moveTo>
                    <a:lnTo>
                      <a:pt x="48" y="0"/>
                    </a:lnTo>
                    <a:lnTo>
                      <a:pt x="49" y="3"/>
                    </a:lnTo>
                    <a:lnTo>
                      <a:pt x="1" y="31"/>
                    </a:lnTo>
                    <a:lnTo>
                      <a:pt x="0" y="29"/>
                    </a:lnTo>
                    <a:close/>
                  </a:path>
                </a:pathLst>
              </a:custGeom>
              <a:solidFill>
                <a:srgbClr val="CCCCCB"/>
              </a:solidFill>
              <a:ln w="9525">
                <a:noFill/>
                <a:round/>
                <a:headEnd/>
                <a:tailEnd/>
              </a:ln>
            </p:spPr>
            <p:txBody>
              <a:bodyPr/>
              <a:lstStyle/>
              <a:p>
                <a:endParaRPr lang="hu-HU"/>
              </a:p>
            </p:txBody>
          </p:sp>
          <p:sp>
            <p:nvSpPr>
              <p:cNvPr id="57695" name="Freeform 1284"/>
              <p:cNvSpPr>
                <a:spLocks/>
              </p:cNvSpPr>
              <p:nvPr/>
            </p:nvSpPr>
            <p:spPr bwMode="auto">
              <a:xfrm>
                <a:off x="2250" y="2447"/>
                <a:ext cx="49" cy="31"/>
              </a:xfrm>
              <a:custGeom>
                <a:avLst/>
                <a:gdLst>
                  <a:gd name="T0" fmla="*/ 0 w 49"/>
                  <a:gd name="T1" fmla="*/ 28 h 31"/>
                  <a:gd name="T2" fmla="*/ 48 w 49"/>
                  <a:gd name="T3" fmla="*/ 0 h 31"/>
                  <a:gd name="T4" fmla="*/ 49 w 49"/>
                  <a:gd name="T5" fmla="*/ 3 h 31"/>
                  <a:gd name="T6" fmla="*/ 2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2" y="31"/>
                    </a:lnTo>
                    <a:lnTo>
                      <a:pt x="0" y="28"/>
                    </a:lnTo>
                    <a:close/>
                  </a:path>
                </a:pathLst>
              </a:custGeom>
              <a:solidFill>
                <a:srgbClr val="CECECD"/>
              </a:solidFill>
              <a:ln w="9525">
                <a:noFill/>
                <a:round/>
                <a:headEnd/>
                <a:tailEnd/>
              </a:ln>
            </p:spPr>
            <p:txBody>
              <a:bodyPr/>
              <a:lstStyle/>
              <a:p>
                <a:endParaRPr lang="hu-HU"/>
              </a:p>
            </p:txBody>
          </p:sp>
          <p:sp>
            <p:nvSpPr>
              <p:cNvPr id="57696" name="Freeform 1285"/>
              <p:cNvSpPr>
                <a:spLocks/>
              </p:cNvSpPr>
              <p:nvPr/>
            </p:nvSpPr>
            <p:spPr bwMode="auto">
              <a:xfrm>
                <a:off x="2250" y="2448"/>
                <a:ext cx="49" cy="31"/>
              </a:xfrm>
              <a:custGeom>
                <a:avLst/>
                <a:gdLst>
                  <a:gd name="T0" fmla="*/ 0 w 49"/>
                  <a:gd name="T1" fmla="*/ 28 h 31"/>
                  <a:gd name="T2" fmla="*/ 48 w 49"/>
                  <a:gd name="T3" fmla="*/ 0 h 31"/>
                  <a:gd name="T4" fmla="*/ 49 w 49"/>
                  <a:gd name="T5" fmla="*/ 3 h 31"/>
                  <a:gd name="T6" fmla="*/ 2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2" y="31"/>
                    </a:lnTo>
                    <a:lnTo>
                      <a:pt x="0" y="28"/>
                    </a:lnTo>
                    <a:close/>
                  </a:path>
                </a:pathLst>
              </a:custGeom>
              <a:solidFill>
                <a:srgbClr val="D1D0D0"/>
              </a:solidFill>
              <a:ln w="9525">
                <a:noFill/>
                <a:round/>
                <a:headEnd/>
                <a:tailEnd/>
              </a:ln>
            </p:spPr>
            <p:txBody>
              <a:bodyPr/>
              <a:lstStyle/>
              <a:p>
                <a:endParaRPr lang="hu-HU"/>
              </a:p>
            </p:txBody>
          </p:sp>
          <p:sp>
            <p:nvSpPr>
              <p:cNvPr id="57697" name="Freeform 1286"/>
              <p:cNvSpPr>
                <a:spLocks/>
              </p:cNvSpPr>
              <p:nvPr/>
            </p:nvSpPr>
            <p:spPr bwMode="auto">
              <a:xfrm>
                <a:off x="2252" y="2450"/>
                <a:ext cx="49" cy="29"/>
              </a:xfrm>
              <a:custGeom>
                <a:avLst/>
                <a:gdLst>
                  <a:gd name="T0" fmla="*/ 0 w 49"/>
                  <a:gd name="T1" fmla="*/ 28 h 29"/>
                  <a:gd name="T2" fmla="*/ 47 w 49"/>
                  <a:gd name="T3" fmla="*/ 0 h 29"/>
                  <a:gd name="T4" fmla="*/ 49 w 49"/>
                  <a:gd name="T5" fmla="*/ 1 h 29"/>
                  <a:gd name="T6" fmla="*/ 1 w 49"/>
                  <a:gd name="T7" fmla="*/ 29 h 29"/>
                  <a:gd name="T8" fmla="*/ 0 w 49"/>
                  <a:gd name="T9" fmla="*/ 28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8"/>
                    </a:moveTo>
                    <a:lnTo>
                      <a:pt x="47" y="0"/>
                    </a:lnTo>
                    <a:lnTo>
                      <a:pt x="49" y="1"/>
                    </a:lnTo>
                    <a:lnTo>
                      <a:pt x="1" y="29"/>
                    </a:lnTo>
                    <a:lnTo>
                      <a:pt x="0" y="28"/>
                    </a:lnTo>
                    <a:close/>
                  </a:path>
                </a:pathLst>
              </a:custGeom>
              <a:solidFill>
                <a:srgbClr val="D4D3D3"/>
              </a:solidFill>
              <a:ln w="9525">
                <a:noFill/>
                <a:round/>
                <a:headEnd/>
                <a:tailEnd/>
              </a:ln>
            </p:spPr>
            <p:txBody>
              <a:bodyPr/>
              <a:lstStyle/>
              <a:p>
                <a:endParaRPr lang="hu-HU"/>
              </a:p>
            </p:txBody>
          </p:sp>
          <p:sp>
            <p:nvSpPr>
              <p:cNvPr id="57698" name="Freeform 1287"/>
              <p:cNvSpPr>
                <a:spLocks/>
              </p:cNvSpPr>
              <p:nvPr/>
            </p:nvSpPr>
            <p:spPr bwMode="auto">
              <a:xfrm>
                <a:off x="2252" y="2451"/>
                <a:ext cx="49" cy="30"/>
              </a:xfrm>
              <a:custGeom>
                <a:avLst/>
                <a:gdLst>
                  <a:gd name="T0" fmla="*/ 0 w 49"/>
                  <a:gd name="T1" fmla="*/ 28 h 30"/>
                  <a:gd name="T2" fmla="*/ 47 w 49"/>
                  <a:gd name="T3" fmla="*/ 0 h 30"/>
                  <a:gd name="T4" fmla="*/ 49 w 49"/>
                  <a:gd name="T5" fmla="*/ 1 h 30"/>
                  <a:gd name="T6" fmla="*/ 1 w 49"/>
                  <a:gd name="T7" fmla="*/ 30 h 30"/>
                  <a:gd name="T8" fmla="*/ 0 w 49"/>
                  <a:gd name="T9" fmla="*/ 28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0" y="28"/>
                    </a:moveTo>
                    <a:lnTo>
                      <a:pt x="47" y="0"/>
                    </a:lnTo>
                    <a:lnTo>
                      <a:pt x="49" y="1"/>
                    </a:lnTo>
                    <a:lnTo>
                      <a:pt x="1" y="30"/>
                    </a:lnTo>
                    <a:lnTo>
                      <a:pt x="0" y="28"/>
                    </a:lnTo>
                    <a:close/>
                  </a:path>
                </a:pathLst>
              </a:custGeom>
              <a:solidFill>
                <a:srgbClr val="D8D8D7"/>
              </a:solidFill>
              <a:ln w="9525">
                <a:noFill/>
                <a:round/>
                <a:headEnd/>
                <a:tailEnd/>
              </a:ln>
            </p:spPr>
            <p:txBody>
              <a:bodyPr/>
              <a:lstStyle/>
              <a:p>
                <a:endParaRPr lang="hu-HU"/>
              </a:p>
            </p:txBody>
          </p:sp>
          <p:sp>
            <p:nvSpPr>
              <p:cNvPr id="57699" name="Freeform 1288"/>
              <p:cNvSpPr>
                <a:spLocks/>
              </p:cNvSpPr>
              <p:nvPr/>
            </p:nvSpPr>
            <p:spPr bwMode="auto">
              <a:xfrm>
                <a:off x="2253" y="2451"/>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DBDBDA"/>
              </a:solidFill>
              <a:ln w="9525">
                <a:noFill/>
                <a:round/>
                <a:headEnd/>
                <a:tailEnd/>
              </a:ln>
            </p:spPr>
            <p:txBody>
              <a:bodyPr/>
              <a:lstStyle/>
              <a:p>
                <a:endParaRPr lang="hu-HU"/>
              </a:p>
            </p:txBody>
          </p:sp>
          <p:sp>
            <p:nvSpPr>
              <p:cNvPr id="57700" name="Freeform 1289"/>
              <p:cNvSpPr>
                <a:spLocks/>
              </p:cNvSpPr>
              <p:nvPr/>
            </p:nvSpPr>
            <p:spPr bwMode="auto">
              <a:xfrm>
                <a:off x="2253" y="2452"/>
                <a:ext cx="49" cy="31"/>
              </a:xfrm>
              <a:custGeom>
                <a:avLst/>
                <a:gdLst>
                  <a:gd name="T0" fmla="*/ 0 w 49"/>
                  <a:gd name="T1" fmla="*/ 29 h 31"/>
                  <a:gd name="T2" fmla="*/ 48 w 49"/>
                  <a:gd name="T3" fmla="*/ 0 h 31"/>
                  <a:gd name="T4" fmla="*/ 49 w 49"/>
                  <a:gd name="T5" fmla="*/ 3 h 31"/>
                  <a:gd name="T6" fmla="*/ 1 w 49"/>
                  <a:gd name="T7" fmla="*/ 31 h 31"/>
                  <a:gd name="T8" fmla="*/ 0 w 49"/>
                  <a:gd name="T9" fmla="*/ 29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9"/>
                    </a:moveTo>
                    <a:lnTo>
                      <a:pt x="48" y="0"/>
                    </a:lnTo>
                    <a:lnTo>
                      <a:pt x="49" y="3"/>
                    </a:lnTo>
                    <a:lnTo>
                      <a:pt x="1" y="31"/>
                    </a:lnTo>
                    <a:lnTo>
                      <a:pt x="0" y="29"/>
                    </a:lnTo>
                    <a:close/>
                  </a:path>
                </a:pathLst>
              </a:custGeom>
              <a:solidFill>
                <a:srgbClr val="DFDFDE"/>
              </a:solidFill>
              <a:ln w="9525">
                <a:noFill/>
                <a:round/>
                <a:headEnd/>
                <a:tailEnd/>
              </a:ln>
            </p:spPr>
            <p:txBody>
              <a:bodyPr/>
              <a:lstStyle/>
              <a:p>
                <a:endParaRPr lang="hu-HU"/>
              </a:p>
            </p:txBody>
          </p:sp>
          <p:sp>
            <p:nvSpPr>
              <p:cNvPr id="57701" name="Freeform 1290"/>
              <p:cNvSpPr>
                <a:spLocks/>
              </p:cNvSpPr>
              <p:nvPr/>
            </p:nvSpPr>
            <p:spPr bwMode="auto">
              <a:xfrm>
                <a:off x="2254" y="2454"/>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E3E3E3"/>
              </a:solidFill>
              <a:ln w="9525">
                <a:noFill/>
                <a:round/>
                <a:headEnd/>
                <a:tailEnd/>
              </a:ln>
            </p:spPr>
            <p:txBody>
              <a:bodyPr/>
              <a:lstStyle/>
              <a:p>
                <a:endParaRPr lang="hu-HU"/>
              </a:p>
            </p:txBody>
          </p:sp>
          <p:sp>
            <p:nvSpPr>
              <p:cNvPr id="57702" name="Freeform 1291"/>
              <p:cNvSpPr>
                <a:spLocks/>
              </p:cNvSpPr>
              <p:nvPr/>
            </p:nvSpPr>
            <p:spPr bwMode="auto">
              <a:xfrm>
                <a:off x="2254" y="2455"/>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E6E5E5"/>
              </a:solidFill>
              <a:ln w="9525">
                <a:noFill/>
                <a:round/>
                <a:headEnd/>
                <a:tailEnd/>
              </a:ln>
            </p:spPr>
            <p:txBody>
              <a:bodyPr/>
              <a:lstStyle/>
              <a:p>
                <a:endParaRPr lang="hu-HU"/>
              </a:p>
            </p:txBody>
          </p:sp>
          <p:sp>
            <p:nvSpPr>
              <p:cNvPr id="57703" name="Freeform 1292"/>
              <p:cNvSpPr>
                <a:spLocks/>
              </p:cNvSpPr>
              <p:nvPr/>
            </p:nvSpPr>
            <p:spPr bwMode="auto">
              <a:xfrm>
                <a:off x="2256" y="2457"/>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E9E9E9"/>
              </a:solidFill>
              <a:ln w="9525">
                <a:noFill/>
                <a:round/>
                <a:headEnd/>
                <a:tailEnd/>
              </a:ln>
            </p:spPr>
            <p:txBody>
              <a:bodyPr/>
              <a:lstStyle/>
              <a:p>
                <a:endParaRPr lang="hu-HU"/>
              </a:p>
            </p:txBody>
          </p:sp>
          <p:sp>
            <p:nvSpPr>
              <p:cNvPr id="57704" name="Freeform 1293"/>
              <p:cNvSpPr>
                <a:spLocks/>
              </p:cNvSpPr>
              <p:nvPr/>
            </p:nvSpPr>
            <p:spPr bwMode="auto">
              <a:xfrm>
                <a:off x="2256" y="2458"/>
                <a:ext cx="49" cy="30"/>
              </a:xfrm>
              <a:custGeom>
                <a:avLst/>
                <a:gdLst>
                  <a:gd name="T0" fmla="*/ 0 w 49"/>
                  <a:gd name="T1" fmla="*/ 28 h 30"/>
                  <a:gd name="T2" fmla="*/ 48 w 49"/>
                  <a:gd name="T3" fmla="*/ 0 h 30"/>
                  <a:gd name="T4" fmla="*/ 49 w 49"/>
                  <a:gd name="T5" fmla="*/ 3 h 30"/>
                  <a:gd name="T6" fmla="*/ 1 w 49"/>
                  <a:gd name="T7" fmla="*/ 30 h 30"/>
                  <a:gd name="T8" fmla="*/ 0 w 49"/>
                  <a:gd name="T9" fmla="*/ 28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0" y="28"/>
                    </a:moveTo>
                    <a:lnTo>
                      <a:pt x="48" y="0"/>
                    </a:lnTo>
                    <a:lnTo>
                      <a:pt x="49" y="3"/>
                    </a:lnTo>
                    <a:lnTo>
                      <a:pt x="1" y="30"/>
                    </a:lnTo>
                    <a:lnTo>
                      <a:pt x="0" y="28"/>
                    </a:lnTo>
                    <a:close/>
                  </a:path>
                </a:pathLst>
              </a:custGeom>
              <a:solidFill>
                <a:srgbClr val="F0F0EF"/>
              </a:solidFill>
              <a:ln w="9525">
                <a:noFill/>
                <a:round/>
                <a:headEnd/>
                <a:tailEnd/>
              </a:ln>
            </p:spPr>
            <p:txBody>
              <a:bodyPr/>
              <a:lstStyle/>
              <a:p>
                <a:endParaRPr lang="hu-HU"/>
              </a:p>
            </p:txBody>
          </p:sp>
          <p:sp>
            <p:nvSpPr>
              <p:cNvPr id="57705" name="Freeform 1294"/>
              <p:cNvSpPr>
                <a:spLocks/>
              </p:cNvSpPr>
              <p:nvPr/>
            </p:nvSpPr>
            <p:spPr bwMode="auto">
              <a:xfrm>
                <a:off x="2257" y="2460"/>
                <a:ext cx="49" cy="29"/>
              </a:xfrm>
              <a:custGeom>
                <a:avLst/>
                <a:gdLst>
                  <a:gd name="T0" fmla="*/ 0 w 49"/>
                  <a:gd name="T1" fmla="*/ 28 h 29"/>
                  <a:gd name="T2" fmla="*/ 48 w 49"/>
                  <a:gd name="T3" fmla="*/ 0 h 29"/>
                  <a:gd name="T4" fmla="*/ 49 w 49"/>
                  <a:gd name="T5" fmla="*/ 1 h 29"/>
                  <a:gd name="T6" fmla="*/ 2 w 49"/>
                  <a:gd name="T7" fmla="*/ 29 h 29"/>
                  <a:gd name="T8" fmla="*/ 0 w 49"/>
                  <a:gd name="T9" fmla="*/ 28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8"/>
                    </a:moveTo>
                    <a:lnTo>
                      <a:pt x="48" y="0"/>
                    </a:lnTo>
                    <a:lnTo>
                      <a:pt x="49" y="1"/>
                    </a:lnTo>
                    <a:lnTo>
                      <a:pt x="2" y="29"/>
                    </a:lnTo>
                    <a:lnTo>
                      <a:pt x="0" y="28"/>
                    </a:lnTo>
                    <a:close/>
                  </a:path>
                </a:pathLst>
              </a:custGeom>
              <a:solidFill>
                <a:srgbClr val="F2F2F2"/>
              </a:solidFill>
              <a:ln w="9525">
                <a:noFill/>
                <a:round/>
                <a:headEnd/>
                <a:tailEnd/>
              </a:ln>
            </p:spPr>
            <p:txBody>
              <a:bodyPr/>
              <a:lstStyle/>
              <a:p>
                <a:endParaRPr lang="hu-HU"/>
              </a:p>
            </p:txBody>
          </p:sp>
          <p:sp>
            <p:nvSpPr>
              <p:cNvPr id="57706" name="Freeform 1295"/>
              <p:cNvSpPr>
                <a:spLocks/>
              </p:cNvSpPr>
              <p:nvPr/>
            </p:nvSpPr>
            <p:spPr bwMode="auto">
              <a:xfrm>
                <a:off x="2257" y="2461"/>
                <a:ext cx="49" cy="29"/>
              </a:xfrm>
              <a:custGeom>
                <a:avLst/>
                <a:gdLst>
                  <a:gd name="T0" fmla="*/ 0 w 49"/>
                  <a:gd name="T1" fmla="*/ 27 h 29"/>
                  <a:gd name="T2" fmla="*/ 48 w 49"/>
                  <a:gd name="T3" fmla="*/ 0 h 29"/>
                  <a:gd name="T4" fmla="*/ 49 w 49"/>
                  <a:gd name="T5" fmla="*/ 1 h 29"/>
                  <a:gd name="T6" fmla="*/ 2 w 49"/>
                  <a:gd name="T7" fmla="*/ 29 h 29"/>
                  <a:gd name="T8" fmla="*/ 0 w 49"/>
                  <a:gd name="T9" fmla="*/ 27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7"/>
                    </a:moveTo>
                    <a:lnTo>
                      <a:pt x="48" y="0"/>
                    </a:lnTo>
                    <a:lnTo>
                      <a:pt x="49" y="1"/>
                    </a:lnTo>
                    <a:lnTo>
                      <a:pt x="2" y="29"/>
                    </a:lnTo>
                    <a:lnTo>
                      <a:pt x="0" y="27"/>
                    </a:lnTo>
                    <a:close/>
                  </a:path>
                </a:pathLst>
              </a:custGeom>
              <a:solidFill>
                <a:srgbClr val="F6F6F6"/>
              </a:solidFill>
              <a:ln w="9525">
                <a:noFill/>
                <a:round/>
                <a:headEnd/>
                <a:tailEnd/>
              </a:ln>
            </p:spPr>
            <p:txBody>
              <a:bodyPr/>
              <a:lstStyle/>
              <a:p>
                <a:endParaRPr lang="hu-HU"/>
              </a:p>
            </p:txBody>
          </p:sp>
          <p:sp>
            <p:nvSpPr>
              <p:cNvPr id="57707" name="Freeform 1296"/>
              <p:cNvSpPr>
                <a:spLocks/>
              </p:cNvSpPr>
              <p:nvPr/>
            </p:nvSpPr>
            <p:spPr bwMode="auto">
              <a:xfrm>
                <a:off x="2259" y="2461"/>
                <a:ext cx="49" cy="31"/>
              </a:xfrm>
              <a:custGeom>
                <a:avLst/>
                <a:gdLst>
                  <a:gd name="T0" fmla="*/ 0 w 49"/>
                  <a:gd name="T1" fmla="*/ 28 h 31"/>
                  <a:gd name="T2" fmla="*/ 47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7" y="0"/>
                    </a:lnTo>
                    <a:lnTo>
                      <a:pt x="49" y="3"/>
                    </a:lnTo>
                    <a:lnTo>
                      <a:pt x="1" y="31"/>
                    </a:lnTo>
                    <a:lnTo>
                      <a:pt x="0" y="28"/>
                    </a:lnTo>
                    <a:close/>
                  </a:path>
                </a:pathLst>
              </a:custGeom>
              <a:solidFill>
                <a:srgbClr val="F8F8F8"/>
              </a:solidFill>
              <a:ln w="9525">
                <a:noFill/>
                <a:round/>
                <a:headEnd/>
                <a:tailEnd/>
              </a:ln>
            </p:spPr>
            <p:txBody>
              <a:bodyPr/>
              <a:lstStyle/>
              <a:p>
                <a:endParaRPr lang="hu-HU"/>
              </a:p>
            </p:txBody>
          </p:sp>
          <p:sp>
            <p:nvSpPr>
              <p:cNvPr id="57708" name="Freeform 1297"/>
              <p:cNvSpPr>
                <a:spLocks/>
              </p:cNvSpPr>
              <p:nvPr/>
            </p:nvSpPr>
            <p:spPr bwMode="auto">
              <a:xfrm>
                <a:off x="2259" y="2462"/>
                <a:ext cx="49" cy="31"/>
              </a:xfrm>
              <a:custGeom>
                <a:avLst/>
                <a:gdLst>
                  <a:gd name="T0" fmla="*/ 0 w 49"/>
                  <a:gd name="T1" fmla="*/ 28 h 31"/>
                  <a:gd name="T2" fmla="*/ 47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7" y="0"/>
                    </a:lnTo>
                    <a:lnTo>
                      <a:pt x="49" y="3"/>
                    </a:lnTo>
                    <a:lnTo>
                      <a:pt x="1" y="31"/>
                    </a:lnTo>
                    <a:lnTo>
                      <a:pt x="0" y="28"/>
                    </a:lnTo>
                    <a:close/>
                  </a:path>
                </a:pathLst>
              </a:custGeom>
              <a:solidFill>
                <a:srgbClr val="FCFCFC"/>
              </a:solidFill>
              <a:ln w="9525">
                <a:noFill/>
                <a:round/>
                <a:headEnd/>
                <a:tailEnd/>
              </a:ln>
            </p:spPr>
            <p:txBody>
              <a:bodyPr/>
              <a:lstStyle/>
              <a:p>
                <a:endParaRPr lang="hu-HU"/>
              </a:p>
            </p:txBody>
          </p:sp>
          <p:sp>
            <p:nvSpPr>
              <p:cNvPr id="57709" name="Freeform 1298"/>
              <p:cNvSpPr>
                <a:spLocks/>
              </p:cNvSpPr>
              <p:nvPr/>
            </p:nvSpPr>
            <p:spPr bwMode="auto">
              <a:xfrm>
                <a:off x="2260" y="2464"/>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FFFFFF"/>
              </a:solidFill>
              <a:ln w="9525">
                <a:noFill/>
                <a:round/>
                <a:headEnd/>
                <a:tailEnd/>
              </a:ln>
            </p:spPr>
            <p:txBody>
              <a:bodyPr/>
              <a:lstStyle/>
              <a:p>
                <a:endParaRPr lang="hu-HU"/>
              </a:p>
            </p:txBody>
          </p:sp>
          <p:sp>
            <p:nvSpPr>
              <p:cNvPr id="57710" name="Freeform 1299"/>
              <p:cNvSpPr>
                <a:spLocks/>
              </p:cNvSpPr>
              <p:nvPr/>
            </p:nvSpPr>
            <p:spPr bwMode="auto">
              <a:xfrm>
                <a:off x="2260" y="2465"/>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FDFDFD"/>
              </a:solidFill>
              <a:ln w="9525">
                <a:noFill/>
                <a:round/>
                <a:headEnd/>
                <a:tailEnd/>
              </a:ln>
            </p:spPr>
            <p:txBody>
              <a:bodyPr/>
              <a:lstStyle/>
              <a:p>
                <a:endParaRPr lang="hu-HU"/>
              </a:p>
            </p:txBody>
          </p:sp>
          <p:sp>
            <p:nvSpPr>
              <p:cNvPr id="57711" name="Freeform 1300"/>
              <p:cNvSpPr>
                <a:spLocks/>
              </p:cNvSpPr>
              <p:nvPr/>
            </p:nvSpPr>
            <p:spPr bwMode="auto">
              <a:xfrm>
                <a:off x="2261" y="2467"/>
                <a:ext cx="50" cy="31"/>
              </a:xfrm>
              <a:custGeom>
                <a:avLst/>
                <a:gdLst>
                  <a:gd name="T0" fmla="*/ 0 w 50"/>
                  <a:gd name="T1" fmla="*/ 28 h 31"/>
                  <a:gd name="T2" fmla="*/ 48 w 50"/>
                  <a:gd name="T3" fmla="*/ 0 h 31"/>
                  <a:gd name="T4" fmla="*/ 50 w 50"/>
                  <a:gd name="T5" fmla="*/ 2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2"/>
                    </a:lnTo>
                    <a:lnTo>
                      <a:pt x="2" y="31"/>
                    </a:lnTo>
                    <a:lnTo>
                      <a:pt x="0" y="28"/>
                    </a:lnTo>
                    <a:close/>
                  </a:path>
                </a:pathLst>
              </a:custGeom>
              <a:solidFill>
                <a:srgbClr val="F9F9F9"/>
              </a:solidFill>
              <a:ln w="9525">
                <a:noFill/>
                <a:round/>
                <a:headEnd/>
                <a:tailEnd/>
              </a:ln>
            </p:spPr>
            <p:txBody>
              <a:bodyPr/>
              <a:lstStyle/>
              <a:p>
                <a:endParaRPr lang="hu-HU"/>
              </a:p>
            </p:txBody>
          </p:sp>
          <p:sp>
            <p:nvSpPr>
              <p:cNvPr id="57712" name="Freeform 1301"/>
              <p:cNvSpPr>
                <a:spLocks/>
              </p:cNvSpPr>
              <p:nvPr/>
            </p:nvSpPr>
            <p:spPr bwMode="auto">
              <a:xfrm>
                <a:off x="2261" y="2468"/>
                <a:ext cx="50" cy="30"/>
              </a:xfrm>
              <a:custGeom>
                <a:avLst/>
                <a:gdLst>
                  <a:gd name="T0" fmla="*/ 0 w 50"/>
                  <a:gd name="T1" fmla="*/ 28 h 30"/>
                  <a:gd name="T2" fmla="*/ 48 w 50"/>
                  <a:gd name="T3" fmla="*/ 0 h 30"/>
                  <a:gd name="T4" fmla="*/ 50 w 50"/>
                  <a:gd name="T5" fmla="*/ 1 h 30"/>
                  <a:gd name="T6" fmla="*/ 2 w 50"/>
                  <a:gd name="T7" fmla="*/ 30 h 30"/>
                  <a:gd name="T8" fmla="*/ 0 w 50"/>
                  <a:gd name="T9" fmla="*/ 28 h 30"/>
                  <a:gd name="T10" fmla="*/ 0 60000 65536"/>
                  <a:gd name="T11" fmla="*/ 0 60000 65536"/>
                  <a:gd name="T12" fmla="*/ 0 60000 65536"/>
                  <a:gd name="T13" fmla="*/ 0 60000 65536"/>
                  <a:gd name="T14" fmla="*/ 0 60000 65536"/>
                  <a:gd name="T15" fmla="*/ 0 w 50"/>
                  <a:gd name="T16" fmla="*/ 0 h 30"/>
                  <a:gd name="T17" fmla="*/ 50 w 50"/>
                  <a:gd name="T18" fmla="*/ 30 h 30"/>
                </a:gdLst>
                <a:ahLst/>
                <a:cxnLst>
                  <a:cxn ang="T10">
                    <a:pos x="T0" y="T1"/>
                  </a:cxn>
                  <a:cxn ang="T11">
                    <a:pos x="T2" y="T3"/>
                  </a:cxn>
                  <a:cxn ang="T12">
                    <a:pos x="T4" y="T5"/>
                  </a:cxn>
                  <a:cxn ang="T13">
                    <a:pos x="T6" y="T7"/>
                  </a:cxn>
                  <a:cxn ang="T14">
                    <a:pos x="T8" y="T9"/>
                  </a:cxn>
                </a:cxnLst>
                <a:rect l="T15" t="T16" r="T17" b="T18"/>
                <a:pathLst>
                  <a:path w="50" h="30">
                    <a:moveTo>
                      <a:pt x="0" y="28"/>
                    </a:moveTo>
                    <a:lnTo>
                      <a:pt x="48" y="0"/>
                    </a:lnTo>
                    <a:lnTo>
                      <a:pt x="50" y="1"/>
                    </a:lnTo>
                    <a:lnTo>
                      <a:pt x="2" y="30"/>
                    </a:lnTo>
                    <a:lnTo>
                      <a:pt x="0" y="28"/>
                    </a:lnTo>
                    <a:close/>
                  </a:path>
                </a:pathLst>
              </a:custGeom>
              <a:solidFill>
                <a:srgbClr val="F7F7F7"/>
              </a:solidFill>
              <a:ln w="9525">
                <a:noFill/>
                <a:round/>
                <a:headEnd/>
                <a:tailEnd/>
              </a:ln>
            </p:spPr>
            <p:txBody>
              <a:bodyPr/>
              <a:lstStyle/>
              <a:p>
                <a:endParaRPr lang="hu-HU"/>
              </a:p>
            </p:txBody>
          </p:sp>
          <p:sp>
            <p:nvSpPr>
              <p:cNvPr id="57713" name="Freeform 1302"/>
              <p:cNvSpPr>
                <a:spLocks/>
              </p:cNvSpPr>
              <p:nvPr/>
            </p:nvSpPr>
            <p:spPr bwMode="auto">
              <a:xfrm>
                <a:off x="2263" y="2469"/>
                <a:ext cx="49" cy="30"/>
              </a:xfrm>
              <a:custGeom>
                <a:avLst/>
                <a:gdLst>
                  <a:gd name="T0" fmla="*/ 0 w 49"/>
                  <a:gd name="T1" fmla="*/ 29 h 30"/>
                  <a:gd name="T2" fmla="*/ 48 w 49"/>
                  <a:gd name="T3" fmla="*/ 0 h 30"/>
                  <a:gd name="T4" fmla="*/ 49 w 49"/>
                  <a:gd name="T5" fmla="*/ 2 h 30"/>
                  <a:gd name="T6" fmla="*/ 1 w 49"/>
                  <a:gd name="T7" fmla="*/ 30 h 30"/>
                  <a:gd name="T8" fmla="*/ 0 w 49"/>
                  <a:gd name="T9" fmla="*/ 29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0" y="29"/>
                    </a:moveTo>
                    <a:lnTo>
                      <a:pt x="48" y="0"/>
                    </a:lnTo>
                    <a:lnTo>
                      <a:pt x="49" y="2"/>
                    </a:lnTo>
                    <a:lnTo>
                      <a:pt x="1" y="30"/>
                    </a:lnTo>
                    <a:lnTo>
                      <a:pt x="0" y="29"/>
                    </a:lnTo>
                    <a:close/>
                  </a:path>
                </a:pathLst>
              </a:custGeom>
              <a:solidFill>
                <a:srgbClr val="F3F3F3"/>
              </a:solidFill>
              <a:ln w="9525">
                <a:noFill/>
                <a:round/>
                <a:headEnd/>
                <a:tailEnd/>
              </a:ln>
            </p:spPr>
            <p:txBody>
              <a:bodyPr/>
              <a:lstStyle/>
              <a:p>
                <a:endParaRPr lang="hu-HU"/>
              </a:p>
            </p:txBody>
          </p:sp>
          <p:sp>
            <p:nvSpPr>
              <p:cNvPr id="57714" name="Freeform 1303"/>
              <p:cNvSpPr>
                <a:spLocks/>
              </p:cNvSpPr>
              <p:nvPr/>
            </p:nvSpPr>
            <p:spPr bwMode="auto">
              <a:xfrm>
                <a:off x="2263" y="2469"/>
                <a:ext cx="49" cy="31"/>
              </a:xfrm>
              <a:custGeom>
                <a:avLst/>
                <a:gdLst>
                  <a:gd name="T0" fmla="*/ 0 w 49"/>
                  <a:gd name="T1" fmla="*/ 29 h 31"/>
                  <a:gd name="T2" fmla="*/ 48 w 49"/>
                  <a:gd name="T3" fmla="*/ 0 h 31"/>
                  <a:gd name="T4" fmla="*/ 49 w 49"/>
                  <a:gd name="T5" fmla="*/ 3 h 31"/>
                  <a:gd name="T6" fmla="*/ 1 w 49"/>
                  <a:gd name="T7" fmla="*/ 31 h 31"/>
                  <a:gd name="T8" fmla="*/ 0 w 49"/>
                  <a:gd name="T9" fmla="*/ 29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9"/>
                    </a:moveTo>
                    <a:lnTo>
                      <a:pt x="48" y="0"/>
                    </a:lnTo>
                    <a:lnTo>
                      <a:pt x="49" y="3"/>
                    </a:lnTo>
                    <a:lnTo>
                      <a:pt x="1" y="31"/>
                    </a:lnTo>
                    <a:lnTo>
                      <a:pt x="0" y="29"/>
                    </a:lnTo>
                    <a:close/>
                  </a:path>
                </a:pathLst>
              </a:custGeom>
              <a:solidFill>
                <a:srgbClr val="EDEDED"/>
              </a:solidFill>
              <a:ln w="9525">
                <a:noFill/>
                <a:round/>
                <a:headEnd/>
                <a:tailEnd/>
              </a:ln>
            </p:spPr>
            <p:txBody>
              <a:bodyPr/>
              <a:lstStyle/>
              <a:p>
                <a:endParaRPr lang="hu-HU"/>
              </a:p>
            </p:txBody>
          </p:sp>
          <p:sp>
            <p:nvSpPr>
              <p:cNvPr id="57715" name="Freeform 1304"/>
              <p:cNvSpPr>
                <a:spLocks/>
              </p:cNvSpPr>
              <p:nvPr/>
            </p:nvSpPr>
            <p:spPr bwMode="auto">
              <a:xfrm>
                <a:off x="2264" y="2471"/>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EBEBEA"/>
              </a:solidFill>
              <a:ln w="9525">
                <a:noFill/>
                <a:round/>
                <a:headEnd/>
                <a:tailEnd/>
              </a:ln>
            </p:spPr>
            <p:txBody>
              <a:bodyPr/>
              <a:lstStyle/>
              <a:p>
                <a:endParaRPr lang="hu-HU"/>
              </a:p>
            </p:txBody>
          </p:sp>
          <p:sp>
            <p:nvSpPr>
              <p:cNvPr id="57716" name="Freeform 1305"/>
              <p:cNvSpPr>
                <a:spLocks/>
              </p:cNvSpPr>
              <p:nvPr/>
            </p:nvSpPr>
            <p:spPr bwMode="auto">
              <a:xfrm>
                <a:off x="2264" y="2472"/>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E7E7E7"/>
              </a:solidFill>
              <a:ln w="9525">
                <a:noFill/>
                <a:round/>
                <a:headEnd/>
                <a:tailEnd/>
              </a:ln>
            </p:spPr>
            <p:txBody>
              <a:bodyPr/>
              <a:lstStyle/>
              <a:p>
                <a:endParaRPr lang="hu-HU"/>
              </a:p>
            </p:txBody>
          </p:sp>
          <p:sp>
            <p:nvSpPr>
              <p:cNvPr id="57717" name="Freeform 1306"/>
              <p:cNvSpPr>
                <a:spLocks/>
              </p:cNvSpPr>
              <p:nvPr/>
            </p:nvSpPr>
            <p:spPr bwMode="auto">
              <a:xfrm>
                <a:off x="2266" y="2474"/>
                <a:ext cx="49" cy="31"/>
              </a:xfrm>
              <a:custGeom>
                <a:avLst/>
                <a:gdLst>
                  <a:gd name="T0" fmla="*/ 0 w 49"/>
                  <a:gd name="T1" fmla="*/ 28 h 31"/>
                  <a:gd name="T2" fmla="*/ 48 w 49"/>
                  <a:gd name="T3" fmla="*/ 0 h 31"/>
                  <a:gd name="T4" fmla="*/ 49 w 49"/>
                  <a:gd name="T5" fmla="*/ 2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2"/>
                    </a:lnTo>
                    <a:lnTo>
                      <a:pt x="1" y="31"/>
                    </a:lnTo>
                    <a:lnTo>
                      <a:pt x="0" y="28"/>
                    </a:lnTo>
                    <a:close/>
                  </a:path>
                </a:pathLst>
              </a:custGeom>
              <a:solidFill>
                <a:srgbClr val="E4E4E4"/>
              </a:solidFill>
              <a:ln w="9525">
                <a:noFill/>
                <a:round/>
                <a:headEnd/>
                <a:tailEnd/>
              </a:ln>
            </p:spPr>
            <p:txBody>
              <a:bodyPr/>
              <a:lstStyle/>
              <a:p>
                <a:endParaRPr lang="hu-HU"/>
              </a:p>
            </p:txBody>
          </p:sp>
          <p:sp>
            <p:nvSpPr>
              <p:cNvPr id="57718" name="Freeform 1307"/>
              <p:cNvSpPr>
                <a:spLocks/>
              </p:cNvSpPr>
              <p:nvPr/>
            </p:nvSpPr>
            <p:spPr bwMode="auto">
              <a:xfrm>
                <a:off x="2266" y="2475"/>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E0E0E0"/>
              </a:solidFill>
              <a:ln w="9525">
                <a:noFill/>
                <a:round/>
                <a:headEnd/>
                <a:tailEnd/>
              </a:ln>
            </p:spPr>
            <p:txBody>
              <a:bodyPr/>
              <a:lstStyle/>
              <a:p>
                <a:endParaRPr lang="hu-HU"/>
              </a:p>
            </p:txBody>
          </p:sp>
          <p:sp>
            <p:nvSpPr>
              <p:cNvPr id="57719" name="Freeform 1308"/>
              <p:cNvSpPr>
                <a:spLocks/>
              </p:cNvSpPr>
              <p:nvPr/>
            </p:nvSpPr>
            <p:spPr bwMode="auto">
              <a:xfrm>
                <a:off x="2267" y="2476"/>
                <a:ext cx="49" cy="30"/>
              </a:xfrm>
              <a:custGeom>
                <a:avLst/>
                <a:gdLst>
                  <a:gd name="T0" fmla="*/ 0 w 49"/>
                  <a:gd name="T1" fmla="*/ 29 h 30"/>
                  <a:gd name="T2" fmla="*/ 48 w 49"/>
                  <a:gd name="T3" fmla="*/ 0 h 30"/>
                  <a:gd name="T4" fmla="*/ 49 w 49"/>
                  <a:gd name="T5" fmla="*/ 3 h 30"/>
                  <a:gd name="T6" fmla="*/ 1 w 49"/>
                  <a:gd name="T7" fmla="*/ 30 h 30"/>
                  <a:gd name="T8" fmla="*/ 0 w 49"/>
                  <a:gd name="T9" fmla="*/ 29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0" y="29"/>
                    </a:moveTo>
                    <a:lnTo>
                      <a:pt x="48" y="0"/>
                    </a:lnTo>
                    <a:lnTo>
                      <a:pt x="49" y="3"/>
                    </a:lnTo>
                    <a:lnTo>
                      <a:pt x="1" y="30"/>
                    </a:lnTo>
                    <a:lnTo>
                      <a:pt x="0" y="29"/>
                    </a:lnTo>
                    <a:close/>
                  </a:path>
                </a:pathLst>
              </a:custGeom>
              <a:solidFill>
                <a:srgbClr val="DCDCDC"/>
              </a:solidFill>
              <a:ln w="9525">
                <a:noFill/>
                <a:round/>
                <a:headEnd/>
                <a:tailEnd/>
              </a:ln>
            </p:spPr>
            <p:txBody>
              <a:bodyPr/>
              <a:lstStyle/>
              <a:p>
                <a:endParaRPr lang="hu-HU"/>
              </a:p>
            </p:txBody>
          </p:sp>
          <p:sp>
            <p:nvSpPr>
              <p:cNvPr id="57720" name="Freeform 1309"/>
              <p:cNvSpPr>
                <a:spLocks/>
              </p:cNvSpPr>
              <p:nvPr/>
            </p:nvSpPr>
            <p:spPr bwMode="auto">
              <a:xfrm>
                <a:off x="2267" y="2478"/>
                <a:ext cx="49" cy="29"/>
              </a:xfrm>
              <a:custGeom>
                <a:avLst/>
                <a:gdLst>
                  <a:gd name="T0" fmla="*/ 0 w 49"/>
                  <a:gd name="T1" fmla="*/ 28 h 29"/>
                  <a:gd name="T2" fmla="*/ 48 w 49"/>
                  <a:gd name="T3" fmla="*/ 0 h 29"/>
                  <a:gd name="T4" fmla="*/ 49 w 49"/>
                  <a:gd name="T5" fmla="*/ 1 h 29"/>
                  <a:gd name="T6" fmla="*/ 1 w 49"/>
                  <a:gd name="T7" fmla="*/ 29 h 29"/>
                  <a:gd name="T8" fmla="*/ 0 w 49"/>
                  <a:gd name="T9" fmla="*/ 28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8"/>
                    </a:moveTo>
                    <a:lnTo>
                      <a:pt x="48" y="0"/>
                    </a:lnTo>
                    <a:lnTo>
                      <a:pt x="49" y="1"/>
                    </a:lnTo>
                    <a:lnTo>
                      <a:pt x="1" y="29"/>
                    </a:lnTo>
                    <a:lnTo>
                      <a:pt x="0" y="28"/>
                    </a:lnTo>
                    <a:close/>
                  </a:path>
                </a:pathLst>
              </a:custGeom>
              <a:solidFill>
                <a:srgbClr val="DAD9D9"/>
              </a:solidFill>
              <a:ln w="9525">
                <a:noFill/>
                <a:round/>
                <a:headEnd/>
                <a:tailEnd/>
              </a:ln>
            </p:spPr>
            <p:txBody>
              <a:bodyPr/>
              <a:lstStyle/>
              <a:p>
                <a:endParaRPr lang="hu-HU"/>
              </a:p>
            </p:txBody>
          </p:sp>
          <p:sp>
            <p:nvSpPr>
              <p:cNvPr id="57721" name="Freeform 1310"/>
              <p:cNvSpPr>
                <a:spLocks/>
              </p:cNvSpPr>
              <p:nvPr/>
            </p:nvSpPr>
            <p:spPr bwMode="auto">
              <a:xfrm>
                <a:off x="2268" y="2479"/>
                <a:ext cx="50" cy="30"/>
              </a:xfrm>
              <a:custGeom>
                <a:avLst/>
                <a:gdLst>
                  <a:gd name="T0" fmla="*/ 0 w 50"/>
                  <a:gd name="T1" fmla="*/ 27 h 30"/>
                  <a:gd name="T2" fmla="*/ 48 w 50"/>
                  <a:gd name="T3" fmla="*/ 0 h 30"/>
                  <a:gd name="T4" fmla="*/ 50 w 50"/>
                  <a:gd name="T5" fmla="*/ 2 h 30"/>
                  <a:gd name="T6" fmla="*/ 2 w 50"/>
                  <a:gd name="T7" fmla="*/ 30 h 30"/>
                  <a:gd name="T8" fmla="*/ 0 w 50"/>
                  <a:gd name="T9" fmla="*/ 27 h 30"/>
                  <a:gd name="T10" fmla="*/ 0 60000 65536"/>
                  <a:gd name="T11" fmla="*/ 0 60000 65536"/>
                  <a:gd name="T12" fmla="*/ 0 60000 65536"/>
                  <a:gd name="T13" fmla="*/ 0 60000 65536"/>
                  <a:gd name="T14" fmla="*/ 0 60000 65536"/>
                  <a:gd name="T15" fmla="*/ 0 w 50"/>
                  <a:gd name="T16" fmla="*/ 0 h 30"/>
                  <a:gd name="T17" fmla="*/ 50 w 50"/>
                  <a:gd name="T18" fmla="*/ 30 h 30"/>
                </a:gdLst>
                <a:ahLst/>
                <a:cxnLst>
                  <a:cxn ang="T10">
                    <a:pos x="T0" y="T1"/>
                  </a:cxn>
                  <a:cxn ang="T11">
                    <a:pos x="T2" y="T3"/>
                  </a:cxn>
                  <a:cxn ang="T12">
                    <a:pos x="T4" y="T5"/>
                  </a:cxn>
                  <a:cxn ang="T13">
                    <a:pos x="T6" y="T7"/>
                  </a:cxn>
                  <a:cxn ang="T14">
                    <a:pos x="T8" y="T9"/>
                  </a:cxn>
                </a:cxnLst>
                <a:rect l="T15" t="T16" r="T17" b="T18"/>
                <a:pathLst>
                  <a:path w="50" h="30">
                    <a:moveTo>
                      <a:pt x="0" y="27"/>
                    </a:moveTo>
                    <a:lnTo>
                      <a:pt x="48" y="0"/>
                    </a:lnTo>
                    <a:lnTo>
                      <a:pt x="50" y="2"/>
                    </a:lnTo>
                    <a:lnTo>
                      <a:pt x="2" y="30"/>
                    </a:lnTo>
                    <a:lnTo>
                      <a:pt x="0" y="27"/>
                    </a:lnTo>
                    <a:close/>
                  </a:path>
                </a:pathLst>
              </a:custGeom>
              <a:solidFill>
                <a:srgbClr val="D5D5D5"/>
              </a:solidFill>
              <a:ln w="9525">
                <a:noFill/>
                <a:round/>
                <a:headEnd/>
                <a:tailEnd/>
              </a:ln>
            </p:spPr>
            <p:txBody>
              <a:bodyPr/>
              <a:lstStyle/>
              <a:p>
                <a:endParaRPr lang="hu-HU"/>
              </a:p>
            </p:txBody>
          </p:sp>
          <p:sp>
            <p:nvSpPr>
              <p:cNvPr id="57722" name="Freeform 1311"/>
              <p:cNvSpPr>
                <a:spLocks/>
              </p:cNvSpPr>
              <p:nvPr/>
            </p:nvSpPr>
            <p:spPr bwMode="auto">
              <a:xfrm>
                <a:off x="2268" y="2479"/>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D3D2D2"/>
              </a:solidFill>
              <a:ln w="9525">
                <a:noFill/>
                <a:round/>
                <a:headEnd/>
                <a:tailEnd/>
              </a:ln>
            </p:spPr>
            <p:txBody>
              <a:bodyPr/>
              <a:lstStyle/>
              <a:p>
                <a:endParaRPr lang="hu-HU"/>
              </a:p>
            </p:txBody>
          </p:sp>
          <p:sp>
            <p:nvSpPr>
              <p:cNvPr id="57723" name="Freeform 1312"/>
              <p:cNvSpPr>
                <a:spLocks/>
              </p:cNvSpPr>
              <p:nvPr/>
            </p:nvSpPr>
            <p:spPr bwMode="auto">
              <a:xfrm>
                <a:off x="2270" y="2481"/>
                <a:ext cx="49" cy="31"/>
              </a:xfrm>
              <a:custGeom>
                <a:avLst/>
                <a:gdLst>
                  <a:gd name="T0" fmla="*/ 0 w 49"/>
                  <a:gd name="T1" fmla="*/ 28 h 31"/>
                  <a:gd name="T2" fmla="*/ 48 w 49"/>
                  <a:gd name="T3" fmla="*/ 0 h 31"/>
                  <a:gd name="T4" fmla="*/ 49 w 49"/>
                  <a:gd name="T5" fmla="*/ 2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2"/>
                    </a:lnTo>
                    <a:lnTo>
                      <a:pt x="1" y="31"/>
                    </a:lnTo>
                    <a:lnTo>
                      <a:pt x="0" y="28"/>
                    </a:lnTo>
                    <a:close/>
                  </a:path>
                </a:pathLst>
              </a:custGeom>
              <a:solidFill>
                <a:srgbClr val="CFCECE"/>
              </a:solidFill>
              <a:ln w="9525">
                <a:noFill/>
                <a:round/>
                <a:headEnd/>
                <a:tailEnd/>
              </a:ln>
            </p:spPr>
            <p:txBody>
              <a:bodyPr/>
              <a:lstStyle/>
              <a:p>
                <a:endParaRPr lang="hu-HU"/>
              </a:p>
            </p:txBody>
          </p:sp>
          <p:sp>
            <p:nvSpPr>
              <p:cNvPr id="57724" name="Freeform 1313"/>
              <p:cNvSpPr>
                <a:spLocks/>
              </p:cNvSpPr>
              <p:nvPr/>
            </p:nvSpPr>
            <p:spPr bwMode="auto">
              <a:xfrm>
                <a:off x="2270" y="2482"/>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CDCDCC"/>
              </a:solidFill>
              <a:ln w="9525">
                <a:noFill/>
                <a:round/>
                <a:headEnd/>
                <a:tailEnd/>
              </a:ln>
            </p:spPr>
            <p:txBody>
              <a:bodyPr/>
              <a:lstStyle/>
              <a:p>
                <a:endParaRPr lang="hu-HU"/>
              </a:p>
            </p:txBody>
          </p:sp>
          <p:sp>
            <p:nvSpPr>
              <p:cNvPr id="57725" name="Freeform 1314"/>
              <p:cNvSpPr>
                <a:spLocks/>
              </p:cNvSpPr>
              <p:nvPr/>
            </p:nvSpPr>
            <p:spPr bwMode="auto">
              <a:xfrm>
                <a:off x="2271" y="2483"/>
                <a:ext cx="50" cy="31"/>
              </a:xfrm>
              <a:custGeom>
                <a:avLst/>
                <a:gdLst>
                  <a:gd name="T0" fmla="*/ 0 w 50"/>
                  <a:gd name="T1" fmla="*/ 29 h 31"/>
                  <a:gd name="T2" fmla="*/ 48 w 50"/>
                  <a:gd name="T3" fmla="*/ 0 h 31"/>
                  <a:gd name="T4" fmla="*/ 50 w 50"/>
                  <a:gd name="T5" fmla="*/ 3 h 31"/>
                  <a:gd name="T6" fmla="*/ 2 w 50"/>
                  <a:gd name="T7" fmla="*/ 31 h 31"/>
                  <a:gd name="T8" fmla="*/ 0 w 50"/>
                  <a:gd name="T9" fmla="*/ 29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9"/>
                    </a:moveTo>
                    <a:lnTo>
                      <a:pt x="48" y="0"/>
                    </a:lnTo>
                    <a:lnTo>
                      <a:pt x="50" y="3"/>
                    </a:lnTo>
                    <a:lnTo>
                      <a:pt x="2" y="31"/>
                    </a:lnTo>
                    <a:lnTo>
                      <a:pt x="0" y="29"/>
                    </a:lnTo>
                    <a:close/>
                  </a:path>
                </a:pathLst>
              </a:custGeom>
              <a:solidFill>
                <a:srgbClr val="C9C8C8"/>
              </a:solidFill>
              <a:ln w="9525">
                <a:noFill/>
                <a:round/>
                <a:headEnd/>
                <a:tailEnd/>
              </a:ln>
            </p:spPr>
            <p:txBody>
              <a:bodyPr/>
              <a:lstStyle/>
              <a:p>
                <a:endParaRPr lang="hu-HU"/>
              </a:p>
            </p:txBody>
          </p:sp>
          <p:sp>
            <p:nvSpPr>
              <p:cNvPr id="57726" name="Freeform 1315"/>
              <p:cNvSpPr>
                <a:spLocks/>
              </p:cNvSpPr>
              <p:nvPr/>
            </p:nvSpPr>
            <p:spPr bwMode="auto">
              <a:xfrm>
                <a:off x="2271" y="2485"/>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C6C5C5"/>
              </a:solidFill>
              <a:ln w="9525">
                <a:noFill/>
                <a:round/>
                <a:headEnd/>
                <a:tailEnd/>
              </a:ln>
            </p:spPr>
            <p:txBody>
              <a:bodyPr/>
              <a:lstStyle/>
              <a:p>
                <a:endParaRPr lang="hu-HU"/>
              </a:p>
            </p:txBody>
          </p:sp>
          <p:sp>
            <p:nvSpPr>
              <p:cNvPr id="57727" name="Freeform 1316"/>
              <p:cNvSpPr>
                <a:spLocks/>
              </p:cNvSpPr>
              <p:nvPr/>
            </p:nvSpPr>
            <p:spPr bwMode="auto">
              <a:xfrm>
                <a:off x="2273" y="2486"/>
                <a:ext cx="49" cy="30"/>
              </a:xfrm>
              <a:custGeom>
                <a:avLst/>
                <a:gdLst>
                  <a:gd name="T0" fmla="*/ 0 w 49"/>
                  <a:gd name="T1" fmla="*/ 28 h 30"/>
                  <a:gd name="T2" fmla="*/ 48 w 49"/>
                  <a:gd name="T3" fmla="*/ 0 h 30"/>
                  <a:gd name="T4" fmla="*/ 49 w 49"/>
                  <a:gd name="T5" fmla="*/ 2 h 30"/>
                  <a:gd name="T6" fmla="*/ 1 w 49"/>
                  <a:gd name="T7" fmla="*/ 30 h 30"/>
                  <a:gd name="T8" fmla="*/ 0 w 49"/>
                  <a:gd name="T9" fmla="*/ 28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0" y="28"/>
                    </a:moveTo>
                    <a:lnTo>
                      <a:pt x="48" y="0"/>
                    </a:lnTo>
                    <a:lnTo>
                      <a:pt x="49" y="2"/>
                    </a:lnTo>
                    <a:lnTo>
                      <a:pt x="1" y="30"/>
                    </a:lnTo>
                    <a:lnTo>
                      <a:pt x="0" y="28"/>
                    </a:lnTo>
                    <a:close/>
                  </a:path>
                </a:pathLst>
              </a:custGeom>
              <a:solidFill>
                <a:srgbClr val="C3C3C2"/>
              </a:solidFill>
              <a:ln w="9525">
                <a:noFill/>
                <a:round/>
                <a:headEnd/>
                <a:tailEnd/>
              </a:ln>
            </p:spPr>
            <p:txBody>
              <a:bodyPr/>
              <a:lstStyle/>
              <a:p>
                <a:endParaRPr lang="hu-HU"/>
              </a:p>
            </p:txBody>
          </p:sp>
          <p:sp>
            <p:nvSpPr>
              <p:cNvPr id="57728" name="Freeform 1317"/>
              <p:cNvSpPr>
                <a:spLocks/>
              </p:cNvSpPr>
              <p:nvPr/>
            </p:nvSpPr>
            <p:spPr bwMode="auto">
              <a:xfrm>
                <a:off x="2273" y="2488"/>
                <a:ext cx="49" cy="29"/>
              </a:xfrm>
              <a:custGeom>
                <a:avLst/>
                <a:gdLst>
                  <a:gd name="T0" fmla="*/ 0 w 49"/>
                  <a:gd name="T1" fmla="*/ 28 h 29"/>
                  <a:gd name="T2" fmla="*/ 48 w 49"/>
                  <a:gd name="T3" fmla="*/ 0 h 29"/>
                  <a:gd name="T4" fmla="*/ 49 w 49"/>
                  <a:gd name="T5" fmla="*/ 1 h 29"/>
                  <a:gd name="T6" fmla="*/ 1 w 49"/>
                  <a:gd name="T7" fmla="*/ 29 h 29"/>
                  <a:gd name="T8" fmla="*/ 0 w 49"/>
                  <a:gd name="T9" fmla="*/ 28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8"/>
                    </a:moveTo>
                    <a:lnTo>
                      <a:pt x="48" y="0"/>
                    </a:lnTo>
                    <a:lnTo>
                      <a:pt x="49" y="1"/>
                    </a:lnTo>
                    <a:lnTo>
                      <a:pt x="1" y="29"/>
                    </a:lnTo>
                    <a:lnTo>
                      <a:pt x="0" y="28"/>
                    </a:lnTo>
                    <a:close/>
                  </a:path>
                </a:pathLst>
              </a:custGeom>
              <a:solidFill>
                <a:srgbClr val="C1C1C0"/>
              </a:solidFill>
              <a:ln w="9525">
                <a:noFill/>
                <a:round/>
                <a:headEnd/>
                <a:tailEnd/>
              </a:ln>
            </p:spPr>
            <p:txBody>
              <a:bodyPr/>
              <a:lstStyle/>
              <a:p>
                <a:endParaRPr lang="hu-HU"/>
              </a:p>
            </p:txBody>
          </p:sp>
          <p:sp>
            <p:nvSpPr>
              <p:cNvPr id="57729" name="Freeform 1318"/>
              <p:cNvSpPr>
                <a:spLocks/>
              </p:cNvSpPr>
              <p:nvPr/>
            </p:nvSpPr>
            <p:spPr bwMode="auto">
              <a:xfrm>
                <a:off x="2274" y="2488"/>
                <a:ext cx="49" cy="31"/>
              </a:xfrm>
              <a:custGeom>
                <a:avLst/>
                <a:gdLst>
                  <a:gd name="T0" fmla="*/ 0 w 49"/>
                  <a:gd name="T1" fmla="*/ 28 h 31"/>
                  <a:gd name="T2" fmla="*/ 48 w 49"/>
                  <a:gd name="T3" fmla="*/ 0 h 31"/>
                  <a:gd name="T4" fmla="*/ 49 w 49"/>
                  <a:gd name="T5" fmla="*/ 2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2"/>
                    </a:lnTo>
                    <a:lnTo>
                      <a:pt x="1" y="31"/>
                    </a:lnTo>
                    <a:lnTo>
                      <a:pt x="0" y="28"/>
                    </a:lnTo>
                    <a:close/>
                  </a:path>
                </a:pathLst>
              </a:custGeom>
              <a:solidFill>
                <a:srgbClr val="BEBEBD"/>
              </a:solidFill>
              <a:ln w="9525">
                <a:noFill/>
                <a:round/>
                <a:headEnd/>
                <a:tailEnd/>
              </a:ln>
            </p:spPr>
            <p:txBody>
              <a:bodyPr/>
              <a:lstStyle/>
              <a:p>
                <a:endParaRPr lang="hu-HU"/>
              </a:p>
            </p:txBody>
          </p:sp>
          <p:sp>
            <p:nvSpPr>
              <p:cNvPr id="57730" name="Freeform 1319"/>
              <p:cNvSpPr>
                <a:spLocks/>
              </p:cNvSpPr>
              <p:nvPr/>
            </p:nvSpPr>
            <p:spPr bwMode="auto">
              <a:xfrm>
                <a:off x="2274" y="2489"/>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BCBCBB"/>
              </a:solidFill>
              <a:ln w="9525">
                <a:noFill/>
                <a:round/>
                <a:headEnd/>
                <a:tailEnd/>
              </a:ln>
            </p:spPr>
            <p:txBody>
              <a:bodyPr/>
              <a:lstStyle/>
              <a:p>
                <a:endParaRPr lang="hu-HU"/>
              </a:p>
            </p:txBody>
          </p:sp>
          <p:sp>
            <p:nvSpPr>
              <p:cNvPr id="57731" name="Freeform 1320"/>
              <p:cNvSpPr>
                <a:spLocks/>
              </p:cNvSpPr>
              <p:nvPr/>
            </p:nvSpPr>
            <p:spPr bwMode="auto">
              <a:xfrm>
                <a:off x="2275" y="2490"/>
                <a:ext cx="50" cy="31"/>
              </a:xfrm>
              <a:custGeom>
                <a:avLst/>
                <a:gdLst>
                  <a:gd name="T0" fmla="*/ 0 w 50"/>
                  <a:gd name="T1" fmla="*/ 29 h 31"/>
                  <a:gd name="T2" fmla="*/ 48 w 50"/>
                  <a:gd name="T3" fmla="*/ 0 h 31"/>
                  <a:gd name="T4" fmla="*/ 50 w 50"/>
                  <a:gd name="T5" fmla="*/ 3 h 31"/>
                  <a:gd name="T6" fmla="*/ 2 w 50"/>
                  <a:gd name="T7" fmla="*/ 31 h 31"/>
                  <a:gd name="T8" fmla="*/ 0 w 50"/>
                  <a:gd name="T9" fmla="*/ 29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9"/>
                    </a:moveTo>
                    <a:lnTo>
                      <a:pt x="48" y="0"/>
                    </a:lnTo>
                    <a:lnTo>
                      <a:pt x="50" y="3"/>
                    </a:lnTo>
                    <a:lnTo>
                      <a:pt x="2" y="31"/>
                    </a:lnTo>
                    <a:lnTo>
                      <a:pt x="0" y="29"/>
                    </a:lnTo>
                    <a:close/>
                  </a:path>
                </a:pathLst>
              </a:custGeom>
              <a:solidFill>
                <a:srgbClr val="B9B9B8"/>
              </a:solidFill>
              <a:ln w="9525">
                <a:noFill/>
                <a:round/>
                <a:headEnd/>
                <a:tailEnd/>
              </a:ln>
            </p:spPr>
            <p:txBody>
              <a:bodyPr/>
              <a:lstStyle/>
              <a:p>
                <a:endParaRPr lang="hu-HU"/>
              </a:p>
            </p:txBody>
          </p:sp>
          <p:sp>
            <p:nvSpPr>
              <p:cNvPr id="57732" name="Freeform 1321"/>
              <p:cNvSpPr>
                <a:spLocks/>
              </p:cNvSpPr>
              <p:nvPr/>
            </p:nvSpPr>
            <p:spPr bwMode="auto">
              <a:xfrm>
                <a:off x="2275" y="2492"/>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B7B7B6"/>
              </a:solidFill>
              <a:ln w="9525">
                <a:noFill/>
                <a:round/>
                <a:headEnd/>
                <a:tailEnd/>
              </a:ln>
            </p:spPr>
            <p:txBody>
              <a:bodyPr/>
              <a:lstStyle/>
              <a:p>
                <a:endParaRPr lang="hu-HU"/>
              </a:p>
            </p:txBody>
          </p:sp>
          <p:sp>
            <p:nvSpPr>
              <p:cNvPr id="57733" name="Freeform 1322"/>
              <p:cNvSpPr>
                <a:spLocks/>
              </p:cNvSpPr>
              <p:nvPr/>
            </p:nvSpPr>
            <p:spPr bwMode="auto">
              <a:xfrm>
                <a:off x="2277" y="2493"/>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B4B4B3"/>
              </a:solidFill>
              <a:ln w="9525">
                <a:noFill/>
                <a:round/>
                <a:headEnd/>
                <a:tailEnd/>
              </a:ln>
            </p:spPr>
            <p:txBody>
              <a:bodyPr/>
              <a:lstStyle/>
              <a:p>
                <a:endParaRPr lang="hu-HU"/>
              </a:p>
            </p:txBody>
          </p:sp>
          <p:sp>
            <p:nvSpPr>
              <p:cNvPr id="57734" name="Freeform 1323"/>
              <p:cNvSpPr>
                <a:spLocks/>
              </p:cNvSpPr>
              <p:nvPr/>
            </p:nvSpPr>
            <p:spPr bwMode="auto">
              <a:xfrm>
                <a:off x="2277" y="2495"/>
                <a:ext cx="51" cy="29"/>
              </a:xfrm>
              <a:custGeom>
                <a:avLst/>
                <a:gdLst>
                  <a:gd name="T0" fmla="*/ 0 w 51"/>
                  <a:gd name="T1" fmla="*/ 28 h 29"/>
                  <a:gd name="T2" fmla="*/ 48 w 51"/>
                  <a:gd name="T3" fmla="*/ 0 h 29"/>
                  <a:gd name="T4" fmla="*/ 51 w 51"/>
                  <a:gd name="T5" fmla="*/ 1 h 29"/>
                  <a:gd name="T6" fmla="*/ 1 w 51"/>
                  <a:gd name="T7" fmla="*/ 29 h 29"/>
                  <a:gd name="T8" fmla="*/ 0 w 51"/>
                  <a:gd name="T9" fmla="*/ 28 h 29"/>
                  <a:gd name="T10" fmla="*/ 0 60000 65536"/>
                  <a:gd name="T11" fmla="*/ 0 60000 65536"/>
                  <a:gd name="T12" fmla="*/ 0 60000 65536"/>
                  <a:gd name="T13" fmla="*/ 0 60000 65536"/>
                  <a:gd name="T14" fmla="*/ 0 60000 65536"/>
                  <a:gd name="T15" fmla="*/ 0 w 51"/>
                  <a:gd name="T16" fmla="*/ 0 h 29"/>
                  <a:gd name="T17" fmla="*/ 51 w 51"/>
                  <a:gd name="T18" fmla="*/ 29 h 29"/>
                </a:gdLst>
                <a:ahLst/>
                <a:cxnLst>
                  <a:cxn ang="T10">
                    <a:pos x="T0" y="T1"/>
                  </a:cxn>
                  <a:cxn ang="T11">
                    <a:pos x="T2" y="T3"/>
                  </a:cxn>
                  <a:cxn ang="T12">
                    <a:pos x="T4" y="T5"/>
                  </a:cxn>
                  <a:cxn ang="T13">
                    <a:pos x="T6" y="T7"/>
                  </a:cxn>
                  <a:cxn ang="T14">
                    <a:pos x="T8" y="T9"/>
                  </a:cxn>
                </a:cxnLst>
                <a:rect l="T15" t="T16" r="T17" b="T18"/>
                <a:pathLst>
                  <a:path w="51" h="29">
                    <a:moveTo>
                      <a:pt x="0" y="28"/>
                    </a:moveTo>
                    <a:lnTo>
                      <a:pt x="48" y="0"/>
                    </a:lnTo>
                    <a:lnTo>
                      <a:pt x="51" y="1"/>
                    </a:lnTo>
                    <a:lnTo>
                      <a:pt x="1" y="29"/>
                    </a:lnTo>
                    <a:lnTo>
                      <a:pt x="0" y="28"/>
                    </a:lnTo>
                    <a:close/>
                  </a:path>
                </a:pathLst>
              </a:custGeom>
              <a:solidFill>
                <a:srgbClr val="B2B1B1"/>
              </a:solidFill>
              <a:ln w="9525">
                <a:noFill/>
                <a:round/>
                <a:headEnd/>
                <a:tailEnd/>
              </a:ln>
            </p:spPr>
            <p:txBody>
              <a:bodyPr/>
              <a:lstStyle/>
              <a:p>
                <a:endParaRPr lang="hu-HU"/>
              </a:p>
            </p:txBody>
          </p:sp>
          <p:sp>
            <p:nvSpPr>
              <p:cNvPr id="57735" name="Freeform 1324"/>
              <p:cNvSpPr>
                <a:spLocks/>
              </p:cNvSpPr>
              <p:nvPr/>
            </p:nvSpPr>
            <p:spPr bwMode="auto">
              <a:xfrm>
                <a:off x="2278" y="2496"/>
                <a:ext cx="50" cy="30"/>
              </a:xfrm>
              <a:custGeom>
                <a:avLst/>
                <a:gdLst>
                  <a:gd name="T0" fmla="*/ 0 w 50"/>
                  <a:gd name="T1" fmla="*/ 28 h 30"/>
                  <a:gd name="T2" fmla="*/ 48 w 50"/>
                  <a:gd name="T3" fmla="*/ 0 h 30"/>
                  <a:gd name="T4" fmla="*/ 50 w 50"/>
                  <a:gd name="T5" fmla="*/ 2 h 30"/>
                  <a:gd name="T6" fmla="*/ 2 w 50"/>
                  <a:gd name="T7" fmla="*/ 30 h 30"/>
                  <a:gd name="T8" fmla="*/ 0 w 50"/>
                  <a:gd name="T9" fmla="*/ 28 h 30"/>
                  <a:gd name="T10" fmla="*/ 0 60000 65536"/>
                  <a:gd name="T11" fmla="*/ 0 60000 65536"/>
                  <a:gd name="T12" fmla="*/ 0 60000 65536"/>
                  <a:gd name="T13" fmla="*/ 0 60000 65536"/>
                  <a:gd name="T14" fmla="*/ 0 60000 65536"/>
                  <a:gd name="T15" fmla="*/ 0 w 50"/>
                  <a:gd name="T16" fmla="*/ 0 h 30"/>
                  <a:gd name="T17" fmla="*/ 50 w 50"/>
                  <a:gd name="T18" fmla="*/ 30 h 30"/>
                </a:gdLst>
                <a:ahLst/>
                <a:cxnLst>
                  <a:cxn ang="T10">
                    <a:pos x="T0" y="T1"/>
                  </a:cxn>
                  <a:cxn ang="T11">
                    <a:pos x="T2" y="T3"/>
                  </a:cxn>
                  <a:cxn ang="T12">
                    <a:pos x="T4" y="T5"/>
                  </a:cxn>
                  <a:cxn ang="T13">
                    <a:pos x="T6" y="T7"/>
                  </a:cxn>
                  <a:cxn ang="T14">
                    <a:pos x="T8" y="T9"/>
                  </a:cxn>
                </a:cxnLst>
                <a:rect l="T15" t="T16" r="T17" b="T18"/>
                <a:pathLst>
                  <a:path w="50" h="30">
                    <a:moveTo>
                      <a:pt x="0" y="28"/>
                    </a:moveTo>
                    <a:lnTo>
                      <a:pt x="48" y="0"/>
                    </a:lnTo>
                    <a:lnTo>
                      <a:pt x="50" y="2"/>
                    </a:lnTo>
                    <a:lnTo>
                      <a:pt x="2" y="30"/>
                    </a:lnTo>
                    <a:lnTo>
                      <a:pt x="0" y="28"/>
                    </a:lnTo>
                    <a:close/>
                  </a:path>
                </a:pathLst>
              </a:custGeom>
              <a:solidFill>
                <a:srgbClr val="AFAEAE"/>
              </a:solidFill>
              <a:ln w="9525">
                <a:noFill/>
                <a:round/>
                <a:headEnd/>
                <a:tailEnd/>
              </a:ln>
            </p:spPr>
            <p:txBody>
              <a:bodyPr/>
              <a:lstStyle/>
              <a:p>
                <a:endParaRPr lang="hu-HU"/>
              </a:p>
            </p:txBody>
          </p:sp>
          <p:sp>
            <p:nvSpPr>
              <p:cNvPr id="57736" name="Freeform 1325"/>
              <p:cNvSpPr>
                <a:spLocks/>
              </p:cNvSpPr>
              <p:nvPr/>
            </p:nvSpPr>
            <p:spPr bwMode="auto">
              <a:xfrm>
                <a:off x="2278" y="2496"/>
                <a:ext cx="51" cy="31"/>
              </a:xfrm>
              <a:custGeom>
                <a:avLst/>
                <a:gdLst>
                  <a:gd name="T0" fmla="*/ 0 w 51"/>
                  <a:gd name="T1" fmla="*/ 28 h 31"/>
                  <a:gd name="T2" fmla="*/ 50 w 51"/>
                  <a:gd name="T3" fmla="*/ 0 h 31"/>
                  <a:gd name="T4" fmla="*/ 51 w 51"/>
                  <a:gd name="T5" fmla="*/ 3 h 31"/>
                  <a:gd name="T6" fmla="*/ 2 w 51"/>
                  <a:gd name="T7" fmla="*/ 31 h 31"/>
                  <a:gd name="T8" fmla="*/ 0 w 51"/>
                  <a:gd name="T9" fmla="*/ 28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8"/>
                    </a:moveTo>
                    <a:lnTo>
                      <a:pt x="50" y="0"/>
                    </a:lnTo>
                    <a:lnTo>
                      <a:pt x="51" y="3"/>
                    </a:lnTo>
                    <a:lnTo>
                      <a:pt x="2" y="31"/>
                    </a:lnTo>
                    <a:lnTo>
                      <a:pt x="0" y="28"/>
                    </a:lnTo>
                    <a:close/>
                  </a:path>
                </a:pathLst>
              </a:custGeom>
              <a:solidFill>
                <a:srgbClr val="ABAAA9"/>
              </a:solidFill>
              <a:ln w="9525">
                <a:noFill/>
                <a:round/>
                <a:headEnd/>
                <a:tailEnd/>
              </a:ln>
            </p:spPr>
            <p:txBody>
              <a:bodyPr/>
              <a:lstStyle/>
              <a:p>
                <a:endParaRPr lang="hu-HU"/>
              </a:p>
            </p:txBody>
          </p:sp>
          <p:sp>
            <p:nvSpPr>
              <p:cNvPr id="57737" name="Freeform 1326"/>
              <p:cNvSpPr>
                <a:spLocks/>
              </p:cNvSpPr>
              <p:nvPr/>
            </p:nvSpPr>
            <p:spPr bwMode="auto">
              <a:xfrm>
                <a:off x="2280" y="2498"/>
                <a:ext cx="49" cy="30"/>
              </a:xfrm>
              <a:custGeom>
                <a:avLst/>
                <a:gdLst>
                  <a:gd name="T0" fmla="*/ 0 w 49"/>
                  <a:gd name="T1" fmla="*/ 28 h 30"/>
                  <a:gd name="T2" fmla="*/ 48 w 49"/>
                  <a:gd name="T3" fmla="*/ 0 h 30"/>
                  <a:gd name="T4" fmla="*/ 49 w 49"/>
                  <a:gd name="T5" fmla="*/ 2 h 30"/>
                  <a:gd name="T6" fmla="*/ 1 w 49"/>
                  <a:gd name="T7" fmla="*/ 30 h 30"/>
                  <a:gd name="T8" fmla="*/ 0 w 49"/>
                  <a:gd name="T9" fmla="*/ 28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0" y="28"/>
                    </a:moveTo>
                    <a:lnTo>
                      <a:pt x="48" y="0"/>
                    </a:lnTo>
                    <a:lnTo>
                      <a:pt x="49" y="2"/>
                    </a:lnTo>
                    <a:lnTo>
                      <a:pt x="1" y="30"/>
                    </a:lnTo>
                    <a:lnTo>
                      <a:pt x="0" y="28"/>
                    </a:lnTo>
                    <a:close/>
                  </a:path>
                </a:pathLst>
              </a:custGeom>
              <a:solidFill>
                <a:srgbClr val="A8A8A7"/>
              </a:solidFill>
              <a:ln w="9525">
                <a:noFill/>
                <a:round/>
                <a:headEnd/>
                <a:tailEnd/>
              </a:ln>
            </p:spPr>
            <p:txBody>
              <a:bodyPr/>
              <a:lstStyle/>
              <a:p>
                <a:endParaRPr lang="hu-HU"/>
              </a:p>
            </p:txBody>
          </p:sp>
          <p:sp>
            <p:nvSpPr>
              <p:cNvPr id="57738" name="Freeform 1327"/>
              <p:cNvSpPr>
                <a:spLocks/>
              </p:cNvSpPr>
              <p:nvPr/>
            </p:nvSpPr>
            <p:spPr bwMode="auto">
              <a:xfrm>
                <a:off x="2280" y="2499"/>
                <a:ext cx="50" cy="31"/>
              </a:xfrm>
              <a:custGeom>
                <a:avLst/>
                <a:gdLst>
                  <a:gd name="T0" fmla="*/ 0 w 50"/>
                  <a:gd name="T1" fmla="*/ 28 h 31"/>
                  <a:gd name="T2" fmla="*/ 49 w 50"/>
                  <a:gd name="T3" fmla="*/ 0 h 31"/>
                  <a:gd name="T4" fmla="*/ 50 w 50"/>
                  <a:gd name="T5" fmla="*/ 3 h 31"/>
                  <a:gd name="T6" fmla="*/ 1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9" y="0"/>
                    </a:lnTo>
                    <a:lnTo>
                      <a:pt x="50" y="3"/>
                    </a:lnTo>
                    <a:lnTo>
                      <a:pt x="1" y="31"/>
                    </a:lnTo>
                    <a:lnTo>
                      <a:pt x="0" y="28"/>
                    </a:lnTo>
                    <a:close/>
                  </a:path>
                </a:pathLst>
              </a:custGeom>
              <a:solidFill>
                <a:srgbClr val="A7A6A6"/>
              </a:solidFill>
              <a:ln w="9525">
                <a:noFill/>
                <a:round/>
                <a:headEnd/>
                <a:tailEnd/>
              </a:ln>
            </p:spPr>
            <p:txBody>
              <a:bodyPr/>
              <a:lstStyle/>
              <a:p>
                <a:endParaRPr lang="hu-HU"/>
              </a:p>
            </p:txBody>
          </p:sp>
          <p:sp>
            <p:nvSpPr>
              <p:cNvPr id="57739" name="Freeform 1328"/>
              <p:cNvSpPr>
                <a:spLocks/>
              </p:cNvSpPr>
              <p:nvPr/>
            </p:nvSpPr>
            <p:spPr bwMode="auto">
              <a:xfrm>
                <a:off x="2281" y="2500"/>
                <a:ext cx="49" cy="31"/>
              </a:xfrm>
              <a:custGeom>
                <a:avLst/>
                <a:gdLst>
                  <a:gd name="T0" fmla="*/ 0 w 49"/>
                  <a:gd name="T1" fmla="*/ 28 h 31"/>
                  <a:gd name="T2" fmla="*/ 48 w 49"/>
                  <a:gd name="T3" fmla="*/ 0 h 31"/>
                  <a:gd name="T4" fmla="*/ 49 w 49"/>
                  <a:gd name="T5" fmla="*/ 3 h 31"/>
                  <a:gd name="T6" fmla="*/ 2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2" y="31"/>
                    </a:lnTo>
                    <a:lnTo>
                      <a:pt x="0" y="28"/>
                    </a:lnTo>
                    <a:close/>
                  </a:path>
                </a:pathLst>
              </a:custGeom>
              <a:solidFill>
                <a:srgbClr val="A5A4A3"/>
              </a:solidFill>
              <a:ln w="9525">
                <a:noFill/>
                <a:round/>
                <a:headEnd/>
                <a:tailEnd/>
              </a:ln>
            </p:spPr>
            <p:txBody>
              <a:bodyPr/>
              <a:lstStyle/>
              <a:p>
                <a:endParaRPr lang="hu-HU"/>
              </a:p>
            </p:txBody>
          </p:sp>
          <p:sp>
            <p:nvSpPr>
              <p:cNvPr id="57740" name="Freeform 1329"/>
              <p:cNvSpPr>
                <a:spLocks/>
              </p:cNvSpPr>
              <p:nvPr/>
            </p:nvSpPr>
            <p:spPr bwMode="auto">
              <a:xfrm>
                <a:off x="2281" y="2502"/>
                <a:ext cx="51" cy="31"/>
              </a:xfrm>
              <a:custGeom>
                <a:avLst/>
                <a:gdLst>
                  <a:gd name="T0" fmla="*/ 0 w 51"/>
                  <a:gd name="T1" fmla="*/ 28 h 31"/>
                  <a:gd name="T2" fmla="*/ 49 w 51"/>
                  <a:gd name="T3" fmla="*/ 0 h 31"/>
                  <a:gd name="T4" fmla="*/ 51 w 51"/>
                  <a:gd name="T5" fmla="*/ 3 h 31"/>
                  <a:gd name="T6" fmla="*/ 2 w 51"/>
                  <a:gd name="T7" fmla="*/ 31 h 31"/>
                  <a:gd name="T8" fmla="*/ 0 w 51"/>
                  <a:gd name="T9" fmla="*/ 28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8"/>
                    </a:moveTo>
                    <a:lnTo>
                      <a:pt x="49" y="0"/>
                    </a:lnTo>
                    <a:lnTo>
                      <a:pt x="51" y="3"/>
                    </a:lnTo>
                    <a:lnTo>
                      <a:pt x="2" y="31"/>
                    </a:lnTo>
                    <a:lnTo>
                      <a:pt x="0" y="28"/>
                    </a:lnTo>
                    <a:close/>
                  </a:path>
                </a:pathLst>
              </a:custGeom>
              <a:solidFill>
                <a:srgbClr val="A3A2A2"/>
              </a:solidFill>
              <a:ln w="9525">
                <a:noFill/>
                <a:round/>
                <a:headEnd/>
                <a:tailEnd/>
              </a:ln>
            </p:spPr>
            <p:txBody>
              <a:bodyPr/>
              <a:lstStyle/>
              <a:p>
                <a:endParaRPr lang="hu-HU"/>
              </a:p>
            </p:txBody>
          </p:sp>
          <p:sp>
            <p:nvSpPr>
              <p:cNvPr id="57741" name="Freeform 1330"/>
              <p:cNvSpPr>
                <a:spLocks/>
              </p:cNvSpPr>
              <p:nvPr/>
            </p:nvSpPr>
            <p:spPr bwMode="auto">
              <a:xfrm>
                <a:off x="2283" y="2503"/>
                <a:ext cx="49" cy="31"/>
              </a:xfrm>
              <a:custGeom>
                <a:avLst/>
                <a:gdLst>
                  <a:gd name="T0" fmla="*/ 0 w 49"/>
                  <a:gd name="T1" fmla="*/ 28 h 31"/>
                  <a:gd name="T2" fmla="*/ 47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7" y="0"/>
                    </a:lnTo>
                    <a:lnTo>
                      <a:pt x="49" y="3"/>
                    </a:lnTo>
                    <a:lnTo>
                      <a:pt x="1" y="31"/>
                    </a:lnTo>
                    <a:lnTo>
                      <a:pt x="0" y="28"/>
                    </a:lnTo>
                    <a:close/>
                  </a:path>
                </a:pathLst>
              </a:custGeom>
              <a:solidFill>
                <a:srgbClr val="A1A09F"/>
              </a:solidFill>
              <a:ln w="9525">
                <a:noFill/>
                <a:round/>
                <a:headEnd/>
                <a:tailEnd/>
              </a:ln>
            </p:spPr>
            <p:txBody>
              <a:bodyPr/>
              <a:lstStyle/>
              <a:p>
                <a:endParaRPr lang="hu-HU"/>
              </a:p>
            </p:txBody>
          </p:sp>
          <p:sp>
            <p:nvSpPr>
              <p:cNvPr id="57742" name="Freeform 1331"/>
              <p:cNvSpPr>
                <a:spLocks/>
              </p:cNvSpPr>
              <p:nvPr/>
            </p:nvSpPr>
            <p:spPr bwMode="auto">
              <a:xfrm>
                <a:off x="2283" y="2505"/>
                <a:ext cx="50" cy="29"/>
              </a:xfrm>
              <a:custGeom>
                <a:avLst/>
                <a:gdLst>
                  <a:gd name="T0" fmla="*/ 0 w 50"/>
                  <a:gd name="T1" fmla="*/ 28 h 29"/>
                  <a:gd name="T2" fmla="*/ 49 w 50"/>
                  <a:gd name="T3" fmla="*/ 0 h 29"/>
                  <a:gd name="T4" fmla="*/ 50 w 50"/>
                  <a:gd name="T5" fmla="*/ 1 h 29"/>
                  <a:gd name="T6" fmla="*/ 1 w 50"/>
                  <a:gd name="T7" fmla="*/ 29 h 29"/>
                  <a:gd name="T8" fmla="*/ 0 w 50"/>
                  <a:gd name="T9" fmla="*/ 28 h 29"/>
                  <a:gd name="T10" fmla="*/ 0 60000 65536"/>
                  <a:gd name="T11" fmla="*/ 0 60000 65536"/>
                  <a:gd name="T12" fmla="*/ 0 60000 65536"/>
                  <a:gd name="T13" fmla="*/ 0 60000 65536"/>
                  <a:gd name="T14" fmla="*/ 0 60000 65536"/>
                  <a:gd name="T15" fmla="*/ 0 w 50"/>
                  <a:gd name="T16" fmla="*/ 0 h 29"/>
                  <a:gd name="T17" fmla="*/ 50 w 50"/>
                  <a:gd name="T18" fmla="*/ 29 h 29"/>
                </a:gdLst>
                <a:ahLst/>
                <a:cxnLst>
                  <a:cxn ang="T10">
                    <a:pos x="T0" y="T1"/>
                  </a:cxn>
                  <a:cxn ang="T11">
                    <a:pos x="T2" y="T3"/>
                  </a:cxn>
                  <a:cxn ang="T12">
                    <a:pos x="T4" y="T5"/>
                  </a:cxn>
                  <a:cxn ang="T13">
                    <a:pos x="T6" y="T7"/>
                  </a:cxn>
                  <a:cxn ang="T14">
                    <a:pos x="T8" y="T9"/>
                  </a:cxn>
                </a:cxnLst>
                <a:rect l="T15" t="T16" r="T17" b="T18"/>
                <a:pathLst>
                  <a:path w="50" h="29">
                    <a:moveTo>
                      <a:pt x="0" y="28"/>
                    </a:moveTo>
                    <a:lnTo>
                      <a:pt x="49" y="0"/>
                    </a:lnTo>
                    <a:lnTo>
                      <a:pt x="50" y="1"/>
                    </a:lnTo>
                    <a:lnTo>
                      <a:pt x="1" y="29"/>
                    </a:lnTo>
                    <a:lnTo>
                      <a:pt x="0" y="28"/>
                    </a:lnTo>
                    <a:close/>
                  </a:path>
                </a:pathLst>
              </a:custGeom>
              <a:solidFill>
                <a:srgbClr val="9F9E9E"/>
              </a:solidFill>
              <a:ln w="9525">
                <a:noFill/>
                <a:round/>
                <a:headEnd/>
                <a:tailEnd/>
              </a:ln>
            </p:spPr>
            <p:txBody>
              <a:bodyPr/>
              <a:lstStyle/>
              <a:p>
                <a:endParaRPr lang="hu-HU"/>
              </a:p>
            </p:txBody>
          </p:sp>
          <p:sp>
            <p:nvSpPr>
              <p:cNvPr id="57743" name="Freeform 1332"/>
              <p:cNvSpPr>
                <a:spLocks/>
              </p:cNvSpPr>
              <p:nvPr/>
            </p:nvSpPr>
            <p:spPr bwMode="auto">
              <a:xfrm>
                <a:off x="2284" y="2506"/>
                <a:ext cx="49" cy="30"/>
              </a:xfrm>
              <a:custGeom>
                <a:avLst/>
                <a:gdLst>
                  <a:gd name="T0" fmla="*/ 0 w 49"/>
                  <a:gd name="T1" fmla="*/ 28 h 30"/>
                  <a:gd name="T2" fmla="*/ 48 w 49"/>
                  <a:gd name="T3" fmla="*/ 0 h 30"/>
                  <a:gd name="T4" fmla="*/ 49 w 49"/>
                  <a:gd name="T5" fmla="*/ 1 h 30"/>
                  <a:gd name="T6" fmla="*/ 1 w 49"/>
                  <a:gd name="T7" fmla="*/ 30 h 30"/>
                  <a:gd name="T8" fmla="*/ 0 w 49"/>
                  <a:gd name="T9" fmla="*/ 28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0" y="28"/>
                    </a:moveTo>
                    <a:lnTo>
                      <a:pt x="48" y="0"/>
                    </a:lnTo>
                    <a:lnTo>
                      <a:pt x="49" y="1"/>
                    </a:lnTo>
                    <a:lnTo>
                      <a:pt x="1" y="30"/>
                    </a:lnTo>
                    <a:lnTo>
                      <a:pt x="0" y="28"/>
                    </a:lnTo>
                    <a:close/>
                  </a:path>
                </a:pathLst>
              </a:custGeom>
              <a:solidFill>
                <a:srgbClr val="9D9C9B"/>
              </a:solidFill>
              <a:ln w="9525">
                <a:noFill/>
                <a:round/>
                <a:headEnd/>
                <a:tailEnd/>
              </a:ln>
            </p:spPr>
            <p:txBody>
              <a:bodyPr/>
              <a:lstStyle/>
              <a:p>
                <a:endParaRPr lang="hu-HU"/>
              </a:p>
            </p:txBody>
          </p:sp>
          <p:sp>
            <p:nvSpPr>
              <p:cNvPr id="57744" name="Freeform 1333"/>
              <p:cNvSpPr>
                <a:spLocks/>
              </p:cNvSpPr>
              <p:nvPr/>
            </p:nvSpPr>
            <p:spPr bwMode="auto">
              <a:xfrm>
                <a:off x="2284" y="2506"/>
                <a:ext cx="51" cy="31"/>
              </a:xfrm>
              <a:custGeom>
                <a:avLst/>
                <a:gdLst>
                  <a:gd name="T0" fmla="*/ 0 w 51"/>
                  <a:gd name="T1" fmla="*/ 28 h 31"/>
                  <a:gd name="T2" fmla="*/ 49 w 51"/>
                  <a:gd name="T3" fmla="*/ 0 h 31"/>
                  <a:gd name="T4" fmla="*/ 51 w 51"/>
                  <a:gd name="T5" fmla="*/ 3 h 31"/>
                  <a:gd name="T6" fmla="*/ 1 w 51"/>
                  <a:gd name="T7" fmla="*/ 31 h 31"/>
                  <a:gd name="T8" fmla="*/ 0 w 51"/>
                  <a:gd name="T9" fmla="*/ 28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8"/>
                    </a:moveTo>
                    <a:lnTo>
                      <a:pt x="49" y="0"/>
                    </a:lnTo>
                    <a:lnTo>
                      <a:pt x="51" y="3"/>
                    </a:lnTo>
                    <a:lnTo>
                      <a:pt x="1" y="31"/>
                    </a:lnTo>
                    <a:lnTo>
                      <a:pt x="0" y="28"/>
                    </a:lnTo>
                    <a:close/>
                  </a:path>
                </a:pathLst>
              </a:custGeom>
              <a:solidFill>
                <a:srgbClr val="9B9A9A"/>
              </a:solidFill>
              <a:ln w="9525">
                <a:noFill/>
                <a:round/>
                <a:headEnd/>
                <a:tailEnd/>
              </a:ln>
            </p:spPr>
            <p:txBody>
              <a:bodyPr/>
              <a:lstStyle/>
              <a:p>
                <a:endParaRPr lang="hu-HU"/>
              </a:p>
            </p:txBody>
          </p:sp>
          <p:sp>
            <p:nvSpPr>
              <p:cNvPr id="57745" name="Freeform 1334"/>
              <p:cNvSpPr>
                <a:spLocks/>
              </p:cNvSpPr>
              <p:nvPr/>
            </p:nvSpPr>
            <p:spPr bwMode="auto">
              <a:xfrm>
                <a:off x="2285" y="2507"/>
                <a:ext cx="50" cy="31"/>
              </a:xfrm>
              <a:custGeom>
                <a:avLst/>
                <a:gdLst>
                  <a:gd name="T0" fmla="*/ 0 w 50"/>
                  <a:gd name="T1" fmla="*/ 29 h 31"/>
                  <a:gd name="T2" fmla="*/ 48 w 50"/>
                  <a:gd name="T3" fmla="*/ 0 h 31"/>
                  <a:gd name="T4" fmla="*/ 50 w 50"/>
                  <a:gd name="T5" fmla="*/ 3 h 31"/>
                  <a:gd name="T6" fmla="*/ 2 w 50"/>
                  <a:gd name="T7" fmla="*/ 31 h 31"/>
                  <a:gd name="T8" fmla="*/ 0 w 50"/>
                  <a:gd name="T9" fmla="*/ 29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9"/>
                    </a:moveTo>
                    <a:lnTo>
                      <a:pt x="48" y="0"/>
                    </a:lnTo>
                    <a:lnTo>
                      <a:pt x="50" y="3"/>
                    </a:lnTo>
                    <a:lnTo>
                      <a:pt x="2" y="31"/>
                    </a:lnTo>
                    <a:lnTo>
                      <a:pt x="0" y="29"/>
                    </a:lnTo>
                    <a:close/>
                  </a:path>
                </a:pathLst>
              </a:custGeom>
              <a:solidFill>
                <a:srgbClr val="999897"/>
              </a:solidFill>
              <a:ln w="9525">
                <a:noFill/>
                <a:round/>
                <a:headEnd/>
                <a:tailEnd/>
              </a:ln>
            </p:spPr>
            <p:txBody>
              <a:bodyPr/>
              <a:lstStyle/>
              <a:p>
                <a:endParaRPr lang="hu-HU"/>
              </a:p>
            </p:txBody>
          </p:sp>
          <p:sp>
            <p:nvSpPr>
              <p:cNvPr id="57746" name="Freeform 1335"/>
              <p:cNvSpPr>
                <a:spLocks/>
              </p:cNvSpPr>
              <p:nvPr/>
            </p:nvSpPr>
            <p:spPr bwMode="auto">
              <a:xfrm>
                <a:off x="2285" y="2509"/>
                <a:ext cx="51" cy="31"/>
              </a:xfrm>
              <a:custGeom>
                <a:avLst/>
                <a:gdLst>
                  <a:gd name="T0" fmla="*/ 0 w 51"/>
                  <a:gd name="T1" fmla="*/ 28 h 31"/>
                  <a:gd name="T2" fmla="*/ 50 w 51"/>
                  <a:gd name="T3" fmla="*/ 0 h 31"/>
                  <a:gd name="T4" fmla="*/ 51 w 51"/>
                  <a:gd name="T5" fmla="*/ 3 h 31"/>
                  <a:gd name="T6" fmla="*/ 2 w 51"/>
                  <a:gd name="T7" fmla="*/ 31 h 31"/>
                  <a:gd name="T8" fmla="*/ 0 w 51"/>
                  <a:gd name="T9" fmla="*/ 28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8"/>
                    </a:moveTo>
                    <a:lnTo>
                      <a:pt x="50" y="0"/>
                    </a:lnTo>
                    <a:lnTo>
                      <a:pt x="51" y="3"/>
                    </a:lnTo>
                    <a:lnTo>
                      <a:pt x="2" y="31"/>
                    </a:lnTo>
                    <a:lnTo>
                      <a:pt x="0" y="28"/>
                    </a:lnTo>
                    <a:close/>
                  </a:path>
                </a:pathLst>
              </a:custGeom>
              <a:solidFill>
                <a:srgbClr val="969595"/>
              </a:solidFill>
              <a:ln w="9525">
                <a:noFill/>
                <a:round/>
                <a:headEnd/>
                <a:tailEnd/>
              </a:ln>
            </p:spPr>
            <p:txBody>
              <a:bodyPr/>
              <a:lstStyle/>
              <a:p>
                <a:endParaRPr lang="hu-HU"/>
              </a:p>
            </p:txBody>
          </p:sp>
          <p:sp>
            <p:nvSpPr>
              <p:cNvPr id="57747" name="Freeform 1336"/>
              <p:cNvSpPr>
                <a:spLocks/>
              </p:cNvSpPr>
              <p:nvPr/>
            </p:nvSpPr>
            <p:spPr bwMode="auto">
              <a:xfrm>
                <a:off x="2287" y="2510"/>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929190"/>
              </a:solidFill>
              <a:ln w="9525">
                <a:noFill/>
                <a:round/>
                <a:headEnd/>
                <a:tailEnd/>
              </a:ln>
            </p:spPr>
            <p:txBody>
              <a:bodyPr/>
              <a:lstStyle/>
              <a:p>
                <a:endParaRPr lang="hu-HU"/>
              </a:p>
            </p:txBody>
          </p:sp>
          <p:sp>
            <p:nvSpPr>
              <p:cNvPr id="57748" name="Freeform 1337"/>
              <p:cNvSpPr>
                <a:spLocks/>
              </p:cNvSpPr>
              <p:nvPr/>
            </p:nvSpPr>
            <p:spPr bwMode="auto">
              <a:xfrm>
                <a:off x="2287" y="2512"/>
                <a:ext cx="50" cy="31"/>
              </a:xfrm>
              <a:custGeom>
                <a:avLst/>
                <a:gdLst>
                  <a:gd name="T0" fmla="*/ 0 w 50"/>
                  <a:gd name="T1" fmla="*/ 28 h 31"/>
                  <a:gd name="T2" fmla="*/ 49 w 50"/>
                  <a:gd name="T3" fmla="*/ 0 h 31"/>
                  <a:gd name="T4" fmla="*/ 50 w 50"/>
                  <a:gd name="T5" fmla="*/ 2 h 31"/>
                  <a:gd name="T6" fmla="*/ 1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9" y="0"/>
                    </a:lnTo>
                    <a:lnTo>
                      <a:pt x="50" y="2"/>
                    </a:lnTo>
                    <a:lnTo>
                      <a:pt x="1" y="31"/>
                    </a:lnTo>
                    <a:lnTo>
                      <a:pt x="0" y="28"/>
                    </a:lnTo>
                    <a:close/>
                  </a:path>
                </a:pathLst>
              </a:custGeom>
              <a:solidFill>
                <a:srgbClr val="908F8F"/>
              </a:solidFill>
              <a:ln w="9525">
                <a:noFill/>
                <a:round/>
                <a:headEnd/>
                <a:tailEnd/>
              </a:ln>
            </p:spPr>
            <p:txBody>
              <a:bodyPr/>
              <a:lstStyle/>
              <a:p>
                <a:endParaRPr lang="hu-HU"/>
              </a:p>
            </p:txBody>
          </p:sp>
          <p:sp>
            <p:nvSpPr>
              <p:cNvPr id="57749" name="Freeform 1338"/>
              <p:cNvSpPr>
                <a:spLocks/>
              </p:cNvSpPr>
              <p:nvPr/>
            </p:nvSpPr>
            <p:spPr bwMode="auto">
              <a:xfrm>
                <a:off x="2288" y="2513"/>
                <a:ext cx="49" cy="30"/>
              </a:xfrm>
              <a:custGeom>
                <a:avLst/>
                <a:gdLst>
                  <a:gd name="T0" fmla="*/ 0 w 49"/>
                  <a:gd name="T1" fmla="*/ 28 h 30"/>
                  <a:gd name="T2" fmla="*/ 48 w 49"/>
                  <a:gd name="T3" fmla="*/ 0 h 30"/>
                  <a:gd name="T4" fmla="*/ 49 w 49"/>
                  <a:gd name="T5" fmla="*/ 1 h 30"/>
                  <a:gd name="T6" fmla="*/ 2 w 49"/>
                  <a:gd name="T7" fmla="*/ 30 h 30"/>
                  <a:gd name="T8" fmla="*/ 0 w 49"/>
                  <a:gd name="T9" fmla="*/ 28 h 30"/>
                  <a:gd name="T10" fmla="*/ 0 60000 65536"/>
                  <a:gd name="T11" fmla="*/ 0 60000 65536"/>
                  <a:gd name="T12" fmla="*/ 0 60000 65536"/>
                  <a:gd name="T13" fmla="*/ 0 60000 65536"/>
                  <a:gd name="T14" fmla="*/ 0 60000 65536"/>
                  <a:gd name="T15" fmla="*/ 0 w 49"/>
                  <a:gd name="T16" fmla="*/ 0 h 30"/>
                  <a:gd name="T17" fmla="*/ 49 w 49"/>
                  <a:gd name="T18" fmla="*/ 30 h 30"/>
                </a:gdLst>
                <a:ahLst/>
                <a:cxnLst>
                  <a:cxn ang="T10">
                    <a:pos x="T0" y="T1"/>
                  </a:cxn>
                  <a:cxn ang="T11">
                    <a:pos x="T2" y="T3"/>
                  </a:cxn>
                  <a:cxn ang="T12">
                    <a:pos x="T4" y="T5"/>
                  </a:cxn>
                  <a:cxn ang="T13">
                    <a:pos x="T6" y="T7"/>
                  </a:cxn>
                  <a:cxn ang="T14">
                    <a:pos x="T8" y="T9"/>
                  </a:cxn>
                </a:cxnLst>
                <a:rect l="T15" t="T16" r="T17" b="T18"/>
                <a:pathLst>
                  <a:path w="49" h="30">
                    <a:moveTo>
                      <a:pt x="0" y="28"/>
                    </a:moveTo>
                    <a:lnTo>
                      <a:pt x="48" y="0"/>
                    </a:lnTo>
                    <a:lnTo>
                      <a:pt x="49" y="1"/>
                    </a:lnTo>
                    <a:lnTo>
                      <a:pt x="2" y="30"/>
                    </a:lnTo>
                    <a:lnTo>
                      <a:pt x="0" y="28"/>
                    </a:lnTo>
                    <a:close/>
                  </a:path>
                </a:pathLst>
              </a:custGeom>
              <a:solidFill>
                <a:srgbClr val="8E8D8D"/>
              </a:solidFill>
              <a:ln w="9525">
                <a:noFill/>
                <a:round/>
                <a:headEnd/>
                <a:tailEnd/>
              </a:ln>
            </p:spPr>
            <p:txBody>
              <a:bodyPr/>
              <a:lstStyle/>
              <a:p>
                <a:endParaRPr lang="hu-HU"/>
              </a:p>
            </p:txBody>
          </p:sp>
          <p:sp>
            <p:nvSpPr>
              <p:cNvPr id="57750" name="Freeform 1339"/>
              <p:cNvSpPr>
                <a:spLocks/>
              </p:cNvSpPr>
              <p:nvPr/>
            </p:nvSpPr>
            <p:spPr bwMode="auto">
              <a:xfrm>
                <a:off x="2288" y="2514"/>
                <a:ext cx="51" cy="30"/>
              </a:xfrm>
              <a:custGeom>
                <a:avLst/>
                <a:gdLst>
                  <a:gd name="T0" fmla="*/ 0 w 51"/>
                  <a:gd name="T1" fmla="*/ 29 h 30"/>
                  <a:gd name="T2" fmla="*/ 49 w 51"/>
                  <a:gd name="T3" fmla="*/ 0 h 30"/>
                  <a:gd name="T4" fmla="*/ 51 w 51"/>
                  <a:gd name="T5" fmla="*/ 2 h 30"/>
                  <a:gd name="T6" fmla="*/ 2 w 51"/>
                  <a:gd name="T7" fmla="*/ 30 h 30"/>
                  <a:gd name="T8" fmla="*/ 0 w 51"/>
                  <a:gd name="T9" fmla="*/ 29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0" y="29"/>
                    </a:moveTo>
                    <a:lnTo>
                      <a:pt x="49" y="0"/>
                    </a:lnTo>
                    <a:lnTo>
                      <a:pt x="51" y="2"/>
                    </a:lnTo>
                    <a:lnTo>
                      <a:pt x="2" y="30"/>
                    </a:lnTo>
                    <a:lnTo>
                      <a:pt x="0" y="29"/>
                    </a:lnTo>
                    <a:close/>
                  </a:path>
                </a:pathLst>
              </a:custGeom>
              <a:solidFill>
                <a:srgbClr val="8D8C8B"/>
              </a:solidFill>
              <a:ln w="9525">
                <a:noFill/>
                <a:round/>
                <a:headEnd/>
                <a:tailEnd/>
              </a:ln>
            </p:spPr>
            <p:txBody>
              <a:bodyPr/>
              <a:lstStyle/>
              <a:p>
                <a:endParaRPr lang="hu-HU"/>
              </a:p>
            </p:txBody>
          </p:sp>
          <p:sp>
            <p:nvSpPr>
              <p:cNvPr id="57751" name="Freeform 1340"/>
              <p:cNvSpPr>
                <a:spLocks/>
              </p:cNvSpPr>
              <p:nvPr/>
            </p:nvSpPr>
            <p:spPr bwMode="auto">
              <a:xfrm>
                <a:off x="2290" y="2514"/>
                <a:ext cx="49" cy="31"/>
              </a:xfrm>
              <a:custGeom>
                <a:avLst/>
                <a:gdLst>
                  <a:gd name="T0" fmla="*/ 0 w 49"/>
                  <a:gd name="T1" fmla="*/ 29 h 31"/>
                  <a:gd name="T2" fmla="*/ 47 w 49"/>
                  <a:gd name="T3" fmla="*/ 0 h 31"/>
                  <a:gd name="T4" fmla="*/ 49 w 49"/>
                  <a:gd name="T5" fmla="*/ 3 h 31"/>
                  <a:gd name="T6" fmla="*/ 1 w 49"/>
                  <a:gd name="T7" fmla="*/ 31 h 31"/>
                  <a:gd name="T8" fmla="*/ 0 w 49"/>
                  <a:gd name="T9" fmla="*/ 29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9"/>
                    </a:moveTo>
                    <a:lnTo>
                      <a:pt x="47" y="0"/>
                    </a:lnTo>
                    <a:lnTo>
                      <a:pt x="49" y="3"/>
                    </a:lnTo>
                    <a:lnTo>
                      <a:pt x="1" y="31"/>
                    </a:lnTo>
                    <a:lnTo>
                      <a:pt x="0" y="29"/>
                    </a:lnTo>
                    <a:close/>
                  </a:path>
                </a:pathLst>
              </a:custGeom>
              <a:solidFill>
                <a:srgbClr val="8B8A89"/>
              </a:solidFill>
              <a:ln w="9525">
                <a:noFill/>
                <a:round/>
                <a:headEnd/>
                <a:tailEnd/>
              </a:ln>
            </p:spPr>
            <p:txBody>
              <a:bodyPr/>
              <a:lstStyle/>
              <a:p>
                <a:endParaRPr lang="hu-HU"/>
              </a:p>
            </p:txBody>
          </p:sp>
          <p:sp>
            <p:nvSpPr>
              <p:cNvPr id="57752" name="Freeform 1341"/>
              <p:cNvSpPr>
                <a:spLocks/>
              </p:cNvSpPr>
              <p:nvPr/>
            </p:nvSpPr>
            <p:spPr bwMode="auto">
              <a:xfrm>
                <a:off x="2290" y="2516"/>
                <a:ext cx="50" cy="31"/>
              </a:xfrm>
              <a:custGeom>
                <a:avLst/>
                <a:gdLst>
                  <a:gd name="T0" fmla="*/ 0 w 50"/>
                  <a:gd name="T1" fmla="*/ 28 h 31"/>
                  <a:gd name="T2" fmla="*/ 49 w 50"/>
                  <a:gd name="T3" fmla="*/ 0 h 31"/>
                  <a:gd name="T4" fmla="*/ 50 w 50"/>
                  <a:gd name="T5" fmla="*/ 3 h 31"/>
                  <a:gd name="T6" fmla="*/ 1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9" y="0"/>
                    </a:lnTo>
                    <a:lnTo>
                      <a:pt x="50" y="3"/>
                    </a:lnTo>
                    <a:lnTo>
                      <a:pt x="1" y="31"/>
                    </a:lnTo>
                    <a:lnTo>
                      <a:pt x="0" y="28"/>
                    </a:lnTo>
                    <a:close/>
                  </a:path>
                </a:pathLst>
              </a:custGeom>
              <a:solidFill>
                <a:srgbClr val="8A8988"/>
              </a:solidFill>
              <a:ln w="9525">
                <a:noFill/>
                <a:round/>
                <a:headEnd/>
                <a:tailEnd/>
              </a:ln>
            </p:spPr>
            <p:txBody>
              <a:bodyPr/>
              <a:lstStyle/>
              <a:p>
                <a:endParaRPr lang="hu-HU"/>
              </a:p>
            </p:txBody>
          </p:sp>
          <p:sp>
            <p:nvSpPr>
              <p:cNvPr id="57753" name="Freeform 1342"/>
              <p:cNvSpPr>
                <a:spLocks/>
              </p:cNvSpPr>
              <p:nvPr/>
            </p:nvSpPr>
            <p:spPr bwMode="auto">
              <a:xfrm>
                <a:off x="2291" y="2517"/>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888786"/>
              </a:solidFill>
              <a:ln w="9525">
                <a:noFill/>
                <a:round/>
                <a:headEnd/>
                <a:tailEnd/>
              </a:ln>
            </p:spPr>
            <p:txBody>
              <a:bodyPr/>
              <a:lstStyle/>
              <a:p>
                <a:endParaRPr lang="hu-HU"/>
              </a:p>
            </p:txBody>
          </p:sp>
          <p:sp>
            <p:nvSpPr>
              <p:cNvPr id="57754" name="Freeform 1343"/>
              <p:cNvSpPr>
                <a:spLocks/>
              </p:cNvSpPr>
              <p:nvPr/>
            </p:nvSpPr>
            <p:spPr bwMode="auto">
              <a:xfrm>
                <a:off x="2291" y="2519"/>
                <a:ext cx="51" cy="31"/>
              </a:xfrm>
              <a:custGeom>
                <a:avLst/>
                <a:gdLst>
                  <a:gd name="T0" fmla="*/ 0 w 51"/>
                  <a:gd name="T1" fmla="*/ 28 h 31"/>
                  <a:gd name="T2" fmla="*/ 49 w 51"/>
                  <a:gd name="T3" fmla="*/ 0 h 31"/>
                  <a:gd name="T4" fmla="*/ 51 w 51"/>
                  <a:gd name="T5" fmla="*/ 2 h 31"/>
                  <a:gd name="T6" fmla="*/ 1 w 51"/>
                  <a:gd name="T7" fmla="*/ 31 h 31"/>
                  <a:gd name="T8" fmla="*/ 0 w 51"/>
                  <a:gd name="T9" fmla="*/ 28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8"/>
                    </a:moveTo>
                    <a:lnTo>
                      <a:pt x="49" y="0"/>
                    </a:lnTo>
                    <a:lnTo>
                      <a:pt x="51" y="2"/>
                    </a:lnTo>
                    <a:lnTo>
                      <a:pt x="1" y="31"/>
                    </a:lnTo>
                    <a:lnTo>
                      <a:pt x="0" y="28"/>
                    </a:lnTo>
                    <a:close/>
                  </a:path>
                </a:pathLst>
              </a:custGeom>
              <a:solidFill>
                <a:srgbClr val="878585"/>
              </a:solidFill>
              <a:ln w="9525">
                <a:noFill/>
                <a:round/>
                <a:headEnd/>
                <a:tailEnd/>
              </a:ln>
            </p:spPr>
            <p:txBody>
              <a:bodyPr/>
              <a:lstStyle/>
              <a:p>
                <a:endParaRPr lang="hu-HU"/>
              </a:p>
            </p:txBody>
          </p:sp>
          <p:sp>
            <p:nvSpPr>
              <p:cNvPr id="57755" name="Freeform 1344"/>
              <p:cNvSpPr>
                <a:spLocks/>
              </p:cNvSpPr>
              <p:nvPr/>
            </p:nvSpPr>
            <p:spPr bwMode="auto">
              <a:xfrm>
                <a:off x="2292" y="2520"/>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848382"/>
              </a:solidFill>
              <a:ln w="9525">
                <a:noFill/>
                <a:round/>
                <a:headEnd/>
                <a:tailEnd/>
              </a:ln>
            </p:spPr>
            <p:txBody>
              <a:bodyPr/>
              <a:lstStyle/>
              <a:p>
                <a:endParaRPr lang="hu-HU"/>
              </a:p>
            </p:txBody>
          </p:sp>
          <p:sp>
            <p:nvSpPr>
              <p:cNvPr id="57756" name="Freeform 1345"/>
              <p:cNvSpPr>
                <a:spLocks/>
              </p:cNvSpPr>
              <p:nvPr/>
            </p:nvSpPr>
            <p:spPr bwMode="auto">
              <a:xfrm>
                <a:off x="2292" y="2521"/>
                <a:ext cx="51" cy="30"/>
              </a:xfrm>
              <a:custGeom>
                <a:avLst/>
                <a:gdLst>
                  <a:gd name="T0" fmla="*/ 0 w 51"/>
                  <a:gd name="T1" fmla="*/ 29 h 30"/>
                  <a:gd name="T2" fmla="*/ 50 w 51"/>
                  <a:gd name="T3" fmla="*/ 0 h 30"/>
                  <a:gd name="T4" fmla="*/ 51 w 51"/>
                  <a:gd name="T5" fmla="*/ 3 h 30"/>
                  <a:gd name="T6" fmla="*/ 2 w 51"/>
                  <a:gd name="T7" fmla="*/ 30 h 30"/>
                  <a:gd name="T8" fmla="*/ 0 w 51"/>
                  <a:gd name="T9" fmla="*/ 29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0" y="29"/>
                    </a:moveTo>
                    <a:lnTo>
                      <a:pt x="50" y="0"/>
                    </a:lnTo>
                    <a:lnTo>
                      <a:pt x="51" y="3"/>
                    </a:lnTo>
                    <a:lnTo>
                      <a:pt x="2" y="30"/>
                    </a:lnTo>
                    <a:lnTo>
                      <a:pt x="0" y="29"/>
                    </a:lnTo>
                    <a:close/>
                  </a:path>
                </a:pathLst>
              </a:custGeom>
              <a:solidFill>
                <a:srgbClr val="828180"/>
              </a:solidFill>
              <a:ln w="9525">
                <a:noFill/>
                <a:round/>
                <a:headEnd/>
                <a:tailEnd/>
              </a:ln>
            </p:spPr>
            <p:txBody>
              <a:bodyPr/>
              <a:lstStyle/>
              <a:p>
                <a:endParaRPr lang="hu-HU"/>
              </a:p>
            </p:txBody>
          </p:sp>
          <p:sp>
            <p:nvSpPr>
              <p:cNvPr id="57757" name="Freeform 1346"/>
              <p:cNvSpPr>
                <a:spLocks/>
              </p:cNvSpPr>
              <p:nvPr/>
            </p:nvSpPr>
            <p:spPr bwMode="auto">
              <a:xfrm>
                <a:off x="2294" y="2523"/>
                <a:ext cx="49" cy="29"/>
              </a:xfrm>
              <a:custGeom>
                <a:avLst/>
                <a:gdLst>
                  <a:gd name="T0" fmla="*/ 0 w 49"/>
                  <a:gd name="T1" fmla="*/ 28 h 29"/>
                  <a:gd name="T2" fmla="*/ 48 w 49"/>
                  <a:gd name="T3" fmla="*/ 0 h 29"/>
                  <a:gd name="T4" fmla="*/ 49 w 49"/>
                  <a:gd name="T5" fmla="*/ 1 h 29"/>
                  <a:gd name="T6" fmla="*/ 1 w 49"/>
                  <a:gd name="T7" fmla="*/ 29 h 29"/>
                  <a:gd name="T8" fmla="*/ 0 w 49"/>
                  <a:gd name="T9" fmla="*/ 28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8"/>
                    </a:moveTo>
                    <a:lnTo>
                      <a:pt x="48" y="0"/>
                    </a:lnTo>
                    <a:lnTo>
                      <a:pt x="49" y="1"/>
                    </a:lnTo>
                    <a:lnTo>
                      <a:pt x="1" y="29"/>
                    </a:lnTo>
                    <a:lnTo>
                      <a:pt x="0" y="28"/>
                    </a:lnTo>
                    <a:close/>
                  </a:path>
                </a:pathLst>
              </a:custGeom>
              <a:solidFill>
                <a:srgbClr val="7F7D7D"/>
              </a:solidFill>
              <a:ln w="9525">
                <a:noFill/>
                <a:round/>
                <a:headEnd/>
                <a:tailEnd/>
              </a:ln>
            </p:spPr>
            <p:txBody>
              <a:bodyPr/>
              <a:lstStyle/>
              <a:p>
                <a:endParaRPr lang="hu-HU"/>
              </a:p>
            </p:txBody>
          </p:sp>
          <p:sp>
            <p:nvSpPr>
              <p:cNvPr id="57758" name="Freeform 1347"/>
              <p:cNvSpPr>
                <a:spLocks/>
              </p:cNvSpPr>
              <p:nvPr/>
            </p:nvSpPr>
            <p:spPr bwMode="auto">
              <a:xfrm>
                <a:off x="2294" y="2524"/>
                <a:ext cx="50" cy="30"/>
              </a:xfrm>
              <a:custGeom>
                <a:avLst/>
                <a:gdLst>
                  <a:gd name="T0" fmla="*/ 0 w 50"/>
                  <a:gd name="T1" fmla="*/ 27 h 30"/>
                  <a:gd name="T2" fmla="*/ 49 w 50"/>
                  <a:gd name="T3" fmla="*/ 0 h 30"/>
                  <a:gd name="T4" fmla="*/ 50 w 50"/>
                  <a:gd name="T5" fmla="*/ 2 h 30"/>
                  <a:gd name="T6" fmla="*/ 1 w 50"/>
                  <a:gd name="T7" fmla="*/ 30 h 30"/>
                  <a:gd name="T8" fmla="*/ 0 w 50"/>
                  <a:gd name="T9" fmla="*/ 27 h 30"/>
                  <a:gd name="T10" fmla="*/ 0 60000 65536"/>
                  <a:gd name="T11" fmla="*/ 0 60000 65536"/>
                  <a:gd name="T12" fmla="*/ 0 60000 65536"/>
                  <a:gd name="T13" fmla="*/ 0 60000 65536"/>
                  <a:gd name="T14" fmla="*/ 0 60000 65536"/>
                  <a:gd name="T15" fmla="*/ 0 w 50"/>
                  <a:gd name="T16" fmla="*/ 0 h 30"/>
                  <a:gd name="T17" fmla="*/ 50 w 50"/>
                  <a:gd name="T18" fmla="*/ 30 h 30"/>
                </a:gdLst>
                <a:ahLst/>
                <a:cxnLst>
                  <a:cxn ang="T10">
                    <a:pos x="T0" y="T1"/>
                  </a:cxn>
                  <a:cxn ang="T11">
                    <a:pos x="T2" y="T3"/>
                  </a:cxn>
                  <a:cxn ang="T12">
                    <a:pos x="T4" y="T5"/>
                  </a:cxn>
                  <a:cxn ang="T13">
                    <a:pos x="T6" y="T7"/>
                  </a:cxn>
                  <a:cxn ang="T14">
                    <a:pos x="T8" y="T9"/>
                  </a:cxn>
                </a:cxnLst>
                <a:rect l="T15" t="T16" r="T17" b="T18"/>
                <a:pathLst>
                  <a:path w="50" h="30">
                    <a:moveTo>
                      <a:pt x="0" y="27"/>
                    </a:moveTo>
                    <a:lnTo>
                      <a:pt x="49" y="0"/>
                    </a:lnTo>
                    <a:lnTo>
                      <a:pt x="50" y="2"/>
                    </a:lnTo>
                    <a:lnTo>
                      <a:pt x="1" y="30"/>
                    </a:lnTo>
                    <a:lnTo>
                      <a:pt x="0" y="27"/>
                    </a:lnTo>
                    <a:close/>
                  </a:path>
                </a:pathLst>
              </a:custGeom>
              <a:solidFill>
                <a:srgbClr val="7D7C7B"/>
              </a:solidFill>
              <a:ln w="9525">
                <a:noFill/>
                <a:round/>
                <a:headEnd/>
                <a:tailEnd/>
              </a:ln>
            </p:spPr>
            <p:txBody>
              <a:bodyPr/>
              <a:lstStyle/>
              <a:p>
                <a:endParaRPr lang="hu-HU"/>
              </a:p>
            </p:txBody>
          </p:sp>
          <p:sp>
            <p:nvSpPr>
              <p:cNvPr id="57759" name="Freeform 1348"/>
              <p:cNvSpPr>
                <a:spLocks/>
              </p:cNvSpPr>
              <p:nvPr/>
            </p:nvSpPr>
            <p:spPr bwMode="auto">
              <a:xfrm>
                <a:off x="2295" y="2524"/>
                <a:ext cx="49" cy="31"/>
              </a:xfrm>
              <a:custGeom>
                <a:avLst/>
                <a:gdLst>
                  <a:gd name="T0" fmla="*/ 0 w 49"/>
                  <a:gd name="T1" fmla="*/ 28 h 31"/>
                  <a:gd name="T2" fmla="*/ 48 w 49"/>
                  <a:gd name="T3" fmla="*/ 0 h 31"/>
                  <a:gd name="T4" fmla="*/ 49 w 49"/>
                  <a:gd name="T5" fmla="*/ 3 h 31"/>
                  <a:gd name="T6" fmla="*/ 2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2" y="31"/>
                    </a:lnTo>
                    <a:lnTo>
                      <a:pt x="0" y="28"/>
                    </a:lnTo>
                    <a:close/>
                  </a:path>
                </a:pathLst>
              </a:custGeom>
              <a:solidFill>
                <a:srgbClr val="7B7A79"/>
              </a:solidFill>
              <a:ln w="9525">
                <a:noFill/>
                <a:round/>
                <a:headEnd/>
                <a:tailEnd/>
              </a:ln>
            </p:spPr>
            <p:txBody>
              <a:bodyPr/>
              <a:lstStyle/>
              <a:p>
                <a:endParaRPr lang="hu-HU"/>
              </a:p>
            </p:txBody>
          </p:sp>
          <p:sp>
            <p:nvSpPr>
              <p:cNvPr id="57760" name="Freeform 1349"/>
              <p:cNvSpPr>
                <a:spLocks/>
              </p:cNvSpPr>
              <p:nvPr/>
            </p:nvSpPr>
            <p:spPr bwMode="auto">
              <a:xfrm>
                <a:off x="2295" y="2526"/>
                <a:ext cx="51" cy="31"/>
              </a:xfrm>
              <a:custGeom>
                <a:avLst/>
                <a:gdLst>
                  <a:gd name="T0" fmla="*/ 0 w 51"/>
                  <a:gd name="T1" fmla="*/ 28 h 31"/>
                  <a:gd name="T2" fmla="*/ 49 w 51"/>
                  <a:gd name="T3" fmla="*/ 0 h 31"/>
                  <a:gd name="T4" fmla="*/ 51 w 51"/>
                  <a:gd name="T5" fmla="*/ 2 h 31"/>
                  <a:gd name="T6" fmla="*/ 2 w 51"/>
                  <a:gd name="T7" fmla="*/ 31 h 31"/>
                  <a:gd name="T8" fmla="*/ 0 w 51"/>
                  <a:gd name="T9" fmla="*/ 28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8"/>
                    </a:moveTo>
                    <a:lnTo>
                      <a:pt x="49" y="0"/>
                    </a:lnTo>
                    <a:lnTo>
                      <a:pt x="51" y="2"/>
                    </a:lnTo>
                    <a:lnTo>
                      <a:pt x="2" y="31"/>
                    </a:lnTo>
                    <a:lnTo>
                      <a:pt x="0" y="28"/>
                    </a:lnTo>
                    <a:close/>
                  </a:path>
                </a:pathLst>
              </a:custGeom>
              <a:solidFill>
                <a:srgbClr val="797877"/>
              </a:solidFill>
              <a:ln w="9525">
                <a:noFill/>
                <a:round/>
                <a:headEnd/>
                <a:tailEnd/>
              </a:ln>
            </p:spPr>
            <p:txBody>
              <a:bodyPr/>
              <a:lstStyle/>
              <a:p>
                <a:endParaRPr lang="hu-HU"/>
              </a:p>
            </p:txBody>
          </p:sp>
          <p:sp>
            <p:nvSpPr>
              <p:cNvPr id="57761" name="Freeform 1350"/>
              <p:cNvSpPr>
                <a:spLocks/>
              </p:cNvSpPr>
              <p:nvPr/>
            </p:nvSpPr>
            <p:spPr bwMode="auto">
              <a:xfrm>
                <a:off x="2297" y="2527"/>
                <a:ext cx="49" cy="31"/>
              </a:xfrm>
              <a:custGeom>
                <a:avLst/>
                <a:gdLst>
                  <a:gd name="T0" fmla="*/ 0 w 49"/>
                  <a:gd name="T1" fmla="*/ 28 h 31"/>
                  <a:gd name="T2" fmla="*/ 47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7" y="0"/>
                    </a:lnTo>
                    <a:lnTo>
                      <a:pt x="49" y="3"/>
                    </a:lnTo>
                    <a:lnTo>
                      <a:pt x="1" y="31"/>
                    </a:lnTo>
                    <a:lnTo>
                      <a:pt x="0" y="28"/>
                    </a:lnTo>
                    <a:close/>
                  </a:path>
                </a:pathLst>
              </a:custGeom>
              <a:solidFill>
                <a:srgbClr val="777675"/>
              </a:solidFill>
              <a:ln w="9525">
                <a:noFill/>
                <a:round/>
                <a:headEnd/>
                <a:tailEnd/>
              </a:ln>
            </p:spPr>
            <p:txBody>
              <a:bodyPr/>
              <a:lstStyle/>
              <a:p>
                <a:endParaRPr lang="hu-HU"/>
              </a:p>
            </p:txBody>
          </p:sp>
          <p:sp>
            <p:nvSpPr>
              <p:cNvPr id="57762" name="Freeform 1351"/>
              <p:cNvSpPr>
                <a:spLocks/>
              </p:cNvSpPr>
              <p:nvPr/>
            </p:nvSpPr>
            <p:spPr bwMode="auto">
              <a:xfrm>
                <a:off x="2297" y="2528"/>
                <a:ext cx="50" cy="31"/>
              </a:xfrm>
              <a:custGeom>
                <a:avLst/>
                <a:gdLst>
                  <a:gd name="T0" fmla="*/ 0 w 50"/>
                  <a:gd name="T1" fmla="*/ 29 h 31"/>
                  <a:gd name="T2" fmla="*/ 49 w 50"/>
                  <a:gd name="T3" fmla="*/ 0 h 31"/>
                  <a:gd name="T4" fmla="*/ 50 w 50"/>
                  <a:gd name="T5" fmla="*/ 3 h 31"/>
                  <a:gd name="T6" fmla="*/ 1 w 50"/>
                  <a:gd name="T7" fmla="*/ 31 h 31"/>
                  <a:gd name="T8" fmla="*/ 0 w 50"/>
                  <a:gd name="T9" fmla="*/ 29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9"/>
                    </a:moveTo>
                    <a:lnTo>
                      <a:pt x="49" y="0"/>
                    </a:lnTo>
                    <a:lnTo>
                      <a:pt x="50" y="3"/>
                    </a:lnTo>
                    <a:lnTo>
                      <a:pt x="1" y="31"/>
                    </a:lnTo>
                    <a:lnTo>
                      <a:pt x="0" y="29"/>
                    </a:lnTo>
                    <a:close/>
                  </a:path>
                </a:pathLst>
              </a:custGeom>
              <a:solidFill>
                <a:srgbClr val="767473"/>
              </a:solidFill>
              <a:ln w="9525">
                <a:noFill/>
                <a:round/>
                <a:headEnd/>
                <a:tailEnd/>
              </a:ln>
            </p:spPr>
            <p:txBody>
              <a:bodyPr/>
              <a:lstStyle/>
              <a:p>
                <a:endParaRPr lang="hu-HU"/>
              </a:p>
            </p:txBody>
          </p:sp>
          <p:sp>
            <p:nvSpPr>
              <p:cNvPr id="57763" name="Freeform 1352"/>
              <p:cNvSpPr>
                <a:spLocks/>
              </p:cNvSpPr>
              <p:nvPr/>
            </p:nvSpPr>
            <p:spPr bwMode="auto">
              <a:xfrm>
                <a:off x="2298" y="2530"/>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747271"/>
              </a:solidFill>
              <a:ln w="9525">
                <a:noFill/>
                <a:round/>
                <a:headEnd/>
                <a:tailEnd/>
              </a:ln>
            </p:spPr>
            <p:txBody>
              <a:bodyPr/>
              <a:lstStyle/>
              <a:p>
                <a:endParaRPr lang="hu-HU"/>
              </a:p>
            </p:txBody>
          </p:sp>
          <p:sp>
            <p:nvSpPr>
              <p:cNvPr id="57764" name="Freeform 1353"/>
              <p:cNvSpPr>
                <a:spLocks/>
              </p:cNvSpPr>
              <p:nvPr/>
            </p:nvSpPr>
            <p:spPr bwMode="auto">
              <a:xfrm>
                <a:off x="2298" y="2531"/>
                <a:ext cx="51" cy="30"/>
              </a:xfrm>
              <a:custGeom>
                <a:avLst/>
                <a:gdLst>
                  <a:gd name="T0" fmla="*/ 0 w 51"/>
                  <a:gd name="T1" fmla="*/ 28 h 30"/>
                  <a:gd name="T2" fmla="*/ 49 w 51"/>
                  <a:gd name="T3" fmla="*/ 0 h 30"/>
                  <a:gd name="T4" fmla="*/ 51 w 51"/>
                  <a:gd name="T5" fmla="*/ 2 h 30"/>
                  <a:gd name="T6" fmla="*/ 1 w 51"/>
                  <a:gd name="T7" fmla="*/ 30 h 30"/>
                  <a:gd name="T8" fmla="*/ 0 w 51"/>
                  <a:gd name="T9" fmla="*/ 28 h 30"/>
                  <a:gd name="T10" fmla="*/ 0 60000 65536"/>
                  <a:gd name="T11" fmla="*/ 0 60000 65536"/>
                  <a:gd name="T12" fmla="*/ 0 60000 65536"/>
                  <a:gd name="T13" fmla="*/ 0 60000 65536"/>
                  <a:gd name="T14" fmla="*/ 0 60000 65536"/>
                  <a:gd name="T15" fmla="*/ 0 w 51"/>
                  <a:gd name="T16" fmla="*/ 0 h 30"/>
                  <a:gd name="T17" fmla="*/ 51 w 51"/>
                  <a:gd name="T18" fmla="*/ 30 h 30"/>
                </a:gdLst>
                <a:ahLst/>
                <a:cxnLst>
                  <a:cxn ang="T10">
                    <a:pos x="T0" y="T1"/>
                  </a:cxn>
                  <a:cxn ang="T11">
                    <a:pos x="T2" y="T3"/>
                  </a:cxn>
                  <a:cxn ang="T12">
                    <a:pos x="T4" y="T5"/>
                  </a:cxn>
                  <a:cxn ang="T13">
                    <a:pos x="T6" y="T7"/>
                  </a:cxn>
                  <a:cxn ang="T14">
                    <a:pos x="T8" y="T9"/>
                  </a:cxn>
                </a:cxnLst>
                <a:rect l="T15" t="T16" r="T17" b="T18"/>
                <a:pathLst>
                  <a:path w="51" h="30">
                    <a:moveTo>
                      <a:pt x="0" y="28"/>
                    </a:moveTo>
                    <a:lnTo>
                      <a:pt x="49" y="0"/>
                    </a:lnTo>
                    <a:lnTo>
                      <a:pt x="51" y="2"/>
                    </a:lnTo>
                    <a:lnTo>
                      <a:pt x="1" y="30"/>
                    </a:lnTo>
                    <a:lnTo>
                      <a:pt x="0" y="28"/>
                    </a:lnTo>
                    <a:close/>
                  </a:path>
                </a:pathLst>
              </a:custGeom>
              <a:solidFill>
                <a:srgbClr val="727070"/>
              </a:solidFill>
              <a:ln w="9525">
                <a:noFill/>
                <a:round/>
                <a:headEnd/>
                <a:tailEnd/>
              </a:ln>
            </p:spPr>
            <p:txBody>
              <a:bodyPr/>
              <a:lstStyle/>
              <a:p>
                <a:endParaRPr lang="hu-HU"/>
              </a:p>
            </p:txBody>
          </p:sp>
          <p:sp>
            <p:nvSpPr>
              <p:cNvPr id="57765" name="Freeform 1354"/>
              <p:cNvSpPr>
                <a:spLocks/>
              </p:cNvSpPr>
              <p:nvPr/>
            </p:nvSpPr>
            <p:spPr bwMode="auto">
              <a:xfrm>
                <a:off x="2299" y="2533"/>
                <a:ext cx="50" cy="29"/>
              </a:xfrm>
              <a:custGeom>
                <a:avLst/>
                <a:gdLst>
                  <a:gd name="T0" fmla="*/ 0 w 50"/>
                  <a:gd name="T1" fmla="*/ 28 h 29"/>
                  <a:gd name="T2" fmla="*/ 48 w 50"/>
                  <a:gd name="T3" fmla="*/ 0 h 29"/>
                  <a:gd name="T4" fmla="*/ 50 w 50"/>
                  <a:gd name="T5" fmla="*/ 1 h 29"/>
                  <a:gd name="T6" fmla="*/ 2 w 50"/>
                  <a:gd name="T7" fmla="*/ 29 h 29"/>
                  <a:gd name="T8" fmla="*/ 0 w 50"/>
                  <a:gd name="T9" fmla="*/ 28 h 29"/>
                  <a:gd name="T10" fmla="*/ 0 60000 65536"/>
                  <a:gd name="T11" fmla="*/ 0 60000 65536"/>
                  <a:gd name="T12" fmla="*/ 0 60000 65536"/>
                  <a:gd name="T13" fmla="*/ 0 60000 65536"/>
                  <a:gd name="T14" fmla="*/ 0 60000 65536"/>
                  <a:gd name="T15" fmla="*/ 0 w 50"/>
                  <a:gd name="T16" fmla="*/ 0 h 29"/>
                  <a:gd name="T17" fmla="*/ 50 w 50"/>
                  <a:gd name="T18" fmla="*/ 29 h 29"/>
                </a:gdLst>
                <a:ahLst/>
                <a:cxnLst>
                  <a:cxn ang="T10">
                    <a:pos x="T0" y="T1"/>
                  </a:cxn>
                  <a:cxn ang="T11">
                    <a:pos x="T2" y="T3"/>
                  </a:cxn>
                  <a:cxn ang="T12">
                    <a:pos x="T4" y="T5"/>
                  </a:cxn>
                  <a:cxn ang="T13">
                    <a:pos x="T6" y="T7"/>
                  </a:cxn>
                  <a:cxn ang="T14">
                    <a:pos x="T8" y="T9"/>
                  </a:cxn>
                </a:cxnLst>
                <a:rect l="T15" t="T16" r="T17" b="T18"/>
                <a:pathLst>
                  <a:path w="50" h="29">
                    <a:moveTo>
                      <a:pt x="0" y="28"/>
                    </a:moveTo>
                    <a:lnTo>
                      <a:pt x="48" y="0"/>
                    </a:lnTo>
                    <a:lnTo>
                      <a:pt x="50" y="1"/>
                    </a:lnTo>
                    <a:lnTo>
                      <a:pt x="2" y="29"/>
                    </a:lnTo>
                    <a:lnTo>
                      <a:pt x="0" y="28"/>
                    </a:lnTo>
                    <a:close/>
                  </a:path>
                </a:pathLst>
              </a:custGeom>
              <a:solidFill>
                <a:srgbClr val="716F6E"/>
              </a:solidFill>
              <a:ln w="9525">
                <a:noFill/>
                <a:round/>
                <a:headEnd/>
                <a:tailEnd/>
              </a:ln>
            </p:spPr>
            <p:txBody>
              <a:bodyPr/>
              <a:lstStyle/>
              <a:p>
                <a:endParaRPr lang="hu-HU"/>
              </a:p>
            </p:txBody>
          </p:sp>
          <p:sp>
            <p:nvSpPr>
              <p:cNvPr id="57766" name="Freeform 1355"/>
              <p:cNvSpPr>
                <a:spLocks/>
              </p:cNvSpPr>
              <p:nvPr/>
            </p:nvSpPr>
            <p:spPr bwMode="auto">
              <a:xfrm>
                <a:off x="2299" y="2533"/>
                <a:ext cx="51" cy="31"/>
              </a:xfrm>
              <a:custGeom>
                <a:avLst/>
                <a:gdLst>
                  <a:gd name="T0" fmla="*/ 0 w 51"/>
                  <a:gd name="T1" fmla="*/ 28 h 31"/>
                  <a:gd name="T2" fmla="*/ 50 w 51"/>
                  <a:gd name="T3" fmla="*/ 0 h 31"/>
                  <a:gd name="T4" fmla="*/ 51 w 51"/>
                  <a:gd name="T5" fmla="*/ 3 h 31"/>
                  <a:gd name="T6" fmla="*/ 2 w 51"/>
                  <a:gd name="T7" fmla="*/ 31 h 31"/>
                  <a:gd name="T8" fmla="*/ 0 w 51"/>
                  <a:gd name="T9" fmla="*/ 28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8"/>
                    </a:moveTo>
                    <a:lnTo>
                      <a:pt x="50" y="0"/>
                    </a:lnTo>
                    <a:lnTo>
                      <a:pt x="51" y="3"/>
                    </a:lnTo>
                    <a:lnTo>
                      <a:pt x="2" y="31"/>
                    </a:lnTo>
                    <a:lnTo>
                      <a:pt x="0" y="28"/>
                    </a:lnTo>
                    <a:close/>
                  </a:path>
                </a:pathLst>
              </a:custGeom>
              <a:solidFill>
                <a:srgbClr val="6F6D6C"/>
              </a:solidFill>
              <a:ln w="9525">
                <a:noFill/>
                <a:round/>
                <a:headEnd/>
                <a:tailEnd/>
              </a:ln>
            </p:spPr>
            <p:txBody>
              <a:bodyPr/>
              <a:lstStyle/>
              <a:p>
                <a:endParaRPr lang="hu-HU"/>
              </a:p>
            </p:txBody>
          </p:sp>
          <p:sp>
            <p:nvSpPr>
              <p:cNvPr id="57767" name="Freeform 1356"/>
              <p:cNvSpPr>
                <a:spLocks/>
              </p:cNvSpPr>
              <p:nvPr/>
            </p:nvSpPr>
            <p:spPr bwMode="auto">
              <a:xfrm>
                <a:off x="2301" y="2534"/>
                <a:ext cx="49" cy="31"/>
              </a:xfrm>
              <a:custGeom>
                <a:avLst/>
                <a:gdLst>
                  <a:gd name="T0" fmla="*/ 0 w 49"/>
                  <a:gd name="T1" fmla="*/ 28 h 31"/>
                  <a:gd name="T2" fmla="*/ 48 w 49"/>
                  <a:gd name="T3" fmla="*/ 0 h 31"/>
                  <a:gd name="T4" fmla="*/ 49 w 49"/>
                  <a:gd name="T5" fmla="*/ 3 h 31"/>
                  <a:gd name="T6" fmla="*/ 1 w 49"/>
                  <a:gd name="T7" fmla="*/ 31 h 31"/>
                  <a:gd name="T8" fmla="*/ 0 w 49"/>
                  <a:gd name="T9" fmla="*/ 28 h 31"/>
                  <a:gd name="T10" fmla="*/ 0 60000 65536"/>
                  <a:gd name="T11" fmla="*/ 0 60000 65536"/>
                  <a:gd name="T12" fmla="*/ 0 60000 65536"/>
                  <a:gd name="T13" fmla="*/ 0 60000 65536"/>
                  <a:gd name="T14" fmla="*/ 0 60000 65536"/>
                  <a:gd name="T15" fmla="*/ 0 w 49"/>
                  <a:gd name="T16" fmla="*/ 0 h 31"/>
                  <a:gd name="T17" fmla="*/ 49 w 49"/>
                  <a:gd name="T18" fmla="*/ 31 h 31"/>
                </a:gdLst>
                <a:ahLst/>
                <a:cxnLst>
                  <a:cxn ang="T10">
                    <a:pos x="T0" y="T1"/>
                  </a:cxn>
                  <a:cxn ang="T11">
                    <a:pos x="T2" y="T3"/>
                  </a:cxn>
                  <a:cxn ang="T12">
                    <a:pos x="T4" y="T5"/>
                  </a:cxn>
                  <a:cxn ang="T13">
                    <a:pos x="T6" y="T7"/>
                  </a:cxn>
                  <a:cxn ang="T14">
                    <a:pos x="T8" y="T9"/>
                  </a:cxn>
                </a:cxnLst>
                <a:rect l="T15" t="T16" r="T17" b="T18"/>
                <a:pathLst>
                  <a:path w="49" h="31">
                    <a:moveTo>
                      <a:pt x="0" y="28"/>
                    </a:moveTo>
                    <a:lnTo>
                      <a:pt x="48" y="0"/>
                    </a:lnTo>
                    <a:lnTo>
                      <a:pt x="49" y="3"/>
                    </a:lnTo>
                    <a:lnTo>
                      <a:pt x="1" y="31"/>
                    </a:lnTo>
                    <a:lnTo>
                      <a:pt x="0" y="28"/>
                    </a:lnTo>
                    <a:close/>
                  </a:path>
                </a:pathLst>
              </a:custGeom>
              <a:solidFill>
                <a:srgbClr val="6E6C6B"/>
              </a:solidFill>
              <a:ln w="9525">
                <a:noFill/>
                <a:round/>
                <a:headEnd/>
                <a:tailEnd/>
              </a:ln>
            </p:spPr>
            <p:txBody>
              <a:bodyPr/>
              <a:lstStyle/>
              <a:p>
                <a:endParaRPr lang="hu-HU"/>
              </a:p>
            </p:txBody>
          </p:sp>
          <p:sp>
            <p:nvSpPr>
              <p:cNvPr id="57768" name="Freeform 1357"/>
              <p:cNvSpPr>
                <a:spLocks/>
              </p:cNvSpPr>
              <p:nvPr/>
            </p:nvSpPr>
            <p:spPr bwMode="auto">
              <a:xfrm>
                <a:off x="2301" y="2536"/>
                <a:ext cx="51" cy="31"/>
              </a:xfrm>
              <a:custGeom>
                <a:avLst/>
                <a:gdLst>
                  <a:gd name="T0" fmla="*/ 0 w 51"/>
                  <a:gd name="T1" fmla="*/ 28 h 31"/>
                  <a:gd name="T2" fmla="*/ 49 w 51"/>
                  <a:gd name="T3" fmla="*/ 0 h 31"/>
                  <a:gd name="T4" fmla="*/ 51 w 51"/>
                  <a:gd name="T5" fmla="*/ 2 h 31"/>
                  <a:gd name="T6" fmla="*/ 1 w 51"/>
                  <a:gd name="T7" fmla="*/ 31 h 31"/>
                  <a:gd name="T8" fmla="*/ 0 w 51"/>
                  <a:gd name="T9" fmla="*/ 28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8"/>
                    </a:moveTo>
                    <a:lnTo>
                      <a:pt x="49" y="0"/>
                    </a:lnTo>
                    <a:lnTo>
                      <a:pt x="51" y="2"/>
                    </a:lnTo>
                    <a:lnTo>
                      <a:pt x="1" y="31"/>
                    </a:lnTo>
                    <a:lnTo>
                      <a:pt x="0" y="28"/>
                    </a:lnTo>
                    <a:close/>
                  </a:path>
                </a:pathLst>
              </a:custGeom>
              <a:solidFill>
                <a:srgbClr val="6A6867"/>
              </a:solidFill>
              <a:ln w="9525">
                <a:noFill/>
                <a:round/>
                <a:headEnd/>
                <a:tailEnd/>
              </a:ln>
            </p:spPr>
            <p:txBody>
              <a:bodyPr/>
              <a:lstStyle/>
              <a:p>
                <a:endParaRPr lang="hu-HU"/>
              </a:p>
            </p:txBody>
          </p:sp>
          <p:sp>
            <p:nvSpPr>
              <p:cNvPr id="57769" name="Freeform 1358"/>
              <p:cNvSpPr>
                <a:spLocks/>
              </p:cNvSpPr>
              <p:nvPr/>
            </p:nvSpPr>
            <p:spPr bwMode="auto">
              <a:xfrm>
                <a:off x="2302" y="2537"/>
                <a:ext cx="50" cy="31"/>
              </a:xfrm>
              <a:custGeom>
                <a:avLst/>
                <a:gdLst>
                  <a:gd name="T0" fmla="*/ 0 w 50"/>
                  <a:gd name="T1" fmla="*/ 28 h 31"/>
                  <a:gd name="T2" fmla="*/ 48 w 50"/>
                  <a:gd name="T3" fmla="*/ 0 h 31"/>
                  <a:gd name="T4" fmla="*/ 50 w 50"/>
                  <a:gd name="T5" fmla="*/ 3 h 31"/>
                  <a:gd name="T6" fmla="*/ 2 w 50"/>
                  <a:gd name="T7" fmla="*/ 31 h 31"/>
                  <a:gd name="T8" fmla="*/ 0 w 50"/>
                  <a:gd name="T9" fmla="*/ 28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0" y="28"/>
                    </a:moveTo>
                    <a:lnTo>
                      <a:pt x="48" y="0"/>
                    </a:lnTo>
                    <a:lnTo>
                      <a:pt x="50" y="3"/>
                    </a:lnTo>
                    <a:lnTo>
                      <a:pt x="2" y="31"/>
                    </a:lnTo>
                    <a:lnTo>
                      <a:pt x="0" y="28"/>
                    </a:lnTo>
                    <a:close/>
                  </a:path>
                </a:pathLst>
              </a:custGeom>
              <a:solidFill>
                <a:srgbClr val="686665"/>
              </a:solidFill>
              <a:ln w="9525">
                <a:noFill/>
                <a:round/>
                <a:headEnd/>
                <a:tailEnd/>
              </a:ln>
            </p:spPr>
            <p:txBody>
              <a:bodyPr/>
              <a:lstStyle/>
              <a:p>
                <a:endParaRPr lang="hu-HU"/>
              </a:p>
            </p:txBody>
          </p:sp>
          <p:sp>
            <p:nvSpPr>
              <p:cNvPr id="57770" name="Freeform 1359"/>
              <p:cNvSpPr>
                <a:spLocks/>
              </p:cNvSpPr>
              <p:nvPr/>
            </p:nvSpPr>
            <p:spPr bwMode="auto">
              <a:xfrm>
                <a:off x="2302" y="2538"/>
                <a:ext cx="51" cy="31"/>
              </a:xfrm>
              <a:custGeom>
                <a:avLst/>
                <a:gdLst>
                  <a:gd name="T0" fmla="*/ 0 w 51"/>
                  <a:gd name="T1" fmla="*/ 29 h 31"/>
                  <a:gd name="T2" fmla="*/ 50 w 51"/>
                  <a:gd name="T3" fmla="*/ 0 h 31"/>
                  <a:gd name="T4" fmla="*/ 51 w 51"/>
                  <a:gd name="T5" fmla="*/ 3 h 31"/>
                  <a:gd name="T6" fmla="*/ 2 w 51"/>
                  <a:gd name="T7" fmla="*/ 31 h 31"/>
                  <a:gd name="T8" fmla="*/ 0 w 51"/>
                  <a:gd name="T9" fmla="*/ 29 h 31"/>
                  <a:gd name="T10" fmla="*/ 0 60000 65536"/>
                  <a:gd name="T11" fmla="*/ 0 60000 65536"/>
                  <a:gd name="T12" fmla="*/ 0 60000 65536"/>
                  <a:gd name="T13" fmla="*/ 0 60000 65536"/>
                  <a:gd name="T14" fmla="*/ 0 60000 65536"/>
                  <a:gd name="T15" fmla="*/ 0 w 51"/>
                  <a:gd name="T16" fmla="*/ 0 h 31"/>
                  <a:gd name="T17" fmla="*/ 51 w 51"/>
                  <a:gd name="T18" fmla="*/ 31 h 31"/>
                </a:gdLst>
                <a:ahLst/>
                <a:cxnLst>
                  <a:cxn ang="T10">
                    <a:pos x="T0" y="T1"/>
                  </a:cxn>
                  <a:cxn ang="T11">
                    <a:pos x="T2" y="T3"/>
                  </a:cxn>
                  <a:cxn ang="T12">
                    <a:pos x="T4" y="T5"/>
                  </a:cxn>
                  <a:cxn ang="T13">
                    <a:pos x="T6" y="T7"/>
                  </a:cxn>
                  <a:cxn ang="T14">
                    <a:pos x="T8" y="T9"/>
                  </a:cxn>
                </a:cxnLst>
                <a:rect l="T15" t="T16" r="T17" b="T18"/>
                <a:pathLst>
                  <a:path w="51" h="31">
                    <a:moveTo>
                      <a:pt x="0" y="29"/>
                    </a:moveTo>
                    <a:lnTo>
                      <a:pt x="50" y="0"/>
                    </a:lnTo>
                    <a:lnTo>
                      <a:pt x="51" y="3"/>
                    </a:lnTo>
                    <a:lnTo>
                      <a:pt x="2" y="31"/>
                    </a:lnTo>
                    <a:lnTo>
                      <a:pt x="0" y="29"/>
                    </a:lnTo>
                    <a:close/>
                  </a:path>
                </a:pathLst>
              </a:custGeom>
              <a:solidFill>
                <a:srgbClr val="676563"/>
              </a:solidFill>
              <a:ln w="9525">
                <a:noFill/>
                <a:round/>
                <a:headEnd/>
                <a:tailEnd/>
              </a:ln>
            </p:spPr>
            <p:txBody>
              <a:bodyPr/>
              <a:lstStyle/>
              <a:p>
                <a:endParaRPr lang="hu-HU"/>
              </a:p>
            </p:txBody>
          </p:sp>
          <p:sp>
            <p:nvSpPr>
              <p:cNvPr id="57771" name="Freeform 1360"/>
              <p:cNvSpPr>
                <a:spLocks/>
              </p:cNvSpPr>
              <p:nvPr/>
            </p:nvSpPr>
            <p:spPr bwMode="auto">
              <a:xfrm>
                <a:off x="2304" y="2540"/>
                <a:ext cx="49" cy="29"/>
              </a:xfrm>
              <a:custGeom>
                <a:avLst/>
                <a:gdLst>
                  <a:gd name="T0" fmla="*/ 0 w 49"/>
                  <a:gd name="T1" fmla="*/ 28 h 29"/>
                  <a:gd name="T2" fmla="*/ 48 w 49"/>
                  <a:gd name="T3" fmla="*/ 0 h 29"/>
                  <a:gd name="T4" fmla="*/ 49 w 49"/>
                  <a:gd name="T5" fmla="*/ 3 h 29"/>
                  <a:gd name="T6" fmla="*/ 1 w 49"/>
                  <a:gd name="T7" fmla="*/ 29 h 29"/>
                  <a:gd name="T8" fmla="*/ 0 w 49"/>
                  <a:gd name="T9" fmla="*/ 28 h 29"/>
                  <a:gd name="T10" fmla="*/ 0 60000 65536"/>
                  <a:gd name="T11" fmla="*/ 0 60000 65536"/>
                  <a:gd name="T12" fmla="*/ 0 60000 65536"/>
                  <a:gd name="T13" fmla="*/ 0 60000 65536"/>
                  <a:gd name="T14" fmla="*/ 0 60000 65536"/>
                  <a:gd name="T15" fmla="*/ 0 w 49"/>
                  <a:gd name="T16" fmla="*/ 0 h 29"/>
                  <a:gd name="T17" fmla="*/ 49 w 49"/>
                  <a:gd name="T18" fmla="*/ 29 h 29"/>
                </a:gdLst>
                <a:ahLst/>
                <a:cxnLst>
                  <a:cxn ang="T10">
                    <a:pos x="T0" y="T1"/>
                  </a:cxn>
                  <a:cxn ang="T11">
                    <a:pos x="T2" y="T3"/>
                  </a:cxn>
                  <a:cxn ang="T12">
                    <a:pos x="T4" y="T5"/>
                  </a:cxn>
                  <a:cxn ang="T13">
                    <a:pos x="T6" y="T7"/>
                  </a:cxn>
                  <a:cxn ang="T14">
                    <a:pos x="T8" y="T9"/>
                  </a:cxn>
                </a:cxnLst>
                <a:rect l="T15" t="T16" r="T17" b="T18"/>
                <a:pathLst>
                  <a:path w="49" h="29">
                    <a:moveTo>
                      <a:pt x="0" y="28"/>
                    </a:moveTo>
                    <a:lnTo>
                      <a:pt x="48" y="0"/>
                    </a:lnTo>
                    <a:lnTo>
                      <a:pt x="49" y="3"/>
                    </a:lnTo>
                    <a:lnTo>
                      <a:pt x="1" y="29"/>
                    </a:lnTo>
                    <a:lnTo>
                      <a:pt x="0" y="28"/>
                    </a:lnTo>
                    <a:close/>
                  </a:path>
                </a:pathLst>
              </a:custGeom>
              <a:solidFill>
                <a:srgbClr val="656261"/>
              </a:solidFill>
              <a:ln w="9525">
                <a:noFill/>
                <a:round/>
                <a:headEnd/>
                <a:tailEnd/>
              </a:ln>
            </p:spPr>
            <p:txBody>
              <a:bodyPr/>
              <a:lstStyle/>
              <a:p>
                <a:endParaRPr lang="hu-HU"/>
              </a:p>
            </p:txBody>
          </p:sp>
          <p:sp>
            <p:nvSpPr>
              <p:cNvPr id="57772" name="Freeform 1361"/>
              <p:cNvSpPr>
                <a:spLocks/>
              </p:cNvSpPr>
              <p:nvPr/>
            </p:nvSpPr>
            <p:spPr bwMode="auto">
              <a:xfrm>
                <a:off x="2283" y="2531"/>
                <a:ext cx="90" cy="54"/>
              </a:xfrm>
              <a:custGeom>
                <a:avLst/>
                <a:gdLst>
                  <a:gd name="T0" fmla="*/ 21 w 90"/>
                  <a:gd name="T1" fmla="*/ 38 h 54"/>
                  <a:gd name="T2" fmla="*/ 70 w 90"/>
                  <a:gd name="T3" fmla="*/ 10 h 54"/>
                  <a:gd name="T4" fmla="*/ 70 w 90"/>
                  <a:gd name="T5" fmla="*/ 12 h 54"/>
                  <a:gd name="T6" fmla="*/ 90 w 90"/>
                  <a:gd name="T7" fmla="*/ 0 h 54"/>
                  <a:gd name="T8" fmla="*/ 90 w 90"/>
                  <a:gd name="T9" fmla="*/ 0 h 54"/>
                  <a:gd name="T10" fmla="*/ 90 w 90"/>
                  <a:gd name="T11" fmla="*/ 2 h 54"/>
                  <a:gd name="T12" fmla="*/ 0 w 90"/>
                  <a:gd name="T13" fmla="*/ 54 h 54"/>
                  <a:gd name="T14" fmla="*/ 0 w 90"/>
                  <a:gd name="T15" fmla="*/ 54 h 54"/>
                  <a:gd name="T16" fmla="*/ 22 w 90"/>
                  <a:gd name="T17" fmla="*/ 40 h 54"/>
                  <a:gd name="T18" fmla="*/ 21 w 90"/>
                  <a:gd name="T19" fmla="*/ 38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4"/>
                  <a:gd name="T32" fmla="*/ 90 w 90"/>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4">
                    <a:moveTo>
                      <a:pt x="21" y="38"/>
                    </a:moveTo>
                    <a:lnTo>
                      <a:pt x="70" y="10"/>
                    </a:lnTo>
                    <a:lnTo>
                      <a:pt x="70" y="12"/>
                    </a:lnTo>
                    <a:lnTo>
                      <a:pt x="90" y="0"/>
                    </a:lnTo>
                    <a:lnTo>
                      <a:pt x="90" y="2"/>
                    </a:lnTo>
                    <a:lnTo>
                      <a:pt x="0" y="54"/>
                    </a:lnTo>
                    <a:lnTo>
                      <a:pt x="22" y="40"/>
                    </a:lnTo>
                    <a:lnTo>
                      <a:pt x="21" y="38"/>
                    </a:lnTo>
                    <a:close/>
                  </a:path>
                </a:pathLst>
              </a:custGeom>
              <a:solidFill>
                <a:srgbClr val="636160"/>
              </a:solidFill>
              <a:ln w="9525">
                <a:noFill/>
                <a:round/>
                <a:headEnd/>
                <a:tailEnd/>
              </a:ln>
            </p:spPr>
            <p:txBody>
              <a:bodyPr/>
              <a:lstStyle/>
              <a:p>
                <a:endParaRPr lang="hu-HU"/>
              </a:p>
            </p:txBody>
          </p:sp>
          <p:sp>
            <p:nvSpPr>
              <p:cNvPr id="57773" name="Freeform 1362"/>
              <p:cNvSpPr>
                <a:spLocks/>
              </p:cNvSpPr>
              <p:nvPr/>
            </p:nvSpPr>
            <p:spPr bwMode="auto">
              <a:xfrm>
                <a:off x="2283" y="2531"/>
                <a:ext cx="90" cy="54"/>
              </a:xfrm>
              <a:custGeom>
                <a:avLst/>
                <a:gdLst>
                  <a:gd name="T0" fmla="*/ 22 w 90"/>
                  <a:gd name="T1" fmla="*/ 38 h 54"/>
                  <a:gd name="T2" fmla="*/ 70 w 90"/>
                  <a:gd name="T3" fmla="*/ 12 h 54"/>
                  <a:gd name="T4" fmla="*/ 70 w 90"/>
                  <a:gd name="T5" fmla="*/ 12 h 54"/>
                  <a:gd name="T6" fmla="*/ 90 w 90"/>
                  <a:gd name="T7" fmla="*/ 0 h 54"/>
                  <a:gd name="T8" fmla="*/ 90 w 90"/>
                  <a:gd name="T9" fmla="*/ 3 h 54"/>
                  <a:gd name="T10" fmla="*/ 2 w 90"/>
                  <a:gd name="T11" fmla="*/ 54 h 54"/>
                  <a:gd name="T12" fmla="*/ 0 w 90"/>
                  <a:gd name="T13" fmla="*/ 54 h 54"/>
                  <a:gd name="T14" fmla="*/ 22 w 90"/>
                  <a:gd name="T15" fmla="*/ 40 h 54"/>
                  <a:gd name="T16" fmla="*/ 22 w 90"/>
                  <a:gd name="T17" fmla="*/ 38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54"/>
                  <a:gd name="T29" fmla="*/ 90 w 9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54">
                    <a:moveTo>
                      <a:pt x="22" y="38"/>
                    </a:moveTo>
                    <a:lnTo>
                      <a:pt x="70" y="12"/>
                    </a:lnTo>
                    <a:lnTo>
                      <a:pt x="90" y="0"/>
                    </a:lnTo>
                    <a:lnTo>
                      <a:pt x="90" y="3"/>
                    </a:lnTo>
                    <a:lnTo>
                      <a:pt x="2" y="54"/>
                    </a:lnTo>
                    <a:lnTo>
                      <a:pt x="0" y="54"/>
                    </a:lnTo>
                    <a:lnTo>
                      <a:pt x="22" y="40"/>
                    </a:lnTo>
                    <a:lnTo>
                      <a:pt x="22" y="38"/>
                    </a:lnTo>
                    <a:close/>
                  </a:path>
                </a:pathLst>
              </a:custGeom>
              <a:solidFill>
                <a:srgbClr val="615E5D"/>
              </a:solidFill>
              <a:ln w="9525">
                <a:noFill/>
                <a:round/>
                <a:headEnd/>
                <a:tailEnd/>
              </a:ln>
            </p:spPr>
            <p:txBody>
              <a:bodyPr/>
              <a:lstStyle/>
              <a:p>
                <a:endParaRPr lang="hu-HU"/>
              </a:p>
            </p:txBody>
          </p:sp>
          <p:sp>
            <p:nvSpPr>
              <p:cNvPr id="57774" name="Freeform 1363"/>
              <p:cNvSpPr>
                <a:spLocks/>
              </p:cNvSpPr>
              <p:nvPr/>
            </p:nvSpPr>
            <p:spPr bwMode="auto">
              <a:xfrm>
                <a:off x="2283" y="2533"/>
                <a:ext cx="90" cy="53"/>
              </a:xfrm>
              <a:custGeom>
                <a:avLst/>
                <a:gdLst>
                  <a:gd name="T0" fmla="*/ 0 w 90"/>
                  <a:gd name="T1" fmla="*/ 52 h 53"/>
                  <a:gd name="T2" fmla="*/ 90 w 90"/>
                  <a:gd name="T3" fmla="*/ 0 h 53"/>
                  <a:gd name="T4" fmla="*/ 90 w 90"/>
                  <a:gd name="T5" fmla="*/ 3 h 53"/>
                  <a:gd name="T6" fmla="*/ 4 w 90"/>
                  <a:gd name="T7" fmla="*/ 53 h 53"/>
                  <a:gd name="T8" fmla="*/ 0 w 90"/>
                  <a:gd name="T9" fmla="*/ 52 h 53"/>
                  <a:gd name="T10" fmla="*/ 0 60000 65536"/>
                  <a:gd name="T11" fmla="*/ 0 60000 65536"/>
                  <a:gd name="T12" fmla="*/ 0 60000 65536"/>
                  <a:gd name="T13" fmla="*/ 0 60000 65536"/>
                  <a:gd name="T14" fmla="*/ 0 60000 65536"/>
                  <a:gd name="T15" fmla="*/ 0 w 90"/>
                  <a:gd name="T16" fmla="*/ 0 h 53"/>
                  <a:gd name="T17" fmla="*/ 90 w 90"/>
                  <a:gd name="T18" fmla="*/ 53 h 53"/>
                </a:gdLst>
                <a:ahLst/>
                <a:cxnLst>
                  <a:cxn ang="T10">
                    <a:pos x="T0" y="T1"/>
                  </a:cxn>
                  <a:cxn ang="T11">
                    <a:pos x="T2" y="T3"/>
                  </a:cxn>
                  <a:cxn ang="T12">
                    <a:pos x="T4" y="T5"/>
                  </a:cxn>
                  <a:cxn ang="T13">
                    <a:pos x="T6" y="T7"/>
                  </a:cxn>
                  <a:cxn ang="T14">
                    <a:pos x="T8" y="T9"/>
                  </a:cxn>
                </a:cxnLst>
                <a:rect l="T15" t="T16" r="T17" b="T18"/>
                <a:pathLst>
                  <a:path w="90" h="53">
                    <a:moveTo>
                      <a:pt x="0" y="52"/>
                    </a:moveTo>
                    <a:lnTo>
                      <a:pt x="90" y="0"/>
                    </a:lnTo>
                    <a:lnTo>
                      <a:pt x="90" y="3"/>
                    </a:lnTo>
                    <a:lnTo>
                      <a:pt x="4" y="53"/>
                    </a:lnTo>
                    <a:lnTo>
                      <a:pt x="0" y="52"/>
                    </a:lnTo>
                    <a:close/>
                  </a:path>
                </a:pathLst>
              </a:custGeom>
              <a:solidFill>
                <a:srgbClr val="5E5C5B"/>
              </a:solidFill>
              <a:ln w="9525">
                <a:noFill/>
                <a:round/>
                <a:headEnd/>
                <a:tailEnd/>
              </a:ln>
            </p:spPr>
            <p:txBody>
              <a:bodyPr/>
              <a:lstStyle/>
              <a:p>
                <a:endParaRPr lang="hu-HU"/>
              </a:p>
            </p:txBody>
          </p:sp>
          <p:sp>
            <p:nvSpPr>
              <p:cNvPr id="57775" name="Freeform 1364"/>
              <p:cNvSpPr>
                <a:spLocks/>
              </p:cNvSpPr>
              <p:nvPr/>
            </p:nvSpPr>
            <p:spPr bwMode="auto">
              <a:xfrm>
                <a:off x="2285" y="2534"/>
                <a:ext cx="88" cy="52"/>
              </a:xfrm>
              <a:custGeom>
                <a:avLst/>
                <a:gdLst>
                  <a:gd name="T0" fmla="*/ 0 w 88"/>
                  <a:gd name="T1" fmla="*/ 51 h 52"/>
                  <a:gd name="T2" fmla="*/ 88 w 88"/>
                  <a:gd name="T3" fmla="*/ 0 h 52"/>
                  <a:gd name="T4" fmla="*/ 86 w 88"/>
                  <a:gd name="T5" fmla="*/ 3 h 52"/>
                  <a:gd name="T6" fmla="*/ 3 w 88"/>
                  <a:gd name="T7" fmla="*/ 52 h 52"/>
                  <a:gd name="T8" fmla="*/ 0 w 88"/>
                  <a:gd name="T9" fmla="*/ 51 h 52"/>
                  <a:gd name="T10" fmla="*/ 0 60000 65536"/>
                  <a:gd name="T11" fmla="*/ 0 60000 65536"/>
                  <a:gd name="T12" fmla="*/ 0 60000 65536"/>
                  <a:gd name="T13" fmla="*/ 0 60000 65536"/>
                  <a:gd name="T14" fmla="*/ 0 60000 65536"/>
                  <a:gd name="T15" fmla="*/ 0 w 88"/>
                  <a:gd name="T16" fmla="*/ 0 h 52"/>
                  <a:gd name="T17" fmla="*/ 88 w 88"/>
                  <a:gd name="T18" fmla="*/ 52 h 52"/>
                </a:gdLst>
                <a:ahLst/>
                <a:cxnLst>
                  <a:cxn ang="T10">
                    <a:pos x="T0" y="T1"/>
                  </a:cxn>
                  <a:cxn ang="T11">
                    <a:pos x="T2" y="T3"/>
                  </a:cxn>
                  <a:cxn ang="T12">
                    <a:pos x="T4" y="T5"/>
                  </a:cxn>
                  <a:cxn ang="T13">
                    <a:pos x="T6" y="T7"/>
                  </a:cxn>
                  <a:cxn ang="T14">
                    <a:pos x="T8" y="T9"/>
                  </a:cxn>
                </a:cxnLst>
                <a:rect l="T15" t="T16" r="T17" b="T18"/>
                <a:pathLst>
                  <a:path w="88" h="52">
                    <a:moveTo>
                      <a:pt x="0" y="51"/>
                    </a:moveTo>
                    <a:lnTo>
                      <a:pt x="88" y="0"/>
                    </a:lnTo>
                    <a:lnTo>
                      <a:pt x="86" y="3"/>
                    </a:lnTo>
                    <a:lnTo>
                      <a:pt x="3" y="52"/>
                    </a:lnTo>
                    <a:lnTo>
                      <a:pt x="0" y="51"/>
                    </a:lnTo>
                    <a:close/>
                  </a:path>
                </a:pathLst>
              </a:custGeom>
              <a:solidFill>
                <a:srgbClr val="5D5A59"/>
              </a:solidFill>
              <a:ln w="9525">
                <a:noFill/>
                <a:round/>
                <a:headEnd/>
                <a:tailEnd/>
              </a:ln>
            </p:spPr>
            <p:txBody>
              <a:bodyPr/>
              <a:lstStyle/>
              <a:p>
                <a:endParaRPr lang="hu-HU"/>
              </a:p>
            </p:txBody>
          </p:sp>
          <p:sp>
            <p:nvSpPr>
              <p:cNvPr id="57776" name="Freeform 1365"/>
              <p:cNvSpPr>
                <a:spLocks/>
              </p:cNvSpPr>
              <p:nvPr/>
            </p:nvSpPr>
            <p:spPr bwMode="auto">
              <a:xfrm>
                <a:off x="2287" y="2536"/>
                <a:ext cx="86" cy="50"/>
              </a:xfrm>
              <a:custGeom>
                <a:avLst/>
                <a:gdLst>
                  <a:gd name="T0" fmla="*/ 0 w 86"/>
                  <a:gd name="T1" fmla="*/ 50 h 50"/>
                  <a:gd name="T2" fmla="*/ 86 w 86"/>
                  <a:gd name="T3" fmla="*/ 0 h 50"/>
                  <a:gd name="T4" fmla="*/ 84 w 86"/>
                  <a:gd name="T5" fmla="*/ 4 h 50"/>
                  <a:gd name="T6" fmla="*/ 3 w 86"/>
                  <a:gd name="T7" fmla="*/ 50 h 50"/>
                  <a:gd name="T8" fmla="*/ 0 w 86"/>
                  <a:gd name="T9" fmla="*/ 50 h 50"/>
                  <a:gd name="T10" fmla="*/ 0 60000 65536"/>
                  <a:gd name="T11" fmla="*/ 0 60000 65536"/>
                  <a:gd name="T12" fmla="*/ 0 60000 65536"/>
                  <a:gd name="T13" fmla="*/ 0 60000 65536"/>
                  <a:gd name="T14" fmla="*/ 0 60000 65536"/>
                  <a:gd name="T15" fmla="*/ 0 w 86"/>
                  <a:gd name="T16" fmla="*/ 0 h 50"/>
                  <a:gd name="T17" fmla="*/ 86 w 86"/>
                  <a:gd name="T18" fmla="*/ 50 h 50"/>
                </a:gdLst>
                <a:ahLst/>
                <a:cxnLst>
                  <a:cxn ang="T10">
                    <a:pos x="T0" y="T1"/>
                  </a:cxn>
                  <a:cxn ang="T11">
                    <a:pos x="T2" y="T3"/>
                  </a:cxn>
                  <a:cxn ang="T12">
                    <a:pos x="T4" y="T5"/>
                  </a:cxn>
                  <a:cxn ang="T13">
                    <a:pos x="T6" y="T7"/>
                  </a:cxn>
                  <a:cxn ang="T14">
                    <a:pos x="T8" y="T9"/>
                  </a:cxn>
                </a:cxnLst>
                <a:rect l="T15" t="T16" r="T17" b="T18"/>
                <a:pathLst>
                  <a:path w="86" h="50">
                    <a:moveTo>
                      <a:pt x="0" y="50"/>
                    </a:moveTo>
                    <a:lnTo>
                      <a:pt x="86" y="0"/>
                    </a:lnTo>
                    <a:lnTo>
                      <a:pt x="84" y="4"/>
                    </a:lnTo>
                    <a:lnTo>
                      <a:pt x="3" y="50"/>
                    </a:lnTo>
                    <a:lnTo>
                      <a:pt x="0" y="50"/>
                    </a:lnTo>
                    <a:close/>
                  </a:path>
                </a:pathLst>
              </a:custGeom>
              <a:solidFill>
                <a:srgbClr val="5B5957"/>
              </a:solidFill>
              <a:ln w="9525">
                <a:noFill/>
                <a:round/>
                <a:headEnd/>
                <a:tailEnd/>
              </a:ln>
            </p:spPr>
            <p:txBody>
              <a:bodyPr/>
              <a:lstStyle/>
              <a:p>
                <a:endParaRPr lang="hu-HU"/>
              </a:p>
            </p:txBody>
          </p:sp>
          <p:sp>
            <p:nvSpPr>
              <p:cNvPr id="57777" name="Freeform 1366"/>
              <p:cNvSpPr>
                <a:spLocks/>
              </p:cNvSpPr>
              <p:nvPr/>
            </p:nvSpPr>
            <p:spPr bwMode="auto">
              <a:xfrm>
                <a:off x="2288" y="2537"/>
                <a:ext cx="83" cy="51"/>
              </a:xfrm>
              <a:custGeom>
                <a:avLst/>
                <a:gdLst>
                  <a:gd name="T0" fmla="*/ 0 w 83"/>
                  <a:gd name="T1" fmla="*/ 49 h 51"/>
                  <a:gd name="T2" fmla="*/ 83 w 83"/>
                  <a:gd name="T3" fmla="*/ 0 h 51"/>
                  <a:gd name="T4" fmla="*/ 83 w 83"/>
                  <a:gd name="T5" fmla="*/ 4 h 51"/>
                  <a:gd name="T6" fmla="*/ 4 w 83"/>
                  <a:gd name="T7" fmla="*/ 51 h 51"/>
                  <a:gd name="T8" fmla="*/ 0 w 83"/>
                  <a:gd name="T9" fmla="*/ 49 h 51"/>
                  <a:gd name="T10" fmla="*/ 0 60000 65536"/>
                  <a:gd name="T11" fmla="*/ 0 60000 65536"/>
                  <a:gd name="T12" fmla="*/ 0 60000 65536"/>
                  <a:gd name="T13" fmla="*/ 0 60000 65536"/>
                  <a:gd name="T14" fmla="*/ 0 60000 65536"/>
                  <a:gd name="T15" fmla="*/ 0 w 83"/>
                  <a:gd name="T16" fmla="*/ 0 h 51"/>
                  <a:gd name="T17" fmla="*/ 83 w 83"/>
                  <a:gd name="T18" fmla="*/ 51 h 51"/>
                </a:gdLst>
                <a:ahLst/>
                <a:cxnLst>
                  <a:cxn ang="T10">
                    <a:pos x="T0" y="T1"/>
                  </a:cxn>
                  <a:cxn ang="T11">
                    <a:pos x="T2" y="T3"/>
                  </a:cxn>
                  <a:cxn ang="T12">
                    <a:pos x="T4" y="T5"/>
                  </a:cxn>
                  <a:cxn ang="T13">
                    <a:pos x="T6" y="T7"/>
                  </a:cxn>
                  <a:cxn ang="T14">
                    <a:pos x="T8" y="T9"/>
                  </a:cxn>
                </a:cxnLst>
                <a:rect l="T15" t="T16" r="T17" b="T18"/>
                <a:pathLst>
                  <a:path w="83" h="51">
                    <a:moveTo>
                      <a:pt x="0" y="49"/>
                    </a:moveTo>
                    <a:lnTo>
                      <a:pt x="83" y="0"/>
                    </a:lnTo>
                    <a:lnTo>
                      <a:pt x="83" y="4"/>
                    </a:lnTo>
                    <a:lnTo>
                      <a:pt x="4" y="51"/>
                    </a:lnTo>
                    <a:lnTo>
                      <a:pt x="0" y="49"/>
                    </a:lnTo>
                    <a:close/>
                  </a:path>
                </a:pathLst>
              </a:custGeom>
              <a:solidFill>
                <a:srgbClr val="5A5756"/>
              </a:solidFill>
              <a:ln w="9525">
                <a:noFill/>
                <a:round/>
                <a:headEnd/>
                <a:tailEnd/>
              </a:ln>
            </p:spPr>
            <p:txBody>
              <a:bodyPr/>
              <a:lstStyle/>
              <a:p>
                <a:endParaRPr lang="hu-HU"/>
              </a:p>
            </p:txBody>
          </p:sp>
          <p:sp>
            <p:nvSpPr>
              <p:cNvPr id="57778" name="Freeform 1367"/>
              <p:cNvSpPr>
                <a:spLocks/>
              </p:cNvSpPr>
              <p:nvPr/>
            </p:nvSpPr>
            <p:spPr bwMode="auto">
              <a:xfrm>
                <a:off x="2290" y="2540"/>
                <a:ext cx="81" cy="48"/>
              </a:xfrm>
              <a:custGeom>
                <a:avLst/>
                <a:gdLst>
                  <a:gd name="T0" fmla="*/ 0 w 81"/>
                  <a:gd name="T1" fmla="*/ 46 h 48"/>
                  <a:gd name="T2" fmla="*/ 81 w 81"/>
                  <a:gd name="T3" fmla="*/ 0 h 48"/>
                  <a:gd name="T4" fmla="*/ 81 w 81"/>
                  <a:gd name="T5" fmla="*/ 3 h 48"/>
                  <a:gd name="T6" fmla="*/ 4 w 81"/>
                  <a:gd name="T7" fmla="*/ 48 h 48"/>
                  <a:gd name="T8" fmla="*/ 0 w 81"/>
                  <a:gd name="T9" fmla="*/ 46 h 48"/>
                  <a:gd name="T10" fmla="*/ 0 60000 65536"/>
                  <a:gd name="T11" fmla="*/ 0 60000 65536"/>
                  <a:gd name="T12" fmla="*/ 0 60000 65536"/>
                  <a:gd name="T13" fmla="*/ 0 60000 65536"/>
                  <a:gd name="T14" fmla="*/ 0 60000 65536"/>
                  <a:gd name="T15" fmla="*/ 0 w 81"/>
                  <a:gd name="T16" fmla="*/ 0 h 48"/>
                  <a:gd name="T17" fmla="*/ 81 w 81"/>
                  <a:gd name="T18" fmla="*/ 48 h 48"/>
                </a:gdLst>
                <a:ahLst/>
                <a:cxnLst>
                  <a:cxn ang="T10">
                    <a:pos x="T0" y="T1"/>
                  </a:cxn>
                  <a:cxn ang="T11">
                    <a:pos x="T2" y="T3"/>
                  </a:cxn>
                  <a:cxn ang="T12">
                    <a:pos x="T4" y="T5"/>
                  </a:cxn>
                  <a:cxn ang="T13">
                    <a:pos x="T6" y="T7"/>
                  </a:cxn>
                  <a:cxn ang="T14">
                    <a:pos x="T8" y="T9"/>
                  </a:cxn>
                </a:cxnLst>
                <a:rect l="T15" t="T16" r="T17" b="T18"/>
                <a:pathLst>
                  <a:path w="81" h="48">
                    <a:moveTo>
                      <a:pt x="0" y="46"/>
                    </a:moveTo>
                    <a:lnTo>
                      <a:pt x="81" y="0"/>
                    </a:lnTo>
                    <a:lnTo>
                      <a:pt x="81" y="3"/>
                    </a:lnTo>
                    <a:lnTo>
                      <a:pt x="4" y="48"/>
                    </a:lnTo>
                    <a:lnTo>
                      <a:pt x="0" y="46"/>
                    </a:lnTo>
                    <a:close/>
                  </a:path>
                </a:pathLst>
              </a:custGeom>
              <a:solidFill>
                <a:srgbClr val="585554"/>
              </a:solidFill>
              <a:ln w="9525">
                <a:noFill/>
                <a:round/>
                <a:headEnd/>
                <a:tailEnd/>
              </a:ln>
            </p:spPr>
            <p:txBody>
              <a:bodyPr/>
              <a:lstStyle/>
              <a:p>
                <a:endParaRPr lang="hu-HU"/>
              </a:p>
            </p:txBody>
          </p:sp>
          <p:sp>
            <p:nvSpPr>
              <p:cNvPr id="57779" name="Freeform 1368"/>
              <p:cNvSpPr>
                <a:spLocks/>
              </p:cNvSpPr>
              <p:nvPr/>
            </p:nvSpPr>
            <p:spPr bwMode="auto">
              <a:xfrm>
                <a:off x="2292" y="2541"/>
                <a:ext cx="79" cy="48"/>
              </a:xfrm>
              <a:custGeom>
                <a:avLst/>
                <a:gdLst>
                  <a:gd name="T0" fmla="*/ 0 w 79"/>
                  <a:gd name="T1" fmla="*/ 47 h 48"/>
                  <a:gd name="T2" fmla="*/ 79 w 79"/>
                  <a:gd name="T3" fmla="*/ 0 h 48"/>
                  <a:gd name="T4" fmla="*/ 79 w 79"/>
                  <a:gd name="T5" fmla="*/ 3 h 48"/>
                  <a:gd name="T6" fmla="*/ 3 w 79"/>
                  <a:gd name="T7" fmla="*/ 48 h 48"/>
                  <a:gd name="T8" fmla="*/ 0 w 79"/>
                  <a:gd name="T9" fmla="*/ 47 h 48"/>
                  <a:gd name="T10" fmla="*/ 0 60000 65536"/>
                  <a:gd name="T11" fmla="*/ 0 60000 65536"/>
                  <a:gd name="T12" fmla="*/ 0 60000 65536"/>
                  <a:gd name="T13" fmla="*/ 0 60000 65536"/>
                  <a:gd name="T14" fmla="*/ 0 60000 65536"/>
                  <a:gd name="T15" fmla="*/ 0 w 79"/>
                  <a:gd name="T16" fmla="*/ 0 h 48"/>
                  <a:gd name="T17" fmla="*/ 79 w 79"/>
                  <a:gd name="T18" fmla="*/ 48 h 48"/>
                </a:gdLst>
                <a:ahLst/>
                <a:cxnLst>
                  <a:cxn ang="T10">
                    <a:pos x="T0" y="T1"/>
                  </a:cxn>
                  <a:cxn ang="T11">
                    <a:pos x="T2" y="T3"/>
                  </a:cxn>
                  <a:cxn ang="T12">
                    <a:pos x="T4" y="T5"/>
                  </a:cxn>
                  <a:cxn ang="T13">
                    <a:pos x="T6" y="T7"/>
                  </a:cxn>
                  <a:cxn ang="T14">
                    <a:pos x="T8" y="T9"/>
                  </a:cxn>
                </a:cxnLst>
                <a:rect l="T15" t="T16" r="T17" b="T18"/>
                <a:pathLst>
                  <a:path w="79" h="48">
                    <a:moveTo>
                      <a:pt x="0" y="47"/>
                    </a:moveTo>
                    <a:lnTo>
                      <a:pt x="79" y="0"/>
                    </a:lnTo>
                    <a:lnTo>
                      <a:pt x="79" y="3"/>
                    </a:lnTo>
                    <a:lnTo>
                      <a:pt x="3" y="48"/>
                    </a:lnTo>
                    <a:lnTo>
                      <a:pt x="0" y="47"/>
                    </a:lnTo>
                    <a:close/>
                  </a:path>
                </a:pathLst>
              </a:custGeom>
              <a:solidFill>
                <a:srgbClr val="545250"/>
              </a:solidFill>
              <a:ln w="9525">
                <a:noFill/>
                <a:round/>
                <a:headEnd/>
                <a:tailEnd/>
              </a:ln>
            </p:spPr>
            <p:txBody>
              <a:bodyPr/>
              <a:lstStyle/>
              <a:p>
                <a:endParaRPr lang="hu-HU"/>
              </a:p>
            </p:txBody>
          </p:sp>
          <p:sp>
            <p:nvSpPr>
              <p:cNvPr id="57780" name="Freeform 1369"/>
              <p:cNvSpPr>
                <a:spLocks/>
              </p:cNvSpPr>
              <p:nvPr/>
            </p:nvSpPr>
            <p:spPr bwMode="auto">
              <a:xfrm>
                <a:off x="2294" y="2543"/>
                <a:ext cx="77" cy="46"/>
              </a:xfrm>
              <a:custGeom>
                <a:avLst/>
                <a:gdLst>
                  <a:gd name="T0" fmla="*/ 0 w 77"/>
                  <a:gd name="T1" fmla="*/ 45 h 46"/>
                  <a:gd name="T2" fmla="*/ 77 w 77"/>
                  <a:gd name="T3" fmla="*/ 0 h 46"/>
                  <a:gd name="T4" fmla="*/ 77 w 77"/>
                  <a:gd name="T5" fmla="*/ 4 h 46"/>
                  <a:gd name="T6" fmla="*/ 3 w 77"/>
                  <a:gd name="T7" fmla="*/ 46 h 46"/>
                  <a:gd name="T8" fmla="*/ 0 w 77"/>
                  <a:gd name="T9" fmla="*/ 45 h 46"/>
                  <a:gd name="T10" fmla="*/ 0 60000 65536"/>
                  <a:gd name="T11" fmla="*/ 0 60000 65536"/>
                  <a:gd name="T12" fmla="*/ 0 60000 65536"/>
                  <a:gd name="T13" fmla="*/ 0 60000 65536"/>
                  <a:gd name="T14" fmla="*/ 0 60000 65536"/>
                  <a:gd name="T15" fmla="*/ 0 w 77"/>
                  <a:gd name="T16" fmla="*/ 0 h 46"/>
                  <a:gd name="T17" fmla="*/ 77 w 77"/>
                  <a:gd name="T18" fmla="*/ 46 h 46"/>
                </a:gdLst>
                <a:ahLst/>
                <a:cxnLst>
                  <a:cxn ang="T10">
                    <a:pos x="T0" y="T1"/>
                  </a:cxn>
                  <a:cxn ang="T11">
                    <a:pos x="T2" y="T3"/>
                  </a:cxn>
                  <a:cxn ang="T12">
                    <a:pos x="T4" y="T5"/>
                  </a:cxn>
                  <a:cxn ang="T13">
                    <a:pos x="T6" y="T7"/>
                  </a:cxn>
                  <a:cxn ang="T14">
                    <a:pos x="T8" y="T9"/>
                  </a:cxn>
                </a:cxnLst>
                <a:rect l="T15" t="T16" r="T17" b="T18"/>
                <a:pathLst>
                  <a:path w="77" h="46">
                    <a:moveTo>
                      <a:pt x="0" y="45"/>
                    </a:moveTo>
                    <a:lnTo>
                      <a:pt x="77" y="0"/>
                    </a:lnTo>
                    <a:lnTo>
                      <a:pt x="77" y="4"/>
                    </a:lnTo>
                    <a:lnTo>
                      <a:pt x="3" y="46"/>
                    </a:lnTo>
                    <a:lnTo>
                      <a:pt x="0" y="45"/>
                    </a:lnTo>
                    <a:close/>
                  </a:path>
                </a:pathLst>
              </a:custGeom>
              <a:solidFill>
                <a:srgbClr val="53504E"/>
              </a:solidFill>
              <a:ln w="9525">
                <a:noFill/>
                <a:round/>
                <a:headEnd/>
                <a:tailEnd/>
              </a:ln>
            </p:spPr>
            <p:txBody>
              <a:bodyPr/>
              <a:lstStyle/>
              <a:p>
                <a:endParaRPr lang="hu-HU"/>
              </a:p>
            </p:txBody>
          </p:sp>
          <p:sp>
            <p:nvSpPr>
              <p:cNvPr id="57781" name="Freeform 1370"/>
              <p:cNvSpPr>
                <a:spLocks/>
              </p:cNvSpPr>
              <p:nvPr/>
            </p:nvSpPr>
            <p:spPr bwMode="auto">
              <a:xfrm>
                <a:off x="2295" y="2544"/>
                <a:ext cx="76" cy="46"/>
              </a:xfrm>
              <a:custGeom>
                <a:avLst/>
                <a:gdLst>
                  <a:gd name="T0" fmla="*/ 0 w 76"/>
                  <a:gd name="T1" fmla="*/ 45 h 46"/>
                  <a:gd name="T2" fmla="*/ 76 w 76"/>
                  <a:gd name="T3" fmla="*/ 0 h 46"/>
                  <a:gd name="T4" fmla="*/ 75 w 76"/>
                  <a:gd name="T5" fmla="*/ 4 h 46"/>
                  <a:gd name="T6" fmla="*/ 4 w 76"/>
                  <a:gd name="T7" fmla="*/ 46 h 46"/>
                  <a:gd name="T8" fmla="*/ 0 w 76"/>
                  <a:gd name="T9" fmla="*/ 45 h 46"/>
                  <a:gd name="T10" fmla="*/ 0 60000 65536"/>
                  <a:gd name="T11" fmla="*/ 0 60000 65536"/>
                  <a:gd name="T12" fmla="*/ 0 60000 65536"/>
                  <a:gd name="T13" fmla="*/ 0 60000 65536"/>
                  <a:gd name="T14" fmla="*/ 0 60000 65536"/>
                  <a:gd name="T15" fmla="*/ 0 w 76"/>
                  <a:gd name="T16" fmla="*/ 0 h 46"/>
                  <a:gd name="T17" fmla="*/ 76 w 76"/>
                  <a:gd name="T18" fmla="*/ 46 h 46"/>
                </a:gdLst>
                <a:ahLst/>
                <a:cxnLst>
                  <a:cxn ang="T10">
                    <a:pos x="T0" y="T1"/>
                  </a:cxn>
                  <a:cxn ang="T11">
                    <a:pos x="T2" y="T3"/>
                  </a:cxn>
                  <a:cxn ang="T12">
                    <a:pos x="T4" y="T5"/>
                  </a:cxn>
                  <a:cxn ang="T13">
                    <a:pos x="T6" y="T7"/>
                  </a:cxn>
                  <a:cxn ang="T14">
                    <a:pos x="T8" y="T9"/>
                  </a:cxn>
                </a:cxnLst>
                <a:rect l="T15" t="T16" r="T17" b="T18"/>
                <a:pathLst>
                  <a:path w="76" h="46">
                    <a:moveTo>
                      <a:pt x="0" y="45"/>
                    </a:moveTo>
                    <a:lnTo>
                      <a:pt x="76" y="0"/>
                    </a:lnTo>
                    <a:lnTo>
                      <a:pt x="75" y="4"/>
                    </a:lnTo>
                    <a:lnTo>
                      <a:pt x="4" y="46"/>
                    </a:lnTo>
                    <a:lnTo>
                      <a:pt x="0" y="45"/>
                    </a:lnTo>
                    <a:close/>
                  </a:path>
                </a:pathLst>
              </a:custGeom>
              <a:solidFill>
                <a:srgbClr val="514E4C"/>
              </a:solidFill>
              <a:ln w="9525">
                <a:noFill/>
                <a:round/>
                <a:headEnd/>
                <a:tailEnd/>
              </a:ln>
            </p:spPr>
            <p:txBody>
              <a:bodyPr/>
              <a:lstStyle/>
              <a:p>
                <a:endParaRPr lang="hu-HU"/>
              </a:p>
            </p:txBody>
          </p:sp>
          <p:sp>
            <p:nvSpPr>
              <p:cNvPr id="57782" name="Freeform 1371"/>
              <p:cNvSpPr>
                <a:spLocks/>
              </p:cNvSpPr>
              <p:nvPr/>
            </p:nvSpPr>
            <p:spPr bwMode="auto">
              <a:xfrm>
                <a:off x="2297" y="2547"/>
                <a:ext cx="74" cy="43"/>
              </a:xfrm>
              <a:custGeom>
                <a:avLst/>
                <a:gdLst>
                  <a:gd name="T0" fmla="*/ 0 w 74"/>
                  <a:gd name="T1" fmla="*/ 42 h 43"/>
                  <a:gd name="T2" fmla="*/ 74 w 74"/>
                  <a:gd name="T3" fmla="*/ 0 h 43"/>
                  <a:gd name="T4" fmla="*/ 73 w 74"/>
                  <a:gd name="T5" fmla="*/ 3 h 43"/>
                  <a:gd name="T6" fmla="*/ 4 w 74"/>
                  <a:gd name="T7" fmla="*/ 43 h 43"/>
                  <a:gd name="T8" fmla="*/ 0 w 74"/>
                  <a:gd name="T9" fmla="*/ 42 h 43"/>
                  <a:gd name="T10" fmla="*/ 0 60000 65536"/>
                  <a:gd name="T11" fmla="*/ 0 60000 65536"/>
                  <a:gd name="T12" fmla="*/ 0 60000 65536"/>
                  <a:gd name="T13" fmla="*/ 0 60000 65536"/>
                  <a:gd name="T14" fmla="*/ 0 60000 65536"/>
                  <a:gd name="T15" fmla="*/ 0 w 74"/>
                  <a:gd name="T16" fmla="*/ 0 h 43"/>
                  <a:gd name="T17" fmla="*/ 74 w 74"/>
                  <a:gd name="T18" fmla="*/ 43 h 43"/>
                </a:gdLst>
                <a:ahLst/>
                <a:cxnLst>
                  <a:cxn ang="T10">
                    <a:pos x="T0" y="T1"/>
                  </a:cxn>
                  <a:cxn ang="T11">
                    <a:pos x="T2" y="T3"/>
                  </a:cxn>
                  <a:cxn ang="T12">
                    <a:pos x="T4" y="T5"/>
                  </a:cxn>
                  <a:cxn ang="T13">
                    <a:pos x="T6" y="T7"/>
                  </a:cxn>
                  <a:cxn ang="T14">
                    <a:pos x="T8" y="T9"/>
                  </a:cxn>
                </a:cxnLst>
                <a:rect l="T15" t="T16" r="T17" b="T18"/>
                <a:pathLst>
                  <a:path w="74" h="43">
                    <a:moveTo>
                      <a:pt x="0" y="42"/>
                    </a:moveTo>
                    <a:lnTo>
                      <a:pt x="74" y="0"/>
                    </a:lnTo>
                    <a:lnTo>
                      <a:pt x="73" y="3"/>
                    </a:lnTo>
                    <a:lnTo>
                      <a:pt x="4" y="43"/>
                    </a:lnTo>
                    <a:lnTo>
                      <a:pt x="0" y="42"/>
                    </a:lnTo>
                    <a:close/>
                  </a:path>
                </a:pathLst>
              </a:custGeom>
              <a:solidFill>
                <a:srgbClr val="4E4B4A"/>
              </a:solidFill>
              <a:ln w="9525">
                <a:noFill/>
                <a:round/>
                <a:headEnd/>
                <a:tailEnd/>
              </a:ln>
            </p:spPr>
            <p:txBody>
              <a:bodyPr/>
              <a:lstStyle/>
              <a:p>
                <a:endParaRPr lang="hu-HU"/>
              </a:p>
            </p:txBody>
          </p:sp>
          <p:sp>
            <p:nvSpPr>
              <p:cNvPr id="57783" name="Freeform 1372"/>
              <p:cNvSpPr>
                <a:spLocks/>
              </p:cNvSpPr>
              <p:nvPr/>
            </p:nvSpPr>
            <p:spPr bwMode="auto">
              <a:xfrm>
                <a:off x="2299" y="2548"/>
                <a:ext cx="71" cy="42"/>
              </a:xfrm>
              <a:custGeom>
                <a:avLst/>
                <a:gdLst>
                  <a:gd name="T0" fmla="*/ 0 w 71"/>
                  <a:gd name="T1" fmla="*/ 42 h 42"/>
                  <a:gd name="T2" fmla="*/ 71 w 71"/>
                  <a:gd name="T3" fmla="*/ 0 h 42"/>
                  <a:gd name="T4" fmla="*/ 71 w 71"/>
                  <a:gd name="T5" fmla="*/ 3 h 42"/>
                  <a:gd name="T6" fmla="*/ 3 w 71"/>
                  <a:gd name="T7" fmla="*/ 42 h 42"/>
                  <a:gd name="T8" fmla="*/ 0 w 71"/>
                  <a:gd name="T9" fmla="*/ 42 h 42"/>
                  <a:gd name="T10" fmla="*/ 0 60000 65536"/>
                  <a:gd name="T11" fmla="*/ 0 60000 65536"/>
                  <a:gd name="T12" fmla="*/ 0 60000 65536"/>
                  <a:gd name="T13" fmla="*/ 0 60000 65536"/>
                  <a:gd name="T14" fmla="*/ 0 60000 65536"/>
                  <a:gd name="T15" fmla="*/ 0 w 71"/>
                  <a:gd name="T16" fmla="*/ 0 h 42"/>
                  <a:gd name="T17" fmla="*/ 71 w 71"/>
                  <a:gd name="T18" fmla="*/ 42 h 42"/>
                </a:gdLst>
                <a:ahLst/>
                <a:cxnLst>
                  <a:cxn ang="T10">
                    <a:pos x="T0" y="T1"/>
                  </a:cxn>
                  <a:cxn ang="T11">
                    <a:pos x="T2" y="T3"/>
                  </a:cxn>
                  <a:cxn ang="T12">
                    <a:pos x="T4" y="T5"/>
                  </a:cxn>
                  <a:cxn ang="T13">
                    <a:pos x="T6" y="T7"/>
                  </a:cxn>
                  <a:cxn ang="T14">
                    <a:pos x="T8" y="T9"/>
                  </a:cxn>
                </a:cxnLst>
                <a:rect l="T15" t="T16" r="T17" b="T18"/>
                <a:pathLst>
                  <a:path w="71" h="42">
                    <a:moveTo>
                      <a:pt x="0" y="42"/>
                    </a:moveTo>
                    <a:lnTo>
                      <a:pt x="71" y="0"/>
                    </a:lnTo>
                    <a:lnTo>
                      <a:pt x="71" y="3"/>
                    </a:lnTo>
                    <a:lnTo>
                      <a:pt x="3" y="42"/>
                    </a:lnTo>
                    <a:lnTo>
                      <a:pt x="0" y="42"/>
                    </a:lnTo>
                    <a:close/>
                  </a:path>
                </a:pathLst>
              </a:custGeom>
              <a:solidFill>
                <a:srgbClr val="4D4A48"/>
              </a:solidFill>
              <a:ln w="9525">
                <a:noFill/>
                <a:round/>
                <a:headEnd/>
                <a:tailEnd/>
              </a:ln>
            </p:spPr>
            <p:txBody>
              <a:bodyPr/>
              <a:lstStyle/>
              <a:p>
                <a:endParaRPr lang="hu-HU"/>
              </a:p>
            </p:txBody>
          </p:sp>
          <p:sp>
            <p:nvSpPr>
              <p:cNvPr id="57784" name="Freeform 1373"/>
              <p:cNvSpPr>
                <a:spLocks/>
              </p:cNvSpPr>
              <p:nvPr/>
            </p:nvSpPr>
            <p:spPr bwMode="auto">
              <a:xfrm>
                <a:off x="2301" y="2550"/>
                <a:ext cx="69" cy="42"/>
              </a:xfrm>
              <a:custGeom>
                <a:avLst/>
                <a:gdLst>
                  <a:gd name="T0" fmla="*/ 0 w 69"/>
                  <a:gd name="T1" fmla="*/ 40 h 42"/>
                  <a:gd name="T2" fmla="*/ 69 w 69"/>
                  <a:gd name="T3" fmla="*/ 0 h 42"/>
                  <a:gd name="T4" fmla="*/ 69 w 69"/>
                  <a:gd name="T5" fmla="*/ 4 h 42"/>
                  <a:gd name="T6" fmla="*/ 3 w 69"/>
                  <a:gd name="T7" fmla="*/ 42 h 42"/>
                  <a:gd name="T8" fmla="*/ 0 w 69"/>
                  <a:gd name="T9" fmla="*/ 40 h 42"/>
                  <a:gd name="T10" fmla="*/ 0 60000 65536"/>
                  <a:gd name="T11" fmla="*/ 0 60000 65536"/>
                  <a:gd name="T12" fmla="*/ 0 60000 65536"/>
                  <a:gd name="T13" fmla="*/ 0 60000 65536"/>
                  <a:gd name="T14" fmla="*/ 0 60000 65536"/>
                  <a:gd name="T15" fmla="*/ 0 w 69"/>
                  <a:gd name="T16" fmla="*/ 0 h 42"/>
                  <a:gd name="T17" fmla="*/ 69 w 69"/>
                  <a:gd name="T18" fmla="*/ 42 h 42"/>
                </a:gdLst>
                <a:ahLst/>
                <a:cxnLst>
                  <a:cxn ang="T10">
                    <a:pos x="T0" y="T1"/>
                  </a:cxn>
                  <a:cxn ang="T11">
                    <a:pos x="T2" y="T3"/>
                  </a:cxn>
                  <a:cxn ang="T12">
                    <a:pos x="T4" y="T5"/>
                  </a:cxn>
                  <a:cxn ang="T13">
                    <a:pos x="T6" y="T7"/>
                  </a:cxn>
                  <a:cxn ang="T14">
                    <a:pos x="T8" y="T9"/>
                  </a:cxn>
                </a:cxnLst>
                <a:rect l="T15" t="T16" r="T17" b="T18"/>
                <a:pathLst>
                  <a:path w="69" h="42">
                    <a:moveTo>
                      <a:pt x="0" y="40"/>
                    </a:moveTo>
                    <a:lnTo>
                      <a:pt x="69" y="0"/>
                    </a:lnTo>
                    <a:lnTo>
                      <a:pt x="69" y="4"/>
                    </a:lnTo>
                    <a:lnTo>
                      <a:pt x="3" y="42"/>
                    </a:lnTo>
                    <a:lnTo>
                      <a:pt x="0" y="40"/>
                    </a:lnTo>
                    <a:close/>
                  </a:path>
                </a:pathLst>
              </a:custGeom>
              <a:solidFill>
                <a:srgbClr val="4A4745"/>
              </a:solidFill>
              <a:ln w="9525">
                <a:noFill/>
                <a:round/>
                <a:headEnd/>
                <a:tailEnd/>
              </a:ln>
            </p:spPr>
            <p:txBody>
              <a:bodyPr/>
              <a:lstStyle/>
              <a:p>
                <a:endParaRPr lang="hu-HU"/>
              </a:p>
            </p:txBody>
          </p:sp>
          <p:sp>
            <p:nvSpPr>
              <p:cNvPr id="57785" name="Freeform 1374"/>
              <p:cNvSpPr>
                <a:spLocks/>
              </p:cNvSpPr>
              <p:nvPr/>
            </p:nvSpPr>
            <p:spPr bwMode="auto">
              <a:xfrm>
                <a:off x="2302" y="2551"/>
                <a:ext cx="68" cy="41"/>
              </a:xfrm>
              <a:custGeom>
                <a:avLst/>
                <a:gdLst>
                  <a:gd name="T0" fmla="*/ 0 w 68"/>
                  <a:gd name="T1" fmla="*/ 39 h 41"/>
                  <a:gd name="T2" fmla="*/ 68 w 68"/>
                  <a:gd name="T3" fmla="*/ 0 h 41"/>
                  <a:gd name="T4" fmla="*/ 68 w 68"/>
                  <a:gd name="T5" fmla="*/ 4 h 41"/>
                  <a:gd name="T6" fmla="*/ 4 w 68"/>
                  <a:gd name="T7" fmla="*/ 41 h 41"/>
                  <a:gd name="T8" fmla="*/ 0 w 68"/>
                  <a:gd name="T9" fmla="*/ 39 h 41"/>
                  <a:gd name="T10" fmla="*/ 0 60000 65536"/>
                  <a:gd name="T11" fmla="*/ 0 60000 65536"/>
                  <a:gd name="T12" fmla="*/ 0 60000 65536"/>
                  <a:gd name="T13" fmla="*/ 0 60000 65536"/>
                  <a:gd name="T14" fmla="*/ 0 60000 65536"/>
                  <a:gd name="T15" fmla="*/ 0 w 68"/>
                  <a:gd name="T16" fmla="*/ 0 h 41"/>
                  <a:gd name="T17" fmla="*/ 68 w 68"/>
                  <a:gd name="T18" fmla="*/ 41 h 41"/>
                </a:gdLst>
                <a:ahLst/>
                <a:cxnLst>
                  <a:cxn ang="T10">
                    <a:pos x="T0" y="T1"/>
                  </a:cxn>
                  <a:cxn ang="T11">
                    <a:pos x="T2" y="T3"/>
                  </a:cxn>
                  <a:cxn ang="T12">
                    <a:pos x="T4" y="T5"/>
                  </a:cxn>
                  <a:cxn ang="T13">
                    <a:pos x="T6" y="T7"/>
                  </a:cxn>
                  <a:cxn ang="T14">
                    <a:pos x="T8" y="T9"/>
                  </a:cxn>
                </a:cxnLst>
                <a:rect l="T15" t="T16" r="T17" b="T18"/>
                <a:pathLst>
                  <a:path w="68" h="41">
                    <a:moveTo>
                      <a:pt x="0" y="39"/>
                    </a:moveTo>
                    <a:lnTo>
                      <a:pt x="68" y="0"/>
                    </a:lnTo>
                    <a:lnTo>
                      <a:pt x="68" y="4"/>
                    </a:lnTo>
                    <a:lnTo>
                      <a:pt x="4" y="41"/>
                    </a:lnTo>
                    <a:lnTo>
                      <a:pt x="0" y="39"/>
                    </a:lnTo>
                    <a:close/>
                  </a:path>
                </a:pathLst>
              </a:custGeom>
              <a:solidFill>
                <a:srgbClr val="484544"/>
              </a:solidFill>
              <a:ln w="9525">
                <a:noFill/>
                <a:round/>
                <a:headEnd/>
                <a:tailEnd/>
              </a:ln>
            </p:spPr>
            <p:txBody>
              <a:bodyPr/>
              <a:lstStyle/>
              <a:p>
                <a:endParaRPr lang="hu-HU"/>
              </a:p>
            </p:txBody>
          </p:sp>
          <p:sp>
            <p:nvSpPr>
              <p:cNvPr id="57786" name="Freeform 1375"/>
              <p:cNvSpPr>
                <a:spLocks/>
              </p:cNvSpPr>
              <p:nvPr/>
            </p:nvSpPr>
            <p:spPr bwMode="auto">
              <a:xfrm>
                <a:off x="2304" y="2554"/>
                <a:ext cx="66" cy="39"/>
              </a:xfrm>
              <a:custGeom>
                <a:avLst/>
                <a:gdLst>
                  <a:gd name="T0" fmla="*/ 0 w 66"/>
                  <a:gd name="T1" fmla="*/ 38 h 39"/>
                  <a:gd name="T2" fmla="*/ 66 w 66"/>
                  <a:gd name="T3" fmla="*/ 0 h 39"/>
                  <a:gd name="T4" fmla="*/ 66 w 66"/>
                  <a:gd name="T5" fmla="*/ 3 h 39"/>
                  <a:gd name="T6" fmla="*/ 4 w 66"/>
                  <a:gd name="T7" fmla="*/ 39 h 39"/>
                  <a:gd name="T8" fmla="*/ 0 w 66"/>
                  <a:gd name="T9" fmla="*/ 38 h 39"/>
                  <a:gd name="T10" fmla="*/ 0 60000 65536"/>
                  <a:gd name="T11" fmla="*/ 0 60000 65536"/>
                  <a:gd name="T12" fmla="*/ 0 60000 65536"/>
                  <a:gd name="T13" fmla="*/ 0 60000 65536"/>
                  <a:gd name="T14" fmla="*/ 0 60000 65536"/>
                  <a:gd name="T15" fmla="*/ 0 w 66"/>
                  <a:gd name="T16" fmla="*/ 0 h 39"/>
                  <a:gd name="T17" fmla="*/ 66 w 66"/>
                  <a:gd name="T18" fmla="*/ 39 h 39"/>
                </a:gdLst>
                <a:ahLst/>
                <a:cxnLst>
                  <a:cxn ang="T10">
                    <a:pos x="T0" y="T1"/>
                  </a:cxn>
                  <a:cxn ang="T11">
                    <a:pos x="T2" y="T3"/>
                  </a:cxn>
                  <a:cxn ang="T12">
                    <a:pos x="T4" y="T5"/>
                  </a:cxn>
                  <a:cxn ang="T13">
                    <a:pos x="T6" y="T7"/>
                  </a:cxn>
                  <a:cxn ang="T14">
                    <a:pos x="T8" y="T9"/>
                  </a:cxn>
                </a:cxnLst>
                <a:rect l="T15" t="T16" r="T17" b="T18"/>
                <a:pathLst>
                  <a:path w="66" h="39">
                    <a:moveTo>
                      <a:pt x="0" y="38"/>
                    </a:moveTo>
                    <a:lnTo>
                      <a:pt x="66" y="0"/>
                    </a:lnTo>
                    <a:lnTo>
                      <a:pt x="66" y="3"/>
                    </a:lnTo>
                    <a:lnTo>
                      <a:pt x="4" y="39"/>
                    </a:lnTo>
                    <a:lnTo>
                      <a:pt x="0" y="38"/>
                    </a:lnTo>
                    <a:close/>
                  </a:path>
                </a:pathLst>
              </a:custGeom>
              <a:solidFill>
                <a:srgbClr val="464341"/>
              </a:solidFill>
              <a:ln w="9525">
                <a:noFill/>
                <a:round/>
                <a:headEnd/>
                <a:tailEnd/>
              </a:ln>
            </p:spPr>
            <p:txBody>
              <a:bodyPr/>
              <a:lstStyle/>
              <a:p>
                <a:endParaRPr lang="hu-HU"/>
              </a:p>
            </p:txBody>
          </p:sp>
          <p:sp>
            <p:nvSpPr>
              <p:cNvPr id="57787" name="Freeform 1376"/>
              <p:cNvSpPr>
                <a:spLocks/>
              </p:cNvSpPr>
              <p:nvPr/>
            </p:nvSpPr>
            <p:spPr bwMode="auto">
              <a:xfrm>
                <a:off x="2306" y="2555"/>
                <a:ext cx="64" cy="38"/>
              </a:xfrm>
              <a:custGeom>
                <a:avLst/>
                <a:gdLst>
                  <a:gd name="T0" fmla="*/ 0 w 64"/>
                  <a:gd name="T1" fmla="*/ 37 h 38"/>
                  <a:gd name="T2" fmla="*/ 64 w 64"/>
                  <a:gd name="T3" fmla="*/ 0 h 38"/>
                  <a:gd name="T4" fmla="*/ 62 w 64"/>
                  <a:gd name="T5" fmla="*/ 3 h 38"/>
                  <a:gd name="T6" fmla="*/ 3 w 64"/>
                  <a:gd name="T7" fmla="*/ 38 h 38"/>
                  <a:gd name="T8" fmla="*/ 0 w 64"/>
                  <a:gd name="T9" fmla="*/ 37 h 38"/>
                  <a:gd name="T10" fmla="*/ 0 60000 65536"/>
                  <a:gd name="T11" fmla="*/ 0 60000 65536"/>
                  <a:gd name="T12" fmla="*/ 0 60000 65536"/>
                  <a:gd name="T13" fmla="*/ 0 60000 65536"/>
                  <a:gd name="T14" fmla="*/ 0 60000 65536"/>
                  <a:gd name="T15" fmla="*/ 0 w 64"/>
                  <a:gd name="T16" fmla="*/ 0 h 38"/>
                  <a:gd name="T17" fmla="*/ 64 w 64"/>
                  <a:gd name="T18" fmla="*/ 38 h 38"/>
                </a:gdLst>
                <a:ahLst/>
                <a:cxnLst>
                  <a:cxn ang="T10">
                    <a:pos x="T0" y="T1"/>
                  </a:cxn>
                  <a:cxn ang="T11">
                    <a:pos x="T2" y="T3"/>
                  </a:cxn>
                  <a:cxn ang="T12">
                    <a:pos x="T4" y="T5"/>
                  </a:cxn>
                  <a:cxn ang="T13">
                    <a:pos x="T6" y="T7"/>
                  </a:cxn>
                  <a:cxn ang="T14">
                    <a:pos x="T8" y="T9"/>
                  </a:cxn>
                </a:cxnLst>
                <a:rect l="T15" t="T16" r="T17" b="T18"/>
                <a:pathLst>
                  <a:path w="64" h="38">
                    <a:moveTo>
                      <a:pt x="0" y="37"/>
                    </a:moveTo>
                    <a:lnTo>
                      <a:pt x="64" y="0"/>
                    </a:lnTo>
                    <a:lnTo>
                      <a:pt x="62" y="3"/>
                    </a:lnTo>
                    <a:lnTo>
                      <a:pt x="3" y="38"/>
                    </a:lnTo>
                    <a:lnTo>
                      <a:pt x="0" y="37"/>
                    </a:lnTo>
                    <a:close/>
                  </a:path>
                </a:pathLst>
              </a:custGeom>
              <a:solidFill>
                <a:srgbClr val="44403F"/>
              </a:solidFill>
              <a:ln w="9525">
                <a:noFill/>
                <a:round/>
                <a:headEnd/>
                <a:tailEnd/>
              </a:ln>
            </p:spPr>
            <p:txBody>
              <a:bodyPr/>
              <a:lstStyle/>
              <a:p>
                <a:endParaRPr lang="hu-HU"/>
              </a:p>
            </p:txBody>
          </p:sp>
          <p:sp>
            <p:nvSpPr>
              <p:cNvPr id="57788" name="Freeform 1377"/>
              <p:cNvSpPr>
                <a:spLocks/>
              </p:cNvSpPr>
              <p:nvPr/>
            </p:nvSpPr>
            <p:spPr bwMode="auto">
              <a:xfrm>
                <a:off x="2308" y="2557"/>
                <a:ext cx="62" cy="38"/>
              </a:xfrm>
              <a:custGeom>
                <a:avLst/>
                <a:gdLst>
                  <a:gd name="T0" fmla="*/ 0 w 62"/>
                  <a:gd name="T1" fmla="*/ 36 h 38"/>
                  <a:gd name="T2" fmla="*/ 62 w 62"/>
                  <a:gd name="T3" fmla="*/ 0 h 38"/>
                  <a:gd name="T4" fmla="*/ 60 w 62"/>
                  <a:gd name="T5" fmla="*/ 4 h 38"/>
                  <a:gd name="T6" fmla="*/ 3 w 62"/>
                  <a:gd name="T7" fmla="*/ 38 h 38"/>
                  <a:gd name="T8" fmla="*/ 0 w 62"/>
                  <a:gd name="T9" fmla="*/ 36 h 38"/>
                  <a:gd name="T10" fmla="*/ 0 60000 65536"/>
                  <a:gd name="T11" fmla="*/ 0 60000 65536"/>
                  <a:gd name="T12" fmla="*/ 0 60000 65536"/>
                  <a:gd name="T13" fmla="*/ 0 60000 65536"/>
                  <a:gd name="T14" fmla="*/ 0 60000 65536"/>
                  <a:gd name="T15" fmla="*/ 0 w 62"/>
                  <a:gd name="T16" fmla="*/ 0 h 38"/>
                  <a:gd name="T17" fmla="*/ 62 w 62"/>
                  <a:gd name="T18" fmla="*/ 38 h 38"/>
                </a:gdLst>
                <a:ahLst/>
                <a:cxnLst>
                  <a:cxn ang="T10">
                    <a:pos x="T0" y="T1"/>
                  </a:cxn>
                  <a:cxn ang="T11">
                    <a:pos x="T2" y="T3"/>
                  </a:cxn>
                  <a:cxn ang="T12">
                    <a:pos x="T4" y="T5"/>
                  </a:cxn>
                  <a:cxn ang="T13">
                    <a:pos x="T6" y="T7"/>
                  </a:cxn>
                  <a:cxn ang="T14">
                    <a:pos x="T8" y="T9"/>
                  </a:cxn>
                </a:cxnLst>
                <a:rect l="T15" t="T16" r="T17" b="T18"/>
                <a:pathLst>
                  <a:path w="62" h="38">
                    <a:moveTo>
                      <a:pt x="0" y="36"/>
                    </a:moveTo>
                    <a:lnTo>
                      <a:pt x="62" y="0"/>
                    </a:lnTo>
                    <a:lnTo>
                      <a:pt x="60" y="4"/>
                    </a:lnTo>
                    <a:lnTo>
                      <a:pt x="3" y="38"/>
                    </a:lnTo>
                    <a:lnTo>
                      <a:pt x="0" y="36"/>
                    </a:lnTo>
                    <a:close/>
                  </a:path>
                </a:pathLst>
              </a:custGeom>
              <a:solidFill>
                <a:srgbClr val="413E3C"/>
              </a:solidFill>
              <a:ln w="9525">
                <a:noFill/>
                <a:round/>
                <a:headEnd/>
                <a:tailEnd/>
              </a:ln>
            </p:spPr>
            <p:txBody>
              <a:bodyPr/>
              <a:lstStyle/>
              <a:p>
                <a:endParaRPr lang="hu-HU"/>
              </a:p>
            </p:txBody>
          </p:sp>
          <p:sp>
            <p:nvSpPr>
              <p:cNvPr id="57789" name="Freeform 1378"/>
              <p:cNvSpPr>
                <a:spLocks/>
              </p:cNvSpPr>
              <p:nvPr/>
            </p:nvSpPr>
            <p:spPr bwMode="auto">
              <a:xfrm>
                <a:off x="2309" y="2558"/>
                <a:ext cx="59" cy="37"/>
              </a:xfrm>
              <a:custGeom>
                <a:avLst/>
                <a:gdLst>
                  <a:gd name="T0" fmla="*/ 0 w 59"/>
                  <a:gd name="T1" fmla="*/ 35 h 37"/>
                  <a:gd name="T2" fmla="*/ 59 w 59"/>
                  <a:gd name="T3" fmla="*/ 0 h 37"/>
                  <a:gd name="T4" fmla="*/ 59 w 59"/>
                  <a:gd name="T5" fmla="*/ 4 h 37"/>
                  <a:gd name="T6" fmla="*/ 5 w 59"/>
                  <a:gd name="T7" fmla="*/ 37 h 37"/>
                  <a:gd name="T8" fmla="*/ 0 w 59"/>
                  <a:gd name="T9" fmla="*/ 35 h 37"/>
                  <a:gd name="T10" fmla="*/ 0 60000 65536"/>
                  <a:gd name="T11" fmla="*/ 0 60000 65536"/>
                  <a:gd name="T12" fmla="*/ 0 60000 65536"/>
                  <a:gd name="T13" fmla="*/ 0 60000 65536"/>
                  <a:gd name="T14" fmla="*/ 0 60000 65536"/>
                  <a:gd name="T15" fmla="*/ 0 w 59"/>
                  <a:gd name="T16" fmla="*/ 0 h 37"/>
                  <a:gd name="T17" fmla="*/ 59 w 59"/>
                  <a:gd name="T18" fmla="*/ 37 h 37"/>
                </a:gdLst>
                <a:ahLst/>
                <a:cxnLst>
                  <a:cxn ang="T10">
                    <a:pos x="T0" y="T1"/>
                  </a:cxn>
                  <a:cxn ang="T11">
                    <a:pos x="T2" y="T3"/>
                  </a:cxn>
                  <a:cxn ang="T12">
                    <a:pos x="T4" y="T5"/>
                  </a:cxn>
                  <a:cxn ang="T13">
                    <a:pos x="T6" y="T7"/>
                  </a:cxn>
                  <a:cxn ang="T14">
                    <a:pos x="T8" y="T9"/>
                  </a:cxn>
                </a:cxnLst>
                <a:rect l="T15" t="T16" r="T17" b="T18"/>
                <a:pathLst>
                  <a:path w="59" h="37">
                    <a:moveTo>
                      <a:pt x="0" y="35"/>
                    </a:moveTo>
                    <a:lnTo>
                      <a:pt x="59" y="0"/>
                    </a:lnTo>
                    <a:lnTo>
                      <a:pt x="59" y="4"/>
                    </a:lnTo>
                    <a:lnTo>
                      <a:pt x="5" y="37"/>
                    </a:lnTo>
                    <a:lnTo>
                      <a:pt x="0" y="35"/>
                    </a:lnTo>
                    <a:close/>
                  </a:path>
                </a:pathLst>
              </a:custGeom>
              <a:solidFill>
                <a:srgbClr val="403D3B"/>
              </a:solidFill>
              <a:ln w="9525">
                <a:noFill/>
                <a:round/>
                <a:headEnd/>
                <a:tailEnd/>
              </a:ln>
            </p:spPr>
            <p:txBody>
              <a:bodyPr/>
              <a:lstStyle/>
              <a:p>
                <a:endParaRPr lang="hu-HU"/>
              </a:p>
            </p:txBody>
          </p:sp>
          <p:sp>
            <p:nvSpPr>
              <p:cNvPr id="57790" name="Freeform 1379"/>
              <p:cNvSpPr>
                <a:spLocks/>
              </p:cNvSpPr>
              <p:nvPr/>
            </p:nvSpPr>
            <p:spPr bwMode="auto">
              <a:xfrm>
                <a:off x="2311" y="2561"/>
                <a:ext cx="57" cy="35"/>
              </a:xfrm>
              <a:custGeom>
                <a:avLst/>
                <a:gdLst>
                  <a:gd name="T0" fmla="*/ 0 w 57"/>
                  <a:gd name="T1" fmla="*/ 34 h 35"/>
                  <a:gd name="T2" fmla="*/ 57 w 57"/>
                  <a:gd name="T3" fmla="*/ 0 h 35"/>
                  <a:gd name="T4" fmla="*/ 57 w 57"/>
                  <a:gd name="T5" fmla="*/ 3 h 35"/>
                  <a:gd name="T6" fmla="*/ 4 w 57"/>
                  <a:gd name="T7" fmla="*/ 35 h 35"/>
                  <a:gd name="T8" fmla="*/ 0 w 57"/>
                  <a:gd name="T9" fmla="*/ 34 h 35"/>
                  <a:gd name="T10" fmla="*/ 0 60000 65536"/>
                  <a:gd name="T11" fmla="*/ 0 60000 65536"/>
                  <a:gd name="T12" fmla="*/ 0 60000 65536"/>
                  <a:gd name="T13" fmla="*/ 0 60000 65536"/>
                  <a:gd name="T14" fmla="*/ 0 60000 65536"/>
                  <a:gd name="T15" fmla="*/ 0 w 57"/>
                  <a:gd name="T16" fmla="*/ 0 h 35"/>
                  <a:gd name="T17" fmla="*/ 57 w 57"/>
                  <a:gd name="T18" fmla="*/ 35 h 35"/>
                </a:gdLst>
                <a:ahLst/>
                <a:cxnLst>
                  <a:cxn ang="T10">
                    <a:pos x="T0" y="T1"/>
                  </a:cxn>
                  <a:cxn ang="T11">
                    <a:pos x="T2" y="T3"/>
                  </a:cxn>
                  <a:cxn ang="T12">
                    <a:pos x="T4" y="T5"/>
                  </a:cxn>
                  <a:cxn ang="T13">
                    <a:pos x="T6" y="T7"/>
                  </a:cxn>
                  <a:cxn ang="T14">
                    <a:pos x="T8" y="T9"/>
                  </a:cxn>
                </a:cxnLst>
                <a:rect l="T15" t="T16" r="T17" b="T18"/>
                <a:pathLst>
                  <a:path w="57" h="35">
                    <a:moveTo>
                      <a:pt x="0" y="34"/>
                    </a:moveTo>
                    <a:lnTo>
                      <a:pt x="57" y="0"/>
                    </a:lnTo>
                    <a:lnTo>
                      <a:pt x="57" y="3"/>
                    </a:lnTo>
                    <a:lnTo>
                      <a:pt x="4" y="35"/>
                    </a:lnTo>
                    <a:lnTo>
                      <a:pt x="0" y="34"/>
                    </a:lnTo>
                    <a:close/>
                  </a:path>
                </a:pathLst>
              </a:custGeom>
              <a:solidFill>
                <a:srgbClr val="3C3937"/>
              </a:solidFill>
              <a:ln w="9525">
                <a:noFill/>
                <a:round/>
                <a:headEnd/>
                <a:tailEnd/>
              </a:ln>
            </p:spPr>
            <p:txBody>
              <a:bodyPr/>
              <a:lstStyle/>
              <a:p>
                <a:endParaRPr lang="hu-HU"/>
              </a:p>
            </p:txBody>
          </p:sp>
          <p:sp>
            <p:nvSpPr>
              <p:cNvPr id="57791" name="Freeform 1380"/>
              <p:cNvSpPr>
                <a:spLocks/>
              </p:cNvSpPr>
              <p:nvPr/>
            </p:nvSpPr>
            <p:spPr bwMode="auto">
              <a:xfrm>
                <a:off x="2314" y="2562"/>
                <a:ext cx="54" cy="34"/>
              </a:xfrm>
              <a:custGeom>
                <a:avLst/>
                <a:gdLst>
                  <a:gd name="T0" fmla="*/ 0 w 54"/>
                  <a:gd name="T1" fmla="*/ 33 h 34"/>
                  <a:gd name="T2" fmla="*/ 54 w 54"/>
                  <a:gd name="T3" fmla="*/ 0 h 34"/>
                  <a:gd name="T4" fmla="*/ 54 w 54"/>
                  <a:gd name="T5" fmla="*/ 5 h 34"/>
                  <a:gd name="T6" fmla="*/ 2 w 54"/>
                  <a:gd name="T7" fmla="*/ 34 h 34"/>
                  <a:gd name="T8" fmla="*/ 0 w 54"/>
                  <a:gd name="T9" fmla="*/ 33 h 34"/>
                  <a:gd name="T10" fmla="*/ 0 60000 65536"/>
                  <a:gd name="T11" fmla="*/ 0 60000 65536"/>
                  <a:gd name="T12" fmla="*/ 0 60000 65536"/>
                  <a:gd name="T13" fmla="*/ 0 60000 65536"/>
                  <a:gd name="T14" fmla="*/ 0 60000 65536"/>
                  <a:gd name="T15" fmla="*/ 0 w 54"/>
                  <a:gd name="T16" fmla="*/ 0 h 34"/>
                  <a:gd name="T17" fmla="*/ 54 w 54"/>
                  <a:gd name="T18" fmla="*/ 34 h 34"/>
                </a:gdLst>
                <a:ahLst/>
                <a:cxnLst>
                  <a:cxn ang="T10">
                    <a:pos x="T0" y="T1"/>
                  </a:cxn>
                  <a:cxn ang="T11">
                    <a:pos x="T2" y="T3"/>
                  </a:cxn>
                  <a:cxn ang="T12">
                    <a:pos x="T4" y="T5"/>
                  </a:cxn>
                  <a:cxn ang="T13">
                    <a:pos x="T6" y="T7"/>
                  </a:cxn>
                  <a:cxn ang="T14">
                    <a:pos x="T8" y="T9"/>
                  </a:cxn>
                </a:cxnLst>
                <a:rect l="T15" t="T16" r="T17" b="T18"/>
                <a:pathLst>
                  <a:path w="54" h="34">
                    <a:moveTo>
                      <a:pt x="0" y="33"/>
                    </a:moveTo>
                    <a:lnTo>
                      <a:pt x="54" y="0"/>
                    </a:lnTo>
                    <a:lnTo>
                      <a:pt x="54" y="5"/>
                    </a:lnTo>
                    <a:lnTo>
                      <a:pt x="2" y="34"/>
                    </a:lnTo>
                    <a:lnTo>
                      <a:pt x="0" y="33"/>
                    </a:lnTo>
                    <a:close/>
                  </a:path>
                </a:pathLst>
              </a:custGeom>
              <a:solidFill>
                <a:srgbClr val="3A3635"/>
              </a:solidFill>
              <a:ln w="9525">
                <a:noFill/>
                <a:round/>
                <a:headEnd/>
                <a:tailEnd/>
              </a:ln>
            </p:spPr>
            <p:txBody>
              <a:bodyPr/>
              <a:lstStyle/>
              <a:p>
                <a:endParaRPr lang="hu-HU"/>
              </a:p>
            </p:txBody>
          </p:sp>
          <p:sp>
            <p:nvSpPr>
              <p:cNvPr id="57792" name="Freeform 1381"/>
              <p:cNvSpPr>
                <a:spLocks/>
              </p:cNvSpPr>
              <p:nvPr/>
            </p:nvSpPr>
            <p:spPr bwMode="auto">
              <a:xfrm>
                <a:off x="2315" y="2564"/>
                <a:ext cx="53" cy="32"/>
              </a:xfrm>
              <a:custGeom>
                <a:avLst/>
                <a:gdLst>
                  <a:gd name="T0" fmla="*/ 0 w 53"/>
                  <a:gd name="T1" fmla="*/ 32 h 32"/>
                  <a:gd name="T2" fmla="*/ 53 w 53"/>
                  <a:gd name="T3" fmla="*/ 0 h 32"/>
                  <a:gd name="T4" fmla="*/ 53 w 53"/>
                  <a:gd name="T5" fmla="*/ 4 h 32"/>
                  <a:gd name="T6" fmla="*/ 3 w 53"/>
                  <a:gd name="T7" fmla="*/ 32 h 32"/>
                  <a:gd name="T8" fmla="*/ 0 w 53"/>
                  <a:gd name="T9" fmla="*/ 32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0" y="32"/>
                    </a:moveTo>
                    <a:lnTo>
                      <a:pt x="53" y="0"/>
                    </a:lnTo>
                    <a:lnTo>
                      <a:pt x="53" y="4"/>
                    </a:lnTo>
                    <a:lnTo>
                      <a:pt x="3" y="32"/>
                    </a:lnTo>
                    <a:lnTo>
                      <a:pt x="0" y="32"/>
                    </a:lnTo>
                    <a:close/>
                  </a:path>
                </a:pathLst>
              </a:custGeom>
              <a:solidFill>
                <a:srgbClr val="373432"/>
              </a:solidFill>
              <a:ln w="9525">
                <a:noFill/>
                <a:round/>
                <a:headEnd/>
                <a:tailEnd/>
              </a:ln>
            </p:spPr>
            <p:txBody>
              <a:bodyPr/>
              <a:lstStyle/>
              <a:p>
                <a:endParaRPr lang="hu-HU"/>
              </a:p>
            </p:txBody>
          </p:sp>
          <p:sp>
            <p:nvSpPr>
              <p:cNvPr id="57793" name="Freeform 1382"/>
              <p:cNvSpPr>
                <a:spLocks/>
              </p:cNvSpPr>
              <p:nvPr/>
            </p:nvSpPr>
            <p:spPr bwMode="auto">
              <a:xfrm>
                <a:off x="2316" y="2567"/>
                <a:ext cx="52" cy="30"/>
              </a:xfrm>
              <a:custGeom>
                <a:avLst/>
                <a:gdLst>
                  <a:gd name="T0" fmla="*/ 0 w 52"/>
                  <a:gd name="T1" fmla="*/ 29 h 30"/>
                  <a:gd name="T2" fmla="*/ 52 w 52"/>
                  <a:gd name="T3" fmla="*/ 0 h 30"/>
                  <a:gd name="T4" fmla="*/ 51 w 52"/>
                  <a:gd name="T5" fmla="*/ 2 h 30"/>
                  <a:gd name="T6" fmla="*/ 5 w 52"/>
                  <a:gd name="T7" fmla="*/ 30 h 30"/>
                  <a:gd name="T8" fmla="*/ 0 w 52"/>
                  <a:gd name="T9" fmla="*/ 29 h 30"/>
                  <a:gd name="T10" fmla="*/ 0 60000 65536"/>
                  <a:gd name="T11" fmla="*/ 0 60000 65536"/>
                  <a:gd name="T12" fmla="*/ 0 60000 65536"/>
                  <a:gd name="T13" fmla="*/ 0 60000 65536"/>
                  <a:gd name="T14" fmla="*/ 0 60000 65536"/>
                  <a:gd name="T15" fmla="*/ 0 w 52"/>
                  <a:gd name="T16" fmla="*/ 0 h 30"/>
                  <a:gd name="T17" fmla="*/ 52 w 52"/>
                  <a:gd name="T18" fmla="*/ 30 h 30"/>
                </a:gdLst>
                <a:ahLst/>
                <a:cxnLst>
                  <a:cxn ang="T10">
                    <a:pos x="T0" y="T1"/>
                  </a:cxn>
                  <a:cxn ang="T11">
                    <a:pos x="T2" y="T3"/>
                  </a:cxn>
                  <a:cxn ang="T12">
                    <a:pos x="T4" y="T5"/>
                  </a:cxn>
                  <a:cxn ang="T13">
                    <a:pos x="T6" y="T7"/>
                  </a:cxn>
                  <a:cxn ang="T14">
                    <a:pos x="T8" y="T9"/>
                  </a:cxn>
                </a:cxnLst>
                <a:rect l="T15" t="T16" r="T17" b="T18"/>
                <a:pathLst>
                  <a:path w="52" h="30">
                    <a:moveTo>
                      <a:pt x="0" y="29"/>
                    </a:moveTo>
                    <a:lnTo>
                      <a:pt x="52" y="0"/>
                    </a:lnTo>
                    <a:lnTo>
                      <a:pt x="51" y="2"/>
                    </a:lnTo>
                    <a:lnTo>
                      <a:pt x="5" y="30"/>
                    </a:lnTo>
                    <a:lnTo>
                      <a:pt x="0" y="29"/>
                    </a:lnTo>
                    <a:close/>
                  </a:path>
                </a:pathLst>
              </a:custGeom>
              <a:solidFill>
                <a:srgbClr val="363230"/>
              </a:solidFill>
              <a:ln w="9525">
                <a:noFill/>
                <a:round/>
                <a:headEnd/>
                <a:tailEnd/>
              </a:ln>
            </p:spPr>
            <p:txBody>
              <a:bodyPr/>
              <a:lstStyle/>
              <a:p>
                <a:endParaRPr lang="hu-HU"/>
              </a:p>
            </p:txBody>
          </p:sp>
          <p:sp>
            <p:nvSpPr>
              <p:cNvPr id="57794" name="Freeform 1383"/>
              <p:cNvSpPr>
                <a:spLocks/>
              </p:cNvSpPr>
              <p:nvPr/>
            </p:nvSpPr>
            <p:spPr bwMode="auto">
              <a:xfrm>
                <a:off x="2318" y="2568"/>
                <a:ext cx="50" cy="29"/>
              </a:xfrm>
              <a:custGeom>
                <a:avLst/>
                <a:gdLst>
                  <a:gd name="T0" fmla="*/ 0 w 50"/>
                  <a:gd name="T1" fmla="*/ 28 h 29"/>
                  <a:gd name="T2" fmla="*/ 50 w 50"/>
                  <a:gd name="T3" fmla="*/ 0 h 29"/>
                  <a:gd name="T4" fmla="*/ 49 w 50"/>
                  <a:gd name="T5" fmla="*/ 3 h 29"/>
                  <a:gd name="T6" fmla="*/ 4 w 50"/>
                  <a:gd name="T7" fmla="*/ 29 h 29"/>
                  <a:gd name="T8" fmla="*/ 0 w 50"/>
                  <a:gd name="T9" fmla="*/ 28 h 29"/>
                  <a:gd name="T10" fmla="*/ 0 60000 65536"/>
                  <a:gd name="T11" fmla="*/ 0 60000 65536"/>
                  <a:gd name="T12" fmla="*/ 0 60000 65536"/>
                  <a:gd name="T13" fmla="*/ 0 60000 65536"/>
                  <a:gd name="T14" fmla="*/ 0 60000 65536"/>
                  <a:gd name="T15" fmla="*/ 0 w 50"/>
                  <a:gd name="T16" fmla="*/ 0 h 29"/>
                  <a:gd name="T17" fmla="*/ 50 w 50"/>
                  <a:gd name="T18" fmla="*/ 29 h 29"/>
                </a:gdLst>
                <a:ahLst/>
                <a:cxnLst>
                  <a:cxn ang="T10">
                    <a:pos x="T0" y="T1"/>
                  </a:cxn>
                  <a:cxn ang="T11">
                    <a:pos x="T2" y="T3"/>
                  </a:cxn>
                  <a:cxn ang="T12">
                    <a:pos x="T4" y="T5"/>
                  </a:cxn>
                  <a:cxn ang="T13">
                    <a:pos x="T6" y="T7"/>
                  </a:cxn>
                  <a:cxn ang="T14">
                    <a:pos x="T8" y="T9"/>
                  </a:cxn>
                </a:cxnLst>
                <a:rect l="T15" t="T16" r="T17" b="T18"/>
                <a:pathLst>
                  <a:path w="50" h="29">
                    <a:moveTo>
                      <a:pt x="0" y="28"/>
                    </a:moveTo>
                    <a:lnTo>
                      <a:pt x="50" y="0"/>
                    </a:lnTo>
                    <a:lnTo>
                      <a:pt x="49" y="3"/>
                    </a:lnTo>
                    <a:lnTo>
                      <a:pt x="4" y="29"/>
                    </a:lnTo>
                    <a:lnTo>
                      <a:pt x="0" y="28"/>
                    </a:lnTo>
                    <a:close/>
                  </a:path>
                </a:pathLst>
              </a:custGeom>
              <a:solidFill>
                <a:srgbClr val="33302E"/>
              </a:solidFill>
              <a:ln w="9525">
                <a:noFill/>
                <a:round/>
                <a:headEnd/>
                <a:tailEnd/>
              </a:ln>
            </p:spPr>
            <p:txBody>
              <a:bodyPr/>
              <a:lstStyle/>
              <a:p>
                <a:endParaRPr lang="hu-HU"/>
              </a:p>
            </p:txBody>
          </p:sp>
          <p:sp>
            <p:nvSpPr>
              <p:cNvPr id="57795" name="Freeform 1384"/>
              <p:cNvSpPr>
                <a:spLocks/>
              </p:cNvSpPr>
              <p:nvPr/>
            </p:nvSpPr>
            <p:spPr bwMode="auto">
              <a:xfrm>
                <a:off x="2321" y="2569"/>
                <a:ext cx="46" cy="30"/>
              </a:xfrm>
              <a:custGeom>
                <a:avLst/>
                <a:gdLst>
                  <a:gd name="T0" fmla="*/ 0 w 46"/>
                  <a:gd name="T1" fmla="*/ 28 h 30"/>
                  <a:gd name="T2" fmla="*/ 46 w 46"/>
                  <a:gd name="T3" fmla="*/ 0 h 30"/>
                  <a:gd name="T4" fmla="*/ 46 w 46"/>
                  <a:gd name="T5" fmla="*/ 5 h 30"/>
                  <a:gd name="T6" fmla="*/ 2 w 46"/>
                  <a:gd name="T7" fmla="*/ 30 h 30"/>
                  <a:gd name="T8" fmla="*/ 0 w 46"/>
                  <a:gd name="T9" fmla="*/ 28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0" y="28"/>
                    </a:moveTo>
                    <a:lnTo>
                      <a:pt x="46" y="0"/>
                    </a:lnTo>
                    <a:lnTo>
                      <a:pt x="46" y="5"/>
                    </a:lnTo>
                    <a:lnTo>
                      <a:pt x="2" y="30"/>
                    </a:lnTo>
                    <a:lnTo>
                      <a:pt x="0" y="28"/>
                    </a:lnTo>
                    <a:close/>
                  </a:path>
                </a:pathLst>
              </a:custGeom>
              <a:solidFill>
                <a:srgbClr val="322E2C"/>
              </a:solidFill>
              <a:ln w="9525">
                <a:noFill/>
                <a:round/>
                <a:headEnd/>
                <a:tailEnd/>
              </a:ln>
            </p:spPr>
            <p:txBody>
              <a:bodyPr/>
              <a:lstStyle/>
              <a:p>
                <a:endParaRPr lang="hu-HU"/>
              </a:p>
            </p:txBody>
          </p:sp>
          <p:sp>
            <p:nvSpPr>
              <p:cNvPr id="57796" name="Freeform 1385"/>
              <p:cNvSpPr>
                <a:spLocks/>
              </p:cNvSpPr>
              <p:nvPr/>
            </p:nvSpPr>
            <p:spPr bwMode="auto">
              <a:xfrm>
                <a:off x="2322" y="2571"/>
                <a:ext cx="45" cy="28"/>
              </a:xfrm>
              <a:custGeom>
                <a:avLst/>
                <a:gdLst>
                  <a:gd name="T0" fmla="*/ 0 w 45"/>
                  <a:gd name="T1" fmla="*/ 26 h 28"/>
                  <a:gd name="T2" fmla="*/ 45 w 45"/>
                  <a:gd name="T3" fmla="*/ 0 h 28"/>
                  <a:gd name="T4" fmla="*/ 45 w 45"/>
                  <a:gd name="T5" fmla="*/ 4 h 28"/>
                  <a:gd name="T6" fmla="*/ 3 w 45"/>
                  <a:gd name="T7" fmla="*/ 28 h 28"/>
                  <a:gd name="T8" fmla="*/ 0 w 45"/>
                  <a:gd name="T9" fmla="*/ 26 h 28"/>
                  <a:gd name="T10" fmla="*/ 0 60000 65536"/>
                  <a:gd name="T11" fmla="*/ 0 60000 65536"/>
                  <a:gd name="T12" fmla="*/ 0 60000 65536"/>
                  <a:gd name="T13" fmla="*/ 0 60000 65536"/>
                  <a:gd name="T14" fmla="*/ 0 60000 65536"/>
                  <a:gd name="T15" fmla="*/ 0 w 45"/>
                  <a:gd name="T16" fmla="*/ 0 h 28"/>
                  <a:gd name="T17" fmla="*/ 45 w 45"/>
                  <a:gd name="T18" fmla="*/ 28 h 28"/>
                </a:gdLst>
                <a:ahLst/>
                <a:cxnLst>
                  <a:cxn ang="T10">
                    <a:pos x="T0" y="T1"/>
                  </a:cxn>
                  <a:cxn ang="T11">
                    <a:pos x="T2" y="T3"/>
                  </a:cxn>
                  <a:cxn ang="T12">
                    <a:pos x="T4" y="T5"/>
                  </a:cxn>
                  <a:cxn ang="T13">
                    <a:pos x="T6" y="T7"/>
                  </a:cxn>
                  <a:cxn ang="T14">
                    <a:pos x="T8" y="T9"/>
                  </a:cxn>
                </a:cxnLst>
                <a:rect l="T15" t="T16" r="T17" b="T18"/>
                <a:pathLst>
                  <a:path w="45" h="28">
                    <a:moveTo>
                      <a:pt x="0" y="26"/>
                    </a:moveTo>
                    <a:lnTo>
                      <a:pt x="45" y="0"/>
                    </a:lnTo>
                    <a:lnTo>
                      <a:pt x="45" y="4"/>
                    </a:lnTo>
                    <a:lnTo>
                      <a:pt x="3" y="28"/>
                    </a:lnTo>
                    <a:lnTo>
                      <a:pt x="0" y="26"/>
                    </a:lnTo>
                    <a:close/>
                  </a:path>
                </a:pathLst>
              </a:custGeom>
              <a:solidFill>
                <a:srgbClr val="2E2B29"/>
              </a:solidFill>
              <a:ln w="9525">
                <a:noFill/>
                <a:round/>
                <a:headEnd/>
                <a:tailEnd/>
              </a:ln>
            </p:spPr>
            <p:txBody>
              <a:bodyPr/>
              <a:lstStyle/>
              <a:p>
                <a:endParaRPr lang="hu-HU"/>
              </a:p>
            </p:txBody>
          </p:sp>
          <p:sp>
            <p:nvSpPr>
              <p:cNvPr id="57797" name="Freeform 1386"/>
              <p:cNvSpPr>
                <a:spLocks/>
              </p:cNvSpPr>
              <p:nvPr/>
            </p:nvSpPr>
            <p:spPr bwMode="auto">
              <a:xfrm>
                <a:off x="2323" y="2574"/>
                <a:ext cx="44" cy="26"/>
              </a:xfrm>
              <a:custGeom>
                <a:avLst/>
                <a:gdLst>
                  <a:gd name="T0" fmla="*/ 0 w 44"/>
                  <a:gd name="T1" fmla="*/ 25 h 26"/>
                  <a:gd name="T2" fmla="*/ 44 w 44"/>
                  <a:gd name="T3" fmla="*/ 0 h 26"/>
                  <a:gd name="T4" fmla="*/ 44 w 44"/>
                  <a:gd name="T5" fmla="*/ 2 h 26"/>
                  <a:gd name="T6" fmla="*/ 3 w 44"/>
                  <a:gd name="T7" fmla="*/ 26 h 26"/>
                  <a:gd name="T8" fmla="*/ 0 w 44"/>
                  <a:gd name="T9" fmla="*/ 25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0" y="25"/>
                    </a:moveTo>
                    <a:lnTo>
                      <a:pt x="44" y="0"/>
                    </a:lnTo>
                    <a:lnTo>
                      <a:pt x="44" y="2"/>
                    </a:lnTo>
                    <a:lnTo>
                      <a:pt x="3" y="26"/>
                    </a:lnTo>
                    <a:lnTo>
                      <a:pt x="0" y="25"/>
                    </a:lnTo>
                    <a:close/>
                  </a:path>
                </a:pathLst>
              </a:custGeom>
              <a:solidFill>
                <a:srgbClr val="2C2926"/>
              </a:solidFill>
              <a:ln w="9525">
                <a:noFill/>
                <a:round/>
                <a:headEnd/>
                <a:tailEnd/>
              </a:ln>
            </p:spPr>
            <p:txBody>
              <a:bodyPr/>
              <a:lstStyle/>
              <a:p>
                <a:endParaRPr lang="hu-HU"/>
              </a:p>
            </p:txBody>
          </p:sp>
          <p:sp>
            <p:nvSpPr>
              <p:cNvPr id="57798" name="Freeform 1387"/>
              <p:cNvSpPr>
                <a:spLocks/>
              </p:cNvSpPr>
              <p:nvPr/>
            </p:nvSpPr>
            <p:spPr bwMode="auto">
              <a:xfrm>
                <a:off x="2325" y="2575"/>
                <a:ext cx="42" cy="25"/>
              </a:xfrm>
              <a:custGeom>
                <a:avLst/>
                <a:gdLst>
                  <a:gd name="T0" fmla="*/ 0 w 42"/>
                  <a:gd name="T1" fmla="*/ 24 h 25"/>
                  <a:gd name="T2" fmla="*/ 42 w 42"/>
                  <a:gd name="T3" fmla="*/ 0 h 25"/>
                  <a:gd name="T4" fmla="*/ 42 w 42"/>
                  <a:gd name="T5" fmla="*/ 3 h 25"/>
                  <a:gd name="T6" fmla="*/ 4 w 42"/>
                  <a:gd name="T7" fmla="*/ 25 h 25"/>
                  <a:gd name="T8" fmla="*/ 0 w 42"/>
                  <a:gd name="T9" fmla="*/ 24 h 25"/>
                  <a:gd name="T10" fmla="*/ 0 60000 65536"/>
                  <a:gd name="T11" fmla="*/ 0 60000 65536"/>
                  <a:gd name="T12" fmla="*/ 0 60000 65536"/>
                  <a:gd name="T13" fmla="*/ 0 60000 65536"/>
                  <a:gd name="T14" fmla="*/ 0 60000 65536"/>
                  <a:gd name="T15" fmla="*/ 0 w 42"/>
                  <a:gd name="T16" fmla="*/ 0 h 25"/>
                  <a:gd name="T17" fmla="*/ 42 w 42"/>
                  <a:gd name="T18" fmla="*/ 25 h 25"/>
                </a:gdLst>
                <a:ahLst/>
                <a:cxnLst>
                  <a:cxn ang="T10">
                    <a:pos x="T0" y="T1"/>
                  </a:cxn>
                  <a:cxn ang="T11">
                    <a:pos x="T2" y="T3"/>
                  </a:cxn>
                  <a:cxn ang="T12">
                    <a:pos x="T4" y="T5"/>
                  </a:cxn>
                  <a:cxn ang="T13">
                    <a:pos x="T6" y="T7"/>
                  </a:cxn>
                  <a:cxn ang="T14">
                    <a:pos x="T8" y="T9"/>
                  </a:cxn>
                </a:cxnLst>
                <a:rect l="T15" t="T16" r="T17" b="T18"/>
                <a:pathLst>
                  <a:path w="42" h="25">
                    <a:moveTo>
                      <a:pt x="0" y="24"/>
                    </a:moveTo>
                    <a:lnTo>
                      <a:pt x="42" y="0"/>
                    </a:lnTo>
                    <a:lnTo>
                      <a:pt x="42" y="3"/>
                    </a:lnTo>
                    <a:lnTo>
                      <a:pt x="4" y="25"/>
                    </a:lnTo>
                    <a:lnTo>
                      <a:pt x="0" y="24"/>
                    </a:lnTo>
                    <a:close/>
                  </a:path>
                </a:pathLst>
              </a:custGeom>
              <a:solidFill>
                <a:srgbClr val="2A2523"/>
              </a:solidFill>
              <a:ln w="9525">
                <a:noFill/>
                <a:round/>
                <a:headEnd/>
                <a:tailEnd/>
              </a:ln>
            </p:spPr>
            <p:txBody>
              <a:bodyPr/>
              <a:lstStyle/>
              <a:p>
                <a:endParaRPr lang="hu-HU"/>
              </a:p>
            </p:txBody>
          </p:sp>
          <p:sp>
            <p:nvSpPr>
              <p:cNvPr id="57799" name="Freeform 1388"/>
              <p:cNvSpPr>
                <a:spLocks/>
              </p:cNvSpPr>
              <p:nvPr/>
            </p:nvSpPr>
            <p:spPr bwMode="auto">
              <a:xfrm>
                <a:off x="2326" y="2576"/>
                <a:ext cx="41" cy="24"/>
              </a:xfrm>
              <a:custGeom>
                <a:avLst/>
                <a:gdLst>
                  <a:gd name="T0" fmla="*/ 0 w 41"/>
                  <a:gd name="T1" fmla="*/ 24 h 24"/>
                  <a:gd name="T2" fmla="*/ 41 w 41"/>
                  <a:gd name="T3" fmla="*/ 0 h 24"/>
                  <a:gd name="T4" fmla="*/ 40 w 41"/>
                  <a:gd name="T5" fmla="*/ 5 h 24"/>
                  <a:gd name="T6" fmla="*/ 4 w 41"/>
                  <a:gd name="T7" fmla="*/ 24 h 24"/>
                  <a:gd name="T8" fmla="*/ 0 w 41"/>
                  <a:gd name="T9" fmla="*/ 24 h 24"/>
                  <a:gd name="T10" fmla="*/ 0 60000 65536"/>
                  <a:gd name="T11" fmla="*/ 0 60000 65536"/>
                  <a:gd name="T12" fmla="*/ 0 60000 65536"/>
                  <a:gd name="T13" fmla="*/ 0 60000 65536"/>
                  <a:gd name="T14" fmla="*/ 0 60000 65536"/>
                  <a:gd name="T15" fmla="*/ 0 w 41"/>
                  <a:gd name="T16" fmla="*/ 0 h 24"/>
                  <a:gd name="T17" fmla="*/ 41 w 41"/>
                  <a:gd name="T18" fmla="*/ 24 h 24"/>
                </a:gdLst>
                <a:ahLst/>
                <a:cxnLst>
                  <a:cxn ang="T10">
                    <a:pos x="T0" y="T1"/>
                  </a:cxn>
                  <a:cxn ang="T11">
                    <a:pos x="T2" y="T3"/>
                  </a:cxn>
                  <a:cxn ang="T12">
                    <a:pos x="T4" y="T5"/>
                  </a:cxn>
                  <a:cxn ang="T13">
                    <a:pos x="T6" y="T7"/>
                  </a:cxn>
                  <a:cxn ang="T14">
                    <a:pos x="T8" y="T9"/>
                  </a:cxn>
                </a:cxnLst>
                <a:rect l="T15" t="T16" r="T17" b="T18"/>
                <a:pathLst>
                  <a:path w="41" h="24">
                    <a:moveTo>
                      <a:pt x="0" y="24"/>
                    </a:moveTo>
                    <a:lnTo>
                      <a:pt x="41" y="0"/>
                    </a:lnTo>
                    <a:lnTo>
                      <a:pt x="40" y="5"/>
                    </a:lnTo>
                    <a:lnTo>
                      <a:pt x="4" y="24"/>
                    </a:lnTo>
                    <a:lnTo>
                      <a:pt x="0" y="24"/>
                    </a:lnTo>
                    <a:close/>
                  </a:path>
                </a:pathLst>
              </a:custGeom>
              <a:solidFill>
                <a:srgbClr val="1F1A17"/>
              </a:solidFill>
              <a:ln w="9525">
                <a:noFill/>
                <a:round/>
                <a:headEnd/>
                <a:tailEnd/>
              </a:ln>
            </p:spPr>
            <p:txBody>
              <a:bodyPr/>
              <a:lstStyle/>
              <a:p>
                <a:endParaRPr lang="hu-HU"/>
              </a:p>
            </p:txBody>
          </p:sp>
          <p:sp>
            <p:nvSpPr>
              <p:cNvPr id="57800" name="Freeform 1389"/>
              <p:cNvSpPr>
                <a:spLocks/>
              </p:cNvSpPr>
              <p:nvPr/>
            </p:nvSpPr>
            <p:spPr bwMode="auto">
              <a:xfrm>
                <a:off x="2329" y="2578"/>
                <a:ext cx="38" cy="34"/>
              </a:xfrm>
              <a:custGeom>
                <a:avLst/>
                <a:gdLst>
                  <a:gd name="T0" fmla="*/ 0 w 38"/>
                  <a:gd name="T1" fmla="*/ 22 h 34"/>
                  <a:gd name="T2" fmla="*/ 38 w 38"/>
                  <a:gd name="T3" fmla="*/ 0 h 34"/>
                  <a:gd name="T4" fmla="*/ 32 w 38"/>
                  <a:gd name="T5" fmla="*/ 34 h 34"/>
                  <a:gd name="T6" fmla="*/ 0 w 38"/>
                  <a:gd name="T7" fmla="*/ 22 h 34"/>
                  <a:gd name="T8" fmla="*/ 0 60000 65536"/>
                  <a:gd name="T9" fmla="*/ 0 60000 65536"/>
                  <a:gd name="T10" fmla="*/ 0 60000 65536"/>
                  <a:gd name="T11" fmla="*/ 0 60000 65536"/>
                  <a:gd name="T12" fmla="*/ 0 w 38"/>
                  <a:gd name="T13" fmla="*/ 0 h 34"/>
                  <a:gd name="T14" fmla="*/ 38 w 38"/>
                  <a:gd name="T15" fmla="*/ 34 h 34"/>
                </a:gdLst>
                <a:ahLst/>
                <a:cxnLst>
                  <a:cxn ang="T8">
                    <a:pos x="T0" y="T1"/>
                  </a:cxn>
                  <a:cxn ang="T9">
                    <a:pos x="T2" y="T3"/>
                  </a:cxn>
                  <a:cxn ang="T10">
                    <a:pos x="T4" y="T5"/>
                  </a:cxn>
                  <a:cxn ang="T11">
                    <a:pos x="T6" y="T7"/>
                  </a:cxn>
                </a:cxnLst>
                <a:rect l="T12" t="T13" r="T14" b="T15"/>
                <a:pathLst>
                  <a:path w="38" h="34">
                    <a:moveTo>
                      <a:pt x="0" y="22"/>
                    </a:moveTo>
                    <a:lnTo>
                      <a:pt x="38" y="0"/>
                    </a:lnTo>
                    <a:lnTo>
                      <a:pt x="32" y="34"/>
                    </a:lnTo>
                    <a:lnTo>
                      <a:pt x="0" y="22"/>
                    </a:lnTo>
                    <a:close/>
                  </a:path>
                </a:pathLst>
              </a:custGeom>
              <a:solidFill>
                <a:srgbClr val="1F1A17"/>
              </a:solidFill>
              <a:ln w="9525">
                <a:noFill/>
                <a:round/>
                <a:headEnd/>
                <a:tailEnd/>
              </a:ln>
            </p:spPr>
            <p:txBody>
              <a:bodyPr/>
              <a:lstStyle/>
              <a:p>
                <a:endParaRPr lang="hu-HU"/>
              </a:p>
            </p:txBody>
          </p:sp>
          <p:sp>
            <p:nvSpPr>
              <p:cNvPr id="57801" name="Freeform 1390"/>
              <p:cNvSpPr>
                <a:spLocks/>
              </p:cNvSpPr>
              <p:nvPr/>
            </p:nvSpPr>
            <p:spPr bwMode="auto">
              <a:xfrm>
                <a:off x="2202" y="2340"/>
                <a:ext cx="81" cy="38"/>
              </a:xfrm>
              <a:custGeom>
                <a:avLst/>
                <a:gdLst>
                  <a:gd name="T0" fmla="*/ 0 w 81"/>
                  <a:gd name="T1" fmla="*/ 4 h 38"/>
                  <a:gd name="T2" fmla="*/ 3 w 81"/>
                  <a:gd name="T3" fmla="*/ 7 h 38"/>
                  <a:gd name="T4" fmla="*/ 78 w 81"/>
                  <a:gd name="T5" fmla="*/ 38 h 38"/>
                  <a:gd name="T6" fmla="*/ 81 w 81"/>
                  <a:gd name="T7" fmla="*/ 32 h 38"/>
                  <a:gd name="T8" fmla="*/ 6 w 81"/>
                  <a:gd name="T9" fmla="*/ 1 h 38"/>
                  <a:gd name="T10" fmla="*/ 0 w 81"/>
                  <a:gd name="T11" fmla="*/ 4 h 38"/>
                  <a:gd name="T12" fmla="*/ 6 w 81"/>
                  <a:gd name="T13" fmla="*/ 1 h 38"/>
                  <a:gd name="T14" fmla="*/ 2 w 81"/>
                  <a:gd name="T15" fmla="*/ 0 h 38"/>
                  <a:gd name="T16" fmla="*/ 0 w 81"/>
                  <a:gd name="T17" fmla="*/ 4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38"/>
                  <a:gd name="T29" fmla="*/ 81 w 81"/>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38">
                    <a:moveTo>
                      <a:pt x="0" y="4"/>
                    </a:moveTo>
                    <a:lnTo>
                      <a:pt x="3" y="7"/>
                    </a:lnTo>
                    <a:lnTo>
                      <a:pt x="78" y="38"/>
                    </a:lnTo>
                    <a:lnTo>
                      <a:pt x="81" y="32"/>
                    </a:lnTo>
                    <a:lnTo>
                      <a:pt x="6" y="1"/>
                    </a:lnTo>
                    <a:lnTo>
                      <a:pt x="0" y="4"/>
                    </a:lnTo>
                    <a:lnTo>
                      <a:pt x="6" y="1"/>
                    </a:lnTo>
                    <a:lnTo>
                      <a:pt x="2" y="0"/>
                    </a:lnTo>
                    <a:lnTo>
                      <a:pt x="0" y="4"/>
                    </a:lnTo>
                    <a:close/>
                  </a:path>
                </a:pathLst>
              </a:custGeom>
              <a:solidFill>
                <a:srgbClr val="1F1A17"/>
              </a:solidFill>
              <a:ln w="9525">
                <a:noFill/>
                <a:round/>
                <a:headEnd/>
                <a:tailEnd/>
              </a:ln>
            </p:spPr>
            <p:txBody>
              <a:bodyPr/>
              <a:lstStyle/>
              <a:p>
                <a:endParaRPr lang="hu-HU"/>
              </a:p>
            </p:txBody>
          </p:sp>
          <p:sp>
            <p:nvSpPr>
              <p:cNvPr id="57802" name="Freeform 1391"/>
              <p:cNvSpPr>
                <a:spLocks/>
              </p:cNvSpPr>
              <p:nvPr/>
            </p:nvSpPr>
            <p:spPr bwMode="auto">
              <a:xfrm>
                <a:off x="2187" y="2344"/>
                <a:ext cx="22" cy="89"/>
              </a:xfrm>
              <a:custGeom>
                <a:avLst/>
                <a:gdLst>
                  <a:gd name="T0" fmla="*/ 5 w 22"/>
                  <a:gd name="T1" fmla="*/ 86 h 89"/>
                  <a:gd name="T2" fmla="*/ 7 w 22"/>
                  <a:gd name="T3" fmla="*/ 83 h 89"/>
                  <a:gd name="T4" fmla="*/ 22 w 22"/>
                  <a:gd name="T5" fmla="*/ 1 h 89"/>
                  <a:gd name="T6" fmla="*/ 15 w 22"/>
                  <a:gd name="T7" fmla="*/ 0 h 89"/>
                  <a:gd name="T8" fmla="*/ 1 w 22"/>
                  <a:gd name="T9" fmla="*/ 83 h 89"/>
                  <a:gd name="T10" fmla="*/ 5 w 22"/>
                  <a:gd name="T11" fmla="*/ 86 h 89"/>
                  <a:gd name="T12" fmla="*/ 1 w 22"/>
                  <a:gd name="T13" fmla="*/ 83 h 89"/>
                  <a:gd name="T14" fmla="*/ 0 w 22"/>
                  <a:gd name="T15" fmla="*/ 89 h 89"/>
                  <a:gd name="T16" fmla="*/ 5 w 22"/>
                  <a:gd name="T17" fmla="*/ 86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89"/>
                  <a:gd name="T29" fmla="*/ 22 w 22"/>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89">
                    <a:moveTo>
                      <a:pt x="5" y="86"/>
                    </a:moveTo>
                    <a:lnTo>
                      <a:pt x="7" y="83"/>
                    </a:lnTo>
                    <a:lnTo>
                      <a:pt x="22" y="1"/>
                    </a:lnTo>
                    <a:lnTo>
                      <a:pt x="15" y="0"/>
                    </a:lnTo>
                    <a:lnTo>
                      <a:pt x="1" y="83"/>
                    </a:lnTo>
                    <a:lnTo>
                      <a:pt x="5" y="86"/>
                    </a:lnTo>
                    <a:lnTo>
                      <a:pt x="1" y="83"/>
                    </a:lnTo>
                    <a:lnTo>
                      <a:pt x="0" y="89"/>
                    </a:lnTo>
                    <a:lnTo>
                      <a:pt x="5" y="86"/>
                    </a:lnTo>
                    <a:close/>
                  </a:path>
                </a:pathLst>
              </a:custGeom>
              <a:solidFill>
                <a:srgbClr val="1F1A17"/>
              </a:solidFill>
              <a:ln w="9525">
                <a:noFill/>
                <a:round/>
                <a:headEnd/>
                <a:tailEnd/>
              </a:ln>
            </p:spPr>
            <p:txBody>
              <a:bodyPr/>
              <a:lstStyle/>
              <a:p>
                <a:endParaRPr lang="hu-HU"/>
              </a:p>
            </p:txBody>
          </p:sp>
          <p:sp>
            <p:nvSpPr>
              <p:cNvPr id="57803" name="Freeform 1392"/>
              <p:cNvSpPr>
                <a:spLocks/>
              </p:cNvSpPr>
              <p:nvPr/>
            </p:nvSpPr>
            <p:spPr bwMode="auto">
              <a:xfrm>
                <a:off x="2190" y="2410"/>
                <a:ext cx="26" cy="20"/>
              </a:xfrm>
              <a:custGeom>
                <a:avLst/>
                <a:gdLst>
                  <a:gd name="T0" fmla="*/ 26 w 26"/>
                  <a:gd name="T1" fmla="*/ 2 h 20"/>
                  <a:gd name="T2" fmla="*/ 22 w 26"/>
                  <a:gd name="T3" fmla="*/ 2 h 20"/>
                  <a:gd name="T4" fmla="*/ 0 w 26"/>
                  <a:gd name="T5" fmla="*/ 14 h 20"/>
                  <a:gd name="T6" fmla="*/ 2 w 26"/>
                  <a:gd name="T7" fmla="*/ 20 h 20"/>
                  <a:gd name="T8" fmla="*/ 25 w 26"/>
                  <a:gd name="T9" fmla="*/ 7 h 20"/>
                  <a:gd name="T10" fmla="*/ 26 w 26"/>
                  <a:gd name="T11" fmla="*/ 2 h 20"/>
                  <a:gd name="T12" fmla="*/ 26 w 26"/>
                  <a:gd name="T13" fmla="*/ 2 h 20"/>
                  <a:gd name="T14" fmla="*/ 25 w 26"/>
                  <a:gd name="T15" fmla="*/ 0 h 20"/>
                  <a:gd name="T16" fmla="*/ 22 w 26"/>
                  <a:gd name="T17" fmla="*/ 2 h 20"/>
                  <a:gd name="T18" fmla="*/ 26 w 26"/>
                  <a:gd name="T19" fmla="*/ 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0"/>
                  <a:gd name="T32" fmla="*/ 26 w 26"/>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0">
                    <a:moveTo>
                      <a:pt x="26" y="2"/>
                    </a:moveTo>
                    <a:lnTo>
                      <a:pt x="22" y="2"/>
                    </a:lnTo>
                    <a:lnTo>
                      <a:pt x="0" y="14"/>
                    </a:lnTo>
                    <a:lnTo>
                      <a:pt x="2" y="20"/>
                    </a:lnTo>
                    <a:lnTo>
                      <a:pt x="25" y="7"/>
                    </a:lnTo>
                    <a:lnTo>
                      <a:pt x="26" y="2"/>
                    </a:lnTo>
                    <a:lnTo>
                      <a:pt x="25" y="0"/>
                    </a:lnTo>
                    <a:lnTo>
                      <a:pt x="22" y="2"/>
                    </a:lnTo>
                    <a:lnTo>
                      <a:pt x="26" y="2"/>
                    </a:lnTo>
                    <a:close/>
                  </a:path>
                </a:pathLst>
              </a:custGeom>
              <a:solidFill>
                <a:srgbClr val="1F1A17"/>
              </a:solidFill>
              <a:ln w="9525">
                <a:noFill/>
                <a:round/>
                <a:headEnd/>
                <a:tailEnd/>
              </a:ln>
            </p:spPr>
            <p:txBody>
              <a:bodyPr/>
              <a:lstStyle/>
              <a:p>
                <a:endParaRPr lang="hu-HU"/>
              </a:p>
            </p:txBody>
          </p:sp>
          <p:sp>
            <p:nvSpPr>
              <p:cNvPr id="57804" name="Freeform 1393"/>
              <p:cNvSpPr>
                <a:spLocks/>
              </p:cNvSpPr>
              <p:nvPr/>
            </p:nvSpPr>
            <p:spPr bwMode="auto">
              <a:xfrm>
                <a:off x="2211" y="2412"/>
                <a:ext cx="98" cy="162"/>
              </a:xfrm>
              <a:custGeom>
                <a:avLst/>
                <a:gdLst>
                  <a:gd name="T0" fmla="*/ 95 w 98"/>
                  <a:gd name="T1" fmla="*/ 162 h 162"/>
                  <a:gd name="T2" fmla="*/ 97 w 98"/>
                  <a:gd name="T3" fmla="*/ 157 h 162"/>
                  <a:gd name="T4" fmla="*/ 5 w 98"/>
                  <a:gd name="T5" fmla="*/ 0 h 162"/>
                  <a:gd name="T6" fmla="*/ 0 w 98"/>
                  <a:gd name="T7" fmla="*/ 4 h 162"/>
                  <a:gd name="T8" fmla="*/ 91 w 98"/>
                  <a:gd name="T9" fmla="*/ 160 h 162"/>
                  <a:gd name="T10" fmla="*/ 95 w 98"/>
                  <a:gd name="T11" fmla="*/ 162 h 162"/>
                  <a:gd name="T12" fmla="*/ 95 w 98"/>
                  <a:gd name="T13" fmla="*/ 162 h 162"/>
                  <a:gd name="T14" fmla="*/ 98 w 98"/>
                  <a:gd name="T15" fmla="*/ 160 h 162"/>
                  <a:gd name="T16" fmla="*/ 97 w 98"/>
                  <a:gd name="T17" fmla="*/ 157 h 162"/>
                  <a:gd name="T18" fmla="*/ 95 w 98"/>
                  <a:gd name="T19" fmla="*/ 162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62"/>
                  <a:gd name="T32" fmla="*/ 98 w 98"/>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62">
                    <a:moveTo>
                      <a:pt x="95" y="162"/>
                    </a:moveTo>
                    <a:lnTo>
                      <a:pt x="97" y="157"/>
                    </a:lnTo>
                    <a:lnTo>
                      <a:pt x="5" y="0"/>
                    </a:lnTo>
                    <a:lnTo>
                      <a:pt x="0" y="4"/>
                    </a:lnTo>
                    <a:lnTo>
                      <a:pt x="91" y="160"/>
                    </a:lnTo>
                    <a:lnTo>
                      <a:pt x="95" y="162"/>
                    </a:lnTo>
                    <a:lnTo>
                      <a:pt x="98" y="160"/>
                    </a:lnTo>
                    <a:lnTo>
                      <a:pt x="97" y="157"/>
                    </a:lnTo>
                    <a:lnTo>
                      <a:pt x="95" y="162"/>
                    </a:lnTo>
                    <a:close/>
                  </a:path>
                </a:pathLst>
              </a:custGeom>
              <a:solidFill>
                <a:srgbClr val="1F1A17"/>
              </a:solidFill>
              <a:ln w="9525">
                <a:noFill/>
                <a:round/>
                <a:headEnd/>
                <a:tailEnd/>
              </a:ln>
            </p:spPr>
            <p:txBody>
              <a:bodyPr/>
              <a:lstStyle/>
              <a:p>
                <a:endParaRPr lang="hu-HU"/>
              </a:p>
            </p:txBody>
          </p:sp>
          <p:sp>
            <p:nvSpPr>
              <p:cNvPr id="57805" name="Freeform 1394"/>
              <p:cNvSpPr>
                <a:spLocks/>
              </p:cNvSpPr>
              <p:nvPr/>
            </p:nvSpPr>
            <p:spPr bwMode="auto">
              <a:xfrm>
                <a:off x="2275" y="2568"/>
                <a:ext cx="31" cy="20"/>
              </a:xfrm>
              <a:custGeom>
                <a:avLst/>
                <a:gdLst>
                  <a:gd name="T0" fmla="*/ 6 w 31"/>
                  <a:gd name="T1" fmla="*/ 20 h 20"/>
                  <a:gd name="T2" fmla="*/ 9 w 31"/>
                  <a:gd name="T3" fmla="*/ 18 h 20"/>
                  <a:gd name="T4" fmla="*/ 31 w 31"/>
                  <a:gd name="T5" fmla="*/ 6 h 20"/>
                  <a:gd name="T6" fmla="*/ 29 w 31"/>
                  <a:gd name="T7" fmla="*/ 0 h 20"/>
                  <a:gd name="T8" fmla="*/ 6 w 31"/>
                  <a:gd name="T9" fmla="*/ 14 h 20"/>
                  <a:gd name="T10" fmla="*/ 6 w 31"/>
                  <a:gd name="T11" fmla="*/ 20 h 20"/>
                  <a:gd name="T12" fmla="*/ 6 w 31"/>
                  <a:gd name="T13" fmla="*/ 14 h 20"/>
                  <a:gd name="T14" fmla="*/ 0 w 31"/>
                  <a:gd name="T15" fmla="*/ 17 h 20"/>
                  <a:gd name="T16" fmla="*/ 6 w 31"/>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0"/>
                  <a:gd name="T29" fmla="*/ 31 w 3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0">
                    <a:moveTo>
                      <a:pt x="6" y="20"/>
                    </a:moveTo>
                    <a:lnTo>
                      <a:pt x="9" y="18"/>
                    </a:lnTo>
                    <a:lnTo>
                      <a:pt x="31" y="6"/>
                    </a:lnTo>
                    <a:lnTo>
                      <a:pt x="29" y="0"/>
                    </a:lnTo>
                    <a:lnTo>
                      <a:pt x="6" y="14"/>
                    </a:lnTo>
                    <a:lnTo>
                      <a:pt x="6" y="20"/>
                    </a:lnTo>
                    <a:lnTo>
                      <a:pt x="6" y="14"/>
                    </a:lnTo>
                    <a:lnTo>
                      <a:pt x="0" y="17"/>
                    </a:lnTo>
                    <a:lnTo>
                      <a:pt x="6" y="20"/>
                    </a:lnTo>
                    <a:close/>
                  </a:path>
                </a:pathLst>
              </a:custGeom>
              <a:solidFill>
                <a:srgbClr val="1F1A17"/>
              </a:solidFill>
              <a:ln w="9525">
                <a:noFill/>
                <a:round/>
                <a:headEnd/>
                <a:tailEnd/>
              </a:ln>
            </p:spPr>
            <p:txBody>
              <a:bodyPr/>
              <a:lstStyle/>
              <a:p>
                <a:endParaRPr lang="hu-HU"/>
              </a:p>
            </p:txBody>
          </p:sp>
          <p:sp>
            <p:nvSpPr>
              <p:cNvPr id="57806" name="Freeform 1395"/>
              <p:cNvSpPr>
                <a:spLocks/>
              </p:cNvSpPr>
              <p:nvPr/>
            </p:nvSpPr>
            <p:spPr bwMode="auto">
              <a:xfrm>
                <a:off x="2281" y="2581"/>
                <a:ext cx="85" cy="35"/>
              </a:xfrm>
              <a:custGeom>
                <a:avLst/>
                <a:gdLst>
                  <a:gd name="T0" fmla="*/ 85 w 85"/>
                  <a:gd name="T1" fmla="*/ 32 h 35"/>
                  <a:gd name="T2" fmla="*/ 82 w 85"/>
                  <a:gd name="T3" fmla="*/ 28 h 35"/>
                  <a:gd name="T4" fmla="*/ 3 w 85"/>
                  <a:gd name="T5" fmla="*/ 0 h 35"/>
                  <a:gd name="T6" fmla="*/ 0 w 85"/>
                  <a:gd name="T7" fmla="*/ 7 h 35"/>
                  <a:gd name="T8" fmla="*/ 80 w 85"/>
                  <a:gd name="T9" fmla="*/ 33 h 35"/>
                  <a:gd name="T10" fmla="*/ 85 w 85"/>
                  <a:gd name="T11" fmla="*/ 32 h 35"/>
                  <a:gd name="T12" fmla="*/ 80 w 85"/>
                  <a:gd name="T13" fmla="*/ 33 h 35"/>
                  <a:gd name="T14" fmla="*/ 83 w 85"/>
                  <a:gd name="T15" fmla="*/ 35 h 35"/>
                  <a:gd name="T16" fmla="*/ 85 w 85"/>
                  <a:gd name="T17" fmla="*/ 32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35"/>
                  <a:gd name="T29" fmla="*/ 85 w 85"/>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35">
                    <a:moveTo>
                      <a:pt x="85" y="32"/>
                    </a:moveTo>
                    <a:lnTo>
                      <a:pt x="82" y="28"/>
                    </a:lnTo>
                    <a:lnTo>
                      <a:pt x="3" y="0"/>
                    </a:lnTo>
                    <a:lnTo>
                      <a:pt x="0" y="7"/>
                    </a:lnTo>
                    <a:lnTo>
                      <a:pt x="80" y="33"/>
                    </a:lnTo>
                    <a:lnTo>
                      <a:pt x="85" y="32"/>
                    </a:lnTo>
                    <a:lnTo>
                      <a:pt x="80" y="33"/>
                    </a:lnTo>
                    <a:lnTo>
                      <a:pt x="83" y="35"/>
                    </a:lnTo>
                    <a:lnTo>
                      <a:pt x="85" y="32"/>
                    </a:lnTo>
                    <a:close/>
                  </a:path>
                </a:pathLst>
              </a:custGeom>
              <a:solidFill>
                <a:srgbClr val="1F1A17"/>
              </a:solidFill>
              <a:ln w="9525">
                <a:noFill/>
                <a:round/>
                <a:headEnd/>
                <a:tailEnd/>
              </a:ln>
            </p:spPr>
            <p:txBody>
              <a:bodyPr/>
              <a:lstStyle/>
              <a:p>
                <a:endParaRPr lang="hu-HU"/>
              </a:p>
            </p:txBody>
          </p:sp>
          <p:sp>
            <p:nvSpPr>
              <p:cNvPr id="57807" name="Freeform 1396"/>
              <p:cNvSpPr>
                <a:spLocks/>
              </p:cNvSpPr>
              <p:nvPr/>
            </p:nvSpPr>
            <p:spPr bwMode="auto">
              <a:xfrm>
                <a:off x="2359" y="2526"/>
                <a:ext cx="18" cy="87"/>
              </a:xfrm>
              <a:custGeom>
                <a:avLst/>
                <a:gdLst>
                  <a:gd name="T0" fmla="*/ 12 w 18"/>
                  <a:gd name="T1" fmla="*/ 2 h 87"/>
                  <a:gd name="T2" fmla="*/ 11 w 18"/>
                  <a:gd name="T3" fmla="*/ 5 h 87"/>
                  <a:gd name="T4" fmla="*/ 0 w 18"/>
                  <a:gd name="T5" fmla="*/ 86 h 87"/>
                  <a:gd name="T6" fmla="*/ 7 w 18"/>
                  <a:gd name="T7" fmla="*/ 87 h 87"/>
                  <a:gd name="T8" fmla="*/ 16 w 18"/>
                  <a:gd name="T9" fmla="*/ 5 h 87"/>
                  <a:gd name="T10" fmla="*/ 12 w 18"/>
                  <a:gd name="T11" fmla="*/ 2 h 87"/>
                  <a:gd name="T12" fmla="*/ 16 w 18"/>
                  <a:gd name="T13" fmla="*/ 5 h 87"/>
                  <a:gd name="T14" fmla="*/ 18 w 18"/>
                  <a:gd name="T15" fmla="*/ 0 h 87"/>
                  <a:gd name="T16" fmla="*/ 12 w 18"/>
                  <a:gd name="T17" fmla="*/ 2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7"/>
                  <a:gd name="T29" fmla="*/ 18 w 1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7">
                    <a:moveTo>
                      <a:pt x="12" y="2"/>
                    </a:moveTo>
                    <a:lnTo>
                      <a:pt x="11" y="5"/>
                    </a:lnTo>
                    <a:lnTo>
                      <a:pt x="0" y="86"/>
                    </a:lnTo>
                    <a:lnTo>
                      <a:pt x="7" y="87"/>
                    </a:lnTo>
                    <a:lnTo>
                      <a:pt x="16" y="5"/>
                    </a:lnTo>
                    <a:lnTo>
                      <a:pt x="12" y="2"/>
                    </a:lnTo>
                    <a:lnTo>
                      <a:pt x="16" y="5"/>
                    </a:lnTo>
                    <a:lnTo>
                      <a:pt x="18" y="0"/>
                    </a:lnTo>
                    <a:lnTo>
                      <a:pt x="12" y="2"/>
                    </a:lnTo>
                    <a:close/>
                  </a:path>
                </a:pathLst>
              </a:custGeom>
              <a:solidFill>
                <a:srgbClr val="1F1A17"/>
              </a:solidFill>
              <a:ln w="9525">
                <a:noFill/>
                <a:round/>
                <a:headEnd/>
                <a:tailEnd/>
              </a:ln>
            </p:spPr>
            <p:txBody>
              <a:bodyPr/>
              <a:lstStyle/>
              <a:p>
                <a:endParaRPr lang="hu-HU"/>
              </a:p>
            </p:txBody>
          </p:sp>
          <p:sp>
            <p:nvSpPr>
              <p:cNvPr id="57808" name="Freeform 1397"/>
              <p:cNvSpPr>
                <a:spLocks/>
              </p:cNvSpPr>
              <p:nvPr/>
            </p:nvSpPr>
            <p:spPr bwMode="auto">
              <a:xfrm>
                <a:off x="2352" y="2528"/>
                <a:ext cx="22" cy="19"/>
              </a:xfrm>
              <a:custGeom>
                <a:avLst/>
                <a:gdLst>
                  <a:gd name="T0" fmla="*/ 0 w 22"/>
                  <a:gd name="T1" fmla="*/ 16 h 19"/>
                  <a:gd name="T2" fmla="*/ 4 w 22"/>
                  <a:gd name="T3" fmla="*/ 17 h 19"/>
                  <a:gd name="T4" fmla="*/ 22 w 22"/>
                  <a:gd name="T5" fmla="*/ 6 h 19"/>
                  <a:gd name="T6" fmla="*/ 19 w 22"/>
                  <a:gd name="T7" fmla="*/ 0 h 19"/>
                  <a:gd name="T8" fmla="*/ 0 w 22"/>
                  <a:gd name="T9" fmla="*/ 12 h 19"/>
                  <a:gd name="T10" fmla="*/ 0 w 22"/>
                  <a:gd name="T11" fmla="*/ 16 h 19"/>
                  <a:gd name="T12" fmla="*/ 0 w 22"/>
                  <a:gd name="T13" fmla="*/ 16 h 19"/>
                  <a:gd name="T14" fmla="*/ 1 w 22"/>
                  <a:gd name="T15" fmla="*/ 19 h 19"/>
                  <a:gd name="T16" fmla="*/ 4 w 22"/>
                  <a:gd name="T17" fmla="*/ 17 h 19"/>
                  <a:gd name="T18" fmla="*/ 0 w 22"/>
                  <a:gd name="T19" fmla="*/ 1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9"/>
                  <a:gd name="T32" fmla="*/ 22 w 2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9">
                    <a:moveTo>
                      <a:pt x="0" y="16"/>
                    </a:moveTo>
                    <a:lnTo>
                      <a:pt x="4" y="17"/>
                    </a:lnTo>
                    <a:lnTo>
                      <a:pt x="22" y="6"/>
                    </a:lnTo>
                    <a:lnTo>
                      <a:pt x="19" y="0"/>
                    </a:lnTo>
                    <a:lnTo>
                      <a:pt x="0" y="12"/>
                    </a:lnTo>
                    <a:lnTo>
                      <a:pt x="0" y="16"/>
                    </a:lnTo>
                    <a:lnTo>
                      <a:pt x="1" y="19"/>
                    </a:lnTo>
                    <a:lnTo>
                      <a:pt x="4" y="17"/>
                    </a:lnTo>
                    <a:lnTo>
                      <a:pt x="0" y="16"/>
                    </a:lnTo>
                    <a:close/>
                  </a:path>
                </a:pathLst>
              </a:custGeom>
              <a:solidFill>
                <a:srgbClr val="1F1A17"/>
              </a:solidFill>
              <a:ln w="9525">
                <a:noFill/>
                <a:round/>
                <a:headEnd/>
                <a:tailEnd/>
              </a:ln>
            </p:spPr>
            <p:txBody>
              <a:bodyPr/>
              <a:lstStyle/>
              <a:p>
                <a:endParaRPr lang="hu-HU"/>
              </a:p>
            </p:txBody>
          </p:sp>
          <p:sp>
            <p:nvSpPr>
              <p:cNvPr id="57809" name="Freeform 1398"/>
              <p:cNvSpPr>
                <a:spLocks/>
              </p:cNvSpPr>
              <p:nvPr/>
            </p:nvSpPr>
            <p:spPr bwMode="auto">
              <a:xfrm>
                <a:off x="2257" y="2383"/>
                <a:ext cx="99" cy="161"/>
              </a:xfrm>
              <a:custGeom>
                <a:avLst/>
                <a:gdLst>
                  <a:gd name="T0" fmla="*/ 3 w 99"/>
                  <a:gd name="T1" fmla="*/ 0 h 161"/>
                  <a:gd name="T2" fmla="*/ 3 w 99"/>
                  <a:gd name="T3" fmla="*/ 5 h 161"/>
                  <a:gd name="T4" fmla="*/ 95 w 99"/>
                  <a:gd name="T5" fmla="*/ 161 h 161"/>
                  <a:gd name="T6" fmla="*/ 99 w 99"/>
                  <a:gd name="T7" fmla="*/ 158 h 161"/>
                  <a:gd name="T8" fmla="*/ 9 w 99"/>
                  <a:gd name="T9" fmla="*/ 0 h 161"/>
                  <a:gd name="T10" fmla="*/ 3 w 99"/>
                  <a:gd name="T11" fmla="*/ 0 h 161"/>
                  <a:gd name="T12" fmla="*/ 3 w 99"/>
                  <a:gd name="T13" fmla="*/ 0 h 161"/>
                  <a:gd name="T14" fmla="*/ 0 w 99"/>
                  <a:gd name="T15" fmla="*/ 2 h 161"/>
                  <a:gd name="T16" fmla="*/ 3 w 99"/>
                  <a:gd name="T17" fmla="*/ 5 h 161"/>
                  <a:gd name="T18" fmla="*/ 3 w 99"/>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161"/>
                  <a:gd name="T32" fmla="*/ 99 w 99"/>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161">
                    <a:moveTo>
                      <a:pt x="3" y="0"/>
                    </a:moveTo>
                    <a:lnTo>
                      <a:pt x="3" y="5"/>
                    </a:lnTo>
                    <a:lnTo>
                      <a:pt x="95" y="161"/>
                    </a:lnTo>
                    <a:lnTo>
                      <a:pt x="99" y="158"/>
                    </a:lnTo>
                    <a:lnTo>
                      <a:pt x="9" y="0"/>
                    </a:lnTo>
                    <a:lnTo>
                      <a:pt x="3" y="0"/>
                    </a:lnTo>
                    <a:lnTo>
                      <a:pt x="0" y="2"/>
                    </a:lnTo>
                    <a:lnTo>
                      <a:pt x="3" y="5"/>
                    </a:lnTo>
                    <a:lnTo>
                      <a:pt x="3" y="0"/>
                    </a:lnTo>
                    <a:close/>
                  </a:path>
                </a:pathLst>
              </a:custGeom>
              <a:solidFill>
                <a:srgbClr val="1F1A17"/>
              </a:solidFill>
              <a:ln w="9525">
                <a:noFill/>
                <a:round/>
                <a:headEnd/>
                <a:tailEnd/>
              </a:ln>
            </p:spPr>
            <p:txBody>
              <a:bodyPr/>
              <a:lstStyle/>
              <a:p>
                <a:endParaRPr lang="hu-HU"/>
              </a:p>
            </p:txBody>
          </p:sp>
          <p:sp>
            <p:nvSpPr>
              <p:cNvPr id="57810" name="Freeform 1399"/>
              <p:cNvSpPr>
                <a:spLocks/>
              </p:cNvSpPr>
              <p:nvPr/>
            </p:nvSpPr>
            <p:spPr bwMode="auto">
              <a:xfrm>
                <a:off x="2260" y="2372"/>
                <a:ext cx="28" cy="17"/>
              </a:xfrm>
              <a:custGeom>
                <a:avLst/>
                <a:gdLst>
                  <a:gd name="T0" fmla="*/ 23 w 28"/>
                  <a:gd name="T1" fmla="*/ 0 h 17"/>
                  <a:gd name="T2" fmla="*/ 20 w 28"/>
                  <a:gd name="T3" fmla="*/ 0 h 17"/>
                  <a:gd name="T4" fmla="*/ 0 w 28"/>
                  <a:gd name="T5" fmla="*/ 11 h 17"/>
                  <a:gd name="T6" fmla="*/ 4 w 28"/>
                  <a:gd name="T7" fmla="*/ 17 h 17"/>
                  <a:gd name="T8" fmla="*/ 23 w 28"/>
                  <a:gd name="T9" fmla="*/ 6 h 17"/>
                  <a:gd name="T10" fmla="*/ 23 w 28"/>
                  <a:gd name="T11" fmla="*/ 0 h 17"/>
                  <a:gd name="T12" fmla="*/ 23 w 28"/>
                  <a:gd name="T13" fmla="*/ 6 h 17"/>
                  <a:gd name="T14" fmla="*/ 28 w 28"/>
                  <a:gd name="T15" fmla="*/ 2 h 17"/>
                  <a:gd name="T16" fmla="*/ 23 w 2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7"/>
                  <a:gd name="T29" fmla="*/ 28 w 2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7">
                    <a:moveTo>
                      <a:pt x="23" y="0"/>
                    </a:moveTo>
                    <a:lnTo>
                      <a:pt x="20" y="0"/>
                    </a:lnTo>
                    <a:lnTo>
                      <a:pt x="0" y="11"/>
                    </a:lnTo>
                    <a:lnTo>
                      <a:pt x="4" y="17"/>
                    </a:lnTo>
                    <a:lnTo>
                      <a:pt x="23" y="6"/>
                    </a:lnTo>
                    <a:lnTo>
                      <a:pt x="23" y="0"/>
                    </a:lnTo>
                    <a:lnTo>
                      <a:pt x="23" y="6"/>
                    </a:lnTo>
                    <a:lnTo>
                      <a:pt x="28" y="2"/>
                    </a:lnTo>
                    <a:lnTo>
                      <a:pt x="23" y="0"/>
                    </a:lnTo>
                    <a:close/>
                  </a:path>
                </a:pathLst>
              </a:custGeom>
              <a:solidFill>
                <a:srgbClr val="1F1A17"/>
              </a:solidFill>
              <a:ln w="9525">
                <a:noFill/>
                <a:round/>
                <a:headEnd/>
                <a:tailEnd/>
              </a:ln>
            </p:spPr>
            <p:txBody>
              <a:bodyPr/>
              <a:lstStyle/>
              <a:p>
                <a:endParaRPr lang="hu-HU"/>
              </a:p>
            </p:txBody>
          </p:sp>
          <p:sp>
            <p:nvSpPr>
              <p:cNvPr id="57811" name="Freeform 1400"/>
              <p:cNvSpPr>
                <a:spLocks/>
              </p:cNvSpPr>
              <p:nvPr/>
            </p:nvSpPr>
            <p:spPr bwMode="auto">
              <a:xfrm>
                <a:off x="715" y="1610"/>
                <a:ext cx="450" cy="186"/>
              </a:xfrm>
              <a:custGeom>
                <a:avLst/>
                <a:gdLst>
                  <a:gd name="T0" fmla="*/ 450 w 450"/>
                  <a:gd name="T1" fmla="*/ 186 h 186"/>
                  <a:gd name="T2" fmla="*/ 450 w 450"/>
                  <a:gd name="T3" fmla="*/ 186 h 186"/>
                  <a:gd name="T4" fmla="*/ 450 w 450"/>
                  <a:gd name="T5" fmla="*/ 175 h 186"/>
                  <a:gd name="T6" fmla="*/ 448 w 450"/>
                  <a:gd name="T7" fmla="*/ 164 h 186"/>
                  <a:gd name="T8" fmla="*/ 445 w 450"/>
                  <a:gd name="T9" fmla="*/ 154 h 186"/>
                  <a:gd name="T10" fmla="*/ 441 w 450"/>
                  <a:gd name="T11" fmla="*/ 144 h 186"/>
                  <a:gd name="T12" fmla="*/ 434 w 450"/>
                  <a:gd name="T13" fmla="*/ 134 h 186"/>
                  <a:gd name="T14" fmla="*/ 428 w 450"/>
                  <a:gd name="T15" fmla="*/ 124 h 186"/>
                  <a:gd name="T16" fmla="*/ 419 w 450"/>
                  <a:gd name="T17" fmla="*/ 116 h 186"/>
                  <a:gd name="T18" fmla="*/ 411 w 450"/>
                  <a:gd name="T19" fmla="*/ 107 h 186"/>
                  <a:gd name="T20" fmla="*/ 391 w 450"/>
                  <a:gd name="T21" fmla="*/ 92 h 186"/>
                  <a:gd name="T22" fmla="*/ 367 w 450"/>
                  <a:gd name="T23" fmla="*/ 76 h 186"/>
                  <a:gd name="T24" fmla="*/ 342 w 450"/>
                  <a:gd name="T25" fmla="*/ 64 h 186"/>
                  <a:gd name="T26" fmla="*/ 312 w 450"/>
                  <a:gd name="T27" fmla="*/ 51 h 186"/>
                  <a:gd name="T28" fmla="*/ 281 w 450"/>
                  <a:gd name="T29" fmla="*/ 40 h 186"/>
                  <a:gd name="T30" fmla="*/ 246 w 450"/>
                  <a:gd name="T31" fmla="*/ 30 h 186"/>
                  <a:gd name="T32" fmla="*/ 210 w 450"/>
                  <a:gd name="T33" fmla="*/ 20 h 186"/>
                  <a:gd name="T34" fmla="*/ 171 w 450"/>
                  <a:gd name="T35" fmla="*/ 13 h 186"/>
                  <a:gd name="T36" fmla="*/ 131 w 450"/>
                  <a:gd name="T37" fmla="*/ 7 h 186"/>
                  <a:gd name="T38" fmla="*/ 88 w 450"/>
                  <a:gd name="T39" fmla="*/ 3 h 186"/>
                  <a:gd name="T40" fmla="*/ 45 w 450"/>
                  <a:gd name="T41" fmla="*/ 0 h 186"/>
                  <a:gd name="T42" fmla="*/ 0 w 450"/>
                  <a:gd name="T43" fmla="*/ 0 h 186"/>
                  <a:gd name="T44" fmla="*/ 0 w 450"/>
                  <a:gd name="T45" fmla="*/ 34 h 186"/>
                  <a:gd name="T46" fmla="*/ 43 w 450"/>
                  <a:gd name="T47" fmla="*/ 34 h 186"/>
                  <a:gd name="T48" fmla="*/ 86 w 450"/>
                  <a:gd name="T49" fmla="*/ 37 h 186"/>
                  <a:gd name="T50" fmla="*/ 126 w 450"/>
                  <a:gd name="T51" fmla="*/ 41 h 186"/>
                  <a:gd name="T52" fmla="*/ 166 w 450"/>
                  <a:gd name="T53" fmla="*/ 47 h 186"/>
                  <a:gd name="T54" fmla="*/ 202 w 450"/>
                  <a:gd name="T55" fmla="*/ 54 h 186"/>
                  <a:gd name="T56" fmla="*/ 238 w 450"/>
                  <a:gd name="T57" fmla="*/ 62 h 186"/>
                  <a:gd name="T58" fmla="*/ 270 w 450"/>
                  <a:gd name="T59" fmla="*/ 72 h 186"/>
                  <a:gd name="T60" fmla="*/ 301 w 450"/>
                  <a:gd name="T61" fmla="*/ 82 h 186"/>
                  <a:gd name="T62" fmla="*/ 328 w 450"/>
                  <a:gd name="T63" fmla="*/ 93 h 186"/>
                  <a:gd name="T64" fmla="*/ 352 w 450"/>
                  <a:gd name="T65" fmla="*/ 106 h 186"/>
                  <a:gd name="T66" fmla="*/ 372 w 450"/>
                  <a:gd name="T67" fmla="*/ 119 h 186"/>
                  <a:gd name="T68" fmla="*/ 388 w 450"/>
                  <a:gd name="T69" fmla="*/ 133 h 186"/>
                  <a:gd name="T70" fmla="*/ 395 w 450"/>
                  <a:gd name="T71" fmla="*/ 140 h 186"/>
                  <a:gd name="T72" fmla="*/ 401 w 450"/>
                  <a:gd name="T73" fmla="*/ 145 h 186"/>
                  <a:gd name="T74" fmla="*/ 407 w 450"/>
                  <a:gd name="T75" fmla="*/ 152 h 186"/>
                  <a:gd name="T76" fmla="*/ 410 w 450"/>
                  <a:gd name="T77" fmla="*/ 160 h 186"/>
                  <a:gd name="T78" fmla="*/ 414 w 450"/>
                  <a:gd name="T79" fmla="*/ 167 h 186"/>
                  <a:gd name="T80" fmla="*/ 415 w 450"/>
                  <a:gd name="T81" fmla="*/ 172 h 186"/>
                  <a:gd name="T82" fmla="*/ 417 w 450"/>
                  <a:gd name="T83" fmla="*/ 179 h 186"/>
                  <a:gd name="T84" fmla="*/ 417 w 450"/>
                  <a:gd name="T85" fmla="*/ 186 h 186"/>
                  <a:gd name="T86" fmla="*/ 417 w 450"/>
                  <a:gd name="T87" fmla="*/ 186 h 186"/>
                  <a:gd name="T88" fmla="*/ 450 w 450"/>
                  <a:gd name="T89" fmla="*/ 186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0"/>
                  <a:gd name="T136" fmla="*/ 0 h 186"/>
                  <a:gd name="T137" fmla="*/ 450 w 450"/>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0" h="186">
                    <a:moveTo>
                      <a:pt x="450" y="186"/>
                    </a:moveTo>
                    <a:lnTo>
                      <a:pt x="450" y="186"/>
                    </a:lnTo>
                    <a:lnTo>
                      <a:pt x="450" y="175"/>
                    </a:lnTo>
                    <a:lnTo>
                      <a:pt x="448" y="164"/>
                    </a:lnTo>
                    <a:lnTo>
                      <a:pt x="445" y="154"/>
                    </a:lnTo>
                    <a:lnTo>
                      <a:pt x="441" y="144"/>
                    </a:lnTo>
                    <a:lnTo>
                      <a:pt x="434" y="134"/>
                    </a:lnTo>
                    <a:lnTo>
                      <a:pt x="428" y="124"/>
                    </a:lnTo>
                    <a:lnTo>
                      <a:pt x="419" y="116"/>
                    </a:lnTo>
                    <a:lnTo>
                      <a:pt x="411" y="107"/>
                    </a:lnTo>
                    <a:lnTo>
                      <a:pt x="391" y="92"/>
                    </a:lnTo>
                    <a:lnTo>
                      <a:pt x="367" y="76"/>
                    </a:lnTo>
                    <a:lnTo>
                      <a:pt x="342" y="64"/>
                    </a:lnTo>
                    <a:lnTo>
                      <a:pt x="312" y="51"/>
                    </a:lnTo>
                    <a:lnTo>
                      <a:pt x="281" y="40"/>
                    </a:lnTo>
                    <a:lnTo>
                      <a:pt x="246" y="30"/>
                    </a:lnTo>
                    <a:lnTo>
                      <a:pt x="210" y="20"/>
                    </a:lnTo>
                    <a:lnTo>
                      <a:pt x="171" y="13"/>
                    </a:lnTo>
                    <a:lnTo>
                      <a:pt x="131" y="7"/>
                    </a:lnTo>
                    <a:lnTo>
                      <a:pt x="88" y="3"/>
                    </a:lnTo>
                    <a:lnTo>
                      <a:pt x="45" y="0"/>
                    </a:lnTo>
                    <a:lnTo>
                      <a:pt x="0" y="0"/>
                    </a:lnTo>
                    <a:lnTo>
                      <a:pt x="0" y="34"/>
                    </a:lnTo>
                    <a:lnTo>
                      <a:pt x="43" y="34"/>
                    </a:lnTo>
                    <a:lnTo>
                      <a:pt x="86" y="37"/>
                    </a:lnTo>
                    <a:lnTo>
                      <a:pt x="126" y="41"/>
                    </a:lnTo>
                    <a:lnTo>
                      <a:pt x="166" y="47"/>
                    </a:lnTo>
                    <a:lnTo>
                      <a:pt x="202" y="54"/>
                    </a:lnTo>
                    <a:lnTo>
                      <a:pt x="238" y="62"/>
                    </a:lnTo>
                    <a:lnTo>
                      <a:pt x="270" y="72"/>
                    </a:lnTo>
                    <a:lnTo>
                      <a:pt x="301" y="82"/>
                    </a:lnTo>
                    <a:lnTo>
                      <a:pt x="328" y="93"/>
                    </a:lnTo>
                    <a:lnTo>
                      <a:pt x="352" y="106"/>
                    </a:lnTo>
                    <a:lnTo>
                      <a:pt x="372" y="119"/>
                    </a:lnTo>
                    <a:lnTo>
                      <a:pt x="388" y="133"/>
                    </a:lnTo>
                    <a:lnTo>
                      <a:pt x="395" y="140"/>
                    </a:lnTo>
                    <a:lnTo>
                      <a:pt x="401" y="145"/>
                    </a:lnTo>
                    <a:lnTo>
                      <a:pt x="407" y="152"/>
                    </a:lnTo>
                    <a:lnTo>
                      <a:pt x="410" y="160"/>
                    </a:lnTo>
                    <a:lnTo>
                      <a:pt x="414" y="167"/>
                    </a:lnTo>
                    <a:lnTo>
                      <a:pt x="415" y="172"/>
                    </a:lnTo>
                    <a:lnTo>
                      <a:pt x="417" y="179"/>
                    </a:lnTo>
                    <a:lnTo>
                      <a:pt x="417" y="186"/>
                    </a:lnTo>
                    <a:lnTo>
                      <a:pt x="450" y="186"/>
                    </a:lnTo>
                    <a:close/>
                  </a:path>
                </a:pathLst>
              </a:custGeom>
              <a:solidFill>
                <a:srgbClr val="1F1A17"/>
              </a:solidFill>
              <a:ln w="9525">
                <a:noFill/>
                <a:round/>
                <a:headEnd/>
                <a:tailEnd/>
              </a:ln>
            </p:spPr>
            <p:txBody>
              <a:bodyPr/>
              <a:lstStyle/>
              <a:p>
                <a:endParaRPr lang="hu-HU"/>
              </a:p>
            </p:txBody>
          </p:sp>
          <p:sp>
            <p:nvSpPr>
              <p:cNvPr id="57812" name="Freeform 1401"/>
              <p:cNvSpPr>
                <a:spLocks/>
              </p:cNvSpPr>
              <p:nvPr/>
            </p:nvSpPr>
            <p:spPr bwMode="auto">
              <a:xfrm>
                <a:off x="715" y="1796"/>
                <a:ext cx="450" cy="185"/>
              </a:xfrm>
              <a:custGeom>
                <a:avLst/>
                <a:gdLst>
                  <a:gd name="T0" fmla="*/ 0 w 450"/>
                  <a:gd name="T1" fmla="*/ 185 h 185"/>
                  <a:gd name="T2" fmla="*/ 0 w 450"/>
                  <a:gd name="T3" fmla="*/ 185 h 185"/>
                  <a:gd name="T4" fmla="*/ 45 w 450"/>
                  <a:gd name="T5" fmla="*/ 185 h 185"/>
                  <a:gd name="T6" fmla="*/ 88 w 450"/>
                  <a:gd name="T7" fmla="*/ 182 h 185"/>
                  <a:gd name="T8" fmla="*/ 131 w 450"/>
                  <a:gd name="T9" fmla="*/ 178 h 185"/>
                  <a:gd name="T10" fmla="*/ 171 w 450"/>
                  <a:gd name="T11" fmla="*/ 172 h 185"/>
                  <a:gd name="T12" fmla="*/ 210 w 450"/>
                  <a:gd name="T13" fmla="*/ 165 h 185"/>
                  <a:gd name="T14" fmla="*/ 246 w 450"/>
                  <a:gd name="T15" fmla="*/ 157 h 185"/>
                  <a:gd name="T16" fmla="*/ 281 w 450"/>
                  <a:gd name="T17" fmla="*/ 145 h 185"/>
                  <a:gd name="T18" fmla="*/ 312 w 450"/>
                  <a:gd name="T19" fmla="*/ 134 h 185"/>
                  <a:gd name="T20" fmla="*/ 342 w 450"/>
                  <a:gd name="T21" fmla="*/ 123 h 185"/>
                  <a:gd name="T22" fmla="*/ 367 w 450"/>
                  <a:gd name="T23" fmla="*/ 109 h 185"/>
                  <a:gd name="T24" fmla="*/ 391 w 450"/>
                  <a:gd name="T25" fmla="*/ 93 h 185"/>
                  <a:gd name="T26" fmla="*/ 411 w 450"/>
                  <a:gd name="T27" fmla="*/ 78 h 185"/>
                  <a:gd name="T28" fmla="*/ 419 w 450"/>
                  <a:gd name="T29" fmla="*/ 69 h 185"/>
                  <a:gd name="T30" fmla="*/ 428 w 450"/>
                  <a:gd name="T31" fmla="*/ 61 h 185"/>
                  <a:gd name="T32" fmla="*/ 434 w 450"/>
                  <a:gd name="T33" fmla="*/ 51 h 185"/>
                  <a:gd name="T34" fmla="*/ 441 w 450"/>
                  <a:gd name="T35" fmla="*/ 41 h 185"/>
                  <a:gd name="T36" fmla="*/ 445 w 450"/>
                  <a:gd name="T37" fmla="*/ 31 h 185"/>
                  <a:gd name="T38" fmla="*/ 448 w 450"/>
                  <a:gd name="T39" fmla="*/ 21 h 185"/>
                  <a:gd name="T40" fmla="*/ 450 w 450"/>
                  <a:gd name="T41" fmla="*/ 10 h 185"/>
                  <a:gd name="T42" fmla="*/ 450 w 450"/>
                  <a:gd name="T43" fmla="*/ 0 h 185"/>
                  <a:gd name="T44" fmla="*/ 417 w 450"/>
                  <a:gd name="T45" fmla="*/ 0 h 185"/>
                  <a:gd name="T46" fmla="*/ 417 w 450"/>
                  <a:gd name="T47" fmla="*/ 6 h 185"/>
                  <a:gd name="T48" fmla="*/ 415 w 450"/>
                  <a:gd name="T49" fmla="*/ 13 h 185"/>
                  <a:gd name="T50" fmla="*/ 414 w 450"/>
                  <a:gd name="T51" fmla="*/ 19 h 185"/>
                  <a:gd name="T52" fmla="*/ 410 w 450"/>
                  <a:gd name="T53" fmla="*/ 26 h 185"/>
                  <a:gd name="T54" fmla="*/ 407 w 450"/>
                  <a:gd name="T55" fmla="*/ 33 h 185"/>
                  <a:gd name="T56" fmla="*/ 401 w 450"/>
                  <a:gd name="T57" fmla="*/ 40 h 185"/>
                  <a:gd name="T58" fmla="*/ 395 w 450"/>
                  <a:gd name="T59" fmla="*/ 47 h 185"/>
                  <a:gd name="T60" fmla="*/ 388 w 450"/>
                  <a:gd name="T61" fmla="*/ 52 h 185"/>
                  <a:gd name="T62" fmla="*/ 372 w 450"/>
                  <a:gd name="T63" fmla="*/ 66 h 185"/>
                  <a:gd name="T64" fmla="*/ 352 w 450"/>
                  <a:gd name="T65" fmla="*/ 79 h 185"/>
                  <a:gd name="T66" fmla="*/ 328 w 450"/>
                  <a:gd name="T67" fmla="*/ 92 h 185"/>
                  <a:gd name="T68" fmla="*/ 301 w 450"/>
                  <a:gd name="T69" fmla="*/ 103 h 185"/>
                  <a:gd name="T70" fmla="*/ 270 w 450"/>
                  <a:gd name="T71" fmla="*/ 114 h 185"/>
                  <a:gd name="T72" fmla="*/ 238 w 450"/>
                  <a:gd name="T73" fmla="*/ 123 h 185"/>
                  <a:gd name="T74" fmla="*/ 202 w 450"/>
                  <a:gd name="T75" fmla="*/ 131 h 185"/>
                  <a:gd name="T76" fmla="*/ 166 w 450"/>
                  <a:gd name="T77" fmla="*/ 138 h 185"/>
                  <a:gd name="T78" fmla="*/ 126 w 450"/>
                  <a:gd name="T79" fmla="*/ 144 h 185"/>
                  <a:gd name="T80" fmla="*/ 86 w 450"/>
                  <a:gd name="T81" fmla="*/ 148 h 185"/>
                  <a:gd name="T82" fmla="*/ 43 w 450"/>
                  <a:gd name="T83" fmla="*/ 151 h 185"/>
                  <a:gd name="T84" fmla="*/ 0 w 450"/>
                  <a:gd name="T85" fmla="*/ 151 h 185"/>
                  <a:gd name="T86" fmla="*/ 0 w 450"/>
                  <a:gd name="T87" fmla="*/ 151 h 185"/>
                  <a:gd name="T88" fmla="*/ 0 w 450"/>
                  <a:gd name="T89" fmla="*/ 185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0"/>
                  <a:gd name="T136" fmla="*/ 0 h 185"/>
                  <a:gd name="T137" fmla="*/ 450 w 450"/>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0" h="185">
                    <a:moveTo>
                      <a:pt x="0" y="185"/>
                    </a:moveTo>
                    <a:lnTo>
                      <a:pt x="0" y="185"/>
                    </a:lnTo>
                    <a:lnTo>
                      <a:pt x="45" y="185"/>
                    </a:lnTo>
                    <a:lnTo>
                      <a:pt x="88" y="182"/>
                    </a:lnTo>
                    <a:lnTo>
                      <a:pt x="131" y="178"/>
                    </a:lnTo>
                    <a:lnTo>
                      <a:pt x="171" y="172"/>
                    </a:lnTo>
                    <a:lnTo>
                      <a:pt x="210" y="165"/>
                    </a:lnTo>
                    <a:lnTo>
                      <a:pt x="246" y="157"/>
                    </a:lnTo>
                    <a:lnTo>
                      <a:pt x="281" y="145"/>
                    </a:lnTo>
                    <a:lnTo>
                      <a:pt x="312" y="134"/>
                    </a:lnTo>
                    <a:lnTo>
                      <a:pt x="342" y="123"/>
                    </a:lnTo>
                    <a:lnTo>
                      <a:pt x="367" y="109"/>
                    </a:lnTo>
                    <a:lnTo>
                      <a:pt x="391" y="93"/>
                    </a:lnTo>
                    <a:lnTo>
                      <a:pt x="411" y="78"/>
                    </a:lnTo>
                    <a:lnTo>
                      <a:pt x="419" y="69"/>
                    </a:lnTo>
                    <a:lnTo>
                      <a:pt x="428" y="61"/>
                    </a:lnTo>
                    <a:lnTo>
                      <a:pt x="434" y="51"/>
                    </a:lnTo>
                    <a:lnTo>
                      <a:pt x="441" y="41"/>
                    </a:lnTo>
                    <a:lnTo>
                      <a:pt x="445" y="31"/>
                    </a:lnTo>
                    <a:lnTo>
                      <a:pt x="448" y="21"/>
                    </a:lnTo>
                    <a:lnTo>
                      <a:pt x="450" y="10"/>
                    </a:lnTo>
                    <a:lnTo>
                      <a:pt x="450" y="0"/>
                    </a:lnTo>
                    <a:lnTo>
                      <a:pt x="417" y="0"/>
                    </a:lnTo>
                    <a:lnTo>
                      <a:pt x="417" y="6"/>
                    </a:lnTo>
                    <a:lnTo>
                      <a:pt x="415" y="13"/>
                    </a:lnTo>
                    <a:lnTo>
                      <a:pt x="414" y="19"/>
                    </a:lnTo>
                    <a:lnTo>
                      <a:pt x="410" y="26"/>
                    </a:lnTo>
                    <a:lnTo>
                      <a:pt x="407" y="33"/>
                    </a:lnTo>
                    <a:lnTo>
                      <a:pt x="401" y="40"/>
                    </a:lnTo>
                    <a:lnTo>
                      <a:pt x="395" y="47"/>
                    </a:lnTo>
                    <a:lnTo>
                      <a:pt x="388" y="52"/>
                    </a:lnTo>
                    <a:lnTo>
                      <a:pt x="372" y="66"/>
                    </a:lnTo>
                    <a:lnTo>
                      <a:pt x="352" y="79"/>
                    </a:lnTo>
                    <a:lnTo>
                      <a:pt x="328" y="92"/>
                    </a:lnTo>
                    <a:lnTo>
                      <a:pt x="301" y="103"/>
                    </a:lnTo>
                    <a:lnTo>
                      <a:pt x="270" y="114"/>
                    </a:lnTo>
                    <a:lnTo>
                      <a:pt x="238" y="123"/>
                    </a:lnTo>
                    <a:lnTo>
                      <a:pt x="202" y="131"/>
                    </a:lnTo>
                    <a:lnTo>
                      <a:pt x="166" y="138"/>
                    </a:lnTo>
                    <a:lnTo>
                      <a:pt x="126" y="144"/>
                    </a:lnTo>
                    <a:lnTo>
                      <a:pt x="86" y="148"/>
                    </a:lnTo>
                    <a:lnTo>
                      <a:pt x="43" y="151"/>
                    </a:lnTo>
                    <a:lnTo>
                      <a:pt x="0" y="151"/>
                    </a:lnTo>
                    <a:lnTo>
                      <a:pt x="0" y="185"/>
                    </a:lnTo>
                    <a:close/>
                  </a:path>
                </a:pathLst>
              </a:custGeom>
              <a:solidFill>
                <a:srgbClr val="1F1A17"/>
              </a:solidFill>
              <a:ln w="9525">
                <a:noFill/>
                <a:round/>
                <a:headEnd/>
                <a:tailEnd/>
              </a:ln>
            </p:spPr>
            <p:txBody>
              <a:bodyPr/>
              <a:lstStyle/>
              <a:p>
                <a:endParaRPr lang="hu-HU"/>
              </a:p>
            </p:txBody>
          </p:sp>
          <p:sp>
            <p:nvSpPr>
              <p:cNvPr id="57813" name="Freeform 1402"/>
              <p:cNvSpPr>
                <a:spLocks/>
              </p:cNvSpPr>
              <p:nvPr/>
            </p:nvSpPr>
            <p:spPr bwMode="auto">
              <a:xfrm>
                <a:off x="264" y="1796"/>
                <a:ext cx="451" cy="185"/>
              </a:xfrm>
              <a:custGeom>
                <a:avLst/>
                <a:gdLst>
                  <a:gd name="T0" fmla="*/ 0 w 451"/>
                  <a:gd name="T1" fmla="*/ 0 h 185"/>
                  <a:gd name="T2" fmla="*/ 0 w 451"/>
                  <a:gd name="T3" fmla="*/ 0 h 185"/>
                  <a:gd name="T4" fmla="*/ 1 w 451"/>
                  <a:gd name="T5" fmla="*/ 10 h 185"/>
                  <a:gd name="T6" fmla="*/ 3 w 451"/>
                  <a:gd name="T7" fmla="*/ 21 h 185"/>
                  <a:gd name="T8" fmla="*/ 7 w 451"/>
                  <a:gd name="T9" fmla="*/ 31 h 185"/>
                  <a:gd name="T10" fmla="*/ 11 w 451"/>
                  <a:gd name="T11" fmla="*/ 41 h 185"/>
                  <a:gd name="T12" fmla="*/ 17 w 451"/>
                  <a:gd name="T13" fmla="*/ 51 h 185"/>
                  <a:gd name="T14" fmla="*/ 24 w 451"/>
                  <a:gd name="T15" fmla="*/ 61 h 185"/>
                  <a:gd name="T16" fmla="*/ 31 w 451"/>
                  <a:gd name="T17" fmla="*/ 69 h 185"/>
                  <a:gd name="T18" fmla="*/ 41 w 451"/>
                  <a:gd name="T19" fmla="*/ 78 h 185"/>
                  <a:gd name="T20" fmla="*/ 60 w 451"/>
                  <a:gd name="T21" fmla="*/ 93 h 185"/>
                  <a:gd name="T22" fmla="*/ 83 w 451"/>
                  <a:gd name="T23" fmla="*/ 109 h 185"/>
                  <a:gd name="T24" fmla="*/ 110 w 451"/>
                  <a:gd name="T25" fmla="*/ 123 h 185"/>
                  <a:gd name="T26" fmla="*/ 138 w 451"/>
                  <a:gd name="T27" fmla="*/ 134 h 185"/>
                  <a:gd name="T28" fmla="*/ 170 w 451"/>
                  <a:gd name="T29" fmla="*/ 145 h 185"/>
                  <a:gd name="T30" fmla="*/ 204 w 451"/>
                  <a:gd name="T31" fmla="*/ 157 h 185"/>
                  <a:gd name="T32" fmla="*/ 241 w 451"/>
                  <a:gd name="T33" fmla="*/ 165 h 185"/>
                  <a:gd name="T34" fmla="*/ 280 w 451"/>
                  <a:gd name="T35" fmla="*/ 172 h 185"/>
                  <a:gd name="T36" fmla="*/ 321 w 451"/>
                  <a:gd name="T37" fmla="*/ 178 h 185"/>
                  <a:gd name="T38" fmla="*/ 362 w 451"/>
                  <a:gd name="T39" fmla="*/ 182 h 185"/>
                  <a:gd name="T40" fmla="*/ 406 w 451"/>
                  <a:gd name="T41" fmla="*/ 185 h 185"/>
                  <a:gd name="T42" fmla="*/ 451 w 451"/>
                  <a:gd name="T43" fmla="*/ 185 h 185"/>
                  <a:gd name="T44" fmla="*/ 451 w 451"/>
                  <a:gd name="T45" fmla="*/ 151 h 185"/>
                  <a:gd name="T46" fmla="*/ 407 w 451"/>
                  <a:gd name="T47" fmla="*/ 151 h 185"/>
                  <a:gd name="T48" fmla="*/ 365 w 451"/>
                  <a:gd name="T49" fmla="*/ 148 h 185"/>
                  <a:gd name="T50" fmla="*/ 324 w 451"/>
                  <a:gd name="T51" fmla="*/ 144 h 185"/>
                  <a:gd name="T52" fmla="*/ 286 w 451"/>
                  <a:gd name="T53" fmla="*/ 138 h 185"/>
                  <a:gd name="T54" fmla="*/ 248 w 451"/>
                  <a:gd name="T55" fmla="*/ 131 h 185"/>
                  <a:gd name="T56" fmla="*/ 213 w 451"/>
                  <a:gd name="T57" fmla="*/ 123 h 185"/>
                  <a:gd name="T58" fmla="*/ 180 w 451"/>
                  <a:gd name="T59" fmla="*/ 114 h 185"/>
                  <a:gd name="T60" fmla="*/ 151 w 451"/>
                  <a:gd name="T61" fmla="*/ 103 h 185"/>
                  <a:gd name="T62" fmla="*/ 124 w 451"/>
                  <a:gd name="T63" fmla="*/ 92 h 185"/>
                  <a:gd name="T64" fmla="*/ 100 w 451"/>
                  <a:gd name="T65" fmla="*/ 79 h 185"/>
                  <a:gd name="T66" fmla="*/ 80 w 451"/>
                  <a:gd name="T67" fmla="*/ 66 h 185"/>
                  <a:gd name="T68" fmla="*/ 62 w 451"/>
                  <a:gd name="T69" fmla="*/ 52 h 185"/>
                  <a:gd name="T70" fmla="*/ 56 w 451"/>
                  <a:gd name="T71" fmla="*/ 47 h 185"/>
                  <a:gd name="T72" fmla="*/ 51 w 451"/>
                  <a:gd name="T73" fmla="*/ 40 h 185"/>
                  <a:gd name="T74" fmla="*/ 45 w 451"/>
                  <a:gd name="T75" fmla="*/ 33 h 185"/>
                  <a:gd name="T76" fmla="*/ 41 w 451"/>
                  <a:gd name="T77" fmla="*/ 26 h 185"/>
                  <a:gd name="T78" fmla="*/ 38 w 451"/>
                  <a:gd name="T79" fmla="*/ 19 h 185"/>
                  <a:gd name="T80" fmla="*/ 36 w 451"/>
                  <a:gd name="T81" fmla="*/ 13 h 185"/>
                  <a:gd name="T82" fmla="*/ 35 w 451"/>
                  <a:gd name="T83" fmla="*/ 6 h 185"/>
                  <a:gd name="T84" fmla="*/ 34 w 451"/>
                  <a:gd name="T85" fmla="*/ 0 h 185"/>
                  <a:gd name="T86" fmla="*/ 34 w 451"/>
                  <a:gd name="T87" fmla="*/ 0 h 185"/>
                  <a:gd name="T88" fmla="*/ 0 w 451"/>
                  <a:gd name="T89" fmla="*/ 0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5"/>
                  <a:gd name="T137" fmla="*/ 451 w 451"/>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5">
                    <a:moveTo>
                      <a:pt x="0" y="0"/>
                    </a:moveTo>
                    <a:lnTo>
                      <a:pt x="0" y="0"/>
                    </a:lnTo>
                    <a:lnTo>
                      <a:pt x="1" y="10"/>
                    </a:lnTo>
                    <a:lnTo>
                      <a:pt x="3" y="21"/>
                    </a:lnTo>
                    <a:lnTo>
                      <a:pt x="7" y="31"/>
                    </a:lnTo>
                    <a:lnTo>
                      <a:pt x="11" y="41"/>
                    </a:lnTo>
                    <a:lnTo>
                      <a:pt x="17" y="51"/>
                    </a:lnTo>
                    <a:lnTo>
                      <a:pt x="24" y="61"/>
                    </a:lnTo>
                    <a:lnTo>
                      <a:pt x="31" y="69"/>
                    </a:lnTo>
                    <a:lnTo>
                      <a:pt x="41" y="78"/>
                    </a:lnTo>
                    <a:lnTo>
                      <a:pt x="60" y="93"/>
                    </a:lnTo>
                    <a:lnTo>
                      <a:pt x="83" y="109"/>
                    </a:lnTo>
                    <a:lnTo>
                      <a:pt x="110" y="123"/>
                    </a:lnTo>
                    <a:lnTo>
                      <a:pt x="138" y="134"/>
                    </a:lnTo>
                    <a:lnTo>
                      <a:pt x="170" y="145"/>
                    </a:lnTo>
                    <a:lnTo>
                      <a:pt x="204" y="157"/>
                    </a:lnTo>
                    <a:lnTo>
                      <a:pt x="241" y="165"/>
                    </a:lnTo>
                    <a:lnTo>
                      <a:pt x="280" y="172"/>
                    </a:lnTo>
                    <a:lnTo>
                      <a:pt x="321" y="178"/>
                    </a:lnTo>
                    <a:lnTo>
                      <a:pt x="362" y="182"/>
                    </a:lnTo>
                    <a:lnTo>
                      <a:pt x="406" y="185"/>
                    </a:lnTo>
                    <a:lnTo>
                      <a:pt x="451" y="185"/>
                    </a:lnTo>
                    <a:lnTo>
                      <a:pt x="451" y="151"/>
                    </a:lnTo>
                    <a:lnTo>
                      <a:pt x="407" y="151"/>
                    </a:lnTo>
                    <a:lnTo>
                      <a:pt x="365" y="148"/>
                    </a:lnTo>
                    <a:lnTo>
                      <a:pt x="324" y="144"/>
                    </a:lnTo>
                    <a:lnTo>
                      <a:pt x="286" y="138"/>
                    </a:lnTo>
                    <a:lnTo>
                      <a:pt x="248" y="131"/>
                    </a:lnTo>
                    <a:lnTo>
                      <a:pt x="213" y="123"/>
                    </a:lnTo>
                    <a:lnTo>
                      <a:pt x="180" y="114"/>
                    </a:lnTo>
                    <a:lnTo>
                      <a:pt x="151" y="103"/>
                    </a:lnTo>
                    <a:lnTo>
                      <a:pt x="124" y="92"/>
                    </a:lnTo>
                    <a:lnTo>
                      <a:pt x="100" y="79"/>
                    </a:lnTo>
                    <a:lnTo>
                      <a:pt x="80" y="66"/>
                    </a:lnTo>
                    <a:lnTo>
                      <a:pt x="62" y="52"/>
                    </a:lnTo>
                    <a:lnTo>
                      <a:pt x="56" y="47"/>
                    </a:lnTo>
                    <a:lnTo>
                      <a:pt x="51" y="40"/>
                    </a:lnTo>
                    <a:lnTo>
                      <a:pt x="45" y="33"/>
                    </a:lnTo>
                    <a:lnTo>
                      <a:pt x="41" y="26"/>
                    </a:lnTo>
                    <a:lnTo>
                      <a:pt x="38" y="19"/>
                    </a:lnTo>
                    <a:lnTo>
                      <a:pt x="36" y="13"/>
                    </a:lnTo>
                    <a:lnTo>
                      <a:pt x="35" y="6"/>
                    </a:lnTo>
                    <a:lnTo>
                      <a:pt x="34" y="0"/>
                    </a:lnTo>
                    <a:lnTo>
                      <a:pt x="0" y="0"/>
                    </a:lnTo>
                    <a:close/>
                  </a:path>
                </a:pathLst>
              </a:custGeom>
              <a:solidFill>
                <a:srgbClr val="1F1A17"/>
              </a:solidFill>
              <a:ln w="9525">
                <a:noFill/>
                <a:round/>
                <a:headEnd/>
                <a:tailEnd/>
              </a:ln>
            </p:spPr>
            <p:txBody>
              <a:bodyPr/>
              <a:lstStyle/>
              <a:p>
                <a:endParaRPr lang="hu-HU"/>
              </a:p>
            </p:txBody>
          </p:sp>
          <p:sp>
            <p:nvSpPr>
              <p:cNvPr id="57814" name="Freeform 1403"/>
              <p:cNvSpPr>
                <a:spLocks/>
              </p:cNvSpPr>
              <p:nvPr/>
            </p:nvSpPr>
            <p:spPr bwMode="auto">
              <a:xfrm>
                <a:off x="264" y="1610"/>
                <a:ext cx="451" cy="186"/>
              </a:xfrm>
              <a:custGeom>
                <a:avLst/>
                <a:gdLst>
                  <a:gd name="T0" fmla="*/ 451 w 451"/>
                  <a:gd name="T1" fmla="*/ 0 h 186"/>
                  <a:gd name="T2" fmla="*/ 451 w 451"/>
                  <a:gd name="T3" fmla="*/ 0 h 186"/>
                  <a:gd name="T4" fmla="*/ 406 w 451"/>
                  <a:gd name="T5" fmla="*/ 0 h 186"/>
                  <a:gd name="T6" fmla="*/ 362 w 451"/>
                  <a:gd name="T7" fmla="*/ 3 h 186"/>
                  <a:gd name="T8" fmla="*/ 321 w 451"/>
                  <a:gd name="T9" fmla="*/ 7 h 186"/>
                  <a:gd name="T10" fmla="*/ 280 w 451"/>
                  <a:gd name="T11" fmla="*/ 13 h 186"/>
                  <a:gd name="T12" fmla="*/ 241 w 451"/>
                  <a:gd name="T13" fmla="*/ 20 h 186"/>
                  <a:gd name="T14" fmla="*/ 204 w 451"/>
                  <a:gd name="T15" fmla="*/ 30 h 186"/>
                  <a:gd name="T16" fmla="*/ 170 w 451"/>
                  <a:gd name="T17" fmla="*/ 40 h 186"/>
                  <a:gd name="T18" fmla="*/ 138 w 451"/>
                  <a:gd name="T19" fmla="*/ 51 h 186"/>
                  <a:gd name="T20" fmla="*/ 110 w 451"/>
                  <a:gd name="T21" fmla="*/ 64 h 186"/>
                  <a:gd name="T22" fmla="*/ 83 w 451"/>
                  <a:gd name="T23" fmla="*/ 76 h 186"/>
                  <a:gd name="T24" fmla="*/ 60 w 451"/>
                  <a:gd name="T25" fmla="*/ 92 h 186"/>
                  <a:gd name="T26" fmla="*/ 41 w 451"/>
                  <a:gd name="T27" fmla="*/ 107 h 186"/>
                  <a:gd name="T28" fmla="*/ 31 w 451"/>
                  <a:gd name="T29" fmla="*/ 116 h 186"/>
                  <a:gd name="T30" fmla="*/ 24 w 451"/>
                  <a:gd name="T31" fmla="*/ 124 h 186"/>
                  <a:gd name="T32" fmla="*/ 17 w 451"/>
                  <a:gd name="T33" fmla="*/ 134 h 186"/>
                  <a:gd name="T34" fmla="*/ 11 w 451"/>
                  <a:gd name="T35" fmla="*/ 144 h 186"/>
                  <a:gd name="T36" fmla="*/ 7 w 451"/>
                  <a:gd name="T37" fmla="*/ 154 h 186"/>
                  <a:gd name="T38" fmla="*/ 3 w 451"/>
                  <a:gd name="T39" fmla="*/ 164 h 186"/>
                  <a:gd name="T40" fmla="*/ 1 w 451"/>
                  <a:gd name="T41" fmla="*/ 175 h 186"/>
                  <a:gd name="T42" fmla="*/ 0 w 451"/>
                  <a:gd name="T43" fmla="*/ 186 h 186"/>
                  <a:gd name="T44" fmla="*/ 34 w 451"/>
                  <a:gd name="T45" fmla="*/ 186 h 186"/>
                  <a:gd name="T46" fmla="*/ 35 w 451"/>
                  <a:gd name="T47" fmla="*/ 179 h 186"/>
                  <a:gd name="T48" fmla="*/ 36 w 451"/>
                  <a:gd name="T49" fmla="*/ 172 h 186"/>
                  <a:gd name="T50" fmla="*/ 38 w 451"/>
                  <a:gd name="T51" fmla="*/ 167 h 186"/>
                  <a:gd name="T52" fmla="*/ 41 w 451"/>
                  <a:gd name="T53" fmla="*/ 160 h 186"/>
                  <a:gd name="T54" fmla="*/ 45 w 451"/>
                  <a:gd name="T55" fmla="*/ 152 h 186"/>
                  <a:gd name="T56" fmla="*/ 51 w 451"/>
                  <a:gd name="T57" fmla="*/ 145 h 186"/>
                  <a:gd name="T58" fmla="*/ 56 w 451"/>
                  <a:gd name="T59" fmla="*/ 140 h 186"/>
                  <a:gd name="T60" fmla="*/ 62 w 451"/>
                  <a:gd name="T61" fmla="*/ 133 h 186"/>
                  <a:gd name="T62" fmla="*/ 80 w 451"/>
                  <a:gd name="T63" fmla="*/ 119 h 186"/>
                  <a:gd name="T64" fmla="*/ 100 w 451"/>
                  <a:gd name="T65" fmla="*/ 106 h 186"/>
                  <a:gd name="T66" fmla="*/ 124 w 451"/>
                  <a:gd name="T67" fmla="*/ 93 h 186"/>
                  <a:gd name="T68" fmla="*/ 151 w 451"/>
                  <a:gd name="T69" fmla="*/ 82 h 186"/>
                  <a:gd name="T70" fmla="*/ 180 w 451"/>
                  <a:gd name="T71" fmla="*/ 72 h 186"/>
                  <a:gd name="T72" fmla="*/ 213 w 451"/>
                  <a:gd name="T73" fmla="*/ 62 h 186"/>
                  <a:gd name="T74" fmla="*/ 248 w 451"/>
                  <a:gd name="T75" fmla="*/ 54 h 186"/>
                  <a:gd name="T76" fmla="*/ 286 w 451"/>
                  <a:gd name="T77" fmla="*/ 47 h 186"/>
                  <a:gd name="T78" fmla="*/ 324 w 451"/>
                  <a:gd name="T79" fmla="*/ 41 h 186"/>
                  <a:gd name="T80" fmla="*/ 365 w 451"/>
                  <a:gd name="T81" fmla="*/ 37 h 186"/>
                  <a:gd name="T82" fmla="*/ 407 w 451"/>
                  <a:gd name="T83" fmla="*/ 34 h 186"/>
                  <a:gd name="T84" fmla="*/ 451 w 451"/>
                  <a:gd name="T85" fmla="*/ 34 h 186"/>
                  <a:gd name="T86" fmla="*/ 451 w 451"/>
                  <a:gd name="T87" fmla="*/ 34 h 186"/>
                  <a:gd name="T88" fmla="*/ 451 w 451"/>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6"/>
                  <a:gd name="T137" fmla="*/ 451 w 451"/>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6">
                    <a:moveTo>
                      <a:pt x="451" y="0"/>
                    </a:moveTo>
                    <a:lnTo>
                      <a:pt x="451" y="0"/>
                    </a:lnTo>
                    <a:lnTo>
                      <a:pt x="406" y="0"/>
                    </a:lnTo>
                    <a:lnTo>
                      <a:pt x="362" y="3"/>
                    </a:lnTo>
                    <a:lnTo>
                      <a:pt x="321" y="7"/>
                    </a:lnTo>
                    <a:lnTo>
                      <a:pt x="280" y="13"/>
                    </a:lnTo>
                    <a:lnTo>
                      <a:pt x="241" y="20"/>
                    </a:lnTo>
                    <a:lnTo>
                      <a:pt x="204" y="30"/>
                    </a:lnTo>
                    <a:lnTo>
                      <a:pt x="170" y="40"/>
                    </a:lnTo>
                    <a:lnTo>
                      <a:pt x="138" y="51"/>
                    </a:lnTo>
                    <a:lnTo>
                      <a:pt x="110" y="64"/>
                    </a:lnTo>
                    <a:lnTo>
                      <a:pt x="83" y="76"/>
                    </a:lnTo>
                    <a:lnTo>
                      <a:pt x="60" y="92"/>
                    </a:lnTo>
                    <a:lnTo>
                      <a:pt x="41" y="107"/>
                    </a:lnTo>
                    <a:lnTo>
                      <a:pt x="31" y="116"/>
                    </a:lnTo>
                    <a:lnTo>
                      <a:pt x="24" y="124"/>
                    </a:lnTo>
                    <a:lnTo>
                      <a:pt x="17" y="134"/>
                    </a:lnTo>
                    <a:lnTo>
                      <a:pt x="11" y="144"/>
                    </a:lnTo>
                    <a:lnTo>
                      <a:pt x="7" y="154"/>
                    </a:lnTo>
                    <a:lnTo>
                      <a:pt x="3" y="164"/>
                    </a:lnTo>
                    <a:lnTo>
                      <a:pt x="1" y="175"/>
                    </a:lnTo>
                    <a:lnTo>
                      <a:pt x="0" y="186"/>
                    </a:lnTo>
                    <a:lnTo>
                      <a:pt x="34" y="186"/>
                    </a:lnTo>
                    <a:lnTo>
                      <a:pt x="35" y="179"/>
                    </a:lnTo>
                    <a:lnTo>
                      <a:pt x="36" y="172"/>
                    </a:lnTo>
                    <a:lnTo>
                      <a:pt x="38" y="167"/>
                    </a:lnTo>
                    <a:lnTo>
                      <a:pt x="41" y="160"/>
                    </a:lnTo>
                    <a:lnTo>
                      <a:pt x="45" y="152"/>
                    </a:lnTo>
                    <a:lnTo>
                      <a:pt x="51" y="145"/>
                    </a:lnTo>
                    <a:lnTo>
                      <a:pt x="56" y="140"/>
                    </a:lnTo>
                    <a:lnTo>
                      <a:pt x="62" y="133"/>
                    </a:lnTo>
                    <a:lnTo>
                      <a:pt x="80" y="119"/>
                    </a:lnTo>
                    <a:lnTo>
                      <a:pt x="100" y="106"/>
                    </a:lnTo>
                    <a:lnTo>
                      <a:pt x="124" y="93"/>
                    </a:lnTo>
                    <a:lnTo>
                      <a:pt x="151" y="82"/>
                    </a:lnTo>
                    <a:lnTo>
                      <a:pt x="180" y="72"/>
                    </a:lnTo>
                    <a:lnTo>
                      <a:pt x="213" y="62"/>
                    </a:lnTo>
                    <a:lnTo>
                      <a:pt x="248" y="54"/>
                    </a:lnTo>
                    <a:lnTo>
                      <a:pt x="286" y="47"/>
                    </a:lnTo>
                    <a:lnTo>
                      <a:pt x="324" y="41"/>
                    </a:lnTo>
                    <a:lnTo>
                      <a:pt x="365" y="37"/>
                    </a:lnTo>
                    <a:lnTo>
                      <a:pt x="407" y="34"/>
                    </a:lnTo>
                    <a:lnTo>
                      <a:pt x="451" y="34"/>
                    </a:lnTo>
                    <a:lnTo>
                      <a:pt x="451" y="0"/>
                    </a:lnTo>
                    <a:close/>
                  </a:path>
                </a:pathLst>
              </a:custGeom>
              <a:solidFill>
                <a:srgbClr val="1F1A17"/>
              </a:solidFill>
              <a:ln w="9525">
                <a:noFill/>
                <a:round/>
                <a:headEnd/>
                <a:tailEnd/>
              </a:ln>
            </p:spPr>
            <p:txBody>
              <a:bodyPr/>
              <a:lstStyle/>
              <a:p>
                <a:endParaRPr lang="hu-HU"/>
              </a:p>
            </p:txBody>
          </p:sp>
          <p:sp>
            <p:nvSpPr>
              <p:cNvPr id="57815" name="Rectangle 1404"/>
              <p:cNvSpPr>
                <a:spLocks noChangeArrowheads="1"/>
              </p:cNvSpPr>
              <p:nvPr/>
            </p:nvSpPr>
            <p:spPr bwMode="auto">
              <a:xfrm>
                <a:off x="453" y="1585"/>
                <a:ext cx="510"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816" name="Rectangle 1405"/>
              <p:cNvSpPr>
                <a:spLocks noChangeArrowheads="1"/>
              </p:cNvSpPr>
              <p:nvPr/>
            </p:nvSpPr>
            <p:spPr bwMode="auto">
              <a:xfrm>
                <a:off x="453" y="1585"/>
                <a:ext cx="510"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817" name="Rectangle 1406"/>
              <p:cNvSpPr>
                <a:spLocks noChangeArrowheads="1"/>
              </p:cNvSpPr>
              <p:nvPr/>
            </p:nvSpPr>
            <p:spPr bwMode="auto">
              <a:xfrm>
                <a:off x="453" y="1585"/>
                <a:ext cx="510" cy="121"/>
              </a:xfrm>
              <a:prstGeom prst="rect">
                <a:avLst/>
              </a:prstGeom>
              <a:solidFill>
                <a:srgbClr val="393633"/>
              </a:solidFill>
              <a:ln w="9525">
                <a:noFill/>
                <a:miter lim="800000"/>
                <a:headEnd/>
                <a:tailEnd/>
              </a:ln>
            </p:spPr>
            <p:txBody>
              <a:bodyPr/>
              <a:lstStyle/>
              <a:p>
                <a:endParaRPr lang="hu-HU">
                  <a:latin typeface="Calibri" pitchFamily="34" charset="0"/>
                </a:endParaRPr>
              </a:p>
            </p:txBody>
          </p:sp>
          <p:sp>
            <p:nvSpPr>
              <p:cNvPr id="57818" name="Rectangle 1407"/>
              <p:cNvSpPr>
                <a:spLocks noChangeArrowheads="1"/>
              </p:cNvSpPr>
              <p:nvPr/>
            </p:nvSpPr>
            <p:spPr bwMode="auto">
              <a:xfrm>
                <a:off x="453" y="1585"/>
                <a:ext cx="98" cy="121"/>
              </a:xfrm>
              <a:prstGeom prst="rect">
                <a:avLst/>
              </a:prstGeom>
              <a:solidFill>
                <a:srgbClr val="009240"/>
              </a:solidFill>
              <a:ln w="9525">
                <a:noFill/>
                <a:miter lim="800000"/>
                <a:headEnd/>
                <a:tailEnd/>
              </a:ln>
            </p:spPr>
            <p:txBody>
              <a:bodyPr/>
              <a:lstStyle/>
              <a:p>
                <a:endParaRPr lang="hu-HU">
                  <a:latin typeface="Calibri" pitchFamily="34" charset="0"/>
                </a:endParaRPr>
              </a:p>
            </p:txBody>
          </p:sp>
          <p:sp>
            <p:nvSpPr>
              <p:cNvPr id="57819" name="Rectangle 1408"/>
              <p:cNvSpPr>
                <a:spLocks noChangeArrowheads="1"/>
              </p:cNvSpPr>
              <p:nvPr/>
            </p:nvSpPr>
            <p:spPr bwMode="auto">
              <a:xfrm>
                <a:off x="864" y="1585"/>
                <a:ext cx="99" cy="121"/>
              </a:xfrm>
              <a:prstGeom prst="rect">
                <a:avLst/>
              </a:prstGeom>
              <a:solidFill>
                <a:srgbClr val="0093DD"/>
              </a:solidFill>
              <a:ln w="9525">
                <a:noFill/>
                <a:miter lim="800000"/>
                <a:headEnd/>
                <a:tailEnd/>
              </a:ln>
            </p:spPr>
            <p:txBody>
              <a:bodyPr/>
              <a:lstStyle/>
              <a:p>
                <a:endParaRPr lang="hu-HU">
                  <a:latin typeface="Calibri" pitchFamily="34" charset="0"/>
                </a:endParaRPr>
              </a:p>
            </p:txBody>
          </p:sp>
          <p:sp>
            <p:nvSpPr>
              <p:cNvPr id="57820" name="Rectangle 1409"/>
              <p:cNvSpPr>
                <a:spLocks noChangeArrowheads="1"/>
              </p:cNvSpPr>
              <p:nvPr/>
            </p:nvSpPr>
            <p:spPr bwMode="auto">
              <a:xfrm>
                <a:off x="605" y="1599"/>
                <a:ext cx="207"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FFFFFF"/>
                    </a:solidFill>
                    <a:latin typeface="Lucida Sans" pitchFamily="34" charset="0"/>
                  </a:rPr>
                  <a:t>Gene</a:t>
                </a:r>
                <a:endParaRPr lang="en-US">
                  <a:latin typeface="Lucida Sans" pitchFamily="34" charset="0"/>
                </a:endParaRPr>
              </a:p>
            </p:txBody>
          </p:sp>
          <p:sp>
            <p:nvSpPr>
              <p:cNvPr id="57821" name="Rectangle 1410"/>
              <p:cNvSpPr>
                <a:spLocks noChangeArrowheads="1"/>
              </p:cNvSpPr>
              <p:nvPr/>
            </p:nvSpPr>
            <p:spPr bwMode="auto">
              <a:xfrm>
                <a:off x="567" y="1732"/>
                <a:ext cx="294"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Protein</a:t>
                </a:r>
                <a:endParaRPr lang="en-US">
                  <a:latin typeface="Lucida Sans" pitchFamily="34" charset="0"/>
                </a:endParaRPr>
              </a:p>
            </p:txBody>
          </p:sp>
          <p:sp>
            <p:nvSpPr>
              <p:cNvPr id="57822" name="Rectangle 1411"/>
              <p:cNvSpPr>
                <a:spLocks noChangeArrowheads="1"/>
              </p:cNvSpPr>
              <p:nvPr/>
            </p:nvSpPr>
            <p:spPr bwMode="auto">
              <a:xfrm>
                <a:off x="464" y="1824"/>
                <a:ext cx="496"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Localization</a:t>
                </a:r>
                <a:endParaRPr lang="en-US">
                  <a:latin typeface="Lucida Sans" pitchFamily="34" charset="0"/>
                </a:endParaRPr>
              </a:p>
            </p:txBody>
          </p:sp>
        </p:grpSp>
        <p:grpSp>
          <p:nvGrpSpPr>
            <p:cNvPr id="10" name="Group 1412"/>
            <p:cNvGrpSpPr>
              <a:grpSpLocks/>
            </p:cNvGrpSpPr>
            <p:nvPr/>
          </p:nvGrpSpPr>
          <p:grpSpPr bwMode="auto">
            <a:xfrm>
              <a:off x="199" y="1475"/>
              <a:ext cx="3450" cy="1510"/>
              <a:chOff x="199" y="1475"/>
              <a:chExt cx="3450" cy="1510"/>
            </a:xfrm>
          </p:grpSpPr>
          <p:sp>
            <p:nvSpPr>
              <p:cNvPr id="57423" name="Freeform 1413"/>
              <p:cNvSpPr>
                <a:spLocks/>
              </p:cNvSpPr>
              <p:nvPr/>
            </p:nvSpPr>
            <p:spPr bwMode="auto">
              <a:xfrm>
                <a:off x="3133" y="1610"/>
                <a:ext cx="451" cy="186"/>
              </a:xfrm>
              <a:custGeom>
                <a:avLst/>
                <a:gdLst>
                  <a:gd name="T0" fmla="*/ 451 w 451"/>
                  <a:gd name="T1" fmla="*/ 186 h 186"/>
                  <a:gd name="T2" fmla="*/ 451 w 451"/>
                  <a:gd name="T3" fmla="*/ 186 h 186"/>
                  <a:gd name="T4" fmla="*/ 450 w 451"/>
                  <a:gd name="T5" fmla="*/ 175 h 186"/>
                  <a:gd name="T6" fmla="*/ 448 w 451"/>
                  <a:gd name="T7" fmla="*/ 164 h 186"/>
                  <a:gd name="T8" fmla="*/ 444 w 451"/>
                  <a:gd name="T9" fmla="*/ 154 h 186"/>
                  <a:gd name="T10" fmla="*/ 440 w 451"/>
                  <a:gd name="T11" fmla="*/ 144 h 186"/>
                  <a:gd name="T12" fmla="*/ 434 w 451"/>
                  <a:gd name="T13" fmla="*/ 134 h 186"/>
                  <a:gd name="T14" fmla="*/ 427 w 451"/>
                  <a:gd name="T15" fmla="*/ 124 h 186"/>
                  <a:gd name="T16" fmla="*/ 420 w 451"/>
                  <a:gd name="T17" fmla="*/ 116 h 186"/>
                  <a:gd name="T18" fmla="*/ 410 w 451"/>
                  <a:gd name="T19" fmla="*/ 107 h 186"/>
                  <a:gd name="T20" fmla="*/ 391 w 451"/>
                  <a:gd name="T21" fmla="*/ 92 h 186"/>
                  <a:gd name="T22" fmla="*/ 368 w 451"/>
                  <a:gd name="T23" fmla="*/ 76 h 186"/>
                  <a:gd name="T24" fmla="*/ 341 w 451"/>
                  <a:gd name="T25" fmla="*/ 64 h 186"/>
                  <a:gd name="T26" fmla="*/ 313 w 451"/>
                  <a:gd name="T27" fmla="*/ 51 h 186"/>
                  <a:gd name="T28" fmla="*/ 281 w 451"/>
                  <a:gd name="T29" fmla="*/ 40 h 186"/>
                  <a:gd name="T30" fmla="*/ 247 w 451"/>
                  <a:gd name="T31" fmla="*/ 30 h 186"/>
                  <a:gd name="T32" fmla="*/ 210 w 451"/>
                  <a:gd name="T33" fmla="*/ 20 h 186"/>
                  <a:gd name="T34" fmla="*/ 171 w 451"/>
                  <a:gd name="T35" fmla="*/ 13 h 186"/>
                  <a:gd name="T36" fmla="*/ 130 w 451"/>
                  <a:gd name="T37" fmla="*/ 7 h 186"/>
                  <a:gd name="T38" fmla="*/ 89 w 451"/>
                  <a:gd name="T39" fmla="*/ 3 h 186"/>
                  <a:gd name="T40" fmla="*/ 45 w 451"/>
                  <a:gd name="T41" fmla="*/ 0 h 186"/>
                  <a:gd name="T42" fmla="*/ 0 w 451"/>
                  <a:gd name="T43" fmla="*/ 0 h 186"/>
                  <a:gd name="T44" fmla="*/ 0 w 451"/>
                  <a:gd name="T45" fmla="*/ 34 h 186"/>
                  <a:gd name="T46" fmla="*/ 44 w 451"/>
                  <a:gd name="T47" fmla="*/ 34 h 186"/>
                  <a:gd name="T48" fmla="*/ 86 w 451"/>
                  <a:gd name="T49" fmla="*/ 37 h 186"/>
                  <a:gd name="T50" fmla="*/ 127 w 451"/>
                  <a:gd name="T51" fmla="*/ 41 h 186"/>
                  <a:gd name="T52" fmla="*/ 165 w 451"/>
                  <a:gd name="T53" fmla="*/ 47 h 186"/>
                  <a:gd name="T54" fmla="*/ 203 w 451"/>
                  <a:gd name="T55" fmla="*/ 54 h 186"/>
                  <a:gd name="T56" fmla="*/ 238 w 451"/>
                  <a:gd name="T57" fmla="*/ 62 h 186"/>
                  <a:gd name="T58" fmla="*/ 271 w 451"/>
                  <a:gd name="T59" fmla="*/ 72 h 186"/>
                  <a:gd name="T60" fmla="*/ 300 w 451"/>
                  <a:gd name="T61" fmla="*/ 82 h 186"/>
                  <a:gd name="T62" fmla="*/ 327 w 451"/>
                  <a:gd name="T63" fmla="*/ 93 h 186"/>
                  <a:gd name="T64" fmla="*/ 351 w 451"/>
                  <a:gd name="T65" fmla="*/ 106 h 186"/>
                  <a:gd name="T66" fmla="*/ 371 w 451"/>
                  <a:gd name="T67" fmla="*/ 119 h 186"/>
                  <a:gd name="T68" fmla="*/ 389 w 451"/>
                  <a:gd name="T69" fmla="*/ 133 h 186"/>
                  <a:gd name="T70" fmla="*/ 395 w 451"/>
                  <a:gd name="T71" fmla="*/ 140 h 186"/>
                  <a:gd name="T72" fmla="*/ 400 w 451"/>
                  <a:gd name="T73" fmla="*/ 145 h 186"/>
                  <a:gd name="T74" fmla="*/ 406 w 451"/>
                  <a:gd name="T75" fmla="*/ 152 h 186"/>
                  <a:gd name="T76" fmla="*/ 410 w 451"/>
                  <a:gd name="T77" fmla="*/ 160 h 186"/>
                  <a:gd name="T78" fmla="*/ 413 w 451"/>
                  <a:gd name="T79" fmla="*/ 167 h 186"/>
                  <a:gd name="T80" fmla="*/ 415 w 451"/>
                  <a:gd name="T81" fmla="*/ 172 h 186"/>
                  <a:gd name="T82" fmla="*/ 416 w 451"/>
                  <a:gd name="T83" fmla="*/ 179 h 186"/>
                  <a:gd name="T84" fmla="*/ 417 w 451"/>
                  <a:gd name="T85" fmla="*/ 186 h 186"/>
                  <a:gd name="T86" fmla="*/ 417 w 451"/>
                  <a:gd name="T87" fmla="*/ 186 h 186"/>
                  <a:gd name="T88" fmla="*/ 451 w 451"/>
                  <a:gd name="T89" fmla="*/ 186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6"/>
                  <a:gd name="T137" fmla="*/ 451 w 451"/>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6">
                    <a:moveTo>
                      <a:pt x="451" y="186"/>
                    </a:moveTo>
                    <a:lnTo>
                      <a:pt x="451" y="186"/>
                    </a:lnTo>
                    <a:lnTo>
                      <a:pt x="450" y="175"/>
                    </a:lnTo>
                    <a:lnTo>
                      <a:pt x="448" y="164"/>
                    </a:lnTo>
                    <a:lnTo>
                      <a:pt x="444" y="154"/>
                    </a:lnTo>
                    <a:lnTo>
                      <a:pt x="440" y="144"/>
                    </a:lnTo>
                    <a:lnTo>
                      <a:pt x="434" y="134"/>
                    </a:lnTo>
                    <a:lnTo>
                      <a:pt x="427" y="124"/>
                    </a:lnTo>
                    <a:lnTo>
                      <a:pt x="420" y="116"/>
                    </a:lnTo>
                    <a:lnTo>
                      <a:pt x="410" y="107"/>
                    </a:lnTo>
                    <a:lnTo>
                      <a:pt x="391" y="92"/>
                    </a:lnTo>
                    <a:lnTo>
                      <a:pt x="368" y="76"/>
                    </a:lnTo>
                    <a:lnTo>
                      <a:pt x="341" y="64"/>
                    </a:lnTo>
                    <a:lnTo>
                      <a:pt x="313" y="51"/>
                    </a:lnTo>
                    <a:lnTo>
                      <a:pt x="281" y="40"/>
                    </a:lnTo>
                    <a:lnTo>
                      <a:pt x="247" y="30"/>
                    </a:lnTo>
                    <a:lnTo>
                      <a:pt x="210" y="20"/>
                    </a:lnTo>
                    <a:lnTo>
                      <a:pt x="171" y="13"/>
                    </a:lnTo>
                    <a:lnTo>
                      <a:pt x="130" y="7"/>
                    </a:lnTo>
                    <a:lnTo>
                      <a:pt x="89" y="3"/>
                    </a:lnTo>
                    <a:lnTo>
                      <a:pt x="45" y="0"/>
                    </a:lnTo>
                    <a:lnTo>
                      <a:pt x="0" y="0"/>
                    </a:lnTo>
                    <a:lnTo>
                      <a:pt x="0" y="34"/>
                    </a:lnTo>
                    <a:lnTo>
                      <a:pt x="44" y="34"/>
                    </a:lnTo>
                    <a:lnTo>
                      <a:pt x="86" y="37"/>
                    </a:lnTo>
                    <a:lnTo>
                      <a:pt x="127" y="41"/>
                    </a:lnTo>
                    <a:lnTo>
                      <a:pt x="165" y="47"/>
                    </a:lnTo>
                    <a:lnTo>
                      <a:pt x="203" y="54"/>
                    </a:lnTo>
                    <a:lnTo>
                      <a:pt x="238" y="62"/>
                    </a:lnTo>
                    <a:lnTo>
                      <a:pt x="271" y="72"/>
                    </a:lnTo>
                    <a:lnTo>
                      <a:pt x="300" y="82"/>
                    </a:lnTo>
                    <a:lnTo>
                      <a:pt x="327" y="93"/>
                    </a:lnTo>
                    <a:lnTo>
                      <a:pt x="351" y="106"/>
                    </a:lnTo>
                    <a:lnTo>
                      <a:pt x="371" y="119"/>
                    </a:lnTo>
                    <a:lnTo>
                      <a:pt x="389" y="133"/>
                    </a:lnTo>
                    <a:lnTo>
                      <a:pt x="395" y="140"/>
                    </a:lnTo>
                    <a:lnTo>
                      <a:pt x="400" y="145"/>
                    </a:lnTo>
                    <a:lnTo>
                      <a:pt x="406" y="152"/>
                    </a:lnTo>
                    <a:lnTo>
                      <a:pt x="410" y="160"/>
                    </a:lnTo>
                    <a:lnTo>
                      <a:pt x="413" y="167"/>
                    </a:lnTo>
                    <a:lnTo>
                      <a:pt x="415" y="172"/>
                    </a:lnTo>
                    <a:lnTo>
                      <a:pt x="416" y="179"/>
                    </a:lnTo>
                    <a:lnTo>
                      <a:pt x="417" y="186"/>
                    </a:lnTo>
                    <a:lnTo>
                      <a:pt x="451" y="186"/>
                    </a:lnTo>
                    <a:close/>
                  </a:path>
                </a:pathLst>
              </a:custGeom>
              <a:solidFill>
                <a:srgbClr val="1F1A17"/>
              </a:solidFill>
              <a:ln w="9525">
                <a:noFill/>
                <a:round/>
                <a:headEnd/>
                <a:tailEnd/>
              </a:ln>
            </p:spPr>
            <p:txBody>
              <a:bodyPr/>
              <a:lstStyle/>
              <a:p>
                <a:endParaRPr lang="hu-HU"/>
              </a:p>
            </p:txBody>
          </p:sp>
          <p:sp>
            <p:nvSpPr>
              <p:cNvPr id="57424" name="Freeform 1414"/>
              <p:cNvSpPr>
                <a:spLocks/>
              </p:cNvSpPr>
              <p:nvPr/>
            </p:nvSpPr>
            <p:spPr bwMode="auto">
              <a:xfrm>
                <a:off x="3133" y="1796"/>
                <a:ext cx="451" cy="185"/>
              </a:xfrm>
              <a:custGeom>
                <a:avLst/>
                <a:gdLst>
                  <a:gd name="T0" fmla="*/ 0 w 451"/>
                  <a:gd name="T1" fmla="*/ 185 h 185"/>
                  <a:gd name="T2" fmla="*/ 0 w 451"/>
                  <a:gd name="T3" fmla="*/ 185 h 185"/>
                  <a:gd name="T4" fmla="*/ 45 w 451"/>
                  <a:gd name="T5" fmla="*/ 185 h 185"/>
                  <a:gd name="T6" fmla="*/ 89 w 451"/>
                  <a:gd name="T7" fmla="*/ 182 h 185"/>
                  <a:gd name="T8" fmla="*/ 130 w 451"/>
                  <a:gd name="T9" fmla="*/ 178 h 185"/>
                  <a:gd name="T10" fmla="*/ 171 w 451"/>
                  <a:gd name="T11" fmla="*/ 172 h 185"/>
                  <a:gd name="T12" fmla="*/ 210 w 451"/>
                  <a:gd name="T13" fmla="*/ 165 h 185"/>
                  <a:gd name="T14" fmla="*/ 247 w 451"/>
                  <a:gd name="T15" fmla="*/ 157 h 185"/>
                  <a:gd name="T16" fmla="*/ 281 w 451"/>
                  <a:gd name="T17" fmla="*/ 145 h 185"/>
                  <a:gd name="T18" fmla="*/ 313 w 451"/>
                  <a:gd name="T19" fmla="*/ 134 h 185"/>
                  <a:gd name="T20" fmla="*/ 341 w 451"/>
                  <a:gd name="T21" fmla="*/ 123 h 185"/>
                  <a:gd name="T22" fmla="*/ 368 w 451"/>
                  <a:gd name="T23" fmla="*/ 109 h 185"/>
                  <a:gd name="T24" fmla="*/ 391 w 451"/>
                  <a:gd name="T25" fmla="*/ 93 h 185"/>
                  <a:gd name="T26" fmla="*/ 410 w 451"/>
                  <a:gd name="T27" fmla="*/ 78 h 185"/>
                  <a:gd name="T28" fmla="*/ 420 w 451"/>
                  <a:gd name="T29" fmla="*/ 69 h 185"/>
                  <a:gd name="T30" fmla="*/ 427 w 451"/>
                  <a:gd name="T31" fmla="*/ 61 h 185"/>
                  <a:gd name="T32" fmla="*/ 434 w 451"/>
                  <a:gd name="T33" fmla="*/ 51 h 185"/>
                  <a:gd name="T34" fmla="*/ 440 w 451"/>
                  <a:gd name="T35" fmla="*/ 41 h 185"/>
                  <a:gd name="T36" fmla="*/ 444 w 451"/>
                  <a:gd name="T37" fmla="*/ 31 h 185"/>
                  <a:gd name="T38" fmla="*/ 448 w 451"/>
                  <a:gd name="T39" fmla="*/ 21 h 185"/>
                  <a:gd name="T40" fmla="*/ 450 w 451"/>
                  <a:gd name="T41" fmla="*/ 10 h 185"/>
                  <a:gd name="T42" fmla="*/ 451 w 451"/>
                  <a:gd name="T43" fmla="*/ 0 h 185"/>
                  <a:gd name="T44" fmla="*/ 417 w 451"/>
                  <a:gd name="T45" fmla="*/ 0 h 185"/>
                  <a:gd name="T46" fmla="*/ 416 w 451"/>
                  <a:gd name="T47" fmla="*/ 6 h 185"/>
                  <a:gd name="T48" fmla="*/ 415 w 451"/>
                  <a:gd name="T49" fmla="*/ 13 h 185"/>
                  <a:gd name="T50" fmla="*/ 413 w 451"/>
                  <a:gd name="T51" fmla="*/ 19 h 185"/>
                  <a:gd name="T52" fmla="*/ 410 w 451"/>
                  <a:gd name="T53" fmla="*/ 26 h 185"/>
                  <a:gd name="T54" fmla="*/ 406 w 451"/>
                  <a:gd name="T55" fmla="*/ 33 h 185"/>
                  <a:gd name="T56" fmla="*/ 400 w 451"/>
                  <a:gd name="T57" fmla="*/ 40 h 185"/>
                  <a:gd name="T58" fmla="*/ 395 w 451"/>
                  <a:gd name="T59" fmla="*/ 47 h 185"/>
                  <a:gd name="T60" fmla="*/ 389 w 451"/>
                  <a:gd name="T61" fmla="*/ 52 h 185"/>
                  <a:gd name="T62" fmla="*/ 371 w 451"/>
                  <a:gd name="T63" fmla="*/ 66 h 185"/>
                  <a:gd name="T64" fmla="*/ 351 w 451"/>
                  <a:gd name="T65" fmla="*/ 79 h 185"/>
                  <a:gd name="T66" fmla="*/ 327 w 451"/>
                  <a:gd name="T67" fmla="*/ 92 h 185"/>
                  <a:gd name="T68" fmla="*/ 300 w 451"/>
                  <a:gd name="T69" fmla="*/ 103 h 185"/>
                  <a:gd name="T70" fmla="*/ 271 w 451"/>
                  <a:gd name="T71" fmla="*/ 114 h 185"/>
                  <a:gd name="T72" fmla="*/ 238 w 451"/>
                  <a:gd name="T73" fmla="*/ 123 h 185"/>
                  <a:gd name="T74" fmla="*/ 203 w 451"/>
                  <a:gd name="T75" fmla="*/ 131 h 185"/>
                  <a:gd name="T76" fmla="*/ 165 w 451"/>
                  <a:gd name="T77" fmla="*/ 138 h 185"/>
                  <a:gd name="T78" fmla="*/ 127 w 451"/>
                  <a:gd name="T79" fmla="*/ 144 h 185"/>
                  <a:gd name="T80" fmla="*/ 86 w 451"/>
                  <a:gd name="T81" fmla="*/ 148 h 185"/>
                  <a:gd name="T82" fmla="*/ 44 w 451"/>
                  <a:gd name="T83" fmla="*/ 151 h 185"/>
                  <a:gd name="T84" fmla="*/ 0 w 451"/>
                  <a:gd name="T85" fmla="*/ 151 h 185"/>
                  <a:gd name="T86" fmla="*/ 0 w 451"/>
                  <a:gd name="T87" fmla="*/ 151 h 185"/>
                  <a:gd name="T88" fmla="*/ 0 w 451"/>
                  <a:gd name="T89" fmla="*/ 185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5"/>
                  <a:gd name="T137" fmla="*/ 451 w 451"/>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5">
                    <a:moveTo>
                      <a:pt x="0" y="185"/>
                    </a:moveTo>
                    <a:lnTo>
                      <a:pt x="0" y="185"/>
                    </a:lnTo>
                    <a:lnTo>
                      <a:pt x="45" y="185"/>
                    </a:lnTo>
                    <a:lnTo>
                      <a:pt x="89" y="182"/>
                    </a:lnTo>
                    <a:lnTo>
                      <a:pt x="130" y="178"/>
                    </a:lnTo>
                    <a:lnTo>
                      <a:pt x="171" y="172"/>
                    </a:lnTo>
                    <a:lnTo>
                      <a:pt x="210" y="165"/>
                    </a:lnTo>
                    <a:lnTo>
                      <a:pt x="247" y="157"/>
                    </a:lnTo>
                    <a:lnTo>
                      <a:pt x="281" y="145"/>
                    </a:lnTo>
                    <a:lnTo>
                      <a:pt x="313" y="134"/>
                    </a:lnTo>
                    <a:lnTo>
                      <a:pt x="341" y="123"/>
                    </a:lnTo>
                    <a:lnTo>
                      <a:pt x="368" y="109"/>
                    </a:lnTo>
                    <a:lnTo>
                      <a:pt x="391" y="93"/>
                    </a:lnTo>
                    <a:lnTo>
                      <a:pt x="410" y="78"/>
                    </a:lnTo>
                    <a:lnTo>
                      <a:pt x="420" y="69"/>
                    </a:lnTo>
                    <a:lnTo>
                      <a:pt x="427" y="61"/>
                    </a:lnTo>
                    <a:lnTo>
                      <a:pt x="434" y="51"/>
                    </a:lnTo>
                    <a:lnTo>
                      <a:pt x="440" y="41"/>
                    </a:lnTo>
                    <a:lnTo>
                      <a:pt x="444" y="31"/>
                    </a:lnTo>
                    <a:lnTo>
                      <a:pt x="448" y="21"/>
                    </a:lnTo>
                    <a:lnTo>
                      <a:pt x="450" y="10"/>
                    </a:lnTo>
                    <a:lnTo>
                      <a:pt x="451" y="0"/>
                    </a:lnTo>
                    <a:lnTo>
                      <a:pt x="417" y="0"/>
                    </a:lnTo>
                    <a:lnTo>
                      <a:pt x="416" y="6"/>
                    </a:lnTo>
                    <a:lnTo>
                      <a:pt x="415" y="13"/>
                    </a:lnTo>
                    <a:lnTo>
                      <a:pt x="413" y="19"/>
                    </a:lnTo>
                    <a:lnTo>
                      <a:pt x="410" y="26"/>
                    </a:lnTo>
                    <a:lnTo>
                      <a:pt x="406" y="33"/>
                    </a:lnTo>
                    <a:lnTo>
                      <a:pt x="400" y="40"/>
                    </a:lnTo>
                    <a:lnTo>
                      <a:pt x="395" y="47"/>
                    </a:lnTo>
                    <a:lnTo>
                      <a:pt x="389" y="52"/>
                    </a:lnTo>
                    <a:lnTo>
                      <a:pt x="371" y="66"/>
                    </a:lnTo>
                    <a:lnTo>
                      <a:pt x="351" y="79"/>
                    </a:lnTo>
                    <a:lnTo>
                      <a:pt x="327" y="92"/>
                    </a:lnTo>
                    <a:lnTo>
                      <a:pt x="300" y="103"/>
                    </a:lnTo>
                    <a:lnTo>
                      <a:pt x="271" y="114"/>
                    </a:lnTo>
                    <a:lnTo>
                      <a:pt x="238" y="123"/>
                    </a:lnTo>
                    <a:lnTo>
                      <a:pt x="203" y="131"/>
                    </a:lnTo>
                    <a:lnTo>
                      <a:pt x="165" y="138"/>
                    </a:lnTo>
                    <a:lnTo>
                      <a:pt x="127" y="144"/>
                    </a:lnTo>
                    <a:lnTo>
                      <a:pt x="86" y="148"/>
                    </a:lnTo>
                    <a:lnTo>
                      <a:pt x="44" y="151"/>
                    </a:lnTo>
                    <a:lnTo>
                      <a:pt x="0" y="151"/>
                    </a:lnTo>
                    <a:lnTo>
                      <a:pt x="0" y="185"/>
                    </a:lnTo>
                    <a:close/>
                  </a:path>
                </a:pathLst>
              </a:custGeom>
              <a:solidFill>
                <a:srgbClr val="1F1A17"/>
              </a:solidFill>
              <a:ln w="9525">
                <a:noFill/>
                <a:round/>
                <a:headEnd/>
                <a:tailEnd/>
              </a:ln>
            </p:spPr>
            <p:txBody>
              <a:bodyPr/>
              <a:lstStyle/>
              <a:p>
                <a:endParaRPr lang="hu-HU"/>
              </a:p>
            </p:txBody>
          </p:sp>
          <p:sp>
            <p:nvSpPr>
              <p:cNvPr id="57425" name="Freeform 1415"/>
              <p:cNvSpPr>
                <a:spLocks/>
              </p:cNvSpPr>
              <p:nvPr/>
            </p:nvSpPr>
            <p:spPr bwMode="auto">
              <a:xfrm>
                <a:off x="2683" y="1796"/>
                <a:ext cx="450" cy="185"/>
              </a:xfrm>
              <a:custGeom>
                <a:avLst/>
                <a:gdLst>
                  <a:gd name="T0" fmla="*/ 0 w 450"/>
                  <a:gd name="T1" fmla="*/ 0 h 185"/>
                  <a:gd name="T2" fmla="*/ 0 w 450"/>
                  <a:gd name="T3" fmla="*/ 0 h 185"/>
                  <a:gd name="T4" fmla="*/ 0 w 450"/>
                  <a:gd name="T5" fmla="*/ 10 h 185"/>
                  <a:gd name="T6" fmla="*/ 2 w 450"/>
                  <a:gd name="T7" fmla="*/ 21 h 185"/>
                  <a:gd name="T8" fmla="*/ 5 w 450"/>
                  <a:gd name="T9" fmla="*/ 31 h 185"/>
                  <a:gd name="T10" fmla="*/ 9 w 450"/>
                  <a:gd name="T11" fmla="*/ 41 h 185"/>
                  <a:gd name="T12" fmla="*/ 16 w 450"/>
                  <a:gd name="T13" fmla="*/ 51 h 185"/>
                  <a:gd name="T14" fmla="*/ 22 w 450"/>
                  <a:gd name="T15" fmla="*/ 61 h 185"/>
                  <a:gd name="T16" fmla="*/ 31 w 450"/>
                  <a:gd name="T17" fmla="*/ 69 h 185"/>
                  <a:gd name="T18" fmla="*/ 39 w 450"/>
                  <a:gd name="T19" fmla="*/ 78 h 185"/>
                  <a:gd name="T20" fmla="*/ 59 w 450"/>
                  <a:gd name="T21" fmla="*/ 93 h 185"/>
                  <a:gd name="T22" fmla="*/ 83 w 450"/>
                  <a:gd name="T23" fmla="*/ 109 h 185"/>
                  <a:gd name="T24" fmla="*/ 108 w 450"/>
                  <a:gd name="T25" fmla="*/ 123 h 185"/>
                  <a:gd name="T26" fmla="*/ 138 w 450"/>
                  <a:gd name="T27" fmla="*/ 134 h 185"/>
                  <a:gd name="T28" fmla="*/ 169 w 450"/>
                  <a:gd name="T29" fmla="*/ 145 h 185"/>
                  <a:gd name="T30" fmla="*/ 204 w 450"/>
                  <a:gd name="T31" fmla="*/ 157 h 185"/>
                  <a:gd name="T32" fmla="*/ 240 w 450"/>
                  <a:gd name="T33" fmla="*/ 165 h 185"/>
                  <a:gd name="T34" fmla="*/ 279 w 450"/>
                  <a:gd name="T35" fmla="*/ 172 h 185"/>
                  <a:gd name="T36" fmla="*/ 319 w 450"/>
                  <a:gd name="T37" fmla="*/ 178 h 185"/>
                  <a:gd name="T38" fmla="*/ 362 w 450"/>
                  <a:gd name="T39" fmla="*/ 182 h 185"/>
                  <a:gd name="T40" fmla="*/ 405 w 450"/>
                  <a:gd name="T41" fmla="*/ 185 h 185"/>
                  <a:gd name="T42" fmla="*/ 450 w 450"/>
                  <a:gd name="T43" fmla="*/ 185 h 185"/>
                  <a:gd name="T44" fmla="*/ 450 w 450"/>
                  <a:gd name="T45" fmla="*/ 151 h 185"/>
                  <a:gd name="T46" fmla="*/ 407 w 450"/>
                  <a:gd name="T47" fmla="*/ 151 h 185"/>
                  <a:gd name="T48" fmla="*/ 364 w 450"/>
                  <a:gd name="T49" fmla="*/ 148 h 185"/>
                  <a:gd name="T50" fmla="*/ 324 w 450"/>
                  <a:gd name="T51" fmla="*/ 144 h 185"/>
                  <a:gd name="T52" fmla="*/ 284 w 450"/>
                  <a:gd name="T53" fmla="*/ 138 h 185"/>
                  <a:gd name="T54" fmla="*/ 248 w 450"/>
                  <a:gd name="T55" fmla="*/ 131 h 185"/>
                  <a:gd name="T56" fmla="*/ 212 w 450"/>
                  <a:gd name="T57" fmla="*/ 123 h 185"/>
                  <a:gd name="T58" fmla="*/ 180 w 450"/>
                  <a:gd name="T59" fmla="*/ 114 h 185"/>
                  <a:gd name="T60" fmla="*/ 149 w 450"/>
                  <a:gd name="T61" fmla="*/ 103 h 185"/>
                  <a:gd name="T62" fmla="*/ 122 w 450"/>
                  <a:gd name="T63" fmla="*/ 92 h 185"/>
                  <a:gd name="T64" fmla="*/ 98 w 450"/>
                  <a:gd name="T65" fmla="*/ 79 h 185"/>
                  <a:gd name="T66" fmla="*/ 78 w 450"/>
                  <a:gd name="T67" fmla="*/ 66 h 185"/>
                  <a:gd name="T68" fmla="*/ 62 w 450"/>
                  <a:gd name="T69" fmla="*/ 52 h 185"/>
                  <a:gd name="T70" fmla="*/ 55 w 450"/>
                  <a:gd name="T71" fmla="*/ 47 h 185"/>
                  <a:gd name="T72" fmla="*/ 49 w 450"/>
                  <a:gd name="T73" fmla="*/ 40 h 185"/>
                  <a:gd name="T74" fmla="*/ 43 w 450"/>
                  <a:gd name="T75" fmla="*/ 33 h 185"/>
                  <a:gd name="T76" fmla="*/ 40 w 450"/>
                  <a:gd name="T77" fmla="*/ 26 h 185"/>
                  <a:gd name="T78" fmla="*/ 36 w 450"/>
                  <a:gd name="T79" fmla="*/ 19 h 185"/>
                  <a:gd name="T80" fmla="*/ 35 w 450"/>
                  <a:gd name="T81" fmla="*/ 13 h 185"/>
                  <a:gd name="T82" fmla="*/ 33 w 450"/>
                  <a:gd name="T83" fmla="*/ 6 h 185"/>
                  <a:gd name="T84" fmla="*/ 33 w 450"/>
                  <a:gd name="T85" fmla="*/ 0 h 185"/>
                  <a:gd name="T86" fmla="*/ 33 w 450"/>
                  <a:gd name="T87" fmla="*/ 0 h 185"/>
                  <a:gd name="T88" fmla="*/ 0 w 450"/>
                  <a:gd name="T89" fmla="*/ 0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0"/>
                  <a:gd name="T136" fmla="*/ 0 h 185"/>
                  <a:gd name="T137" fmla="*/ 450 w 450"/>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0" h="185">
                    <a:moveTo>
                      <a:pt x="0" y="0"/>
                    </a:moveTo>
                    <a:lnTo>
                      <a:pt x="0" y="0"/>
                    </a:lnTo>
                    <a:lnTo>
                      <a:pt x="0" y="10"/>
                    </a:lnTo>
                    <a:lnTo>
                      <a:pt x="2" y="21"/>
                    </a:lnTo>
                    <a:lnTo>
                      <a:pt x="5" y="31"/>
                    </a:lnTo>
                    <a:lnTo>
                      <a:pt x="9" y="41"/>
                    </a:lnTo>
                    <a:lnTo>
                      <a:pt x="16" y="51"/>
                    </a:lnTo>
                    <a:lnTo>
                      <a:pt x="22" y="61"/>
                    </a:lnTo>
                    <a:lnTo>
                      <a:pt x="31" y="69"/>
                    </a:lnTo>
                    <a:lnTo>
                      <a:pt x="39" y="78"/>
                    </a:lnTo>
                    <a:lnTo>
                      <a:pt x="59" y="93"/>
                    </a:lnTo>
                    <a:lnTo>
                      <a:pt x="83" y="109"/>
                    </a:lnTo>
                    <a:lnTo>
                      <a:pt x="108" y="123"/>
                    </a:lnTo>
                    <a:lnTo>
                      <a:pt x="138" y="134"/>
                    </a:lnTo>
                    <a:lnTo>
                      <a:pt x="169" y="145"/>
                    </a:lnTo>
                    <a:lnTo>
                      <a:pt x="204" y="157"/>
                    </a:lnTo>
                    <a:lnTo>
                      <a:pt x="240" y="165"/>
                    </a:lnTo>
                    <a:lnTo>
                      <a:pt x="279" y="172"/>
                    </a:lnTo>
                    <a:lnTo>
                      <a:pt x="319" y="178"/>
                    </a:lnTo>
                    <a:lnTo>
                      <a:pt x="362" y="182"/>
                    </a:lnTo>
                    <a:lnTo>
                      <a:pt x="405" y="185"/>
                    </a:lnTo>
                    <a:lnTo>
                      <a:pt x="450" y="185"/>
                    </a:lnTo>
                    <a:lnTo>
                      <a:pt x="450" y="151"/>
                    </a:lnTo>
                    <a:lnTo>
                      <a:pt x="407" y="151"/>
                    </a:lnTo>
                    <a:lnTo>
                      <a:pt x="364" y="148"/>
                    </a:lnTo>
                    <a:lnTo>
                      <a:pt x="324" y="144"/>
                    </a:lnTo>
                    <a:lnTo>
                      <a:pt x="284" y="138"/>
                    </a:lnTo>
                    <a:lnTo>
                      <a:pt x="248" y="131"/>
                    </a:lnTo>
                    <a:lnTo>
                      <a:pt x="212" y="123"/>
                    </a:lnTo>
                    <a:lnTo>
                      <a:pt x="180" y="114"/>
                    </a:lnTo>
                    <a:lnTo>
                      <a:pt x="149" y="103"/>
                    </a:lnTo>
                    <a:lnTo>
                      <a:pt x="122" y="92"/>
                    </a:lnTo>
                    <a:lnTo>
                      <a:pt x="98" y="79"/>
                    </a:lnTo>
                    <a:lnTo>
                      <a:pt x="78" y="66"/>
                    </a:lnTo>
                    <a:lnTo>
                      <a:pt x="62" y="52"/>
                    </a:lnTo>
                    <a:lnTo>
                      <a:pt x="55" y="47"/>
                    </a:lnTo>
                    <a:lnTo>
                      <a:pt x="49" y="40"/>
                    </a:lnTo>
                    <a:lnTo>
                      <a:pt x="43" y="33"/>
                    </a:lnTo>
                    <a:lnTo>
                      <a:pt x="40" y="26"/>
                    </a:lnTo>
                    <a:lnTo>
                      <a:pt x="36" y="19"/>
                    </a:lnTo>
                    <a:lnTo>
                      <a:pt x="35" y="13"/>
                    </a:lnTo>
                    <a:lnTo>
                      <a:pt x="33" y="6"/>
                    </a:lnTo>
                    <a:lnTo>
                      <a:pt x="33" y="0"/>
                    </a:lnTo>
                    <a:lnTo>
                      <a:pt x="0" y="0"/>
                    </a:lnTo>
                    <a:close/>
                  </a:path>
                </a:pathLst>
              </a:custGeom>
              <a:solidFill>
                <a:srgbClr val="1F1A17"/>
              </a:solidFill>
              <a:ln w="9525">
                <a:noFill/>
                <a:round/>
                <a:headEnd/>
                <a:tailEnd/>
              </a:ln>
            </p:spPr>
            <p:txBody>
              <a:bodyPr/>
              <a:lstStyle/>
              <a:p>
                <a:endParaRPr lang="hu-HU"/>
              </a:p>
            </p:txBody>
          </p:sp>
          <p:sp>
            <p:nvSpPr>
              <p:cNvPr id="57426" name="Freeform 1416"/>
              <p:cNvSpPr>
                <a:spLocks/>
              </p:cNvSpPr>
              <p:nvPr/>
            </p:nvSpPr>
            <p:spPr bwMode="auto">
              <a:xfrm>
                <a:off x="2683" y="1610"/>
                <a:ext cx="450" cy="186"/>
              </a:xfrm>
              <a:custGeom>
                <a:avLst/>
                <a:gdLst>
                  <a:gd name="T0" fmla="*/ 450 w 450"/>
                  <a:gd name="T1" fmla="*/ 0 h 186"/>
                  <a:gd name="T2" fmla="*/ 450 w 450"/>
                  <a:gd name="T3" fmla="*/ 0 h 186"/>
                  <a:gd name="T4" fmla="*/ 405 w 450"/>
                  <a:gd name="T5" fmla="*/ 0 h 186"/>
                  <a:gd name="T6" fmla="*/ 362 w 450"/>
                  <a:gd name="T7" fmla="*/ 3 h 186"/>
                  <a:gd name="T8" fmla="*/ 319 w 450"/>
                  <a:gd name="T9" fmla="*/ 7 h 186"/>
                  <a:gd name="T10" fmla="*/ 279 w 450"/>
                  <a:gd name="T11" fmla="*/ 13 h 186"/>
                  <a:gd name="T12" fmla="*/ 240 w 450"/>
                  <a:gd name="T13" fmla="*/ 20 h 186"/>
                  <a:gd name="T14" fmla="*/ 204 w 450"/>
                  <a:gd name="T15" fmla="*/ 30 h 186"/>
                  <a:gd name="T16" fmla="*/ 169 w 450"/>
                  <a:gd name="T17" fmla="*/ 40 h 186"/>
                  <a:gd name="T18" fmla="*/ 138 w 450"/>
                  <a:gd name="T19" fmla="*/ 51 h 186"/>
                  <a:gd name="T20" fmla="*/ 108 w 450"/>
                  <a:gd name="T21" fmla="*/ 64 h 186"/>
                  <a:gd name="T22" fmla="*/ 83 w 450"/>
                  <a:gd name="T23" fmla="*/ 76 h 186"/>
                  <a:gd name="T24" fmla="*/ 59 w 450"/>
                  <a:gd name="T25" fmla="*/ 92 h 186"/>
                  <a:gd name="T26" fmla="*/ 39 w 450"/>
                  <a:gd name="T27" fmla="*/ 107 h 186"/>
                  <a:gd name="T28" fmla="*/ 31 w 450"/>
                  <a:gd name="T29" fmla="*/ 116 h 186"/>
                  <a:gd name="T30" fmla="*/ 22 w 450"/>
                  <a:gd name="T31" fmla="*/ 124 h 186"/>
                  <a:gd name="T32" fmla="*/ 16 w 450"/>
                  <a:gd name="T33" fmla="*/ 134 h 186"/>
                  <a:gd name="T34" fmla="*/ 9 w 450"/>
                  <a:gd name="T35" fmla="*/ 144 h 186"/>
                  <a:gd name="T36" fmla="*/ 5 w 450"/>
                  <a:gd name="T37" fmla="*/ 154 h 186"/>
                  <a:gd name="T38" fmla="*/ 2 w 450"/>
                  <a:gd name="T39" fmla="*/ 164 h 186"/>
                  <a:gd name="T40" fmla="*/ 0 w 450"/>
                  <a:gd name="T41" fmla="*/ 175 h 186"/>
                  <a:gd name="T42" fmla="*/ 0 w 450"/>
                  <a:gd name="T43" fmla="*/ 186 h 186"/>
                  <a:gd name="T44" fmla="*/ 33 w 450"/>
                  <a:gd name="T45" fmla="*/ 186 h 186"/>
                  <a:gd name="T46" fmla="*/ 33 w 450"/>
                  <a:gd name="T47" fmla="*/ 179 h 186"/>
                  <a:gd name="T48" fmla="*/ 35 w 450"/>
                  <a:gd name="T49" fmla="*/ 172 h 186"/>
                  <a:gd name="T50" fmla="*/ 36 w 450"/>
                  <a:gd name="T51" fmla="*/ 167 h 186"/>
                  <a:gd name="T52" fmla="*/ 40 w 450"/>
                  <a:gd name="T53" fmla="*/ 160 h 186"/>
                  <a:gd name="T54" fmla="*/ 43 w 450"/>
                  <a:gd name="T55" fmla="*/ 152 h 186"/>
                  <a:gd name="T56" fmla="*/ 49 w 450"/>
                  <a:gd name="T57" fmla="*/ 145 h 186"/>
                  <a:gd name="T58" fmla="*/ 55 w 450"/>
                  <a:gd name="T59" fmla="*/ 140 h 186"/>
                  <a:gd name="T60" fmla="*/ 62 w 450"/>
                  <a:gd name="T61" fmla="*/ 133 h 186"/>
                  <a:gd name="T62" fmla="*/ 78 w 450"/>
                  <a:gd name="T63" fmla="*/ 119 h 186"/>
                  <a:gd name="T64" fmla="*/ 98 w 450"/>
                  <a:gd name="T65" fmla="*/ 106 h 186"/>
                  <a:gd name="T66" fmla="*/ 122 w 450"/>
                  <a:gd name="T67" fmla="*/ 93 h 186"/>
                  <a:gd name="T68" fmla="*/ 149 w 450"/>
                  <a:gd name="T69" fmla="*/ 82 h 186"/>
                  <a:gd name="T70" fmla="*/ 180 w 450"/>
                  <a:gd name="T71" fmla="*/ 72 h 186"/>
                  <a:gd name="T72" fmla="*/ 212 w 450"/>
                  <a:gd name="T73" fmla="*/ 62 h 186"/>
                  <a:gd name="T74" fmla="*/ 248 w 450"/>
                  <a:gd name="T75" fmla="*/ 54 h 186"/>
                  <a:gd name="T76" fmla="*/ 284 w 450"/>
                  <a:gd name="T77" fmla="*/ 47 h 186"/>
                  <a:gd name="T78" fmla="*/ 324 w 450"/>
                  <a:gd name="T79" fmla="*/ 41 h 186"/>
                  <a:gd name="T80" fmla="*/ 364 w 450"/>
                  <a:gd name="T81" fmla="*/ 37 h 186"/>
                  <a:gd name="T82" fmla="*/ 407 w 450"/>
                  <a:gd name="T83" fmla="*/ 34 h 186"/>
                  <a:gd name="T84" fmla="*/ 450 w 450"/>
                  <a:gd name="T85" fmla="*/ 34 h 186"/>
                  <a:gd name="T86" fmla="*/ 450 w 450"/>
                  <a:gd name="T87" fmla="*/ 34 h 186"/>
                  <a:gd name="T88" fmla="*/ 450 w 450"/>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0"/>
                  <a:gd name="T136" fmla="*/ 0 h 186"/>
                  <a:gd name="T137" fmla="*/ 450 w 450"/>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0" h="186">
                    <a:moveTo>
                      <a:pt x="450" y="0"/>
                    </a:moveTo>
                    <a:lnTo>
                      <a:pt x="450" y="0"/>
                    </a:lnTo>
                    <a:lnTo>
                      <a:pt x="405" y="0"/>
                    </a:lnTo>
                    <a:lnTo>
                      <a:pt x="362" y="3"/>
                    </a:lnTo>
                    <a:lnTo>
                      <a:pt x="319" y="7"/>
                    </a:lnTo>
                    <a:lnTo>
                      <a:pt x="279" y="13"/>
                    </a:lnTo>
                    <a:lnTo>
                      <a:pt x="240" y="20"/>
                    </a:lnTo>
                    <a:lnTo>
                      <a:pt x="204" y="30"/>
                    </a:lnTo>
                    <a:lnTo>
                      <a:pt x="169" y="40"/>
                    </a:lnTo>
                    <a:lnTo>
                      <a:pt x="138" y="51"/>
                    </a:lnTo>
                    <a:lnTo>
                      <a:pt x="108" y="64"/>
                    </a:lnTo>
                    <a:lnTo>
                      <a:pt x="83" y="76"/>
                    </a:lnTo>
                    <a:lnTo>
                      <a:pt x="59" y="92"/>
                    </a:lnTo>
                    <a:lnTo>
                      <a:pt x="39" y="107"/>
                    </a:lnTo>
                    <a:lnTo>
                      <a:pt x="31" y="116"/>
                    </a:lnTo>
                    <a:lnTo>
                      <a:pt x="22" y="124"/>
                    </a:lnTo>
                    <a:lnTo>
                      <a:pt x="16" y="134"/>
                    </a:lnTo>
                    <a:lnTo>
                      <a:pt x="9" y="144"/>
                    </a:lnTo>
                    <a:lnTo>
                      <a:pt x="5" y="154"/>
                    </a:lnTo>
                    <a:lnTo>
                      <a:pt x="2" y="164"/>
                    </a:lnTo>
                    <a:lnTo>
                      <a:pt x="0" y="175"/>
                    </a:lnTo>
                    <a:lnTo>
                      <a:pt x="0" y="186"/>
                    </a:lnTo>
                    <a:lnTo>
                      <a:pt x="33" y="186"/>
                    </a:lnTo>
                    <a:lnTo>
                      <a:pt x="33" y="179"/>
                    </a:lnTo>
                    <a:lnTo>
                      <a:pt x="35" y="172"/>
                    </a:lnTo>
                    <a:lnTo>
                      <a:pt x="36" y="167"/>
                    </a:lnTo>
                    <a:lnTo>
                      <a:pt x="40" y="160"/>
                    </a:lnTo>
                    <a:lnTo>
                      <a:pt x="43" y="152"/>
                    </a:lnTo>
                    <a:lnTo>
                      <a:pt x="49" y="145"/>
                    </a:lnTo>
                    <a:lnTo>
                      <a:pt x="55" y="140"/>
                    </a:lnTo>
                    <a:lnTo>
                      <a:pt x="62" y="133"/>
                    </a:lnTo>
                    <a:lnTo>
                      <a:pt x="78" y="119"/>
                    </a:lnTo>
                    <a:lnTo>
                      <a:pt x="98" y="106"/>
                    </a:lnTo>
                    <a:lnTo>
                      <a:pt x="122" y="93"/>
                    </a:lnTo>
                    <a:lnTo>
                      <a:pt x="149" y="82"/>
                    </a:lnTo>
                    <a:lnTo>
                      <a:pt x="180" y="72"/>
                    </a:lnTo>
                    <a:lnTo>
                      <a:pt x="212" y="62"/>
                    </a:lnTo>
                    <a:lnTo>
                      <a:pt x="248" y="54"/>
                    </a:lnTo>
                    <a:lnTo>
                      <a:pt x="284" y="47"/>
                    </a:lnTo>
                    <a:lnTo>
                      <a:pt x="324" y="41"/>
                    </a:lnTo>
                    <a:lnTo>
                      <a:pt x="364" y="37"/>
                    </a:lnTo>
                    <a:lnTo>
                      <a:pt x="407" y="34"/>
                    </a:lnTo>
                    <a:lnTo>
                      <a:pt x="450" y="34"/>
                    </a:lnTo>
                    <a:lnTo>
                      <a:pt x="450" y="0"/>
                    </a:lnTo>
                    <a:close/>
                  </a:path>
                </a:pathLst>
              </a:custGeom>
              <a:solidFill>
                <a:srgbClr val="1F1A17"/>
              </a:solidFill>
              <a:ln w="9525">
                <a:noFill/>
                <a:round/>
                <a:headEnd/>
                <a:tailEnd/>
              </a:ln>
            </p:spPr>
            <p:txBody>
              <a:bodyPr/>
              <a:lstStyle/>
              <a:p>
                <a:endParaRPr lang="hu-HU"/>
              </a:p>
            </p:txBody>
          </p:sp>
          <p:sp>
            <p:nvSpPr>
              <p:cNvPr id="57427" name="Rectangle 1417"/>
              <p:cNvSpPr>
                <a:spLocks noChangeArrowheads="1"/>
              </p:cNvSpPr>
              <p:nvPr/>
            </p:nvSpPr>
            <p:spPr bwMode="auto">
              <a:xfrm>
                <a:off x="2871" y="1585"/>
                <a:ext cx="509"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428" name="Rectangle 1418"/>
              <p:cNvSpPr>
                <a:spLocks noChangeArrowheads="1"/>
              </p:cNvSpPr>
              <p:nvPr/>
            </p:nvSpPr>
            <p:spPr bwMode="auto">
              <a:xfrm>
                <a:off x="2871" y="1585"/>
                <a:ext cx="509"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429" name="Rectangle 1419"/>
              <p:cNvSpPr>
                <a:spLocks noChangeArrowheads="1"/>
              </p:cNvSpPr>
              <p:nvPr/>
            </p:nvSpPr>
            <p:spPr bwMode="auto">
              <a:xfrm>
                <a:off x="2871" y="1585"/>
                <a:ext cx="509" cy="121"/>
              </a:xfrm>
              <a:prstGeom prst="rect">
                <a:avLst/>
              </a:prstGeom>
              <a:solidFill>
                <a:srgbClr val="393633"/>
              </a:solidFill>
              <a:ln w="9525">
                <a:noFill/>
                <a:miter lim="800000"/>
                <a:headEnd/>
                <a:tailEnd/>
              </a:ln>
            </p:spPr>
            <p:txBody>
              <a:bodyPr/>
              <a:lstStyle/>
              <a:p>
                <a:endParaRPr lang="hu-HU">
                  <a:latin typeface="Calibri" pitchFamily="34" charset="0"/>
                </a:endParaRPr>
              </a:p>
            </p:txBody>
          </p:sp>
          <p:sp>
            <p:nvSpPr>
              <p:cNvPr id="57430" name="Rectangle 1420"/>
              <p:cNvSpPr>
                <a:spLocks noChangeArrowheads="1"/>
              </p:cNvSpPr>
              <p:nvPr/>
            </p:nvSpPr>
            <p:spPr bwMode="auto">
              <a:xfrm>
                <a:off x="2871" y="1585"/>
                <a:ext cx="98" cy="121"/>
              </a:xfrm>
              <a:prstGeom prst="rect">
                <a:avLst/>
              </a:prstGeom>
              <a:solidFill>
                <a:srgbClr val="009240"/>
              </a:solidFill>
              <a:ln w="9525">
                <a:noFill/>
                <a:miter lim="800000"/>
                <a:headEnd/>
                <a:tailEnd/>
              </a:ln>
            </p:spPr>
            <p:txBody>
              <a:bodyPr/>
              <a:lstStyle/>
              <a:p>
                <a:endParaRPr lang="hu-HU">
                  <a:latin typeface="Calibri" pitchFamily="34" charset="0"/>
                </a:endParaRPr>
              </a:p>
            </p:txBody>
          </p:sp>
          <p:sp>
            <p:nvSpPr>
              <p:cNvPr id="57431" name="Rectangle 1421"/>
              <p:cNvSpPr>
                <a:spLocks noChangeArrowheads="1"/>
              </p:cNvSpPr>
              <p:nvPr/>
            </p:nvSpPr>
            <p:spPr bwMode="auto">
              <a:xfrm>
                <a:off x="3283" y="1585"/>
                <a:ext cx="97" cy="121"/>
              </a:xfrm>
              <a:prstGeom prst="rect">
                <a:avLst/>
              </a:prstGeom>
              <a:solidFill>
                <a:srgbClr val="0093DD"/>
              </a:solidFill>
              <a:ln w="9525">
                <a:noFill/>
                <a:miter lim="800000"/>
                <a:headEnd/>
                <a:tailEnd/>
              </a:ln>
            </p:spPr>
            <p:txBody>
              <a:bodyPr/>
              <a:lstStyle/>
              <a:p>
                <a:endParaRPr lang="hu-HU">
                  <a:latin typeface="Calibri" pitchFamily="34" charset="0"/>
                </a:endParaRPr>
              </a:p>
            </p:txBody>
          </p:sp>
          <p:sp>
            <p:nvSpPr>
              <p:cNvPr id="57432" name="Rectangle 1422"/>
              <p:cNvSpPr>
                <a:spLocks noChangeArrowheads="1"/>
              </p:cNvSpPr>
              <p:nvPr/>
            </p:nvSpPr>
            <p:spPr bwMode="auto">
              <a:xfrm>
                <a:off x="3022" y="1599"/>
                <a:ext cx="207"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FFFFFF"/>
                    </a:solidFill>
                    <a:latin typeface="Lucida Sans" pitchFamily="34" charset="0"/>
                  </a:rPr>
                  <a:t>Gene</a:t>
                </a:r>
                <a:endParaRPr lang="en-US">
                  <a:latin typeface="Lucida Sans" pitchFamily="34" charset="0"/>
                </a:endParaRPr>
              </a:p>
            </p:txBody>
          </p:sp>
          <p:sp>
            <p:nvSpPr>
              <p:cNvPr id="57433" name="Freeform 1423"/>
              <p:cNvSpPr>
                <a:spLocks/>
              </p:cNvSpPr>
              <p:nvPr/>
            </p:nvSpPr>
            <p:spPr bwMode="auto">
              <a:xfrm>
                <a:off x="648" y="2124"/>
                <a:ext cx="451" cy="185"/>
              </a:xfrm>
              <a:custGeom>
                <a:avLst/>
                <a:gdLst>
                  <a:gd name="T0" fmla="*/ 451 w 451"/>
                  <a:gd name="T1" fmla="*/ 185 h 185"/>
                  <a:gd name="T2" fmla="*/ 451 w 451"/>
                  <a:gd name="T3" fmla="*/ 185 h 185"/>
                  <a:gd name="T4" fmla="*/ 451 w 451"/>
                  <a:gd name="T5" fmla="*/ 175 h 185"/>
                  <a:gd name="T6" fmla="*/ 448 w 451"/>
                  <a:gd name="T7" fmla="*/ 164 h 185"/>
                  <a:gd name="T8" fmla="*/ 446 w 451"/>
                  <a:gd name="T9" fmla="*/ 154 h 185"/>
                  <a:gd name="T10" fmla="*/ 441 w 451"/>
                  <a:gd name="T11" fmla="*/ 144 h 185"/>
                  <a:gd name="T12" fmla="*/ 436 w 451"/>
                  <a:gd name="T13" fmla="*/ 134 h 185"/>
                  <a:gd name="T14" fmla="*/ 429 w 451"/>
                  <a:gd name="T15" fmla="*/ 124 h 185"/>
                  <a:gd name="T16" fmla="*/ 420 w 451"/>
                  <a:gd name="T17" fmla="*/ 116 h 185"/>
                  <a:gd name="T18" fmla="*/ 412 w 451"/>
                  <a:gd name="T19" fmla="*/ 107 h 185"/>
                  <a:gd name="T20" fmla="*/ 392 w 451"/>
                  <a:gd name="T21" fmla="*/ 92 h 185"/>
                  <a:gd name="T22" fmla="*/ 369 w 451"/>
                  <a:gd name="T23" fmla="*/ 76 h 185"/>
                  <a:gd name="T24" fmla="*/ 343 w 451"/>
                  <a:gd name="T25" fmla="*/ 62 h 185"/>
                  <a:gd name="T26" fmla="*/ 313 w 451"/>
                  <a:gd name="T27" fmla="*/ 51 h 185"/>
                  <a:gd name="T28" fmla="*/ 282 w 451"/>
                  <a:gd name="T29" fmla="*/ 40 h 185"/>
                  <a:gd name="T30" fmla="*/ 247 w 451"/>
                  <a:gd name="T31" fmla="*/ 29 h 185"/>
                  <a:gd name="T32" fmla="*/ 210 w 451"/>
                  <a:gd name="T33" fmla="*/ 20 h 185"/>
                  <a:gd name="T34" fmla="*/ 172 w 451"/>
                  <a:gd name="T35" fmla="*/ 13 h 185"/>
                  <a:gd name="T36" fmla="*/ 131 w 451"/>
                  <a:gd name="T37" fmla="*/ 7 h 185"/>
                  <a:gd name="T38" fmla="*/ 89 w 451"/>
                  <a:gd name="T39" fmla="*/ 3 h 185"/>
                  <a:gd name="T40" fmla="*/ 45 w 451"/>
                  <a:gd name="T41" fmla="*/ 0 h 185"/>
                  <a:gd name="T42" fmla="*/ 0 w 451"/>
                  <a:gd name="T43" fmla="*/ 0 h 185"/>
                  <a:gd name="T44" fmla="*/ 0 w 451"/>
                  <a:gd name="T45" fmla="*/ 34 h 185"/>
                  <a:gd name="T46" fmla="*/ 44 w 451"/>
                  <a:gd name="T47" fmla="*/ 34 h 185"/>
                  <a:gd name="T48" fmla="*/ 86 w 451"/>
                  <a:gd name="T49" fmla="*/ 37 h 185"/>
                  <a:gd name="T50" fmla="*/ 127 w 451"/>
                  <a:gd name="T51" fmla="*/ 41 h 185"/>
                  <a:gd name="T52" fmla="*/ 167 w 451"/>
                  <a:gd name="T53" fmla="*/ 47 h 185"/>
                  <a:gd name="T54" fmla="*/ 205 w 451"/>
                  <a:gd name="T55" fmla="*/ 54 h 185"/>
                  <a:gd name="T56" fmla="*/ 238 w 451"/>
                  <a:gd name="T57" fmla="*/ 62 h 185"/>
                  <a:gd name="T58" fmla="*/ 271 w 451"/>
                  <a:gd name="T59" fmla="*/ 71 h 185"/>
                  <a:gd name="T60" fmla="*/ 302 w 451"/>
                  <a:gd name="T61" fmla="*/ 82 h 185"/>
                  <a:gd name="T62" fmla="*/ 329 w 451"/>
                  <a:gd name="T63" fmla="*/ 93 h 185"/>
                  <a:gd name="T64" fmla="*/ 353 w 451"/>
                  <a:gd name="T65" fmla="*/ 106 h 185"/>
                  <a:gd name="T66" fmla="*/ 372 w 451"/>
                  <a:gd name="T67" fmla="*/ 119 h 185"/>
                  <a:gd name="T68" fmla="*/ 389 w 451"/>
                  <a:gd name="T69" fmla="*/ 133 h 185"/>
                  <a:gd name="T70" fmla="*/ 396 w 451"/>
                  <a:gd name="T71" fmla="*/ 138 h 185"/>
                  <a:gd name="T72" fmla="*/ 402 w 451"/>
                  <a:gd name="T73" fmla="*/ 145 h 185"/>
                  <a:gd name="T74" fmla="*/ 408 w 451"/>
                  <a:gd name="T75" fmla="*/ 152 h 185"/>
                  <a:gd name="T76" fmla="*/ 410 w 451"/>
                  <a:gd name="T77" fmla="*/ 159 h 185"/>
                  <a:gd name="T78" fmla="*/ 415 w 451"/>
                  <a:gd name="T79" fmla="*/ 167 h 185"/>
                  <a:gd name="T80" fmla="*/ 416 w 451"/>
                  <a:gd name="T81" fmla="*/ 172 h 185"/>
                  <a:gd name="T82" fmla="*/ 417 w 451"/>
                  <a:gd name="T83" fmla="*/ 179 h 185"/>
                  <a:gd name="T84" fmla="*/ 417 w 451"/>
                  <a:gd name="T85" fmla="*/ 185 h 185"/>
                  <a:gd name="T86" fmla="*/ 417 w 451"/>
                  <a:gd name="T87" fmla="*/ 185 h 185"/>
                  <a:gd name="T88" fmla="*/ 451 w 451"/>
                  <a:gd name="T89" fmla="*/ 185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5"/>
                  <a:gd name="T137" fmla="*/ 451 w 451"/>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5">
                    <a:moveTo>
                      <a:pt x="451" y="185"/>
                    </a:moveTo>
                    <a:lnTo>
                      <a:pt x="451" y="185"/>
                    </a:lnTo>
                    <a:lnTo>
                      <a:pt x="451" y="175"/>
                    </a:lnTo>
                    <a:lnTo>
                      <a:pt x="448" y="164"/>
                    </a:lnTo>
                    <a:lnTo>
                      <a:pt x="446" y="154"/>
                    </a:lnTo>
                    <a:lnTo>
                      <a:pt x="441" y="144"/>
                    </a:lnTo>
                    <a:lnTo>
                      <a:pt x="436" y="134"/>
                    </a:lnTo>
                    <a:lnTo>
                      <a:pt x="429" y="124"/>
                    </a:lnTo>
                    <a:lnTo>
                      <a:pt x="420" y="116"/>
                    </a:lnTo>
                    <a:lnTo>
                      <a:pt x="412" y="107"/>
                    </a:lnTo>
                    <a:lnTo>
                      <a:pt x="392" y="92"/>
                    </a:lnTo>
                    <a:lnTo>
                      <a:pt x="369" y="76"/>
                    </a:lnTo>
                    <a:lnTo>
                      <a:pt x="343" y="62"/>
                    </a:lnTo>
                    <a:lnTo>
                      <a:pt x="313" y="51"/>
                    </a:lnTo>
                    <a:lnTo>
                      <a:pt x="282" y="40"/>
                    </a:lnTo>
                    <a:lnTo>
                      <a:pt x="247" y="29"/>
                    </a:lnTo>
                    <a:lnTo>
                      <a:pt x="210" y="20"/>
                    </a:lnTo>
                    <a:lnTo>
                      <a:pt x="172" y="13"/>
                    </a:lnTo>
                    <a:lnTo>
                      <a:pt x="131" y="7"/>
                    </a:lnTo>
                    <a:lnTo>
                      <a:pt x="89" y="3"/>
                    </a:lnTo>
                    <a:lnTo>
                      <a:pt x="45" y="0"/>
                    </a:lnTo>
                    <a:lnTo>
                      <a:pt x="0" y="0"/>
                    </a:lnTo>
                    <a:lnTo>
                      <a:pt x="0" y="34"/>
                    </a:lnTo>
                    <a:lnTo>
                      <a:pt x="44" y="34"/>
                    </a:lnTo>
                    <a:lnTo>
                      <a:pt x="86" y="37"/>
                    </a:lnTo>
                    <a:lnTo>
                      <a:pt x="127" y="41"/>
                    </a:lnTo>
                    <a:lnTo>
                      <a:pt x="167" y="47"/>
                    </a:lnTo>
                    <a:lnTo>
                      <a:pt x="205" y="54"/>
                    </a:lnTo>
                    <a:lnTo>
                      <a:pt x="238" y="62"/>
                    </a:lnTo>
                    <a:lnTo>
                      <a:pt x="271" y="71"/>
                    </a:lnTo>
                    <a:lnTo>
                      <a:pt x="302" y="82"/>
                    </a:lnTo>
                    <a:lnTo>
                      <a:pt x="329" y="93"/>
                    </a:lnTo>
                    <a:lnTo>
                      <a:pt x="353" y="106"/>
                    </a:lnTo>
                    <a:lnTo>
                      <a:pt x="372" y="119"/>
                    </a:lnTo>
                    <a:lnTo>
                      <a:pt x="389" y="133"/>
                    </a:lnTo>
                    <a:lnTo>
                      <a:pt x="396" y="138"/>
                    </a:lnTo>
                    <a:lnTo>
                      <a:pt x="402" y="145"/>
                    </a:lnTo>
                    <a:lnTo>
                      <a:pt x="408" y="152"/>
                    </a:lnTo>
                    <a:lnTo>
                      <a:pt x="410" y="159"/>
                    </a:lnTo>
                    <a:lnTo>
                      <a:pt x="415" y="167"/>
                    </a:lnTo>
                    <a:lnTo>
                      <a:pt x="416" y="172"/>
                    </a:lnTo>
                    <a:lnTo>
                      <a:pt x="417" y="179"/>
                    </a:lnTo>
                    <a:lnTo>
                      <a:pt x="417" y="185"/>
                    </a:lnTo>
                    <a:lnTo>
                      <a:pt x="451" y="185"/>
                    </a:lnTo>
                    <a:close/>
                  </a:path>
                </a:pathLst>
              </a:custGeom>
              <a:solidFill>
                <a:srgbClr val="1F1A17"/>
              </a:solidFill>
              <a:ln w="9525">
                <a:noFill/>
                <a:round/>
                <a:headEnd/>
                <a:tailEnd/>
              </a:ln>
            </p:spPr>
            <p:txBody>
              <a:bodyPr/>
              <a:lstStyle/>
              <a:p>
                <a:endParaRPr lang="hu-HU"/>
              </a:p>
            </p:txBody>
          </p:sp>
          <p:sp>
            <p:nvSpPr>
              <p:cNvPr id="57434" name="Freeform 1424"/>
              <p:cNvSpPr>
                <a:spLocks/>
              </p:cNvSpPr>
              <p:nvPr/>
            </p:nvSpPr>
            <p:spPr bwMode="auto">
              <a:xfrm>
                <a:off x="648" y="2309"/>
                <a:ext cx="451" cy="186"/>
              </a:xfrm>
              <a:custGeom>
                <a:avLst/>
                <a:gdLst>
                  <a:gd name="T0" fmla="*/ 0 w 451"/>
                  <a:gd name="T1" fmla="*/ 186 h 186"/>
                  <a:gd name="T2" fmla="*/ 0 w 451"/>
                  <a:gd name="T3" fmla="*/ 186 h 186"/>
                  <a:gd name="T4" fmla="*/ 45 w 451"/>
                  <a:gd name="T5" fmla="*/ 186 h 186"/>
                  <a:gd name="T6" fmla="*/ 89 w 451"/>
                  <a:gd name="T7" fmla="*/ 183 h 186"/>
                  <a:gd name="T8" fmla="*/ 131 w 451"/>
                  <a:gd name="T9" fmla="*/ 179 h 186"/>
                  <a:gd name="T10" fmla="*/ 172 w 451"/>
                  <a:gd name="T11" fmla="*/ 173 h 186"/>
                  <a:gd name="T12" fmla="*/ 210 w 451"/>
                  <a:gd name="T13" fmla="*/ 166 h 186"/>
                  <a:gd name="T14" fmla="*/ 247 w 451"/>
                  <a:gd name="T15" fmla="*/ 156 h 186"/>
                  <a:gd name="T16" fmla="*/ 282 w 451"/>
                  <a:gd name="T17" fmla="*/ 146 h 186"/>
                  <a:gd name="T18" fmla="*/ 313 w 451"/>
                  <a:gd name="T19" fmla="*/ 135 h 186"/>
                  <a:gd name="T20" fmla="*/ 343 w 451"/>
                  <a:gd name="T21" fmla="*/ 122 h 186"/>
                  <a:gd name="T22" fmla="*/ 369 w 451"/>
                  <a:gd name="T23" fmla="*/ 110 h 186"/>
                  <a:gd name="T24" fmla="*/ 392 w 451"/>
                  <a:gd name="T25" fmla="*/ 94 h 186"/>
                  <a:gd name="T26" fmla="*/ 412 w 451"/>
                  <a:gd name="T27" fmla="*/ 79 h 186"/>
                  <a:gd name="T28" fmla="*/ 420 w 451"/>
                  <a:gd name="T29" fmla="*/ 70 h 186"/>
                  <a:gd name="T30" fmla="*/ 429 w 451"/>
                  <a:gd name="T31" fmla="*/ 62 h 186"/>
                  <a:gd name="T32" fmla="*/ 436 w 451"/>
                  <a:gd name="T33" fmla="*/ 52 h 186"/>
                  <a:gd name="T34" fmla="*/ 441 w 451"/>
                  <a:gd name="T35" fmla="*/ 42 h 186"/>
                  <a:gd name="T36" fmla="*/ 446 w 451"/>
                  <a:gd name="T37" fmla="*/ 32 h 186"/>
                  <a:gd name="T38" fmla="*/ 448 w 451"/>
                  <a:gd name="T39" fmla="*/ 22 h 186"/>
                  <a:gd name="T40" fmla="*/ 451 w 451"/>
                  <a:gd name="T41" fmla="*/ 11 h 186"/>
                  <a:gd name="T42" fmla="*/ 451 w 451"/>
                  <a:gd name="T43" fmla="*/ 0 h 186"/>
                  <a:gd name="T44" fmla="*/ 417 w 451"/>
                  <a:gd name="T45" fmla="*/ 0 h 186"/>
                  <a:gd name="T46" fmla="*/ 417 w 451"/>
                  <a:gd name="T47" fmla="*/ 7 h 186"/>
                  <a:gd name="T48" fmla="*/ 416 w 451"/>
                  <a:gd name="T49" fmla="*/ 14 h 186"/>
                  <a:gd name="T50" fmla="*/ 415 w 451"/>
                  <a:gd name="T51" fmla="*/ 20 h 186"/>
                  <a:gd name="T52" fmla="*/ 410 w 451"/>
                  <a:gd name="T53" fmla="*/ 27 h 186"/>
                  <a:gd name="T54" fmla="*/ 408 w 451"/>
                  <a:gd name="T55" fmla="*/ 34 h 186"/>
                  <a:gd name="T56" fmla="*/ 402 w 451"/>
                  <a:gd name="T57" fmla="*/ 41 h 186"/>
                  <a:gd name="T58" fmla="*/ 396 w 451"/>
                  <a:gd name="T59" fmla="*/ 46 h 186"/>
                  <a:gd name="T60" fmla="*/ 389 w 451"/>
                  <a:gd name="T61" fmla="*/ 53 h 186"/>
                  <a:gd name="T62" fmla="*/ 372 w 451"/>
                  <a:gd name="T63" fmla="*/ 67 h 186"/>
                  <a:gd name="T64" fmla="*/ 353 w 451"/>
                  <a:gd name="T65" fmla="*/ 80 h 186"/>
                  <a:gd name="T66" fmla="*/ 329 w 451"/>
                  <a:gd name="T67" fmla="*/ 93 h 186"/>
                  <a:gd name="T68" fmla="*/ 302 w 451"/>
                  <a:gd name="T69" fmla="*/ 104 h 186"/>
                  <a:gd name="T70" fmla="*/ 271 w 451"/>
                  <a:gd name="T71" fmla="*/ 115 h 186"/>
                  <a:gd name="T72" fmla="*/ 238 w 451"/>
                  <a:gd name="T73" fmla="*/ 124 h 186"/>
                  <a:gd name="T74" fmla="*/ 205 w 451"/>
                  <a:gd name="T75" fmla="*/ 132 h 186"/>
                  <a:gd name="T76" fmla="*/ 167 w 451"/>
                  <a:gd name="T77" fmla="*/ 139 h 186"/>
                  <a:gd name="T78" fmla="*/ 127 w 451"/>
                  <a:gd name="T79" fmla="*/ 145 h 186"/>
                  <a:gd name="T80" fmla="*/ 86 w 451"/>
                  <a:gd name="T81" fmla="*/ 149 h 186"/>
                  <a:gd name="T82" fmla="*/ 44 w 451"/>
                  <a:gd name="T83" fmla="*/ 152 h 186"/>
                  <a:gd name="T84" fmla="*/ 0 w 451"/>
                  <a:gd name="T85" fmla="*/ 152 h 186"/>
                  <a:gd name="T86" fmla="*/ 0 w 451"/>
                  <a:gd name="T87" fmla="*/ 152 h 186"/>
                  <a:gd name="T88" fmla="*/ 0 w 451"/>
                  <a:gd name="T89" fmla="*/ 186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6"/>
                  <a:gd name="T137" fmla="*/ 451 w 451"/>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6">
                    <a:moveTo>
                      <a:pt x="0" y="186"/>
                    </a:moveTo>
                    <a:lnTo>
                      <a:pt x="0" y="186"/>
                    </a:lnTo>
                    <a:lnTo>
                      <a:pt x="45" y="186"/>
                    </a:lnTo>
                    <a:lnTo>
                      <a:pt x="89" y="183"/>
                    </a:lnTo>
                    <a:lnTo>
                      <a:pt x="131" y="179"/>
                    </a:lnTo>
                    <a:lnTo>
                      <a:pt x="172" y="173"/>
                    </a:lnTo>
                    <a:lnTo>
                      <a:pt x="210" y="166"/>
                    </a:lnTo>
                    <a:lnTo>
                      <a:pt x="247" y="156"/>
                    </a:lnTo>
                    <a:lnTo>
                      <a:pt x="282" y="146"/>
                    </a:lnTo>
                    <a:lnTo>
                      <a:pt x="313" y="135"/>
                    </a:lnTo>
                    <a:lnTo>
                      <a:pt x="343" y="122"/>
                    </a:lnTo>
                    <a:lnTo>
                      <a:pt x="369" y="110"/>
                    </a:lnTo>
                    <a:lnTo>
                      <a:pt x="392" y="94"/>
                    </a:lnTo>
                    <a:lnTo>
                      <a:pt x="412" y="79"/>
                    </a:lnTo>
                    <a:lnTo>
                      <a:pt x="420" y="70"/>
                    </a:lnTo>
                    <a:lnTo>
                      <a:pt x="429" y="62"/>
                    </a:lnTo>
                    <a:lnTo>
                      <a:pt x="436" y="52"/>
                    </a:lnTo>
                    <a:lnTo>
                      <a:pt x="441" y="42"/>
                    </a:lnTo>
                    <a:lnTo>
                      <a:pt x="446" y="32"/>
                    </a:lnTo>
                    <a:lnTo>
                      <a:pt x="448" y="22"/>
                    </a:lnTo>
                    <a:lnTo>
                      <a:pt x="451" y="11"/>
                    </a:lnTo>
                    <a:lnTo>
                      <a:pt x="451" y="0"/>
                    </a:lnTo>
                    <a:lnTo>
                      <a:pt x="417" y="0"/>
                    </a:lnTo>
                    <a:lnTo>
                      <a:pt x="417" y="7"/>
                    </a:lnTo>
                    <a:lnTo>
                      <a:pt x="416" y="14"/>
                    </a:lnTo>
                    <a:lnTo>
                      <a:pt x="415" y="20"/>
                    </a:lnTo>
                    <a:lnTo>
                      <a:pt x="410" y="27"/>
                    </a:lnTo>
                    <a:lnTo>
                      <a:pt x="408" y="34"/>
                    </a:lnTo>
                    <a:lnTo>
                      <a:pt x="402" y="41"/>
                    </a:lnTo>
                    <a:lnTo>
                      <a:pt x="396" y="46"/>
                    </a:lnTo>
                    <a:lnTo>
                      <a:pt x="389" y="53"/>
                    </a:lnTo>
                    <a:lnTo>
                      <a:pt x="372" y="67"/>
                    </a:lnTo>
                    <a:lnTo>
                      <a:pt x="353" y="80"/>
                    </a:lnTo>
                    <a:lnTo>
                      <a:pt x="329" y="93"/>
                    </a:lnTo>
                    <a:lnTo>
                      <a:pt x="302" y="104"/>
                    </a:lnTo>
                    <a:lnTo>
                      <a:pt x="271" y="115"/>
                    </a:lnTo>
                    <a:lnTo>
                      <a:pt x="238" y="124"/>
                    </a:lnTo>
                    <a:lnTo>
                      <a:pt x="205" y="132"/>
                    </a:lnTo>
                    <a:lnTo>
                      <a:pt x="167" y="139"/>
                    </a:lnTo>
                    <a:lnTo>
                      <a:pt x="127" y="145"/>
                    </a:lnTo>
                    <a:lnTo>
                      <a:pt x="86" y="149"/>
                    </a:lnTo>
                    <a:lnTo>
                      <a:pt x="44" y="152"/>
                    </a:lnTo>
                    <a:lnTo>
                      <a:pt x="0" y="152"/>
                    </a:lnTo>
                    <a:lnTo>
                      <a:pt x="0" y="186"/>
                    </a:lnTo>
                    <a:close/>
                  </a:path>
                </a:pathLst>
              </a:custGeom>
              <a:solidFill>
                <a:srgbClr val="1F1A17"/>
              </a:solidFill>
              <a:ln w="9525">
                <a:noFill/>
                <a:round/>
                <a:headEnd/>
                <a:tailEnd/>
              </a:ln>
            </p:spPr>
            <p:txBody>
              <a:bodyPr/>
              <a:lstStyle/>
              <a:p>
                <a:endParaRPr lang="hu-HU"/>
              </a:p>
            </p:txBody>
          </p:sp>
          <p:sp>
            <p:nvSpPr>
              <p:cNvPr id="57435" name="Freeform 1425"/>
              <p:cNvSpPr>
                <a:spLocks/>
              </p:cNvSpPr>
              <p:nvPr/>
            </p:nvSpPr>
            <p:spPr bwMode="auto">
              <a:xfrm>
                <a:off x="199" y="2309"/>
                <a:ext cx="449" cy="186"/>
              </a:xfrm>
              <a:custGeom>
                <a:avLst/>
                <a:gdLst>
                  <a:gd name="T0" fmla="*/ 0 w 449"/>
                  <a:gd name="T1" fmla="*/ 0 h 186"/>
                  <a:gd name="T2" fmla="*/ 0 w 449"/>
                  <a:gd name="T3" fmla="*/ 0 h 186"/>
                  <a:gd name="T4" fmla="*/ 0 w 449"/>
                  <a:gd name="T5" fmla="*/ 11 h 186"/>
                  <a:gd name="T6" fmla="*/ 3 w 449"/>
                  <a:gd name="T7" fmla="*/ 22 h 186"/>
                  <a:gd name="T8" fmla="*/ 6 w 449"/>
                  <a:gd name="T9" fmla="*/ 32 h 186"/>
                  <a:gd name="T10" fmla="*/ 10 w 449"/>
                  <a:gd name="T11" fmla="*/ 42 h 186"/>
                  <a:gd name="T12" fmla="*/ 16 w 449"/>
                  <a:gd name="T13" fmla="*/ 52 h 186"/>
                  <a:gd name="T14" fmla="*/ 23 w 449"/>
                  <a:gd name="T15" fmla="*/ 62 h 186"/>
                  <a:gd name="T16" fmla="*/ 31 w 449"/>
                  <a:gd name="T17" fmla="*/ 70 h 186"/>
                  <a:gd name="T18" fmla="*/ 39 w 449"/>
                  <a:gd name="T19" fmla="*/ 79 h 186"/>
                  <a:gd name="T20" fmla="*/ 59 w 449"/>
                  <a:gd name="T21" fmla="*/ 94 h 186"/>
                  <a:gd name="T22" fmla="*/ 82 w 449"/>
                  <a:gd name="T23" fmla="*/ 110 h 186"/>
                  <a:gd name="T24" fmla="*/ 109 w 449"/>
                  <a:gd name="T25" fmla="*/ 122 h 186"/>
                  <a:gd name="T26" fmla="*/ 138 w 449"/>
                  <a:gd name="T27" fmla="*/ 135 h 186"/>
                  <a:gd name="T28" fmla="*/ 169 w 449"/>
                  <a:gd name="T29" fmla="*/ 146 h 186"/>
                  <a:gd name="T30" fmla="*/ 203 w 449"/>
                  <a:gd name="T31" fmla="*/ 156 h 186"/>
                  <a:gd name="T32" fmla="*/ 240 w 449"/>
                  <a:gd name="T33" fmla="*/ 166 h 186"/>
                  <a:gd name="T34" fmla="*/ 279 w 449"/>
                  <a:gd name="T35" fmla="*/ 173 h 186"/>
                  <a:gd name="T36" fmla="*/ 320 w 449"/>
                  <a:gd name="T37" fmla="*/ 179 h 186"/>
                  <a:gd name="T38" fmla="*/ 362 w 449"/>
                  <a:gd name="T39" fmla="*/ 183 h 186"/>
                  <a:gd name="T40" fmla="*/ 406 w 449"/>
                  <a:gd name="T41" fmla="*/ 186 h 186"/>
                  <a:gd name="T42" fmla="*/ 449 w 449"/>
                  <a:gd name="T43" fmla="*/ 186 h 186"/>
                  <a:gd name="T44" fmla="*/ 449 w 449"/>
                  <a:gd name="T45" fmla="*/ 152 h 186"/>
                  <a:gd name="T46" fmla="*/ 406 w 449"/>
                  <a:gd name="T47" fmla="*/ 152 h 186"/>
                  <a:gd name="T48" fmla="*/ 363 w 449"/>
                  <a:gd name="T49" fmla="*/ 149 h 186"/>
                  <a:gd name="T50" fmla="*/ 323 w 449"/>
                  <a:gd name="T51" fmla="*/ 145 h 186"/>
                  <a:gd name="T52" fmla="*/ 285 w 449"/>
                  <a:gd name="T53" fmla="*/ 139 h 186"/>
                  <a:gd name="T54" fmla="*/ 247 w 449"/>
                  <a:gd name="T55" fmla="*/ 132 h 186"/>
                  <a:gd name="T56" fmla="*/ 211 w 449"/>
                  <a:gd name="T57" fmla="*/ 124 h 186"/>
                  <a:gd name="T58" fmla="*/ 179 w 449"/>
                  <a:gd name="T59" fmla="*/ 115 h 186"/>
                  <a:gd name="T60" fmla="*/ 149 w 449"/>
                  <a:gd name="T61" fmla="*/ 104 h 186"/>
                  <a:gd name="T62" fmla="*/ 123 w 449"/>
                  <a:gd name="T63" fmla="*/ 93 h 186"/>
                  <a:gd name="T64" fmla="*/ 99 w 449"/>
                  <a:gd name="T65" fmla="*/ 80 h 186"/>
                  <a:gd name="T66" fmla="*/ 79 w 449"/>
                  <a:gd name="T67" fmla="*/ 67 h 186"/>
                  <a:gd name="T68" fmla="*/ 62 w 449"/>
                  <a:gd name="T69" fmla="*/ 53 h 186"/>
                  <a:gd name="T70" fmla="*/ 55 w 449"/>
                  <a:gd name="T71" fmla="*/ 46 h 186"/>
                  <a:gd name="T72" fmla="*/ 49 w 449"/>
                  <a:gd name="T73" fmla="*/ 41 h 186"/>
                  <a:gd name="T74" fmla="*/ 44 w 449"/>
                  <a:gd name="T75" fmla="*/ 34 h 186"/>
                  <a:gd name="T76" fmla="*/ 39 w 449"/>
                  <a:gd name="T77" fmla="*/ 27 h 186"/>
                  <a:gd name="T78" fmla="*/ 37 w 449"/>
                  <a:gd name="T79" fmla="*/ 20 h 186"/>
                  <a:gd name="T80" fmla="*/ 35 w 449"/>
                  <a:gd name="T81" fmla="*/ 14 h 186"/>
                  <a:gd name="T82" fmla="*/ 34 w 449"/>
                  <a:gd name="T83" fmla="*/ 7 h 186"/>
                  <a:gd name="T84" fmla="*/ 32 w 449"/>
                  <a:gd name="T85" fmla="*/ 0 h 186"/>
                  <a:gd name="T86" fmla="*/ 32 w 449"/>
                  <a:gd name="T87" fmla="*/ 0 h 186"/>
                  <a:gd name="T88" fmla="*/ 0 w 449"/>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9"/>
                  <a:gd name="T136" fmla="*/ 0 h 186"/>
                  <a:gd name="T137" fmla="*/ 449 w 449"/>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9" h="186">
                    <a:moveTo>
                      <a:pt x="0" y="0"/>
                    </a:moveTo>
                    <a:lnTo>
                      <a:pt x="0" y="0"/>
                    </a:lnTo>
                    <a:lnTo>
                      <a:pt x="0" y="11"/>
                    </a:lnTo>
                    <a:lnTo>
                      <a:pt x="3" y="22"/>
                    </a:lnTo>
                    <a:lnTo>
                      <a:pt x="6" y="32"/>
                    </a:lnTo>
                    <a:lnTo>
                      <a:pt x="10" y="42"/>
                    </a:lnTo>
                    <a:lnTo>
                      <a:pt x="16" y="52"/>
                    </a:lnTo>
                    <a:lnTo>
                      <a:pt x="23" y="62"/>
                    </a:lnTo>
                    <a:lnTo>
                      <a:pt x="31" y="70"/>
                    </a:lnTo>
                    <a:lnTo>
                      <a:pt x="39" y="79"/>
                    </a:lnTo>
                    <a:lnTo>
                      <a:pt x="59" y="94"/>
                    </a:lnTo>
                    <a:lnTo>
                      <a:pt x="82" y="110"/>
                    </a:lnTo>
                    <a:lnTo>
                      <a:pt x="109" y="122"/>
                    </a:lnTo>
                    <a:lnTo>
                      <a:pt x="138" y="135"/>
                    </a:lnTo>
                    <a:lnTo>
                      <a:pt x="169" y="146"/>
                    </a:lnTo>
                    <a:lnTo>
                      <a:pt x="203" y="156"/>
                    </a:lnTo>
                    <a:lnTo>
                      <a:pt x="240" y="166"/>
                    </a:lnTo>
                    <a:lnTo>
                      <a:pt x="279" y="173"/>
                    </a:lnTo>
                    <a:lnTo>
                      <a:pt x="320" y="179"/>
                    </a:lnTo>
                    <a:lnTo>
                      <a:pt x="362" y="183"/>
                    </a:lnTo>
                    <a:lnTo>
                      <a:pt x="406" y="186"/>
                    </a:lnTo>
                    <a:lnTo>
                      <a:pt x="449" y="186"/>
                    </a:lnTo>
                    <a:lnTo>
                      <a:pt x="449" y="152"/>
                    </a:lnTo>
                    <a:lnTo>
                      <a:pt x="406" y="152"/>
                    </a:lnTo>
                    <a:lnTo>
                      <a:pt x="363" y="149"/>
                    </a:lnTo>
                    <a:lnTo>
                      <a:pt x="323" y="145"/>
                    </a:lnTo>
                    <a:lnTo>
                      <a:pt x="285" y="139"/>
                    </a:lnTo>
                    <a:lnTo>
                      <a:pt x="247" y="132"/>
                    </a:lnTo>
                    <a:lnTo>
                      <a:pt x="211" y="124"/>
                    </a:lnTo>
                    <a:lnTo>
                      <a:pt x="179" y="115"/>
                    </a:lnTo>
                    <a:lnTo>
                      <a:pt x="149" y="104"/>
                    </a:lnTo>
                    <a:lnTo>
                      <a:pt x="123" y="93"/>
                    </a:lnTo>
                    <a:lnTo>
                      <a:pt x="99" y="80"/>
                    </a:lnTo>
                    <a:lnTo>
                      <a:pt x="79" y="67"/>
                    </a:lnTo>
                    <a:lnTo>
                      <a:pt x="62" y="53"/>
                    </a:lnTo>
                    <a:lnTo>
                      <a:pt x="55" y="46"/>
                    </a:lnTo>
                    <a:lnTo>
                      <a:pt x="49" y="41"/>
                    </a:lnTo>
                    <a:lnTo>
                      <a:pt x="44" y="34"/>
                    </a:lnTo>
                    <a:lnTo>
                      <a:pt x="39" y="27"/>
                    </a:lnTo>
                    <a:lnTo>
                      <a:pt x="37" y="20"/>
                    </a:lnTo>
                    <a:lnTo>
                      <a:pt x="35" y="14"/>
                    </a:lnTo>
                    <a:lnTo>
                      <a:pt x="34" y="7"/>
                    </a:lnTo>
                    <a:lnTo>
                      <a:pt x="32" y="0"/>
                    </a:lnTo>
                    <a:lnTo>
                      <a:pt x="0" y="0"/>
                    </a:lnTo>
                    <a:close/>
                  </a:path>
                </a:pathLst>
              </a:custGeom>
              <a:solidFill>
                <a:srgbClr val="1F1A17"/>
              </a:solidFill>
              <a:ln w="9525">
                <a:noFill/>
                <a:round/>
                <a:headEnd/>
                <a:tailEnd/>
              </a:ln>
            </p:spPr>
            <p:txBody>
              <a:bodyPr/>
              <a:lstStyle/>
              <a:p>
                <a:endParaRPr lang="hu-HU"/>
              </a:p>
            </p:txBody>
          </p:sp>
          <p:sp>
            <p:nvSpPr>
              <p:cNvPr id="57436" name="Freeform 1426"/>
              <p:cNvSpPr>
                <a:spLocks/>
              </p:cNvSpPr>
              <p:nvPr/>
            </p:nvSpPr>
            <p:spPr bwMode="auto">
              <a:xfrm>
                <a:off x="199" y="2124"/>
                <a:ext cx="449" cy="185"/>
              </a:xfrm>
              <a:custGeom>
                <a:avLst/>
                <a:gdLst>
                  <a:gd name="T0" fmla="*/ 449 w 449"/>
                  <a:gd name="T1" fmla="*/ 0 h 185"/>
                  <a:gd name="T2" fmla="*/ 449 w 449"/>
                  <a:gd name="T3" fmla="*/ 0 h 185"/>
                  <a:gd name="T4" fmla="*/ 406 w 449"/>
                  <a:gd name="T5" fmla="*/ 0 h 185"/>
                  <a:gd name="T6" fmla="*/ 362 w 449"/>
                  <a:gd name="T7" fmla="*/ 3 h 185"/>
                  <a:gd name="T8" fmla="*/ 320 w 449"/>
                  <a:gd name="T9" fmla="*/ 7 h 185"/>
                  <a:gd name="T10" fmla="*/ 279 w 449"/>
                  <a:gd name="T11" fmla="*/ 13 h 185"/>
                  <a:gd name="T12" fmla="*/ 240 w 449"/>
                  <a:gd name="T13" fmla="*/ 20 h 185"/>
                  <a:gd name="T14" fmla="*/ 203 w 449"/>
                  <a:gd name="T15" fmla="*/ 29 h 185"/>
                  <a:gd name="T16" fmla="*/ 169 w 449"/>
                  <a:gd name="T17" fmla="*/ 40 h 185"/>
                  <a:gd name="T18" fmla="*/ 138 w 449"/>
                  <a:gd name="T19" fmla="*/ 51 h 185"/>
                  <a:gd name="T20" fmla="*/ 109 w 449"/>
                  <a:gd name="T21" fmla="*/ 62 h 185"/>
                  <a:gd name="T22" fmla="*/ 82 w 449"/>
                  <a:gd name="T23" fmla="*/ 76 h 185"/>
                  <a:gd name="T24" fmla="*/ 59 w 449"/>
                  <a:gd name="T25" fmla="*/ 92 h 185"/>
                  <a:gd name="T26" fmla="*/ 39 w 449"/>
                  <a:gd name="T27" fmla="*/ 107 h 185"/>
                  <a:gd name="T28" fmla="*/ 31 w 449"/>
                  <a:gd name="T29" fmla="*/ 116 h 185"/>
                  <a:gd name="T30" fmla="*/ 23 w 449"/>
                  <a:gd name="T31" fmla="*/ 124 h 185"/>
                  <a:gd name="T32" fmla="*/ 16 w 449"/>
                  <a:gd name="T33" fmla="*/ 134 h 185"/>
                  <a:gd name="T34" fmla="*/ 10 w 449"/>
                  <a:gd name="T35" fmla="*/ 144 h 185"/>
                  <a:gd name="T36" fmla="*/ 6 w 449"/>
                  <a:gd name="T37" fmla="*/ 154 h 185"/>
                  <a:gd name="T38" fmla="*/ 3 w 449"/>
                  <a:gd name="T39" fmla="*/ 164 h 185"/>
                  <a:gd name="T40" fmla="*/ 0 w 449"/>
                  <a:gd name="T41" fmla="*/ 175 h 185"/>
                  <a:gd name="T42" fmla="*/ 0 w 449"/>
                  <a:gd name="T43" fmla="*/ 185 h 185"/>
                  <a:gd name="T44" fmla="*/ 32 w 449"/>
                  <a:gd name="T45" fmla="*/ 185 h 185"/>
                  <a:gd name="T46" fmla="*/ 34 w 449"/>
                  <a:gd name="T47" fmla="*/ 179 h 185"/>
                  <a:gd name="T48" fmla="*/ 35 w 449"/>
                  <a:gd name="T49" fmla="*/ 172 h 185"/>
                  <a:gd name="T50" fmla="*/ 37 w 449"/>
                  <a:gd name="T51" fmla="*/ 167 h 185"/>
                  <a:gd name="T52" fmla="*/ 39 w 449"/>
                  <a:gd name="T53" fmla="*/ 159 h 185"/>
                  <a:gd name="T54" fmla="*/ 44 w 449"/>
                  <a:gd name="T55" fmla="*/ 152 h 185"/>
                  <a:gd name="T56" fmla="*/ 49 w 449"/>
                  <a:gd name="T57" fmla="*/ 145 h 185"/>
                  <a:gd name="T58" fmla="*/ 55 w 449"/>
                  <a:gd name="T59" fmla="*/ 138 h 185"/>
                  <a:gd name="T60" fmla="*/ 62 w 449"/>
                  <a:gd name="T61" fmla="*/ 133 h 185"/>
                  <a:gd name="T62" fmla="*/ 79 w 449"/>
                  <a:gd name="T63" fmla="*/ 119 h 185"/>
                  <a:gd name="T64" fmla="*/ 99 w 449"/>
                  <a:gd name="T65" fmla="*/ 106 h 185"/>
                  <a:gd name="T66" fmla="*/ 123 w 449"/>
                  <a:gd name="T67" fmla="*/ 93 h 185"/>
                  <a:gd name="T68" fmla="*/ 149 w 449"/>
                  <a:gd name="T69" fmla="*/ 82 h 185"/>
                  <a:gd name="T70" fmla="*/ 179 w 449"/>
                  <a:gd name="T71" fmla="*/ 71 h 185"/>
                  <a:gd name="T72" fmla="*/ 211 w 449"/>
                  <a:gd name="T73" fmla="*/ 62 h 185"/>
                  <a:gd name="T74" fmla="*/ 247 w 449"/>
                  <a:gd name="T75" fmla="*/ 54 h 185"/>
                  <a:gd name="T76" fmla="*/ 285 w 449"/>
                  <a:gd name="T77" fmla="*/ 47 h 185"/>
                  <a:gd name="T78" fmla="*/ 323 w 449"/>
                  <a:gd name="T79" fmla="*/ 41 h 185"/>
                  <a:gd name="T80" fmla="*/ 363 w 449"/>
                  <a:gd name="T81" fmla="*/ 37 h 185"/>
                  <a:gd name="T82" fmla="*/ 406 w 449"/>
                  <a:gd name="T83" fmla="*/ 34 h 185"/>
                  <a:gd name="T84" fmla="*/ 449 w 449"/>
                  <a:gd name="T85" fmla="*/ 34 h 185"/>
                  <a:gd name="T86" fmla="*/ 449 w 449"/>
                  <a:gd name="T87" fmla="*/ 34 h 185"/>
                  <a:gd name="T88" fmla="*/ 449 w 449"/>
                  <a:gd name="T89" fmla="*/ 0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9"/>
                  <a:gd name="T136" fmla="*/ 0 h 185"/>
                  <a:gd name="T137" fmla="*/ 449 w 449"/>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9" h="185">
                    <a:moveTo>
                      <a:pt x="449" y="0"/>
                    </a:moveTo>
                    <a:lnTo>
                      <a:pt x="449" y="0"/>
                    </a:lnTo>
                    <a:lnTo>
                      <a:pt x="406" y="0"/>
                    </a:lnTo>
                    <a:lnTo>
                      <a:pt x="362" y="3"/>
                    </a:lnTo>
                    <a:lnTo>
                      <a:pt x="320" y="7"/>
                    </a:lnTo>
                    <a:lnTo>
                      <a:pt x="279" y="13"/>
                    </a:lnTo>
                    <a:lnTo>
                      <a:pt x="240" y="20"/>
                    </a:lnTo>
                    <a:lnTo>
                      <a:pt x="203" y="29"/>
                    </a:lnTo>
                    <a:lnTo>
                      <a:pt x="169" y="40"/>
                    </a:lnTo>
                    <a:lnTo>
                      <a:pt x="138" y="51"/>
                    </a:lnTo>
                    <a:lnTo>
                      <a:pt x="109" y="62"/>
                    </a:lnTo>
                    <a:lnTo>
                      <a:pt x="82" y="76"/>
                    </a:lnTo>
                    <a:lnTo>
                      <a:pt x="59" y="92"/>
                    </a:lnTo>
                    <a:lnTo>
                      <a:pt x="39" y="107"/>
                    </a:lnTo>
                    <a:lnTo>
                      <a:pt x="31" y="116"/>
                    </a:lnTo>
                    <a:lnTo>
                      <a:pt x="23" y="124"/>
                    </a:lnTo>
                    <a:lnTo>
                      <a:pt x="16" y="134"/>
                    </a:lnTo>
                    <a:lnTo>
                      <a:pt x="10" y="144"/>
                    </a:lnTo>
                    <a:lnTo>
                      <a:pt x="6" y="154"/>
                    </a:lnTo>
                    <a:lnTo>
                      <a:pt x="3" y="164"/>
                    </a:lnTo>
                    <a:lnTo>
                      <a:pt x="0" y="175"/>
                    </a:lnTo>
                    <a:lnTo>
                      <a:pt x="0" y="185"/>
                    </a:lnTo>
                    <a:lnTo>
                      <a:pt x="32" y="185"/>
                    </a:lnTo>
                    <a:lnTo>
                      <a:pt x="34" y="179"/>
                    </a:lnTo>
                    <a:lnTo>
                      <a:pt x="35" y="172"/>
                    </a:lnTo>
                    <a:lnTo>
                      <a:pt x="37" y="167"/>
                    </a:lnTo>
                    <a:lnTo>
                      <a:pt x="39" y="159"/>
                    </a:lnTo>
                    <a:lnTo>
                      <a:pt x="44" y="152"/>
                    </a:lnTo>
                    <a:lnTo>
                      <a:pt x="49" y="145"/>
                    </a:lnTo>
                    <a:lnTo>
                      <a:pt x="55" y="138"/>
                    </a:lnTo>
                    <a:lnTo>
                      <a:pt x="62" y="133"/>
                    </a:lnTo>
                    <a:lnTo>
                      <a:pt x="79" y="119"/>
                    </a:lnTo>
                    <a:lnTo>
                      <a:pt x="99" y="106"/>
                    </a:lnTo>
                    <a:lnTo>
                      <a:pt x="123" y="93"/>
                    </a:lnTo>
                    <a:lnTo>
                      <a:pt x="149" y="82"/>
                    </a:lnTo>
                    <a:lnTo>
                      <a:pt x="179" y="71"/>
                    </a:lnTo>
                    <a:lnTo>
                      <a:pt x="211" y="62"/>
                    </a:lnTo>
                    <a:lnTo>
                      <a:pt x="247" y="54"/>
                    </a:lnTo>
                    <a:lnTo>
                      <a:pt x="285" y="47"/>
                    </a:lnTo>
                    <a:lnTo>
                      <a:pt x="323" y="41"/>
                    </a:lnTo>
                    <a:lnTo>
                      <a:pt x="363" y="37"/>
                    </a:lnTo>
                    <a:lnTo>
                      <a:pt x="406" y="34"/>
                    </a:lnTo>
                    <a:lnTo>
                      <a:pt x="449" y="34"/>
                    </a:lnTo>
                    <a:lnTo>
                      <a:pt x="449" y="0"/>
                    </a:lnTo>
                    <a:close/>
                  </a:path>
                </a:pathLst>
              </a:custGeom>
              <a:solidFill>
                <a:srgbClr val="1F1A17"/>
              </a:solidFill>
              <a:ln w="9525">
                <a:noFill/>
                <a:round/>
                <a:headEnd/>
                <a:tailEnd/>
              </a:ln>
            </p:spPr>
            <p:txBody>
              <a:bodyPr/>
              <a:lstStyle/>
              <a:p>
                <a:endParaRPr lang="hu-HU"/>
              </a:p>
            </p:txBody>
          </p:sp>
          <p:sp>
            <p:nvSpPr>
              <p:cNvPr id="57437" name="Rectangle 1427"/>
              <p:cNvSpPr>
                <a:spLocks noChangeArrowheads="1"/>
              </p:cNvSpPr>
              <p:nvPr/>
            </p:nvSpPr>
            <p:spPr bwMode="auto">
              <a:xfrm>
                <a:off x="386" y="2099"/>
                <a:ext cx="510"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438" name="Rectangle 1428"/>
              <p:cNvSpPr>
                <a:spLocks noChangeArrowheads="1"/>
              </p:cNvSpPr>
              <p:nvPr/>
            </p:nvSpPr>
            <p:spPr bwMode="auto">
              <a:xfrm>
                <a:off x="386" y="2099"/>
                <a:ext cx="510"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439" name="Rectangle 1429"/>
              <p:cNvSpPr>
                <a:spLocks noChangeArrowheads="1"/>
              </p:cNvSpPr>
              <p:nvPr/>
            </p:nvSpPr>
            <p:spPr bwMode="auto">
              <a:xfrm>
                <a:off x="386" y="2099"/>
                <a:ext cx="510" cy="121"/>
              </a:xfrm>
              <a:prstGeom prst="rect">
                <a:avLst/>
              </a:prstGeom>
              <a:solidFill>
                <a:srgbClr val="393633"/>
              </a:solidFill>
              <a:ln w="9525">
                <a:noFill/>
                <a:miter lim="800000"/>
                <a:headEnd/>
                <a:tailEnd/>
              </a:ln>
            </p:spPr>
            <p:txBody>
              <a:bodyPr/>
              <a:lstStyle/>
              <a:p>
                <a:endParaRPr lang="hu-HU">
                  <a:latin typeface="Calibri" pitchFamily="34" charset="0"/>
                </a:endParaRPr>
              </a:p>
            </p:txBody>
          </p:sp>
          <p:sp>
            <p:nvSpPr>
              <p:cNvPr id="57440" name="Rectangle 1430"/>
              <p:cNvSpPr>
                <a:spLocks noChangeArrowheads="1"/>
              </p:cNvSpPr>
              <p:nvPr/>
            </p:nvSpPr>
            <p:spPr bwMode="auto">
              <a:xfrm>
                <a:off x="386" y="2099"/>
                <a:ext cx="99" cy="121"/>
              </a:xfrm>
              <a:prstGeom prst="rect">
                <a:avLst/>
              </a:prstGeom>
              <a:solidFill>
                <a:srgbClr val="009240"/>
              </a:solidFill>
              <a:ln w="9525">
                <a:noFill/>
                <a:miter lim="800000"/>
                <a:headEnd/>
                <a:tailEnd/>
              </a:ln>
            </p:spPr>
            <p:txBody>
              <a:bodyPr/>
              <a:lstStyle/>
              <a:p>
                <a:endParaRPr lang="hu-HU">
                  <a:latin typeface="Calibri" pitchFamily="34" charset="0"/>
                </a:endParaRPr>
              </a:p>
            </p:txBody>
          </p:sp>
          <p:sp>
            <p:nvSpPr>
              <p:cNvPr id="57441" name="Rectangle 1431"/>
              <p:cNvSpPr>
                <a:spLocks noChangeArrowheads="1"/>
              </p:cNvSpPr>
              <p:nvPr/>
            </p:nvSpPr>
            <p:spPr bwMode="auto">
              <a:xfrm>
                <a:off x="798" y="2099"/>
                <a:ext cx="98" cy="121"/>
              </a:xfrm>
              <a:prstGeom prst="rect">
                <a:avLst/>
              </a:prstGeom>
              <a:solidFill>
                <a:srgbClr val="0093DD"/>
              </a:solidFill>
              <a:ln w="9525">
                <a:noFill/>
                <a:miter lim="800000"/>
                <a:headEnd/>
                <a:tailEnd/>
              </a:ln>
            </p:spPr>
            <p:txBody>
              <a:bodyPr/>
              <a:lstStyle/>
              <a:p>
                <a:endParaRPr lang="hu-HU">
                  <a:latin typeface="Calibri" pitchFamily="34" charset="0"/>
                </a:endParaRPr>
              </a:p>
            </p:txBody>
          </p:sp>
          <p:sp>
            <p:nvSpPr>
              <p:cNvPr id="57442" name="Rectangle 1432"/>
              <p:cNvSpPr>
                <a:spLocks noChangeArrowheads="1"/>
              </p:cNvSpPr>
              <p:nvPr/>
            </p:nvSpPr>
            <p:spPr bwMode="auto">
              <a:xfrm>
                <a:off x="539" y="2113"/>
                <a:ext cx="207"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FFFFFF"/>
                    </a:solidFill>
                    <a:latin typeface="Lucida Sans" pitchFamily="34" charset="0"/>
                  </a:rPr>
                  <a:t>Gene</a:t>
                </a:r>
                <a:endParaRPr lang="en-US">
                  <a:latin typeface="Lucida Sans" pitchFamily="34" charset="0"/>
                </a:endParaRPr>
              </a:p>
            </p:txBody>
          </p:sp>
          <p:sp>
            <p:nvSpPr>
              <p:cNvPr id="57443" name="Rectangle 1433"/>
              <p:cNvSpPr>
                <a:spLocks noChangeArrowheads="1"/>
              </p:cNvSpPr>
              <p:nvPr/>
            </p:nvSpPr>
            <p:spPr bwMode="auto">
              <a:xfrm>
                <a:off x="501" y="2246"/>
                <a:ext cx="294"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Protein</a:t>
                </a:r>
                <a:endParaRPr lang="en-US">
                  <a:latin typeface="Lucida Sans" pitchFamily="34" charset="0"/>
                </a:endParaRPr>
              </a:p>
            </p:txBody>
          </p:sp>
          <p:sp>
            <p:nvSpPr>
              <p:cNvPr id="57444" name="Rectangle 1434"/>
              <p:cNvSpPr>
                <a:spLocks noChangeArrowheads="1"/>
              </p:cNvSpPr>
              <p:nvPr/>
            </p:nvSpPr>
            <p:spPr bwMode="auto">
              <a:xfrm>
                <a:off x="409" y="2338"/>
                <a:ext cx="475"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Purification</a:t>
                </a:r>
                <a:endParaRPr lang="en-US">
                  <a:latin typeface="Lucida Sans" pitchFamily="34" charset="0"/>
                </a:endParaRPr>
              </a:p>
            </p:txBody>
          </p:sp>
          <p:sp>
            <p:nvSpPr>
              <p:cNvPr id="57445" name="Freeform 1435"/>
              <p:cNvSpPr>
                <a:spLocks/>
              </p:cNvSpPr>
              <p:nvPr/>
            </p:nvSpPr>
            <p:spPr bwMode="auto">
              <a:xfrm>
                <a:off x="3200" y="2124"/>
                <a:ext cx="449" cy="185"/>
              </a:xfrm>
              <a:custGeom>
                <a:avLst/>
                <a:gdLst>
                  <a:gd name="T0" fmla="*/ 449 w 449"/>
                  <a:gd name="T1" fmla="*/ 185 h 185"/>
                  <a:gd name="T2" fmla="*/ 449 w 449"/>
                  <a:gd name="T3" fmla="*/ 185 h 185"/>
                  <a:gd name="T4" fmla="*/ 449 w 449"/>
                  <a:gd name="T5" fmla="*/ 175 h 185"/>
                  <a:gd name="T6" fmla="*/ 446 w 449"/>
                  <a:gd name="T7" fmla="*/ 164 h 185"/>
                  <a:gd name="T8" fmla="*/ 443 w 449"/>
                  <a:gd name="T9" fmla="*/ 154 h 185"/>
                  <a:gd name="T10" fmla="*/ 439 w 449"/>
                  <a:gd name="T11" fmla="*/ 144 h 185"/>
                  <a:gd name="T12" fmla="*/ 433 w 449"/>
                  <a:gd name="T13" fmla="*/ 134 h 185"/>
                  <a:gd name="T14" fmla="*/ 426 w 449"/>
                  <a:gd name="T15" fmla="*/ 124 h 185"/>
                  <a:gd name="T16" fmla="*/ 418 w 449"/>
                  <a:gd name="T17" fmla="*/ 116 h 185"/>
                  <a:gd name="T18" fmla="*/ 410 w 449"/>
                  <a:gd name="T19" fmla="*/ 107 h 185"/>
                  <a:gd name="T20" fmla="*/ 390 w 449"/>
                  <a:gd name="T21" fmla="*/ 92 h 185"/>
                  <a:gd name="T22" fmla="*/ 367 w 449"/>
                  <a:gd name="T23" fmla="*/ 76 h 185"/>
                  <a:gd name="T24" fmla="*/ 340 w 449"/>
                  <a:gd name="T25" fmla="*/ 62 h 185"/>
                  <a:gd name="T26" fmla="*/ 311 w 449"/>
                  <a:gd name="T27" fmla="*/ 51 h 185"/>
                  <a:gd name="T28" fmla="*/ 280 w 449"/>
                  <a:gd name="T29" fmla="*/ 40 h 185"/>
                  <a:gd name="T30" fmla="*/ 246 w 449"/>
                  <a:gd name="T31" fmla="*/ 29 h 185"/>
                  <a:gd name="T32" fmla="*/ 209 w 449"/>
                  <a:gd name="T33" fmla="*/ 20 h 185"/>
                  <a:gd name="T34" fmla="*/ 170 w 449"/>
                  <a:gd name="T35" fmla="*/ 13 h 185"/>
                  <a:gd name="T36" fmla="*/ 129 w 449"/>
                  <a:gd name="T37" fmla="*/ 7 h 185"/>
                  <a:gd name="T38" fmla="*/ 87 w 449"/>
                  <a:gd name="T39" fmla="*/ 3 h 185"/>
                  <a:gd name="T40" fmla="*/ 43 w 449"/>
                  <a:gd name="T41" fmla="*/ 0 h 185"/>
                  <a:gd name="T42" fmla="*/ 0 w 449"/>
                  <a:gd name="T43" fmla="*/ 0 h 185"/>
                  <a:gd name="T44" fmla="*/ 0 w 449"/>
                  <a:gd name="T45" fmla="*/ 34 h 185"/>
                  <a:gd name="T46" fmla="*/ 43 w 449"/>
                  <a:gd name="T47" fmla="*/ 34 h 185"/>
                  <a:gd name="T48" fmla="*/ 86 w 449"/>
                  <a:gd name="T49" fmla="*/ 37 h 185"/>
                  <a:gd name="T50" fmla="*/ 126 w 449"/>
                  <a:gd name="T51" fmla="*/ 41 h 185"/>
                  <a:gd name="T52" fmla="*/ 164 w 449"/>
                  <a:gd name="T53" fmla="*/ 47 h 185"/>
                  <a:gd name="T54" fmla="*/ 202 w 449"/>
                  <a:gd name="T55" fmla="*/ 54 h 185"/>
                  <a:gd name="T56" fmla="*/ 238 w 449"/>
                  <a:gd name="T57" fmla="*/ 62 h 185"/>
                  <a:gd name="T58" fmla="*/ 270 w 449"/>
                  <a:gd name="T59" fmla="*/ 71 h 185"/>
                  <a:gd name="T60" fmla="*/ 300 w 449"/>
                  <a:gd name="T61" fmla="*/ 82 h 185"/>
                  <a:gd name="T62" fmla="*/ 326 w 449"/>
                  <a:gd name="T63" fmla="*/ 93 h 185"/>
                  <a:gd name="T64" fmla="*/ 350 w 449"/>
                  <a:gd name="T65" fmla="*/ 106 h 185"/>
                  <a:gd name="T66" fmla="*/ 370 w 449"/>
                  <a:gd name="T67" fmla="*/ 119 h 185"/>
                  <a:gd name="T68" fmla="*/ 387 w 449"/>
                  <a:gd name="T69" fmla="*/ 133 h 185"/>
                  <a:gd name="T70" fmla="*/ 394 w 449"/>
                  <a:gd name="T71" fmla="*/ 138 h 185"/>
                  <a:gd name="T72" fmla="*/ 400 w 449"/>
                  <a:gd name="T73" fmla="*/ 145 h 185"/>
                  <a:gd name="T74" fmla="*/ 405 w 449"/>
                  <a:gd name="T75" fmla="*/ 152 h 185"/>
                  <a:gd name="T76" fmla="*/ 410 w 449"/>
                  <a:gd name="T77" fmla="*/ 159 h 185"/>
                  <a:gd name="T78" fmla="*/ 412 w 449"/>
                  <a:gd name="T79" fmla="*/ 167 h 185"/>
                  <a:gd name="T80" fmla="*/ 414 w 449"/>
                  <a:gd name="T81" fmla="*/ 172 h 185"/>
                  <a:gd name="T82" fmla="*/ 415 w 449"/>
                  <a:gd name="T83" fmla="*/ 179 h 185"/>
                  <a:gd name="T84" fmla="*/ 417 w 449"/>
                  <a:gd name="T85" fmla="*/ 185 h 185"/>
                  <a:gd name="T86" fmla="*/ 417 w 449"/>
                  <a:gd name="T87" fmla="*/ 185 h 185"/>
                  <a:gd name="T88" fmla="*/ 449 w 449"/>
                  <a:gd name="T89" fmla="*/ 185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9"/>
                  <a:gd name="T136" fmla="*/ 0 h 185"/>
                  <a:gd name="T137" fmla="*/ 449 w 449"/>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9" h="185">
                    <a:moveTo>
                      <a:pt x="449" y="185"/>
                    </a:moveTo>
                    <a:lnTo>
                      <a:pt x="449" y="185"/>
                    </a:lnTo>
                    <a:lnTo>
                      <a:pt x="449" y="175"/>
                    </a:lnTo>
                    <a:lnTo>
                      <a:pt x="446" y="164"/>
                    </a:lnTo>
                    <a:lnTo>
                      <a:pt x="443" y="154"/>
                    </a:lnTo>
                    <a:lnTo>
                      <a:pt x="439" y="144"/>
                    </a:lnTo>
                    <a:lnTo>
                      <a:pt x="433" y="134"/>
                    </a:lnTo>
                    <a:lnTo>
                      <a:pt x="426" y="124"/>
                    </a:lnTo>
                    <a:lnTo>
                      <a:pt x="418" y="116"/>
                    </a:lnTo>
                    <a:lnTo>
                      <a:pt x="410" y="107"/>
                    </a:lnTo>
                    <a:lnTo>
                      <a:pt x="390" y="92"/>
                    </a:lnTo>
                    <a:lnTo>
                      <a:pt x="367" y="76"/>
                    </a:lnTo>
                    <a:lnTo>
                      <a:pt x="340" y="62"/>
                    </a:lnTo>
                    <a:lnTo>
                      <a:pt x="311" y="51"/>
                    </a:lnTo>
                    <a:lnTo>
                      <a:pt x="280" y="40"/>
                    </a:lnTo>
                    <a:lnTo>
                      <a:pt x="246" y="29"/>
                    </a:lnTo>
                    <a:lnTo>
                      <a:pt x="209" y="20"/>
                    </a:lnTo>
                    <a:lnTo>
                      <a:pt x="170" y="13"/>
                    </a:lnTo>
                    <a:lnTo>
                      <a:pt x="129" y="7"/>
                    </a:lnTo>
                    <a:lnTo>
                      <a:pt x="87" y="3"/>
                    </a:lnTo>
                    <a:lnTo>
                      <a:pt x="43" y="0"/>
                    </a:lnTo>
                    <a:lnTo>
                      <a:pt x="0" y="0"/>
                    </a:lnTo>
                    <a:lnTo>
                      <a:pt x="0" y="34"/>
                    </a:lnTo>
                    <a:lnTo>
                      <a:pt x="43" y="34"/>
                    </a:lnTo>
                    <a:lnTo>
                      <a:pt x="86" y="37"/>
                    </a:lnTo>
                    <a:lnTo>
                      <a:pt x="126" y="41"/>
                    </a:lnTo>
                    <a:lnTo>
                      <a:pt x="164" y="47"/>
                    </a:lnTo>
                    <a:lnTo>
                      <a:pt x="202" y="54"/>
                    </a:lnTo>
                    <a:lnTo>
                      <a:pt x="238" y="62"/>
                    </a:lnTo>
                    <a:lnTo>
                      <a:pt x="270" y="71"/>
                    </a:lnTo>
                    <a:lnTo>
                      <a:pt x="300" y="82"/>
                    </a:lnTo>
                    <a:lnTo>
                      <a:pt x="326" y="93"/>
                    </a:lnTo>
                    <a:lnTo>
                      <a:pt x="350" y="106"/>
                    </a:lnTo>
                    <a:lnTo>
                      <a:pt x="370" y="119"/>
                    </a:lnTo>
                    <a:lnTo>
                      <a:pt x="387" y="133"/>
                    </a:lnTo>
                    <a:lnTo>
                      <a:pt x="394" y="138"/>
                    </a:lnTo>
                    <a:lnTo>
                      <a:pt x="400" y="145"/>
                    </a:lnTo>
                    <a:lnTo>
                      <a:pt x="405" y="152"/>
                    </a:lnTo>
                    <a:lnTo>
                      <a:pt x="410" y="159"/>
                    </a:lnTo>
                    <a:lnTo>
                      <a:pt x="412" y="167"/>
                    </a:lnTo>
                    <a:lnTo>
                      <a:pt x="414" y="172"/>
                    </a:lnTo>
                    <a:lnTo>
                      <a:pt x="415" y="179"/>
                    </a:lnTo>
                    <a:lnTo>
                      <a:pt x="417" y="185"/>
                    </a:lnTo>
                    <a:lnTo>
                      <a:pt x="449" y="185"/>
                    </a:lnTo>
                    <a:close/>
                  </a:path>
                </a:pathLst>
              </a:custGeom>
              <a:solidFill>
                <a:srgbClr val="1F1A17"/>
              </a:solidFill>
              <a:ln w="9525">
                <a:noFill/>
                <a:round/>
                <a:headEnd/>
                <a:tailEnd/>
              </a:ln>
            </p:spPr>
            <p:txBody>
              <a:bodyPr/>
              <a:lstStyle/>
              <a:p>
                <a:endParaRPr lang="hu-HU"/>
              </a:p>
            </p:txBody>
          </p:sp>
          <p:sp>
            <p:nvSpPr>
              <p:cNvPr id="57446" name="Freeform 1436"/>
              <p:cNvSpPr>
                <a:spLocks/>
              </p:cNvSpPr>
              <p:nvPr/>
            </p:nvSpPr>
            <p:spPr bwMode="auto">
              <a:xfrm>
                <a:off x="3200" y="2309"/>
                <a:ext cx="449" cy="186"/>
              </a:xfrm>
              <a:custGeom>
                <a:avLst/>
                <a:gdLst>
                  <a:gd name="T0" fmla="*/ 0 w 449"/>
                  <a:gd name="T1" fmla="*/ 186 h 186"/>
                  <a:gd name="T2" fmla="*/ 0 w 449"/>
                  <a:gd name="T3" fmla="*/ 186 h 186"/>
                  <a:gd name="T4" fmla="*/ 43 w 449"/>
                  <a:gd name="T5" fmla="*/ 186 h 186"/>
                  <a:gd name="T6" fmla="*/ 87 w 449"/>
                  <a:gd name="T7" fmla="*/ 183 h 186"/>
                  <a:gd name="T8" fmla="*/ 129 w 449"/>
                  <a:gd name="T9" fmla="*/ 179 h 186"/>
                  <a:gd name="T10" fmla="*/ 170 w 449"/>
                  <a:gd name="T11" fmla="*/ 173 h 186"/>
                  <a:gd name="T12" fmla="*/ 209 w 449"/>
                  <a:gd name="T13" fmla="*/ 166 h 186"/>
                  <a:gd name="T14" fmla="*/ 246 w 449"/>
                  <a:gd name="T15" fmla="*/ 156 h 186"/>
                  <a:gd name="T16" fmla="*/ 280 w 449"/>
                  <a:gd name="T17" fmla="*/ 146 h 186"/>
                  <a:gd name="T18" fmla="*/ 311 w 449"/>
                  <a:gd name="T19" fmla="*/ 135 h 186"/>
                  <a:gd name="T20" fmla="*/ 340 w 449"/>
                  <a:gd name="T21" fmla="*/ 122 h 186"/>
                  <a:gd name="T22" fmla="*/ 367 w 449"/>
                  <a:gd name="T23" fmla="*/ 110 h 186"/>
                  <a:gd name="T24" fmla="*/ 390 w 449"/>
                  <a:gd name="T25" fmla="*/ 94 h 186"/>
                  <a:gd name="T26" fmla="*/ 410 w 449"/>
                  <a:gd name="T27" fmla="*/ 79 h 186"/>
                  <a:gd name="T28" fmla="*/ 418 w 449"/>
                  <a:gd name="T29" fmla="*/ 70 h 186"/>
                  <a:gd name="T30" fmla="*/ 426 w 449"/>
                  <a:gd name="T31" fmla="*/ 62 h 186"/>
                  <a:gd name="T32" fmla="*/ 433 w 449"/>
                  <a:gd name="T33" fmla="*/ 52 h 186"/>
                  <a:gd name="T34" fmla="*/ 439 w 449"/>
                  <a:gd name="T35" fmla="*/ 42 h 186"/>
                  <a:gd name="T36" fmla="*/ 443 w 449"/>
                  <a:gd name="T37" fmla="*/ 32 h 186"/>
                  <a:gd name="T38" fmla="*/ 446 w 449"/>
                  <a:gd name="T39" fmla="*/ 22 h 186"/>
                  <a:gd name="T40" fmla="*/ 449 w 449"/>
                  <a:gd name="T41" fmla="*/ 11 h 186"/>
                  <a:gd name="T42" fmla="*/ 449 w 449"/>
                  <a:gd name="T43" fmla="*/ 0 h 186"/>
                  <a:gd name="T44" fmla="*/ 417 w 449"/>
                  <a:gd name="T45" fmla="*/ 0 h 186"/>
                  <a:gd name="T46" fmla="*/ 415 w 449"/>
                  <a:gd name="T47" fmla="*/ 7 h 186"/>
                  <a:gd name="T48" fmla="*/ 414 w 449"/>
                  <a:gd name="T49" fmla="*/ 14 h 186"/>
                  <a:gd name="T50" fmla="*/ 412 w 449"/>
                  <a:gd name="T51" fmla="*/ 20 h 186"/>
                  <a:gd name="T52" fmla="*/ 410 w 449"/>
                  <a:gd name="T53" fmla="*/ 27 h 186"/>
                  <a:gd name="T54" fmla="*/ 405 w 449"/>
                  <a:gd name="T55" fmla="*/ 34 h 186"/>
                  <a:gd name="T56" fmla="*/ 400 w 449"/>
                  <a:gd name="T57" fmla="*/ 41 h 186"/>
                  <a:gd name="T58" fmla="*/ 394 w 449"/>
                  <a:gd name="T59" fmla="*/ 46 h 186"/>
                  <a:gd name="T60" fmla="*/ 387 w 449"/>
                  <a:gd name="T61" fmla="*/ 53 h 186"/>
                  <a:gd name="T62" fmla="*/ 370 w 449"/>
                  <a:gd name="T63" fmla="*/ 67 h 186"/>
                  <a:gd name="T64" fmla="*/ 350 w 449"/>
                  <a:gd name="T65" fmla="*/ 80 h 186"/>
                  <a:gd name="T66" fmla="*/ 326 w 449"/>
                  <a:gd name="T67" fmla="*/ 93 h 186"/>
                  <a:gd name="T68" fmla="*/ 300 w 449"/>
                  <a:gd name="T69" fmla="*/ 104 h 186"/>
                  <a:gd name="T70" fmla="*/ 270 w 449"/>
                  <a:gd name="T71" fmla="*/ 115 h 186"/>
                  <a:gd name="T72" fmla="*/ 238 w 449"/>
                  <a:gd name="T73" fmla="*/ 124 h 186"/>
                  <a:gd name="T74" fmla="*/ 202 w 449"/>
                  <a:gd name="T75" fmla="*/ 132 h 186"/>
                  <a:gd name="T76" fmla="*/ 164 w 449"/>
                  <a:gd name="T77" fmla="*/ 139 h 186"/>
                  <a:gd name="T78" fmla="*/ 126 w 449"/>
                  <a:gd name="T79" fmla="*/ 145 h 186"/>
                  <a:gd name="T80" fmla="*/ 86 w 449"/>
                  <a:gd name="T81" fmla="*/ 149 h 186"/>
                  <a:gd name="T82" fmla="*/ 43 w 449"/>
                  <a:gd name="T83" fmla="*/ 152 h 186"/>
                  <a:gd name="T84" fmla="*/ 0 w 449"/>
                  <a:gd name="T85" fmla="*/ 152 h 186"/>
                  <a:gd name="T86" fmla="*/ 0 w 449"/>
                  <a:gd name="T87" fmla="*/ 152 h 186"/>
                  <a:gd name="T88" fmla="*/ 0 w 449"/>
                  <a:gd name="T89" fmla="*/ 186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9"/>
                  <a:gd name="T136" fmla="*/ 0 h 186"/>
                  <a:gd name="T137" fmla="*/ 449 w 449"/>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9" h="186">
                    <a:moveTo>
                      <a:pt x="0" y="186"/>
                    </a:moveTo>
                    <a:lnTo>
                      <a:pt x="0" y="186"/>
                    </a:lnTo>
                    <a:lnTo>
                      <a:pt x="43" y="186"/>
                    </a:lnTo>
                    <a:lnTo>
                      <a:pt x="87" y="183"/>
                    </a:lnTo>
                    <a:lnTo>
                      <a:pt x="129" y="179"/>
                    </a:lnTo>
                    <a:lnTo>
                      <a:pt x="170" y="173"/>
                    </a:lnTo>
                    <a:lnTo>
                      <a:pt x="209" y="166"/>
                    </a:lnTo>
                    <a:lnTo>
                      <a:pt x="246" y="156"/>
                    </a:lnTo>
                    <a:lnTo>
                      <a:pt x="280" y="146"/>
                    </a:lnTo>
                    <a:lnTo>
                      <a:pt x="311" y="135"/>
                    </a:lnTo>
                    <a:lnTo>
                      <a:pt x="340" y="122"/>
                    </a:lnTo>
                    <a:lnTo>
                      <a:pt x="367" y="110"/>
                    </a:lnTo>
                    <a:lnTo>
                      <a:pt x="390" y="94"/>
                    </a:lnTo>
                    <a:lnTo>
                      <a:pt x="410" y="79"/>
                    </a:lnTo>
                    <a:lnTo>
                      <a:pt x="418" y="70"/>
                    </a:lnTo>
                    <a:lnTo>
                      <a:pt x="426" y="62"/>
                    </a:lnTo>
                    <a:lnTo>
                      <a:pt x="433" y="52"/>
                    </a:lnTo>
                    <a:lnTo>
                      <a:pt x="439" y="42"/>
                    </a:lnTo>
                    <a:lnTo>
                      <a:pt x="443" y="32"/>
                    </a:lnTo>
                    <a:lnTo>
                      <a:pt x="446" y="22"/>
                    </a:lnTo>
                    <a:lnTo>
                      <a:pt x="449" y="11"/>
                    </a:lnTo>
                    <a:lnTo>
                      <a:pt x="449" y="0"/>
                    </a:lnTo>
                    <a:lnTo>
                      <a:pt x="417" y="0"/>
                    </a:lnTo>
                    <a:lnTo>
                      <a:pt x="415" y="7"/>
                    </a:lnTo>
                    <a:lnTo>
                      <a:pt x="414" y="14"/>
                    </a:lnTo>
                    <a:lnTo>
                      <a:pt x="412" y="20"/>
                    </a:lnTo>
                    <a:lnTo>
                      <a:pt x="410" y="27"/>
                    </a:lnTo>
                    <a:lnTo>
                      <a:pt x="405" y="34"/>
                    </a:lnTo>
                    <a:lnTo>
                      <a:pt x="400" y="41"/>
                    </a:lnTo>
                    <a:lnTo>
                      <a:pt x="394" y="46"/>
                    </a:lnTo>
                    <a:lnTo>
                      <a:pt x="387" y="53"/>
                    </a:lnTo>
                    <a:lnTo>
                      <a:pt x="370" y="67"/>
                    </a:lnTo>
                    <a:lnTo>
                      <a:pt x="350" y="80"/>
                    </a:lnTo>
                    <a:lnTo>
                      <a:pt x="326" y="93"/>
                    </a:lnTo>
                    <a:lnTo>
                      <a:pt x="300" y="104"/>
                    </a:lnTo>
                    <a:lnTo>
                      <a:pt x="270" y="115"/>
                    </a:lnTo>
                    <a:lnTo>
                      <a:pt x="238" y="124"/>
                    </a:lnTo>
                    <a:lnTo>
                      <a:pt x="202" y="132"/>
                    </a:lnTo>
                    <a:lnTo>
                      <a:pt x="164" y="139"/>
                    </a:lnTo>
                    <a:lnTo>
                      <a:pt x="126" y="145"/>
                    </a:lnTo>
                    <a:lnTo>
                      <a:pt x="86" y="149"/>
                    </a:lnTo>
                    <a:lnTo>
                      <a:pt x="43" y="152"/>
                    </a:lnTo>
                    <a:lnTo>
                      <a:pt x="0" y="152"/>
                    </a:lnTo>
                    <a:lnTo>
                      <a:pt x="0" y="186"/>
                    </a:lnTo>
                    <a:close/>
                  </a:path>
                </a:pathLst>
              </a:custGeom>
              <a:solidFill>
                <a:srgbClr val="1F1A17"/>
              </a:solidFill>
              <a:ln w="9525">
                <a:noFill/>
                <a:round/>
                <a:headEnd/>
                <a:tailEnd/>
              </a:ln>
            </p:spPr>
            <p:txBody>
              <a:bodyPr/>
              <a:lstStyle/>
              <a:p>
                <a:endParaRPr lang="hu-HU"/>
              </a:p>
            </p:txBody>
          </p:sp>
          <p:sp>
            <p:nvSpPr>
              <p:cNvPr id="57447" name="Freeform 1437"/>
              <p:cNvSpPr>
                <a:spLocks/>
              </p:cNvSpPr>
              <p:nvPr/>
            </p:nvSpPr>
            <p:spPr bwMode="auto">
              <a:xfrm>
                <a:off x="2749" y="2309"/>
                <a:ext cx="451" cy="186"/>
              </a:xfrm>
              <a:custGeom>
                <a:avLst/>
                <a:gdLst>
                  <a:gd name="T0" fmla="*/ 0 w 451"/>
                  <a:gd name="T1" fmla="*/ 0 h 186"/>
                  <a:gd name="T2" fmla="*/ 0 w 451"/>
                  <a:gd name="T3" fmla="*/ 0 h 186"/>
                  <a:gd name="T4" fmla="*/ 0 w 451"/>
                  <a:gd name="T5" fmla="*/ 11 h 186"/>
                  <a:gd name="T6" fmla="*/ 3 w 451"/>
                  <a:gd name="T7" fmla="*/ 22 h 186"/>
                  <a:gd name="T8" fmla="*/ 5 w 451"/>
                  <a:gd name="T9" fmla="*/ 32 h 186"/>
                  <a:gd name="T10" fmla="*/ 10 w 451"/>
                  <a:gd name="T11" fmla="*/ 42 h 186"/>
                  <a:gd name="T12" fmla="*/ 15 w 451"/>
                  <a:gd name="T13" fmla="*/ 52 h 186"/>
                  <a:gd name="T14" fmla="*/ 22 w 451"/>
                  <a:gd name="T15" fmla="*/ 62 h 186"/>
                  <a:gd name="T16" fmla="*/ 31 w 451"/>
                  <a:gd name="T17" fmla="*/ 70 h 186"/>
                  <a:gd name="T18" fmla="*/ 39 w 451"/>
                  <a:gd name="T19" fmla="*/ 79 h 186"/>
                  <a:gd name="T20" fmla="*/ 59 w 451"/>
                  <a:gd name="T21" fmla="*/ 94 h 186"/>
                  <a:gd name="T22" fmla="*/ 82 w 451"/>
                  <a:gd name="T23" fmla="*/ 110 h 186"/>
                  <a:gd name="T24" fmla="*/ 108 w 451"/>
                  <a:gd name="T25" fmla="*/ 122 h 186"/>
                  <a:gd name="T26" fmla="*/ 138 w 451"/>
                  <a:gd name="T27" fmla="*/ 135 h 186"/>
                  <a:gd name="T28" fmla="*/ 169 w 451"/>
                  <a:gd name="T29" fmla="*/ 146 h 186"/>
                  <a:gd name="T30" fmla="*/ 204 w 451"/>
                  <a:gd name="T31" fmla="*/ 156 h 186"/>
                  <a:gd name="T32" fmla="*/ 241 w 451"/>
                  <a:gd name="T33" fmla="*/ 166 h 186"/>
                  <a:gd name="T34" fmla="*/ 279 w 451"/>
                  <a:gd name="T35" fmla="*/ 173 h 186"/>
                  <a:gd name="T36" fmla="*/ 320 w 451"/>
                  <a:gd name="T37" fmla="*/ 179 h 186"/>
                  <a:gd name="T38" fmla="*/ 362 w 451"/>
                  <a:gd name="T39" fmla="*/ 183 h 186"/>
                  <a:gd name="T40" fmla="*/ 406 w 451"/>
                  <a:gd name="T41" fmla="*/ 186 h 186"/>
                  <a:gd name="T42" fmla="*/ 451 w 451"/>
                  <a:gd name="T43" fmla="*/ 186 h 186"/>
                  <a:gd name="T44" fmla="*/ 451 w 451"/>
                  <a:gd name="T45" fmla="*/ 152 h 186"/>
                  <a:gd name="T46" fmla="*/ 407 w 451"/>
                  <a:gd name="T47" fmla="*/ 152 h 186"/>
                  <a:gd name="T48" fmla="*/ 365 w 451"/>
                  <a:gd name="T49" fmla="*/ 149 h 186"/>
                  <a:gd name="T50" fmla="*/ 324 w 451"/>
                  <a:gd name="T51" fmla="*/ 145 h 186"/>
                  <a:gd name="T52" fmla="*/ 284 w 451"/>
                  <a:gd name="T53" fmla="*/ 139 h 186"/>
                  <a:gd name="T54" fmla="*/ 246 w 451"/>
                  <a:gd name="T55" fmla="*/ 132 h 186"/>
                  <a:gd name="T56" fmla="*/ 213 w 451"/>
                  <a:gd name="T57" fmla="*/ 124 h 186"/>
                  <a:gd name="T58" fmla="*/ 180 w 451"/>
                  <a:gd name="T59" fmla="*/ 115 h 186"/>
                  <a:gd name="T60" fmla="*/ 149 w 451"/>
                  <a:gd name="T61" fmla="*/ 104 h 186"/>
                  <a:gd name="T62" fmla="*/ 122 w 451"/>
                  <a:gd name="T63" fmla="*/ 93 h 186"/>
                  <a:gd name="T64" fmla="*/ 98 w 451"/>
                  <a:gd name="T65" fmla="*/ 80 h 186"/>
                  <a:gd name="T66" fmla="*/ 79 w 451"/>
                  <a:gd name="T67" fmla="*/ 67 h 186"/>
                  <a:gd name="T68" fmla="*/ 62 w 451"/>
                  <a:gd name="T69" fmla="*/ 53 h 186"/>
                  <a:gd name="T70" fmla="*/ 55 w 451"/>
                  <a:gd name="T71" fmla="*/ 46 h 186"/>
                  <a:gd name="T72" fmla="*/ 49 w 451"/>
                  <a:gd name="T73" fmla="*/ 41 h 186"/>
                  <a:gd name="T74" fmla="*/ 43 w 451"/>
                  <a:gd name="T75" fmla="*/ 34 h 186"/>
                  <a:gd name="T76" fmla="*/ 41 w 451"/>
                  <a:gd name="T77" fmla="*/ 27 h 186"/>
                  <a:gd name="T78" fmla="*/ 36 w 451"/>
                  <a:gd name="T79" fmla="*/ 20 h 186"/>
                  <a:gd name="T80" fmla="*/ 35 w 451"/>
                  <a:gd name="T81" fmla="*/ 14 h 186"/>
                  <a:gd name="T82" fmla="*/ 34 w 451"/>
                  <a:gd name="T83" fmla="*/ 7 h 186"/>
                  <a:gd name="T84" fmla="*/ 34 w 451"/>
                  <a:gd name="T85" fmla="*/ 0 h 186"/>
                  <a:gd name="T86" fmla="*/ 34 w 451"/>
                  <a:gd name="T87" fmla="*/ 0 h 186"/>
                  <a:gd name="T88" fmla="*/ 0 w 451"/>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6"/>
                  <a:gd name="T137" fmla="*/ 451 w 451"/>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6">
                    <a:moveTo>
                      <a:pt x="0" y="0"/>
                    </a:moveTo>
                    <a:lnTo>
                      <a:pt x="0" y="0"/>
                    </a:lnTo>
                    <a:lnTo>
                      <a:pt x="0" y="11"/>
                    </a:lnTo>
                    <a:lnTo>
                      <a:pt x="3" y="22"/>
                    </a:lnTo>
                    <a:lnTo>
                      <a:pt x="5" y="32"/>
                    </a:lnTo>
                    <a:lnTo>
                      <a:pt x="10" y="42"/>
                    </a:lnTo>
                    <a:lnTo>
                      <a:pt x="15" y="52"/>
                    </a:lnTo>
                    <a:lnTo>
                      <a:pt x="22" y="62"/>
                    </a:lnTo>
                    <a:lnTo>
                      <a:pt x="31" y="70"/>
                    </a:lnTo>
                    <a:lnTo>
                      <a:pt x="39" y="79"/>
                    </a:lnTo>
                    <a:lnTo>
                      <a:pt x="59" y="94"/>
                    </a:lnTo>
                    <a:lnTo>
                      <a:pt x="82" y="110"/>
                    </a:lnTo>
                    <a:lnTo>
                      <a:pt x="108" y="122"/>
                    </a:lnTo>
                    <a:lnTo>
                      <a:pt x="138" y="135"/>
                    </a:lnTo>
                    <a:lnTo>
                      <a:pt x="169" y="146"/>
                    </a:lnTo>
                    <a:lnTo>
                      <a:pt x="204" y="156"/>
                    </a:lnTo>
                    <a:lnTo>
                      <a:pt x="241" y="166"/>
                    </a:lnTo>
                    <a:lnTo>
                      <a:pt x="279" y="173"/>
                    </a:lnTo>
                    <a:lnTo>
                      <a:pt x="320" y="179"/>
                    </a:lnTo>
                    <a:lnTo>
                      <a:pt x="362" y="183"/>
                    </a:lnTo>
                    <a:lnTo>
                      <a:pt x="406" y="186"/>
                    </a:lnTo>
                    <a:lnTo>
                      <a:pt x="451" y="186"/>
                    </a:lnTo>
                    <a:lnTo>
                      <a:pt x="451" y="152"/>
                    </a:lnTo>
                    <a:lnTo>
                      <a:pt x="407" y="152"/>
                    </a:lnTo>
                    <a:lnTo>
                      <a:pt x="365" y="149"/>
                    </a:lnTo>
                    <a:lnTo>
                      <a:pt x="324" y="145"/>
                    </a:lnTo>
                    <a:lnTo>
                      <a:pt x="284" y="139"/>
                    </a:lnTo>
                    <a:lnTo>
                      <a:pt x="246" y="132"/>
                    </a:lnTo>
                    <a:lnTo>
                      <a:pt x="213" y="124"/>
                    </a:lnTo>
                    <a:lnTo>
                      <a:pt x="180" y="115"/>
                    </a:lnTo>
                    <a:lnTo>
                      <a:pt x="149" y="104"/>
                    </a:lnTo>
                    <a:lnTo>
                      <a:pt x="122" y="93"/>
                    </a:lnTo>
                    <a:lnTo>
                      <a:pt x="98" y="80"/>
                    </a:lnTo>
                    <a:lnTo>
                      <a:pt x="79" y="67"/>
                    </a:lnTo>
                    <a:lnTo>
                      <a:pt x="62" y="53"/>
                    </a:lnTo>
                    <a:lnTo>
                      <a:pt x="55" y="46"/>
                    </a:lnTo>
                    <a:lnTo>
                      <a:pt x="49" y="41"/>
                    </a:lnTo>
                    <a:lnTo>
                      <a:pt x="43" y="34"/>
                    </a:lnTo>
                    <a:lnTo>
                      <a:pt x="41" y="27"/>
                    </a:lnTo>
                    <a:lnTo>
                      <a:pt x="36" y="20"/>
                    </a:lnTo>
                    <a:lnTo>
                      <a:pt x="35" y="14"/>
                    </a:lnTo>
                    <a:lnTo>
                      <a:pt x="34" y="7"/>
                    </a:lnTo>
                    <a:lnTo>
                      <a:pt x="34" y="0"/>
                    </a:lnTo>
                    <a:lnTo>
                      <a:pt x="0" y="0"/>
                    </a:lnTo>
                    <a:close/>
                  </a:path>
                </a:pathLst>
              </a:custGeom>
              <a:solidFill>
                <a:srgbClr val="1F1A17"/>
              </a:solidFill>
              <a:ln w="9525">
                <a:noFill/>
                <a:round/>
                <a:headEnd/>
                <a:tailEnd/>
              </a:ln>
            </p:spPr>
            <p:txBody>
              <a:bodyPr/>
              <a:lstStyle/>
              <a:p>
                <a:endParaRPr lang="hu-HU"/>
              </a:p>
            </p:txBody>
          </p:sp>
          <p:sp>
            <p:nvSpPr>
              <p:cNvPr id="57448" name="Freeform 1438"/>
              <p:cNvSpPr>
                <a:spLocks/>
              </p:cNvSpPr>
              <p:nvPr/>
            </p:nvSpPr>
            <p:spPr bwMode="auto">
              <a:xfrm>
                <a:off x="2749" y="2124"/>
                <a:ext cx="451" cy="185"/>
              </a:xfrm>
              <a:custGeom>
                <a:avLst/>
                <a:gdLst>
                  <a:gd name="T0" fmla="*/ 451 w 451"/>
                  <a:gd name="T1" fmla="*/ 0 h 185"/>
                  <a:gd name="T2" fmla="*/ 451 w 451"/>
                  <a:gd name="T3" fmla="*/ 0 h 185"/>
                  <a:gd name="T4" fmla="*/ 406 w 451"/>
                  <a:gd name="T5" fmla="*/ 0 h 185"/>
                  <a:gd name="T6" fmla="*/ 362 w 451"/>
                  <a:gd name="T7" fmla="*/ 3 h 185"/>
                  <a:gd name="T8" fmla="*/ 320 w 451"/>
                  <a:gd name="T9" fmla="*/ 7 h 185"/>
                  <a:gd name="T10" fmla="*/ 279 w 451"/>
                  <a:gd name="T11" fmla="*/ 13 h 185"/>
                  <a:gd name="T12" fmla="*/ 241 w 451"/>
                  <a:gd name="T13" fmla="*/ 20 h 185"/>
                  <a:gd name="T14" fmla="*/ 204 w 451"/>
                  <a:gd name="T15" fmla="*/ 29 h 185"/>
                  <a:gd name="T16" fmla="*/ 169 w 451"/>
                  <a:gd name="T17" fmla="*/ 40 h 185"/>
                  <a:gd name="T18" fmla="*/ 138 w 451"/>
                  <a:gd name="T19" fmla="*/ 51 h 185"/>
                  <a:gd name="T20" fmla="*/ 108 w 451"/>
                  <a:gd name="T21" fmla="*/ 62 h 185"/>
                  <a:gd name="T22" fmla="*/ 82 w 451"/>
                  <a:gd name="T23" fmla="*/ 76 h 185"/>
                  <a:gd name="T24" fmla="*/ 59 w 451"/>
                  <a:gd name="T25" fmla="*/ 92 h 185"/>
                  <a:gd name="T26" fmla="*/ 39 w 451"/>
                  <a:gd name="T27" fmla="*/ 107 h 185"/>
                  <a:gd name="T28" fmla="*/ 31 w 451"/>
                  <a:gd name="T29" fmla="*/ 116 h 185"/>
                  <a:gd name="T30" fmla="*/ 22 w 451"/>
                  <a:gd name="T31" fmla="*/ 124 h 185"/>
                  <a:gd name="T32" fmla="*/ 15 w 451"/>
                  <a:gd name="T33" fmla="*/ 134 h 185"/>
                  <a:gd name="T34" fmla="*/ 10 w 451"/>
                  <a:gd name="T35" fmla="*/ 144 h 185"/>
                  <a:gd name="T36" fmla="*/ 5 w 451"/>
                  <a:gd name="T37" fmla="*/ 154 h 185"/>
                  <a:gd name="T38" fmla="*/ 3 w 451"/>
                  <a:gd name="T39" fmla="*/ 164 h 185"/>
                  <a:gd name="T40" fmla="*/ 0 w 451"/>
                  <a:gd name="T41" fmla="*/ 175 h 185"/>
                  <a:gd name="T42" fmla="*/ 0 w 451"/>
                  <a:gd name="T43" fmla="*/ 185 h 185"/>
                  <a:gd name="T44" fmla="*/ 34 w 451"/>
                  <a:gd name="T45" fmla="*/ 185 h 185"/>
                  <a:gd name="T46" fmla="*/ 34 w 451"/>
                  <a:gd name="T47" fmla="*/ 179 h 185"/>
                  <a:gd name="T48" fmla="*/ 35 w 451"/>
                  <a:gd name="T49" fmla="*/ 172 h 185"/>
                  <a:gd name="T50" fmla="*/ 36 w 451"/>
                  <a:gd name="T51" fmla="*/ 167 h 185"/>
                  <a:gd name="T52" fmla="*/ 41 w 451"/>
                  <a:gd name="T53" fmla="*/ 159 h 185"/>
                  <a:gd name="T54" fmla="*/ 43 w 451"/>
                  <a:gd name="T55" fmla="*/ 152 h 185"/>
                  <a:gd name="T56" fmla="*/ 49 w 451"/>
                  <a:gd name="T57" fmla="*/ 145 h 185"/>
                  <a:gd name="T58" fmla="*/ 55 w 451"/>
                  <a:gd name="T59" fmla="*/ 138 h 185"/>
                  <a:gd name="T60" fmla="*/ 62 w 451"/>
                  <a:gd name="T61" fmla="*/ 133 h 185"/>
                  <a:gd name="T62" fmla="*/ 79 w 451"/>
                  <a:gd name="T63" fmla="*/ 119 h 185"/>
                  <a:gd name="T64" fmla="*/ 98 w 451"/>
                  <a:gd name="T65" fmla="*/ 106 h 185"/>
                  <a:gd name="T66" fmla="*/ 122 w 451"/>
                  <a:gd name="T67" fmla="*/ 93 h 185"/>
                  <a:gd name="T68" fmla="*/ 149 w 451"/>
                  <a:gd name="T69" fmla="*/ 82 h 185"/>
                  <a:gd name="T70" fmla="*/ 180 w 451"/>
                  <a:gd name="T71" fmla="*/ 71 h 185"/>
                  <a:gd name="T72" fmla="*/ 213 w 451"/>
                  <a:gd name="T73" fmla="*/ 62 h 185"/>
                  <a:gd name="T74" fmla="*/ 246 w 451"/>
                  <a:gd name="T75" fmla="*/ 54 h 185"/>
                  <a:gd name="T76" fmla="*/ 284 w 451"/>
                  <a:gd name="T77" fmla="*/ 47 h 185"/>
                  <a:gd name="T78" fmla="*/ 324 w 451"/>
                  <a:gd name="T79" fmla="*/ 41 h 185"/>
                  <a:gd name="T80" fmla="*/ 365 w 451"/>
                  <a:gd name="T81" fmla="*/ 37 h 185"/>
                  <a:gd name="T82" fmla="*/ 407 w 451"/>
                  <a:gd name="T83" fmla="*/ 34 h 185"/>
                  <a:gd name="T84" fmla="*/ 451 w 451"/>
                  <a:gd name="T85" fmla="*/ 34 h 185"/>
                  <a:gd name="T86" fmla="*/ 451 w 451"/>
                  <a:gd name="T87" fmla="*/ 34 h 185"/>
                  <a:gd name="T88" fmla="*/ 451 w 451"/>
                  <a:gd name="T89" fmla="*/ 0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5"/>
                  <a:gd name="T137" fmla="*/ 451 w 451"/>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5">
                    <a:moveTo>
                      <a:pt x="451" y="0"/>
                    </a:moveTo>
                    <a:lnTo>
                      <a:pt x="451" y="0"/>
                    </a:lnTo>
                    <a:lnTo>
                      <a:pt x="406" y="0"/>
                    </a:lnTo>
                    <a:lnTo>
                      <a:pt x="362" y="3"/>
                    </a:lnTo>
                    <a:lnTo>
                      <a:pt x="320" y="7"/>
                    </a:lnTo>
                    <a:lnTo>
                      <a:pt x="279" y="13"/>
                    </a:lnTo>
                    <a:lnTo>
                      <a:pt x="241" y="20"/>
                    </a:lnTo>
                    <a:lnTo>
                      <a:pt x="204" y="29"/>
                    </a:lnTo>
                    <a:lnTo>
                      <a:pt x="169" y="40"/>
                    </a:lnTo>
                    <a:lnTo>
                      <a:pt x="138" y="51"/>
                    </a:lnTo>
                    <a:lnTo>
                      <a:pt x="108" y="62"/>
                    </a:lnTo>
                    <a:lnTo>
                      <a:pt x="82" y="76"/>
                    </a:lnTo>
                    <a:lnTo>
                      <a:pt x="59" y="92"/>
                    </a:lnTo>
                    <a:lnTo>
                      <a:pt x="39" y="107"/>
                    </a:lnTo>
                    <a:lnTo>
                      <a:pt x="31" y="116"/>
                    </a:lnTo>
                    <a:lnTo>
                      <a:pt x="22" y="124"/>
                    </a:lnTo>
                    <a:lnTo>
                      <a:pt x="15" y="134"/>
                    </a:lnTo>
                    <a:lnTo>
                      <a:pt x="10" y="144"/>
                    </a:lnTo>
                    <a:lnTo>
                      <a:pt x="5" y="154"/>
                    </a:lnTo>
                    <a:lnTo>
                      <a:pt x="3" y="164"/>
                    </a:lnTo>
                    <a:lnTo>
                      <a:pt x="0" y="175"/>
                    </a:lnTo>
                    <a:lnTo>
                      <a:pt x="0" y="185"/>
                    </a:lnTo>
                    <a:lnTo>
                      <a:pt x="34" y="185"/>
                    </a:lnTo>
                    <a:lnTo>
                      <a:pt x="34" y="179"/>
                    </a:lnTo>
                    <a:lnTo>
                      <a:pt x="35" y="172"/>
                    </a:lnTo>
                    <a:lnTo>
                      <a:pt x="36" y="167"/>
                    </a:lnTo>
                    <a:lnTo>
                      <a:pt x="41" y="159"/>
                    </a:lnTo>
                    <a:lnTo>
                      <a:pt x="43" y="152"/>
                    </a:lnTo>
                    <a:lnTo>
                      <a:pt x="49" y="145"/>
                    </a:lnTo>
                    <a:lnTo>
                      <a:pt x="55" y="138"/>
                    </a:lnTo>
                    <a:lnTo>
                      <a:pt x="62" y="133"/>
                    </a:lnTo>
                    <a:lnTo>
                      <a:pt x="79" y="119"/>
                    </a:lnTo>
                    <a:lnTo>
                      <a:pt x="98" y="106"/>
                    </a:lnTo>
                    <a:lnTo>
                      <a:pt x="122" y="93"/>
                    </a:lnTo>
                    <a:lnTo>
                      <a:pt x="149" y="82"/>
                    </a:lnTo>
                    <a:lnTo>
                      <a:pt x="180" y="71"/>
                    </a:lnTo>
                    <a:lnTo>
                      <a:pt x="213" y="62"/>
                    </a:lnTo>
                    <a:lnTo>
                      <a:pt x="246" y="54"/>
                    </a:lnTo>
                    <a:lnTo>
                      <a:pt x="284" y="47"/>
                    </a:lnTo>
                    <a:lnTo>
                      <a:pt x="324" y="41"/>
                    </a:lnTo>
                    <a:lnTo>
                      <a:pt x="365" y="37"/>
                    </a:lnTo>
                    <a:lnTo>
                      <a:pt x="407" y="34"/>
                    </a:lnTo>
                    <a:lnTo>
                      <a:pt x="451" y="34"/>
                    </a:lnTo>
                    <a:lnTo>
                      <a:pt x="451" y="0"/>
                    </a:lnTo>
                    <a:close/>
                  </a:path>
                </a:pathLst>
              </a:custGeom>
              <a:solidFill>
                <a:srgbClr val="1F1A17"/>
              </a:solidFill>
              <a:ln w="9525">
                <a:noFill/>
                <a:round/>
                <a:headEnd/>
                <a:tailEnd/>
              </a:ln>
            </p:spPr>
            <p:txBody>
              <a:bodyPr/>
              <a:lstStyle/>
              <a:p>
                <a:endParaRPr lang="hu-HU"/>
              </a:p>
            </p:txBody>
          </p:sp>
          <p:sp>
            <p:nvSpPr>
              <p:cNvPr id="57449" name="Rectangle 1439"/>
              <p:cNvSpPr>
                <a:spLocks noChangeArrowheads="1"/>
              </p:cNvSpPr>
              <p:nvPr/>
            </p:nvSpPr>
            <p:spPr bwMode="auto">
              <a:xfrm>
                <a:off x="2938" y="2099"/>
                <a:ext cx="508"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450" name="Rectangle 1440"/>
              <p:cNvSpPr>
                <a:spLocks noChangeArrowheads="1"/>
              </p:cNvSpPr>
              <p:nvPr/>
            </p:nvSpPr>
            <p:spPr bwMode="auto">
              <a:xfrm>
                <a:off x="2938" y="2099"/>
                <a:ext cx="508"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451" name="Rectangle 1441"/>
              <p:cNvSpPr>
                <a:spLocks noChangeArrowheads="1"/>
              </p:cNvSpPr>
              <p:nvPr/>
            </p:nvSpPr>
            <p:spPr bwMode="auto">
              <a:xfrm>
                <a:off x="2938" y="2099"/>
                <a:ext cx="508" cy="121"/>
              </a:xfrm>
              <a:prstGeom prst="rect">
                <a:avLst/>
              </a:prstGeom>
              <a:solidFill>
                <a:srgbClr val="393633"/>
              </a:solidFill>
              <a:ln w="9525">
                <a:noFill/>
                <a:miter lim="800000"/>
                <a:headEnd/>
                <a:tailEnd/>
              </a:ln>
            </p:spPr>
            <p:txBody>
              <a:bodyPr/>
              <a:lstStyle/>
              <a:p>
                <a:endParaRPr lang="hu-HU">
                  <a:latin typeface="Calibri" pitchFamily="34" charset="0"/>
                </a:endParaRPr>
              </a:p>
            </p:txBody>
          </p:sp>
          <p:sp>
            <p:nvSpPr>
              <p:cNvPr id="57452" name="Rectangle 1442"/>
              <p:cNvSpPr>
                <a:spLocks noChangeArrowheads="1"/>
              </p:cNvSpPr>
              <p:nvPr/>
            </p:nvSpPr>
            <p:spPr bwMode="auto">
              <a:xfrm>
                <a:off x="2938" y="2099"/>
                <a:ext cx="97" cy="121"/>
              </a:xfrm>
              <a:prstGeom prst="rect">
                <a:avLst/>
              </a:prstGeom>
              <a:solidFill>
                <a:srgbClr val="009240"/>
              </a:solidFill>
              <a:ln w="9525">
                <a:noFill/>
                <a:miter lim="800000"/>
                <a:headEnd/>
                <a:tailEnd/>
              </a:ln>
            </p:spPr>
            <p:txBody>
              <a:bodyPr/>
              <a:lstStyle/>
              <a:p>
                <a:endParaRPr lang="hu-HU">
                  <a:latin typeface="Calibri" pitchFamily="34" charset="0"/>
                </a:endParaRPr>
              </a:p>
            </p:txBody>
          </p:sp>
          <p:sp>
            <p:nvSpPr>
              <p:cNvPr id="57453" name="Rectangle 1443"/>
              <p:cNvSpPr>
                <a:spLocks noChangeArrowheads="1"/>
              </p:cNvSpPr>
              <p:nvPr/>
            </p:nvSpPr>
            <p:spPr bwMode="auto">
              <a:xfrm>
                <a:off x="3349" y="2099"/>
                <a:ext cx="97" cy="121"/>
              </a:xfrm>
              <a:prstGeom prst="rect">
                <a:avLst/>
              </a:prstGeom>
              <a:solidFill>
                <a:srgbClr val="0093DD"/>
              </a:solidFill>
              <a:ln w="9525">
                <a:noFill/>
                <a:miter lim="800000"/>
                <a:headEnd/>
                <a:tailEnd/>
              </a:ln>
            </p:spPr>
            <p:txBody>
              <a:bodyPr/>
              <a:lstStyle/>
              <a:p>
                <a:endParaRPr lang="hu-HU">
                  <a:latin typeface="Calibri" pitchFamily="34" charset="0"/>
                </a:endParaRPr>
              </a:p>
            </p:txBody>
          </p:sp>
          <p:sp>
            <p:nvSpPr>
              <p:cNvPr id="57454" name="Rectangle 1444"/>
              <p:cNvSpPr>
                <a:spLocks noChangeArrowheads="1"/>
              </p:cNvSpPr>
              <p:nvPr/>
            </p:nvSpPr>
            <p:spPr bwMode="auto">
              <a:xfrm>
                <a:off x="3088" y="2113"/>
                <a:ext cx="207"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FFFFFF"/>
                    </a:solidFill>
                    <a:latin typeface="Lucida Sans" pitchFamily="34" charset="0"/>
                  </a:rPr>
                  <a:t>Gene</a:t>
                </a:r>
                <a:endParaRPr lang="en-US">
                  <a:latin typeface="Lucida Sans" pitchFamily="34" charset="0"/>
                </a:endParaRPr>
              </a:p>
            </p:txBody>
          </p:sp>
          <p:sp>
            <p:nvSpPr>
              <p:cNvPr id="57455" name="Rectangle 1445"/>
              <p:cNvSpPr>
                <a:spLocks noChangeArrowheads="1"/>
              </p:cNvSpPr>
              <p:nvPr/>
            </p:nvSpPr>
            <p:spPr bwMode="auto">
              <a:xfrm>
                <a:off x="3100" y="2299"/>
                <a:ext cx="201"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RNAi</a:t>
                </a:r>
                <a:endParaRPr lang="en-US">
                  <a:latin typeface="Lucida Sans" pitchFamily="34" charset="0"/>
                </a:endParaRPr>
              </a:p>
            </p:txBody>
          </p:sp>
          <p:sp>
            <p:nvSpPr>
              <p:cNvPr id="57456" name="Freeform 1446"/>
              <p:cNvSpPr>
                <a:spLocks/>
              </p:cNvSpPr>
              <p:nvPr/>
            </p:nvSpPr>
            <p:spPr bwMode="auto">
              <a:xfrm>
                <a:off x="1079" y="2613"/>
                <a:ext cx="451" cy="186"/>
              </a:xfrm>
              <a:custGeom>
                <a:avLst/>
                <a:gdLst>
                  <a:gd name="T0" fmla="*/ 451 w 451"/>
                  <a:gd name="T1" fmla="*/ 186 h 186"/>
                  <a:gd name="T2" fmla="*/ 451 w 451"/>
                  <a:gd name="T3" fmla="*/ 186 h 186"/>
                  <a:gd name="T4" fmla="*/ 451 w 451"/>
                  <a:gd name="T5" fmla="*/ 175 h 186"/>
                  <a:gd name="T6" fmla="*/ 448 w 451"/>
                  <a:gd name="T7" fmla="*/ 163 h 186"/>
                  <a:gd name="T8" fmla="*/ 446 w 451"/>
                  <a:gd name="T9" fmla="*/ 153 h 186"/>
                  <a:gd name="T10" fmla="*/ 440 w 451"/>
                  <a:gd name="T11" fmla="*/ 144 h 186"/>
                  <a:gd name="T12" fmla="*/ 434 w 451"/>
                  <a:gd name="T13" fmla="*/ 134 h 186"/>
                  <a:gd name="T14" fmla="*/ 429 w 451"/>
                  <a:gd name="T15" fmla="*/ 125 h 186"/>
                  <a:gd name="T16" fmla="*/ 420 w 451"/>
                  <a:gd name="T17" fmla="*/ 115 h 186"/>
                  <a:gd name="T18" fmla="*/ 412 w 451"/>
                  <a:gd name="T19" fmla="*/ 107 h 186"/>
                  <a:gd name="T20" fmla="*/ 392 w 451"/>
                  <a:gd name="T21" fmla="*/ 92 h 186"/>
                  <a:gd name="T22" fmla="*/ 368 w 451"/>
                  <a:gd name="T23" fmla="*/ 76 h 186"/>
                  <a:gd name="T24" fmla="*/ 343 w 451"/>
                  <a:gd name="T25" fmla="*/ 63 h 186"/>
                  <a:gd name="T26" fmla="*/ 313 w 451"/>
                  <a:gd name="T27" fmla="*/ 51 h 186"/>
                  <a:gd name="T28" fmla="*/ 282 w 451"/>
                  <a:gd name="T29" fmla="*/ 39 h 186"/>
                  <a:gd name="T30" fmla="*/ 247 w 451"/>
                  <a:gd name="T31" fmla="*/ 30 h 186"/>
                  <a:gd name="T32" fmla="*/ 210 w 451"/>
                  <a:gd name="T33" fmla="*/ 20 h 186"/>
                  <a:gd name="T34" fmla="*/ 172 w 451"/>
                  <a:gd name="T35" fmla="*/ 13 h 186"/>
                  <a:gd name="T36" fmla="*/ 131 w 451"/>
                  <a:gd name="T37" fmla="*/ 7 h 186"/>
                  <a:gd name="T38" fmla="*/ 89 w 451"/>
                  <a:gd name="T39" fmla="*/ 3 h 186"/>
                  <a:gd name="T40" fmla="*/ 46 w 451"/>
                  <a:gd name="T41" fmla="*/ 0 h 186"/>
                  <a:gd name="T42" fmla="*/ 0 w 451"/>
                  <a:gd name="T43" fmla="*/ 0 h 186"/>
                  <a:gd name="T44" fmla="*/ 0 w 451"/>
                  <a:gd name="T45" fmla="*/ 34 h 186"/>
                  <a:gd name="T46" fmla="*/ 44 w 451"/>
                  <a:gd name="T47" fmla="*/ 34 h 186"/>
                  <a:gd name="T48" fmla="*/ 86 w 451"/>
                  <a:gd name="T49" fmla="*/ 37 h 186"/>
                  <a:gd name="T50" fmla="*/ 127 w 451"/>
                  <a:gd name="T51" fmla="*/ 41 h 186"/>
                  <a:gd name="T52" fmla="*/ 167 w 451"/>
                  <a:gd name="T53" fmla="*/ 46 h 186"/>
                  <a:gd name="T54" fmla="*/ 203 w 451"/>
                  <a:gd name="T55" fmla="*/ 53 h 186"/>
                  <a:gd name="T56" fmla="*/ 239 w 451"/>
                  <a:gd name="T57" fmla="*/ 62 h 186"/>
                  <a:gd name="T58" fmla="*/ 271 w 451"/>
                  <a:gd name="T59" fmla="*/ 72 h 186"/>
                  <a:gd name="T60" fmla="*/ 302 w 451"/>
                  <a:gd name="T61" fmla="*/ 82 h 186"/>
                  <a:gd name="T62" fmla="*/ 329 w 451"/>
                  <a:gd name="T63" fmla="*/ 93 h 186"/>
                  <a:gd name="T64" fmla="*/ 353 w 451"/>
                  <a:gd name="T65" fmla="*/ 106 h 186"/>
                  <a:gd name="T66" fmla="*/ 372 w 451"/>
                  <a:gd name="T67" fmla="*/ 118 h 186"/>
                  <a:gd name="T68" fmla="*/ 389 w 451"/>
                  <a:gd name="T69" fmla="*/ 132 h 186"/>
                  <a:gd name="T70" fmla="*/ 396 w 451"/>
                  <a:gd name="T71" fmla="*/ 139 h 186"/>
                  <a:gd name="T72" fmla="*/ 402 w 451"/>
                  <a:gd name="T73" fmla="*/ 146 h 186"/>
                  <a:gd name="T74" fmla="*/ 406 w 451"/>
                  <a:gd name="T75" fmla="*/ 152 h 186"/>
                  <a:gd name="T76" fmla="*/ 410 w 451"/>
                  <a:gd name="T77" fmla="*/ 159 h 186"/>
                  <a:gd name="T78" fmla="*/ 413 w 451"/>
                  <a:gd name="T79" fmla="*/ 166 h 186"/>
                  <a:gd name="T80" fmla="*/ 416 w 451"/>
                  <a:gd name="T81" fmla="*/ 172 h 186"/>
                  <a:gd name="T82" fmla="*/ 417 w 451"/>
                  <a:gd name="T83" fmla="*/ 179 h 186"/>
                  <a:gd name="T84" fmla="*/ 417 w 451"/>
                  <a:gd name="T85" fmla="*/ 186 h 186"/>
                  <a:gd name="T86" fmla="*/ 417 w 451"/>
                  <a:gd name="T87" fmla="*/ 186 h 186"/>
                  <a:gd name="T88" fmla="*/ 451 w 451"/>
                  <a:gd name="T89" fmla="*/ 186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6"/>
                  <a:gd name="T137" fmla="*/ 451 w 451"/>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6">
                    <a:moveTo>
                      <a:pt x="451" y="186"/>
                    </a:moveTo>
                    <a:lnTo>
                      <a:pt x="451" y="186"/>
                    </a:lnTo>
                    <a:lnTo>
                      <a:pt x="451" y="175"/>
                    </a:lnTo>
                    <a:lnTo>
                      <a:pt x="448" y="163"/>
                    </a:lnTo>
                    <a:lnTo>
                      <a:pt x="446" y="153"/>
                    </a:lnTo>
                    <a:lnTo>
                      <a:pt x="440" y="144"/>
                    </a:lnTo>
                    <a:lnTo>
                      <a:pt x="434" y="134"/>
                    </a:lnTo>
                    <a:lnTo>
                      <a:pt x="429" y="125"/>
                    </a:lnTo>
                    <a:lnTo>
                      <a:pt x="420" y="115"/>
                    </a:lnTo>
                    <a:lnTo>
                      <a:pt x="412" y="107"/>
                    </a:lnTo>
                    <a:lnTo>
                      <a:pt x="392" y="92"/>
                    </a:lnTo>
                    <a:lnTo>
                      <a:pt x="368" y="76"/>
                    </a:lnTo>
                    <a:lnTo>
                      <a:pt x="343" y="63"/>
                    </a:lnTo>
                    <a:lnTo>
                      <a:pt x="313" y="51"/>
                    </a:lnTo>
                    <a:lnTo>
                      <a:pt x="282" y="39"/>
                    </a:lnTo>
                    <a:lnTo>
                      <a:pt x="247" y="30"/>
                    </a:lnTo>
                    <a:lnTo>
                      <a:pt x="210" y="20"/>
                    </a:lnTo>
                    <a:lnTo>
                      <a:pt x="172" y="13"/>
                    </a:lnTo>
                    <a:lnTo>
                      <a:pt x="131" y="7"/>
                    </a:lnTo>
                    <a:lnTo>
                      <a:pt x="89" y="3"/>
                    </a:lnTo>
                    <a:lnTo>
                      <a:pt x="46" y="0"/>
                    </a:lnTo>
                    <a:lnTo>
                      <a:pt x="0" y="0"/>
                    </a:lnTo>
                    <a:lnTo>
                      <a:pt x="0" y="34"/>
                    </a:lnTo>
                    <a:lnTo>
                      <a:pt x="44" y="34"/>
                    </a:lnTo>
                    <a:lnTo>
                      <a:pt x="86" y="37"/>
                    </a:lnTo>
                    <a:lnTo>
                      <a:pt x="127" y="41"/>
                    </a:lnTo>
                    <a:lnTo>
                      <a:pt x="167" y="46"/>
                    </a:lnTo>
                    <a:lnTo>
                      <a:pt x="203" y="53"/>
                    </a:lnTo>
                    <a:lnTo>
                      <a:pt x="239" y="62"/>
                    </a:lnTo>
                    <a:lnTo>
                      <a:pt x="271" y="72"/>
                    </a:lnTo>
                    <a:lnTo>
                      <a:pt x="302" y="82"/>
                    </a:lnTo>
                    <a:lnTo>
                      <a:pt x="329" y="93"/>
                    </a:lnTo>
                    <a:lnTo>
                      <a:pt x="353" y="106"/>
                    </a:lnTo>
                    <a:lnTo>
                      <a:pt x="372" y="118"/>
                    </a:lnTo>
                    <a:lnTo>
                      <a:pt x="389" y="132"/>
                    </a:lnTo>
                    <a:lnTo>
                      <a:pt x="396" y="139"/>
                    </a:lnTo>
                    <a:lnTo>
                      <a:pt x="402" y="146"/>
                    </a:lnTo>
                    <a:lnTo>
                      <a:pt x="406" y="152"/>
                    </a:lnTo>
                    <a:lnTo>
                      <a:pt x="410" y="159"/>
                    </a:lnTo>
                    <a:lnTo>
                      <a:pt x="413" y="166"/>
                    </a:lnTo>
                    <a:lnTo>
                      <a:pt x="416" y="172"/>
                    </a:lnTo>
                    <a:lnTo>
                      <a:pt x="417" y="179"/>
                    </a:lnTo>
                    <a:lnTo>
                      <a:pt x="417" y="186"/>
                    </a:lnTo>
                    <a:lnTo>
                      <a:pt x="451" y="186"/>
                    </a:lnTo>
                    <a:close/>
                  </a:path>
                </a:pathLst>
              </a:custGeom>
              <a:solidFill>
                <a:srgbClr val="1F1A17"/>
              </a:solidFill>
              <a:ln w="9525">
                <a:noFill/>
                <a:round/>
                <a:headEnd/>
                <a:tailEnd/>
              </a:ln>
            </p:spPr>
            <p:txBody>
              <a:bodyPr/>
              <a:lstStyle/>
              <a:p>
                <a:endParaRPr lang="hu-HU"/>
              </a:p>
            </p:txBody>
          </p:sp>
          <p:sp>
            <p:nvSpPr>
              <p:cNvPr id="57457" name="Freeform 1447"/>
              <p:cNvSpPr>
                <a:spLocks/>
              </p:cNvSpPr>
              <p:nvPr/>
            </p:nvSpPr>
            <p:spPr bwMode="auto">
              <a:xfrm>
                <a:off x="1079" y="2799"/>
                <a:ext cx="451" cy="186"/>
              </a:xfrm>
              <a:custGeom>
                <a:avLst/>
                <a:gdLst>
                  <a:gd name="T0" fmla="*/ 0 w 451"/>
                  <a:gd name="T1" fmla="*/ 186 h 186"/>
                  <a:gd name="T2" fmla="*/ 0 w 451"/>
                  <a:gd name="T3" fmla="*/ 186 h 186"/>
                  <a:gd name="T4" fmla="*/ 46 w 451"/>
                  <a:gd name="T5" fmla="*/ 184 h 186"/>
                  <a:gd name="T6" fmla="*/ 89 w 451"/>
                  <a:gd name="T7" fmla="*/ 181 h 186"/>
                  <a:gd name="T8" fmla="*/ 131 w 451"/>
                  <a:gd name="T9" fmla="*/ 177 h 186"/>
                  <a:gd name="T10" fmla="*/ 172 w 451"/>
                  <a:gd name="T11" fmla="*/ 172 h 186"/>
                  <a:gd name="T12" fmla="*/ 210 w 451"/>
                  <a:gd name="T13" fmla="*/ 165 h 186"/>
                  <a:gd name="T14" fmla="*/ 247 w 451"/>
                  <a:gd name="T15" fmla="*/ 156 h 186"/>
                  <a:gd name="T16" fmla="*/ 282 w 451"/>
                  <a:gd name="T17" fmla="*/ 145 h 186"/>
                  <a:gd name="T18" fmla="*/ 313 w 451"/>
                  <a:gd name="T19" fmla="*/ 134 h 186"/>
                  <a:gd name="T20" fmla="*/ 343 w 451"/>
                  <a:gd name="T21" fmla="*/ 122 h 186"/>
                  <a:gd name="T22" fmla="*/ 368 w 451"/>
                  <a:gd name="T23" fmla="*/ 108 h 186"/>
                  <a:gd name="T24" fmla="*/ 392 w 451"/>
                  <a:gd name="T25" fmla="*/ 93 h 186"/>
                  <a:gd name="T26" fmla="*/ 412 w 451"/>
                  <a:gd name="T27" fmla="*/ 77 h 186"/>
                  <a:gd name="T28" fmla="*/ 420 w 451"/>
                  <a:gd name="T29" fmla="*/ 69 h 186"/>
                  <a:gd name="T30" fmla="*/ 429 w 451"/>
                  <a:gd name="T31" fmla="*/ 60 h 186"/>
                  <a:gd name="T32" fmla="*/ 434 w 451"/>
                  <a:gd name="T33" fmla="*/ 51 h 186"/>
                  <a:gd name="T34" fmla="*/ 440 w 451"/>
                  <a:gd name="T35" fmla="*/ 41 h 186"/>
                  <a:gd name="T36" fmla="*/ 446 w 451"/>
                  <a:gd name="T37" fmla="*/ 31 h 186"/>
                  <a:gd name="T38" fmla="*/ 448 w 451"/>
                  <a:gd name="T39" fmla="*/ 21 h 186"/>
                  <a:gd name="T40" fmla="*/ 451 w 451"/>
                  <a:gd name="T41" fmla="*/ 10 h 186"/>
                  <a:gd name="T42" fmla="*/ 451 w 451"/>
                  <a:gd name="T43" fmla="*/ 0 h 186"/>
                  <a:gd name="T44" fmla="*/ 417 w 451"/>
                  <a:gd name="T45" fmla="*/ 0 h 186"/>
                  <a:gd name="T46" fmla="*/ 417 w 451"/>
                  <a:gd name="T47" fmla="*/ 5 h 186"/>
                  <a:gd name="T48" fmla="*/ 416 w 451"/>
                  <a:gd name="T49" fmla="*/ 13 h 186"/>
                  <a:gd name="T50" fmla="*/ 413 w 451"/>
                  <a:gd name="T51" fmla="*/ 18 h 186"/>
                  <a:gd name="T52" fmla="*/ 410 w 451"/>
                  <a:gd name="T53" fmla="*/ 25 h 186"/>
                  <a:gd name="T54" fmla="*/ 406 w 451"/>
                  <a:gd name="T55" fmla="*/ 32 h 186"/>
                  <a:gd name="T56" fmla="*/ 402 w 451"/>
                  <a:gd name="T57" fmla="*/ 39 h 186"/>
                  <a:gd name="T58" fmla="*/ 396 w 451"/>
                  <a:gd name="T59" fmla="*/ 46 h 186"/>
                  <a:gd name="T60" fmla="*/ 389 w 451"/>
                  <a:gd name="T61" fmla="*/ 52 h 186"/>
                  <a:gd name="T62" fmla="*/ 372 w 451"/>
                  <a:gd name="T63" fmla="*/ 66 h 186"/>
                  <a:gd name="T64" fmla="*/ 353 w 451"/>
                  <a:gd name="T65" fmla="*/ 79 h 186"/>
                  <a:gd name="T66" fmla="*/ 329 w 451"/>
                  <a:gd name="T67" fmla="*/ 91 h 186"/>
                  <a:gd name="T68" fmla="*/ 302 w 451"/>
                  <a:gd name="T69" fmla="*/ 103 h 186"/>
                  <a:gd name="T70" fmla="*/ 271 w 451"/>
                  <a:gd name="T71" fmla="*/ 114 h 186"/>
                  <a:gd name="T72" fmla="*/ 239 w 451"/>
                  <a:gd name="T73" fmla="*/ 122 h 186"/>
                  <a:gd name="T74" fmla="*/ 203 w 451"/>
                  <a:gd name="T75" fmla="*/ 131 h 186"/>
                  <a:gd name="T76" fmla="*/ 167 w 451"/>
                  <a:gd name="T77" fmla="*/ 138 h 186"/>
                  <a:gd name="T78" fmla="*/ 127 w 451"/>
                  <a:gd name="T79" fmla="*/ 143 h 186"/>
                  <a:gd name="T80" fmla="*/ 86 w 451"/>
                  <a:gd name="T81" fmla="*/ 148 h 186"/>
                  <a:gd name="T82" fmla="*/ 44 w 451"/>
                  <a:gd name="T83" fmla="*/ 151 h 186"/>
                  <a:gd name="T84" fmla="*/ 0 w 451"/>
                  <a:gd name="T85" fmla="*/ 151 h 186"/>
                  <a:gd name="T86" fmla="*/ 0 w 451"/>
                  <a:gd name="T87" fmla="*/ 151 h 186"/>
                  <a:gd name="T88" fmla="*/ 0 w 451"/>
                  <a:gd name="T89" fmla="*/ 186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6"/>
                  <a:gd name="T137" fmla="*/ 451 w 451"/>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6">
                    <a:moveTo>
                      <a:pt x="0" y="186"/>
                    </a:moveTo>
                    <a:lnTo>
                      <a:pt x="0" y="186"/>
                    </a:lnTo>
                    <a:lnTo>
                      <a:pt x="46" y="184"/>
                    </a:lnTo>
                    <a:lnTo>
                      <a:pt x="89" y="181"/>
                    </a:lnTo>
                    <a:lnTo>
                      <a:pt x="131" y="177"/>
                    </a:lnTo>
                    <a:lnTo>
                      <a:pt x="172" y="172"/>
                    </a:lnTo>
                    <a:lnTo>
                      <a:pt x="210" y="165"/>
                    </a:lnTo>
                    <a:lnTo>
                      <a:pt x="247" y="156"/>
                    </a:lnTo>
                    <a:lnTo>
                      <a:pt x="282" y="145"/>
                    </a:lnTo>
                    <a:lnTo>
                      <a:pt x="313" y="134"/>
                    </a:lnTo>
                    <a:lnTo>
                      <a:pt x="343" y="122"/>
                    </a:lnTo>
                    <a:lnTo>
                      <a:pt x="368" y="108"/>
                    </a:lnTo>
                    <a:lnTo>
                      <a:pt x="392" y="93"/>
                    </a:lnTo>
                    <a:lnTo>
                      <a:pt x="412" y="77"/>
                    </a:lnTo>
                    <a:lnTo>
                      <a:pt x="420" y="69"/>
                    </a:lnTo>
                    <a:lnTo>
                      <a:pt x="429" y="60"/>
                    </a:lnTo>
                    <a:lnTo>
                      <a:pt x="434" y="51"/>
                    </a:lnTo>
                    <a:lnTo>
                      <a:pt x="440" y="41"/>
                    </a:lnTo>
                    <a:lnTo>
                      <a:pt x="446" y="31"/>
                    </a:lnTo>
                    <a:lnTo>
                      <a:pt x="448" y="21"/>
                    </a:lnTo>
                    <a:lnTo>
                      <a:pt x="451" y="10"/>
                    </a:lnTo>
                    <a:lnTo>
                      <a:pt x="451" y="0"/>
                    </a:lnTo>
                    <a:lnTo>
                      <a:pt x="417" y="0"/>
                    </a:lnTo>
                    <a:lnTo>
                      <a:pt x="417" y="5"/>
                    </a:lnTo>
                    <a:lnTo>
                      <a:pt x="416" y="13"/>
                    </a:lnTo>
                    <a:lnTo>
                      <a:pt x="413" y="18"/>
                    </a:lnTo>
                    <a:lnTo>
                      <a:pt x="410" y="25"/>
                    </a:lnTo>
                    <a:lnTo>
                      <a:pt x="406" y="32"/>
                    </a:lnTo>
                    <a:lnTo>
                      <a:pt x="402" y="39"/>
                    </a:lnTo>
                    <a:lnTo>
                      <a:pt x="396" y="46"/>
                    </a:lnTo>
                    <a:lnTo>
                      <a:pt x="389" y="52"/>
                    </a:lnTo>
                    <a:lnTo>
                      <a:pt x="372" y="66"/>
                    </a:lnTo>
                    <a:lnTo>
                      <a:pt x="353" y="79"/>
                    </a:lnTo>
                    <a:lnTo>
                      <a:pt x="329" y="91"/>
                    </a:lnTo>
                    <a:lnTo>
                      <a:pt x="302" y="103"/>
                    </a:lnTo>
                    <a:lnTo>
                      <a:pt x="271" y="114"/>
                    </a:lnTo>
                    <a:lnTo>
                      <a:pt x="239" y="122"/>
                    </a:lnTo>
                    <a:lnTo>
                      <a:pt x="203" y="131"/>
                    </a:lnTo>
                    <a:lnTo>
                      <a:pt x="167" y="138"/>
                    </a:lnTo>
                    <a:lnTo>
                      <a:pt x="127" y="143"/>
                    </a:lnTo>
                    <a:lnTo>
                      <a:pt x="86" y="148"/>
                    </a:lnTo>
                    <a:lnTo>
                      <a:pt x="44" y="151"/>
                    </a:lnTo>
                    <a:lnTo>
                      <a:pt x="0" y="151"/>
                    </a:lnTo>
                    <a:lnTo>
                      <a:pt x="0" y="186"/>
                    </a:lnTo>
                    <a:close/>
                  </a:path>
                </a:pathLst>
              </a:custGeom>
              <a:solidFill>
                <a:srgbClr val="1F1A17"/>
              </a:solidFill>
              <a:ln w="9525">
                <a:noFill/>
                <a:round/>
                <a:headEnd/>
                <a:tailEnd/>
              </a:ln>
            </p:spPr>
            <p:txBody>
              <a:bodyPr/>
              <a:lstStyle/>
              <a:p>
                <a:endParaRPr lang="hu-HU"/>
              </a:p>
            </p:txBody>
          </p:sp>
          <p:sp>
            <p:nvSpPr>
              <p:cNvPr id="57458" name="Freeform 1448"/>
              <p:cNvSpPr>
                <a:spLocks/>
              </p:cNvSpPr>
              <p:nvPr/>
            </p:nvSpPr>
            <p:spPr bwMode="auto">
              <a:xfrm>
                <a:off x="629" y="2799"/>
                <a:ext cx="450" cy="186"/>
              </a:xfrm>
              <a:custGeom>
                <a:avLst/>
                <a:gdLst>
                  <a:gd name="T0" fmla="*/ 0 w 450"/>
                  <a:gd name="T1" fmla="*/ 0 h 186"/>
                  <a:gd name="T2" fmla="*/ 0 w 450"/>
                  <a:gd name="T3" fmla="*/ 0 h 186"/>
                  <a:gd name="T4" fmla="*/ 1 w 450"/>
                  <a:gd name="T5" fmla="*/ 10 h 186"/>
                  <a:gd name="T6" fmla="*/ 3 w 450"/>
                  <a:gd name="T7" fmla="*/ 21 h 186"/>
                  <a:gd name="T8" fmla="*/ 7 w 450"/>
                  <a:gd name="T9" fmla="*/ 31 h 186"/>
                  <a:gd name="T10" fmla="*/ 11 w 450"/>
                  <a:gd name="T11" fmla="*/ 41 h 186"/>
                  <a:gd name="T12" fmla="*/ 17 w 450"/>
                  <a:gd name="T13" fmla="*/ 51 h 186"/>
                  <a:gd name="T14" fmla="*/ 24 w 450"/>
                  <a:gd name="T15" fmla="*/ 60 h 186"/>
                  <a:gd name="T16" fmla="*/ 31 w 450"/>
                  <a:gd name="T17" fmla="*/ 69 h 186"/>
                  <a:gd name="T18" fmla="*/ 41 w 450"/>
                  <a:gd name="T19" fmla="*/ 77 h 186"/>
                  <a:gd name="T20" fmla="*/ 60 w 450"/>
                  <a:gd name="T21" fmla="*/ 93 h 186"/>
                  <a:gd name="T22" fmla="*/ 83 w 450"/>
                  <a:gd name="T23" fmla="*/ 108 h 186"/>
                  <a:gd name="T24" fmla="*/ 110 w 450"/>
                  <a:gd name="T25" fmla="*/ 122 h 186"/>
                  <a:gd name="T26" fmla="*/ 138 w 450"/>
                  <a:gd name="T27" fmla="*/ 134 h 186"/>
                  <a:gd name="T28" fmla="*/ 170 w 450"/>
                  <a:gd name="T29" fmla="*/ 145 h 186"/>
                  <a:gd name="T30" fmla="*/ 204 w 450"/>
                  <a:gd name="T31" fmla="*/ 156 h 186"/>
                  <a:gd name="T32" fmla="*/ 241 w 450"/>
                  <a:gd name="T33" fmla="*/ 165 h 186"/>
                  <a:gd name="T34" fmla="*/ 280 w 450"/>
                  <a:gd name="T35" fmla="*/ 172 h 186"/>
                  <a:gd name="T36" fmla="*/ 319 w 450"/>
                  <a:gd name="T37" fmla="*/ 177 h 186"/>
                  <a:gd name="T38" fmla="*/ 362 w 450"/>
                  <a:gd name="T39" fmla="*/ 181 h 186"/>
                  <a:gd name="T40" fmla="*/ 405 w 450"/>
                  <a:gd name="T41" fmla="*/ 184 h 186"/>
                  <a:gd name="T42" fmla="*/ 450 w 450"/>
                  <a:gd name="T43" fmla="*/ 186 h 186"/>
                  <a:gd name="T44" fmla="*/ 450 w 450"/>
                  <a:gd name="T45" fmla="*/ 151 h 186"/>
                  <a:gd name="T46" fmla="*/ 407 w 450"/>
                  <a:gd name="T47" fmla="*/ 151 h 186"/>
                  <a:gd name="T48" fmla="*/ 365 w 450"/>
                  <a:gd name="T49" fmla="*/ 148 h 186"/>
                  <a:gd name="T50" fmla="*/ 324 w 450"/>
                  <a:gd name="T51" fmla="*/ 143 h 186"/>
                  <a:gd name="T52" fmla="*/ 286 w 450"/>
                  <a:gd name="T53" fmla="*/ 138 h 186"/>
                  <a:gd name="T54" fmla="*/ 248 w 450"/>
                  <a:gd name="T55" fmla="*/ 131 h 186"/>
                  <a:gd name="T56" fmla="*/ 212 w 450"/>
                  <a:gd name="T57" fmla="*/ 122 h 186"/>
                  <a:gd name="T58" fmla="*/ 180 w 450"/>
                  <a:gd name="T59" fmla="*/ 114 h 186"/>
                  <a:gd name="T60" fmla="*/ 150 w 450"/>
                  <a:gd name="T61" fmla="*/ 103 h 186"/>
                  <a:gd name="T62" fmla="*/ 124 w 450"/>
                  <a:gd name="T63" fmla="*/ 91 h 186"/>
                  <a:gd name="T64" fmla="*/ 100 w 450"/>
                  <a:gd name="T65" fmla="*/ 79 h 186"/>
                  <a:gd name="T66" fmla="*/ 80 w 450"/>
                  <a:gd name="T67" fmla="*/ 66 h 186"/>
                  <a:gd name="T68" fmla="*/ 62 w 450"/>
                  <a:gd name="T69" fmla="*/ 52 h 186"/>
                  <a:gd name="T70" fmla="*/ 56 w 450"/>
                  <a:gd name="T71" fmla="*/ 46 h 186"/>
                  <a:gd name="T72" fmla="*/ 50 w 450"/>
                  <a:gd name="T73" fmla="*/ 39 h 186"/>
                  <a:gd name="T74" fmla="*/ 45 w 450"/>
                  <a:gd name="T75" fmla="*/ 32 h 186"/>
                  <a:gd name="T76" fmla="*/ 41 w 450"/>
                  <a:gd name="T77" fmla="*/ 25 h 186"/>
                  <a:gd name="T78" fmla="*/ 38 w 450"/>
                  <a:gd name="T79" fmla="*/ 18 h 186"/>
                  <a:gd name="T80" fmla="*/ 36 w 450"/>
                  <a:gd name="T81" fmla="*/ 13 h 186"/>
                  <a:gd name="T82" fmla="*/ 35 w 450"/>
                  <a:gd name="T83" fmla="*/ 5 h 186"/>
                  <a:gd name="T84" fmla="*/ 34 w 450"/>
                  <a:gd name="T85" fmla="*/ 0 h 186"/>
                  <a:gd name="T86" fmla="*/ 34 w 450"/>
                  <a:gd name="T87" fmla="*/ 0 h 186"/>
                  <a:gd name="T88" fmla="*/ 0 w 450"/>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0"/>
                  <a:gd name="T136" fmla="*/ 0 h 186"/>
                  <a:gd name="T137" fmla="*/ 450 w 450"/>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0" h="186">
                    <a:moveTo>
                      <a:pt x="0" y="0"/>
                    </a:moveTo>
                    <a:lnTo>
                      <a:pt x="0" y="0"/>
                    </a:lnTo>
                    <a:lnTo>
                      <a:pt x="1" y="10"/>
                    </a:lnTo>
                    <a:lnTo>
                      <a:pt x="3" y="21"/>
                    </a:lnTo>
                    <a:lnTo>
                      <a:pt x="7" y="31"/>
                    </a:lnTo>
                    <a:lnTo>
                      <a:pt x="11" y="41"/>
                    </a:lnTo>
                    <a:lnTo>
                      <a:pt x="17" y="51"/>
                    </a:lnTo>
                    <a:lnTo>
                      <a:pt x="24" y="60"/>
                    </a:lnTo>
                    <a:lnTo>
                      <a:pt x="31" y="69"/>
                    </a:lnTo>
                    <a:lnTo>
                      <a:pt x="41" y="77"/>
                    </a:lnTo>
                    <a:lnTo>
                      <a:pt x="60" y="93"/>
                    </a:lnTo>
                    <a:lnTo>
                      <a:pt x="83" y="108"/>
                    </a:lnTo>
                    <a:lnTo>
                      <a:pt x="110" y="122"/>
                    </a:lnTo>
                    <a:lnTo>
                      <a:pt x="138" y="134"/>
                    </a:lnTo>
                    <a:lnTo>
                      <a:pt x="170" y="145"/>
                    </a:lnTo>
                    <a:lnTo>
                      <a:pt x="204" y="156"/>
                    </a:lnTo>
                    <a:lnTo>
                      <a:pt x="241" y="165"/>
                    </a:lnTo>
                    <a:lnTo>
                      <a:pt x="280" y="172"/>
                    </a:lnTo>
                    <a:lnTo>
                      <a:pt x="319" y="177"/>
                    </a:lnTo>
                    <a:lnTo>
                      <a:pt x="362" y="181"/>
                    </a:lnTo>
                    <a:lnTo>
                      <a:pt x="405" y="184"/>
                    </a:lnTo>
                    <a:lnTo>
                      <a:pt x="450" y="186"/>
                    </a:lnTo>
                    <a:lnTo>
                      <a:pt x="450" y="151"/>
                    </a:lnTo>
                    <a:lnTo>
                      <a:pt x="407" y="151"/>
                    </a:lnTo>
                    <a:lnTo>
                      <a:pt x="365" y="148"/>
                    </a:lnTo>
                    <a:lnTo>
                      <a:pt x="324" y="143"/>
                    </a:lnTo>
                    <a:lnTo>
                      <a:pt x="286" y="138"/>
                    </a:lnTo>
                    <a:lnTo>
                      <a:pt x="248" y="131"/>
                    </a:lnTo>
                    <a:lnTo>
                      <a:pt x="212" y="122"/>
                    </a:lnTo>
                    <a:lnTo>
                      <a:pt x="180" y="114"/>
                    </a:lnTo>
                    <a:lnTo>
                      <a:pt x="150" y="103"/>
                    </a:lnTo>
                    <a:lnTo>
                      <a:pt x="124" y="91"/>
                    </a:lnTo>
                    <a:lnTo>
                      <a:pt x="100" y="79"/>
                    </a:lnTo>
                    <a:lnTo>
                      <a:pt x="80" y="66"/>
                    </a:lnTo>
                    <a:lnTo>
                      <a:pt x="62" y="52"/>
                    </a:lnTo>
                    <a:lnTo>
                      <a:pt x="56" y="46"/>
                    </a:lnTo>
                    <a:lnTo>
                      <a:pt x="50" y="39"/>
                    </a:lnTo>
                    <a:lnTo>
                      <a:pt x="45" y="32"/>
                    </a:lnTo>
                    <a:lnTo>
                      <a:pt x="41" y="25"/>
                    </a:lnTo>
                    <a:lnTo>
                      <a:pt x="38" y="18"/>
                    </a:lnTo>
                    <a:lnTo>
                      <a:pt x="36" y="13"/>
                    </a:lnTo>
                    <a:lnTo>
                      <a:pt x="35" y="5"/>
                    </a:lnTo>
                    <a:lnTo>
                      <a:pt x="34" y="0"/>
                    </a:lnTo>
                    <a:lnTo>
                      <a:pt x="0" y="0"/>
                    </a:lnTo>
                    <a:close/>
                  </a:path>
                </a:pathLst>
              </a:custGeom>
              <a:solidFill>
                <a:srgbClr val="1F1A17"/>
              </a:solidFill>
              <a:ln w="9525">
                <a:noFill/>
                <a:round/>
                <a:headEnd/>
                <a:tailEnd/>
              </a:ln>
            </p:spPr>
            <p:txBody>
              <a:bodyPr/>
              <a:lstStyle/>
              <a:p>
                <a:endParaRPr lang="hu-HU"/>
              </a:p>
            </p:txBody>
          </p:sp>
          <p:sp>
            <p:nvSpPr>
              <p:cNvPr id="57459" name="Freeform 1449"/>
              <p:cNvSpPr>
                <a:spLocks/>
              </p:cNvSpPr>
              <p:nvPr/>
            </p:nvSpPr>
            <p:spPr bwMode="auto">
              <a:xfrm>
                <a:off x="629" y="2613"/>
                <a:ext cx="450" cy="186"/>
              </a:xfrm>
              <a:custGeom>
                <a:avLst/>
                <a:gdLst>
                  <a:gd name="T0" fmla="*/ 450 w 450"/>
                  <a:gd name="T1" fmla="*/ 0 h 186"/>
                  <a:gd name="T2" fmla="*/ 450 w 450"/>
                  <a:gd name="T3" fmla="*/ 0 h 186"/>
                  <a:gd name="T4" fmla="*/ 405 w 450"/>
                  <a:gd name="T5" fmla="*/ 0 h 186"/>
                  <a:gd name="T6" fmla="*/ 362 w 450"/>
                  <a:gd name="T7" fmla="*/ 3 h 186"/>
                  <a:gd name="T8" fmla="*/ 319 w 450"/>
                  <a:gd name="T9" fmla="*/ 7 h 186"/>
                  <a:gd name="T10" fmla="*/ 280 w 450"/>
                  <a:gd name="T11" fmla="*/ 13 h 186"/>
                  <a:gd name="T12" fmla="*/ 241 w 450"/>
                  <a:gd name="T13" fmla="*/ 20 h 186"/>
                  <a:gd name="T14" fmla="*/ 204 w 450"/>
                  <a:gd name="T15" fmla="*/ 30 h 186"/>
                  <a:gd name="T16" fmla="*/ 170 w 450"/>
                  <a:gd name="T17" fmla="*/ 39 h 186"/>
                  <a:gd name="T18" fmla="*/ 138 w 450"/>
                  <a:gd name="T19" fmla="*/ 51 h 186"/>
                  <a:gd name="T20" fmla="*/ 110 w 450"/>
                  <a:gd name="T21" fmla="*/ 63 h 186"/>
                  <a:gd name="T22" fmla="*/ 83 w 450"/>
                  <a:gd name="T23" fmla="*/ 76 h 186"/>
                  <a:gd name="T24" fmla="*/ 60 w 450"/>
                  <a:gd name="T25" fmla="*/ 92 h 186"/>
                  <a:gd name="T26" fmla="*/ 41 w 450"/>
                  <a:gd name="T27" fmla="*/ 107 h 186"/>
                  <a:gd name="T28" fmla="*/ 31 w 450"/>
                  <a:gd name="T29" fmla="*/ 115 h 186"/>
                  <a:gd name="T30" fmla="*/ 24 w 450"/>
                  <a:gd name="T31" fmla="*/ 125 h 186"/>
                  <a:gd name="T32" fmla="*/ 17 w 450"/>
                  <a:gd name="T33" fmla="*/ 134 h 186"/>
                  <a:gd name="T34" fmla="*/ 11 w 450"/>
                  <a:gd name="T35" fmla="*/ 144 h 186"/>
                  <a:gd name="T36" fmla="*/ 7 w 450"/>
                  <a:gd name="T37" fmla="*/ 153 h 186"/>
                  <a:gd name="T38" fmla="*/ 3 w 450"/>
                  <a:gd name="T39" fmla="*/ 163 h 186"/>
                  <a:gd name="T40" fmla="*/ 1 w 450"/>
                  <a:gd name="T41" fmla="*/ 175 h 186"/>
                  <a:gd name="T42" fmla="*/ 0 w 450"/>
                  <a:gd name="T43" fmla="*/ 186 h 186"/>
                  <a:gd name="T44" fmla="*/ 34 w 450"/>
                  <a:gd name="T45" fmla="*/ 186 h 186"/>
                  <a:gd name="T46" fmla="*/ 35 w 450"/>
                  <a:gd name="T47" fmla="*/ 179 h 186"/>
                  <a:gd name="T48" fmla="*/ 36 w 450"/>
                  <a:gd name="T49" fmla="*/ 172 h 186"/>
                  <a:gd name="T50" fmla="*/ 38 w 450"/>
                  <a:gd name="T51" fmla="*/ 166 h 186"/>
                  <a:gd name="T52" fmla="*/ 41 w 450"/>
                  <a:gd name="T53" fmla="*/ 159 h 186"/>
                  <a:gd name="T54" fmla="*/ 45 w 450"/>
                  <a:gd name="T55" fmla="*/ 152 h 186"/>
                  <a:gd name="T56" fmla="*/ 50 w 450"/>
                  <a:gd name="T57" fmla="*/ 146 h 186"/>
                  <a:gd name="T58" fmla="*/ 56 w 450"/>
                  <a:gd name="T59" fmla="*/ 139 h 186"/>
                  <a:gd name="T60" fmla="*/ 62 w 450"/>
                  <a:gd name="T61" fmla="*/ 132 h 186"/>
                  <a:gd name="T62" fmla="*/ 80 w 450"/>
                  <a:gd name="T63" fmla="*/ 118 h 186"/>
                  <a:gd name="T64" fmla="*/ 100 w 450"/>
                  <a:gd name="T65" fmla="*/ 106 h 186"/>
                  <a:gd name="T66" fmla="*/ 124 w 450"/>
                  <a:gd name="T67" fmla="*/ 93 h 186"/>
                  <a:gd name="T68" fmla="*/ 150 w 450"/>
                  <a:gd name="T69" fmla="*/ 82 h 186"/>
                  <a:gd name="T70" fmla="*/ 180 w 450"/>
                  <a:gd name="T71" fmla="*/ 72 h 186"/>
                  <a:gd name="T72" fmla="*/ 212 w 450"/>
                  <a:gd name="T73" fmla="*/ 62 h 186"/>
                  <a:gd name="T74" fmla="*/ 248 w 450"/>
                  <a:gd name="T75" fmla="*/ 53 h 186"/>
                  <a:gd name="T76" fmla="*/ 286 w 450"/>
                  <a:gd name="T77" fmla="*/ 46 h 186"/>
                  <a:gd name="T78" fmla="*/ 324 w 450"/>
                  <a:gd name="T79" fmla="*/ 41 h 186"/>
                  <a:gd name="T80" fmla="*/ 365 w 450"/>
                  <a:gd name="T81" fmla="*/ 37 h 186"/>
                  <a:gd name="T82" fmla="*/ 407 w 450"/>
                  <a:gd name="T83" fmla="*/ 34 h 186"/>
                  <a:gd name="T84" fmla="*/ 450 w 450"/>
                  <a:gd name="T85" fmla="*/ 34 h 186"/>
                  <a:gd name="T86" fmla="*/ 450 w 450"/>
                  <a:gd name="T87" fmla="*/ 34 h 186"/>
                  <a:gd name="T88" fmla="*/ 450 w 450"/>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0"/>
                  <a:gd name="T136" fmla="*/ 0 h 186"/>
                  <a:gd name="T137" fmla="*/ 450 w 450"/>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0" h="186">
                    <a:moveTo>
                      <a:pt x="450" y="0"/>
                    </a:moveTo>
                    <a:lnTo>
                      <a:pt x="450" y="0"/>
                    </a:lnTo>
                    <a:lnTo>
                      <a:pt x="405" y="0"/>
                    </a:lnTo>
                    <a:lnTo>
                      <a:pt x="362" y="3"/>
                    </a:lnTo>
                    <a:lnTo>
                      <a:pt x="319" y="7"/>
                    </a:lnTo>
                    <a:lnTo>
                      <a:pt x="280" y="13"/>
                    </a:lnTo>
                    <a:lnTo>
                      <a:pt x="241" y="20"/>
                    </a:lnTo>
                    <a:lnTo>
                      <a:pt x="204" y="30"/>
                    </a:lnTo>
                    <a:lnTo>
                      <a:pt x="170" y="39"/>
                    </a:lnTo>
                    <a:lnTo>
                      <a:pt x="138" y="51"/>
                    </a:lnTo>
                    <a:lnTo>
                      <a:pt x="110" y="63"/>
                    </a:lnTo>
                    <a:lnTo>
                      <a:pt x="83" y="76"/>
                    </a:lnTo>
                    <a:lnTo>
                      <a:pt x="60" y="92"/>
                    </a:lnTo>
                    <a:lnTo>
                      <a:pt x="41" y="107"/>
                    </a:lnTo>
                    <a:lnTo>
                      <a:pt x="31" y="115"/>
                    </a:lnTo>
                    <a:lnTo>
                      <a:pt x="24" y="125"/>
                    </a:lnTo>
                    <a:lnTo>
                      <a:pt x="17" y="134"/>
                    </a:lnTo>
                    <a:lnTo>
                      <a:pt x="11" y="144"/>
                    </a:lnTo>
                    <a:lnTo>
                      <a:pt x="7" y="153"/>
                    </a:lnTo>
                    <a:lnTo>
                      <a:pt x="3" y="163"/>
                    </a:lnTo>
                    <a:lnTo>
                      <a:pt x="1" y="175"/>
                    </a:lnTo>
                    <a:lnTo>
                      <a:pt x="0" y="186"/>
                    </a:lnTo>
                    <a:lnTo>
                      <a:pt x="34" y="186"/>
                    </a:lnTo>
                    <a:lnTo>
                      <a:pt x="35" y="179"/>
                    </a:lnTo>
                    <a:lnTo>
                      <a:pt x="36" y="172"/>
                    </a:lnTo>
                    <a:lnTo>
                      <a:pt x="38" y="166"/>
                    </a:lnTo>
                    <a:lnTo>
                      <a:pt x="41" y="159"/>
                    </a:lnTo>
                    <a:lnTo>
                      <a:pt x="45" y="152"/>
                    </a:lnTo>
                    <a:lnTo>
                      <a:pt x="50" y="146"/>
                    </a:lnTo>
                    <a:lnTo>
                      <a:pt x="56" y="139"/>
                    </a:lnTo>
                    <a:lnTo>
                      <a:pt x="62" y="132"/>
                    </a:lnTo>
                    <a:lnTo>
                      <a:pt x="80" y="118"/>
                    </a:lnTo>
                    <a:lnTo>
                      <a:pt x="100" y="106"/>
                    </a:lnTo>
                    <a:lnTo>
                      <a:pt x="124" y="93"/>
                    </a:lnTo>
                    <a:lnTo>
                      <a:pt x="150" y="82"/>
                    </a:lnTo>
                    <a:lnTo>
                      <a:pt x="180" y="72"/>
                    </a:lnTo>
                    <a:lnTo>
                      <a:pt x="212" y="62"/>
                    </a:lnTo>
                    <a:lnTo>
                      <a:pt x="248" y="53"/>
                    </a:lnTo>
                    <a:lnTo>
                      <a:pt x="286" y="46"/>
                    </a:lnTo>
                    <a:lnTo>
                      <a:pt x="324" y="41"/>
                    </a:lnTo>
                    <a:lnTo>
                      <a:pt x="365" y="37"/>
                    </a:lnTo>
                    <a:lnTo>
                      <a:pt x="407" y="34"/>
                    </a:lnTo>
                    <a:lnTo>
                      <a:pt x="450" y="34"/>
                    </a:lnTo>
                    <a:lnTo>
                      <a:pt x="450" y="0"/>
                    </a:lnTo>
                    <a:close/>
                  </a:path>
                </a:pathLst>
              </a:custGeom>
              <a:solidFill>
                <a:srgbClr val="1F1A17"/>
              </a:solidFill>
              <a:ln w="9525">
                <a:noFill/>
                <a:round/>
                <a:headEnd/>
                <a:tailEnd/>
              </a:ln>
            </p:spPr>
            <p:txBody>
              <a:bodyPr/>
              <a:lstStyle/>
              <a:p>
                <a:endParaRPr lang="hu-HU"/>
              </a:p>
            </p:txBody>
          </p:sp>
          <p:sp>
            <p:nvSpPr>
              <p:cNvPr id="57460" name="Rectangle 1450"/>
              <p:cNvSpPr>
                <a:spLocks noChangeArrowheads="1"/>
              </p:cNvSpPr>
              <p:nvPr/>
            </p:nvSpPr>
            <p:spPr bwMode="auto">
              <a:xfrm>
                <a:off x="817" y="2588"/>
                <a:ext cx="510"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461" name="Rectangle 1451"/>
              <p:cNvSpPr>
                <a:spLocks noChangeArrowheads="1"/>
              </p:cNvSpPr>
              <p:nvPr/>
            </p:nvSpPr>
            <p:spPr bwMode="auto">
              <a:xfrm>
                <a:off x="817" y="2588"/>
                <a:ext cx="510"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462" name="Rectangle 1452"/>
              <p:cNvSpPr>
                <a:spLocks noChangeArrowheads="1"/>
              </p:cNvSpPr>
              <p:nvPr/>
            </p:nvSpPr>
            <p:spPr bwMode="auto">
              <a:xfrm>
                <a:off x="817" y="2588"/>
                <a:ext cx="510" cy="121"/>
              </a:xfrm>
              <a:prstGeom prst="rect">
                <a:avLst/>
              </a:prstGeom>
              <a:solidFill>
                <a:srgbClr val="393633"/>
              </a:solidFill>
              <a:ln w="9525">
                <a:noFill/>
                <a:miter lim="800000"/>
                <a:headEnd/>
                <a:tailEnd/>
              </a:ln>
            </p:spPr>
            <p:txBody>
              <a:bodyPr/>
              <a:lstStyle/>
              <a:p>
                <a:endParaRPr lang="hu-HU">
                  <a:latin typeface="Calibri" pitchFamily="34" charset="0"/>
                </a:endParaRPr>
              </a:p>
            </p:txBody>
          </p:sp>
          <p:sp>
            <p:nvSpPr>
              <p:cNvPr id="57463" name="Rectangle 1453"/>
              <p:cNvSpPr>
                <a:spLocks noChangeArrowheads="1"/>
              </p:cNvSpPr>
              <p:nvPr/>
            </p:nvSpPr>
            <p:spPr bwMode="auto">
              <a:xfrm>
                <a:off x="817" y="2588"/>
                <a:ext cx="99" cy="121"/>
              </a:xfrm>
              <a:prstGeom prst="rect">
                <a:avLst/>
              </a:prstGeom>
              <a:solidFill>
                <a:srgbClr val="009240"/>
              </a:solidFill>
              <a:ln w="9525">
                <a:noFill/>
                <a:miter lim="800000"/>
                <a:headEnd/>
                <a:tailEnd/>
              </a:ln>
            </p:spPr>
            <p:txBody>
              <a:bodyPr/>
              <a:lstStyle/>
              <a:p>
                <a:endParaRPr lang="hu-HU">
                  <a:latin typeface="Calibri" pitchFamily="34" charset="0"/>
                </a:endParaRPr>
              </a:p>
            </p:txBody>
          </p:sp>
          <p:sp>
            <p:nvSpPr>
              <p:cNvPr id="57464" name="Rectangle 1454"/>
              <p:cNvSpPr>
                <a:spLocks noChangeArrowheads="1"/>
              </p:cNvSpPr>
              <p:nvPr/>
            </p:nvSpPr>
            <p:spPr bwMode="auto">
              <a:xfrm>
                <a:off x="1229" y="2588"/>
                <a:ext cx="98" cy="121"/>
              </a:xfrm>
              <a:prstGeom prst="rect">
                <a:avLst/>
              </a:prstGeom>
              <a:solidFill>
                <a:srgbClr val="0093DD"/>
              </a:solidFill>
              <a:ln w="9525">
                <a:noFill/>
                <a:miter lim="800000"/>
                <a:headEnd/>
                <a:tailEnd/>
              </a:ln>
            </p:spPr>
            <p:txBody>
              <a:bodyPr/>
              <a:lstStyle/>
              <a:p>
                <a:endParaRPr lang="hu-HU">
                  <a:latin typeface="Calibri" pitchFamily="34" charset="0"/>
                </a:endParaRPr>
              </a:p>
            </p:txBody>
          </p:sp>
          <p:sp>
            <p:nvSpPr>
              <p:cNvPr id="57465" name="Rectangle 1455"/>
              <p:cNvSpPr>
                <a:spLocks noChangeArrowheads="1"/>
              </p:cNvSpPr>
              <p:nvPr/>
            </p:nvSpPr>
            <p:spPr bwMode="auto">
              <a:xfrm>
                <a:off x="970" y="2602"/>
                <a:ext cx="207"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FFFFFF"/>
                    </a:solidFill>
                    <a:latin typeface="Lucida Sans" pitchFamily="34" charset="0"/>
                  </a:rPr>
                  <a:t>Gene</a:t>
                </a:r>
                <a:endParaRPr lang="en-US">
                  <a:latin typeface="Lucida Sans" pitchFamily="34" charset="0"/>
                </a:endParaRPr>
              </a:p>
            </p:txBody>
          </p:sp>
          <p:sp>
            <p:nvSpPr>
              <p:cNvPr id="57466" name="Rectangle 1456"/>
              <p:cNvSpPr>
                <a:spLocks noChangeArrowheads="1"/>
              </p:cNvSpPr>
              <p:nvPr/>
            </p:nvSpPr>
            <p:spPr bwMode="auto">
              <a:xfrm>
                <a:off x="899" y="2754"/>
                <a:ext cx="356"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Cell-Free</a:t>
                </a:r>
                <a:endParaRPr lang="en-US">
                  <a:latin typeface="Lucida Sans" pitchFamily="34" charset="0"/>
                </a:endParaRPr>
              </a:p>
            </p:txBody>
          </p:sp>
          <p:sp>
            <p:nvSpPr>
              <p:cNvPr id="57467" name="Freeform 1457"/>
              <p:cNvSpPr>
                <a:spLocks/>
              </p:cNvSpPr>
              <p:nvPr/>
            </p:nvSpPr>
            <p:spPr bwMode="auto">
              <a:xfrm>
                <a:off x="2752" y="2613"/>
                <a:ext cx="450" cy="186"/>
              </a:xfrm>
              <a:custGeom>
                <a:avLst/>
                <a:gdLst>
                  <a:gd name="T0" fmla="*/ 450 w 450"/>
                  <a:gd name="T1" fmla="*/ 186 h 186"/>
                  <a:gd name="T2" fmla="*/ 450 w 450"/>
                  <a:gd name="T3" fmla="*/ 186 h 186"/>
                  <a:gd name="T4" fmla="*/ 449 w 450"/>
                  <a:gd name="T5" fmla="*/ 175 h 186"/>
                  <a:gd name="T6" fmla="*/ 448 w 450"/>
                  <a:gd name="T7" fmla="*/ 163 h 186"/>
                  <a:gd name="T8" fmla="*/ 443 w 450"/>
                  <a:gd name="T9" fmla="*/ 153 h 186"/>
                  <a:gd name="T10" fmla="*/ 439 w 450"/>
                  <a:gd name="T11" fmla="*/ 144 h 186"/>
                  <a:gd name="T12" fmla="*/ 433 w 450"/>
                  <a:gd name="T13" fmla="*/ 134 h 186"/>
                  <a:gd name="T14" fmla="*/ 426 w 450"/>
                  <a:gd name="T15" fmla="*/ 125 h 186"/>
                  <a:gd name="T16" fmla="*/ 419 w 450"/>
                  <a:gd name="T17" fmla="*/ 115 h 186"/>
                  <a:gd name="T18" fmla="*/ 410 w 450"/>
                  <a:gd name="T19" fmla="*/ 107 h 186"/>
                  <a:gd name="T20" fmla="*/ 390 w 450"/>
                  <a:gd name="T21" fmla="*/ 92 h 186"/>
                  <a:gd name="T22" fmla="*/ 367 w 450"/>
                  <a:gd name="T23" fmla="*/ 76 h 186"/>
                  <a:gd name="T24" fmla="*/ 341 w 450"/>
                  <a:gd name="T25" fmla="*/ 63 h 186"/>
                  <a:gd name="T26" fmla="*/ 312 w 450"/>
                  <a:gd name="T27" fmla="*/ 51 h 186"/>
                  <a:gd name="T28" fmla="*/ 280 w 450"/>
                  <a:gd name="T29" fmla="*/ 39 h 186"/>
                  <a:gd name="T30" fmla="*/ 246 w 450"/>
                  <a:gd name="T31" fmla="*/ 30 h 186"/>
                  <a:gd name="T32" fmla="*/ 210 w 450"/>
                  <a:gd name="T33" fmla="*/ 20 h 186"/>
                  <a:gd name="T34" fmla="*/ 170 w 450"/>
                  <a:gd name="T35" fmla="*/ 13 h 186"/>
                  <a:gd name="T36" fmla="*/ 131 w 450"/>
                  <a:gd name="T37" fmla="*/ 7 h 186"/>
                  <a:gd name="T38" fmla="*/ 88 w 450"/>
                  <a:gd name="T39" fmla="*/ 3 h 186"/>
                  <a:gd name="T40" fmla="*/ 45 w 450"/>
                  <a:gd name="T41" fmla="*/ 0 h 186"/>
                  <a:gd name="T42" fmla="*/ 0 w 450"/>
                  <a:gd name="T43" fmla="*/ 0 h 186"/>
                  <a:gd name="T44" fmla="*/ 0 w 450"/>
                  <a:gd name="T45" fmla="*/ 34 h 186"/>
                  <a:gd name="T46" fmla="*/ 43 w 450"/>
                  <a:gd name="T47" fmla="*/ 34 h 186"/>
                  <a:gd name="T48" fmla="*/ 86 w 450"/>
                  <a:gd name="T49" fmla="*/ 37 h 186"/>
                  <a:gd name="T50" fmla="*/ 126 w 450"/>
                  <a:gd name="T51" fmla="*/ 41 h 186"/>
                  <a:gd name="T52" fmla="*/ 164 w 450"/>
                  <a:gd name="T53" fmla="*/ 46 h 186"/>
                  <a:gd name="T54" fmla="*/ 202 w 450"/>
                  <a:gd name="T55" fmla="*/ 53 h 186"/>
                  <a:gd name="T56" fmla="*/ 238 w 450"/>
                  <a:gd name="T57" fmla="*/ 62 h 186"/>
                  <a:gd name="T58" fmla="*/ 270 w 450"/>
                  <a:gd name="T59" fmla="*/ 72 h 186"/>
                  <a:gd name="T60" fmla="*/ 300 w 450"/>
                  <a:gd name="T61" fmla="*/ 82 h 186"/>
                  <a:gd name="T62" fmla="*/ 326 w 450"/>
                  <a:gd name="T63" fmla="*/ 93 h 186"/>
                  <a:gd name="T64" fmla="*/ 350 w 450"/>
                  <a:gd name="T65" fmla="*/ 106 h 186"/>
                  <a:gd name="T66" fmla="*/ 370 w 450"/>
                  <a:gd name="T67" fmla="*/ 118 h 186"/>
                  <a:gd name="T68" fmla="*/ 388 w 450"/>
                  <a:gd name="T69" fmla="*/ 132 h 186"/>
                  <a:gd name="T70" fmla="*/ 394 w 450"/>
                  <a:gd name="T71" fmla="*/ 139 h 186"/>
                  <a:gd name="T72" fmla="*/ 400 w 450"/>
                  <a:gd name="T73" fmla="*/ 146 h 186"/>
                  <a:gd name="T74" fmla="*/ 405 w 450"/>
                  <a:gd name="T75" fmla="*/ 152 h 186"/>
                  <a:gd name="T76" fmla="*/ 410 w 450"/>
                  <a:gd name="T77" fmla="*/ 159 h 186"/>
                  <a:gd name="T78" fmla="*/ 412 w 450"/>
                  <a:gd name="T79" fmla="*/ 166 h 186"/>
                  <a:gd name="T80" fmla="*/ 414 w 450"/>
                  <a:gd name="T81" fmla="*/ 172 h 186"/>
                  <a:gd name="T82" fmla="*/ 415 w 450"/>
                  <a:gd name="T83" fmla="*/ 179 h 186"/>
                  <a:gd name="T84" fmla="*/ 417 w 450"/>
                  <a:gd name="T85" fmla="*/ 186 h 186"/>
                  <a:gd name="T86" fmla="*/ 417 w 450"/>
                  <a:gd name="T87" fmla="*/ 186 h 186"/>
                  <a:gd name="T88" fmla="*/ 450 w 450"/>
                  <a:gd name="T89" fmla="*/ 186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0"/>
                  <a:gd name="T136" fmla="*/ 0 h 186"/>
                  <a:gd name="T137" fmla="*/ 450 w 450"/>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0" h="186">
                    <a:moveTo>
                      <a:pt x="450" y="186"/>
                    </a:moveTo>
                    <a:lnTo>
                      <a:pt x="450" y="186"/>
                    </a:lnTo>
                    <a:lnTo>
                      <a:pt x="449" y="175"/>
                    </a:lnTo>
                    <a:lnTo>
                      <a:pt x="448" y="163"/>
                    </a:lnTo>
                    <a:lnTo>
                      <a:pt x="443" y="153"/>
                    </a:lnTo>
                    <a:lnTo>
                      <a:pt x="439" y="144"/>
                    </a:lnTo>
                    <a:lnTo>
                      <a:pt x="433" y="134"/>
                    </a:lnTo>
                    <a:lnTo>
                      <a:pt x="426" y="125"/>
                    </a:lnTo>
                    <a:lnTo>
                      <a:pt x="419" y="115"/>
                    </a:lnTo>
                    <a:lnTo>
                      <a:pt x="410" y="107"/>
                    </a:lnTo>
                    <a:lnTo>
                      <a:pt x="390" y="92"/>
                    </a:lnTo>
                    <a:lnTo>
                      <a:pt x="367" y="76"/>
                    </a:lnTo>
                    <a:lnTo>
                      <a:pt x="341" y="63"/>
                    </a:lnTo>
                    <a:lnTo>
                      <a:pt x="312" y="51"/>
                    </a:lnTo>
                    <a:lnTo>
                      <a:pt x="280" y="39"/>
                    </a:lnTo>
                    <a:lnTo>
                      <a:pt x="246" y="30"/>
                    </a:lnTo>
                    <a:lnTo>
                      <a:pt x="210" y="20"/>
                    </a:lnTo>
                    <a:lnTo>
                      <a:pt x="170" y="13"/>
                    </a:lnTo>
                    <a:lnTo>
                      <a:pt x="131" y="7"/>
                    </a:lnTo>
                    <a:lnTo>
                      <a:pt x="88" y="3"/>
                    </a:lnTo>
                    <a:lnTo>
                      <a:pt x="45" y="0"/>
                    </a:lnTo>
                    <a:lnTo>
                      <a:pt x="0" y="0"/>
                    </a:lnTo>
                    <a:lnTo>
                      <a:pt x="0" y="34"/>
                    </a:lnTo>
                    <a:lnTo>
                      <a:pt x="43" y="34"/>
                    </a:lnTo>
                    <a:lnTo>
                      <a:pt x="86" y="37"/>
                    </a:lnTo>
                    <a:lnTo>
                      <a:pt x="126" y="41"/>
                    </a:lnTo>
                    <a:lnTo>
                      <a:pt x="164" y="46"/>
                    </a:lnTo>
                    <a:lnTo>
                      <a:pt x="202" y="53"/>
                    </a:lnTo>
                    <a:lnTo>
                      <a:pt x="238" y="62"/>
                    </a:lnTo>
                    <a:lnTo>
                      <a:pt x="270" y="72"/>
                    </a:lnTo>
                    <a:lnTo>
                      <a:pt x="300" y="82"/>
                    </a:lnTo>
                    <a:lnTo>
                      <a:pt x="326" y="93"/>
                    </a:lnTo>
                    <a:lnTo>
                      <a:pt x="350" y="106"/>
                    </a:lnTo>
                    <a:lnTo>
                      <a:pt x="370" y="118"/>
                    </a:lnTo>
                    <a:lnTo>
                      <a:pt x="388" y="132"/>
                    </a:lnTo>
                    <a:lnTo>
                      <a:pt x="394" y="139"/>
                    </a:lnTo>
                    <a:lnTo>
                      <a:pt x="400" y="146"/>
                    </a:lnTo>
                    <a:lnTo>
                      <a:pt x="405" y="152"/>
                    </a:lnTo>
                    <a:lnTo>
                      <a:pt x="410" y="159"/>
                    </a:lnTo>
                    <a:lnTo>
                      <a:pt x="412" y="166"/>
                    </a:lnTo>
                    <a:lnTo>
                      <a:pt x="414" y="172"/>
                    </a:lnTo>
                    <a:lnTo>
                      <a:pt x="415" y="179"/>
                    </a:lnTo>
                    <a:lnTo>
                      <a:pt x="417" y="186"/>
                    </a:lnTo>
                    <a:lnTo>
                      <a:pt x="450" y="186"/>
                    </a:lnTo>
                    <a:close/>
                  </a:path>
                </a:pathLst>
              </a:custGeom>
              <a:solidFill>
                <a:srgbClr val="1F1A17"/>
              </a:solidFill>
              <a:ln w="9525">
                <a:noFill/>
                <a:round/>
                <a:headEnd/>
                <a:tailEnd/>
              </a:ln>
            </p:spPr>
            <p:txBody>
              <a:bodyPr/>
              <a:lstStyle/>
              <a:p>
                <a:endParaRPr lang="hu-HU"/>
              </a:p>
            </p:txBody>
          </p:sp>
          <p:sp>
            <p:nvSpPr>
              <p:cNvPr id="57468" name="Freeform 1458"/>
              <p:cNvSpPr>
                <a:spLocks/>
              </p:cNvSpPr>
              <p:nvPr/>
            </p:nvSpPr>
            <p:spPr bwMode="auto">
              <a:xfrm>
                <a:off x="2752" y="2799"/>
                <a:ext cx="450" cy="186"/>
              </a:xfrm>
              <a:custGeom>
                <a:avLst/>
                <a:gdLst>
                  <a:gd name="T0" fmla="*/ 0 w 450"/>
                  <a:gd name="T1" fmla="*/ 186 h 186"/>
                  <a:gd name="T2" fmla="*/ 0 w 450"/>
                  <a:gd name="T3" fmla="*/ 186 h 186"/>
                  <a:gd name="T4" fmla="*/ 45 w 450"/>
                  <a:gd name="T5" fmla="*/ 184 h 186"/>
                  <a:gd name="T6" fmla="*/ 88 w 450"/>
                  <a:gd name="T7" fmla="*/ 181 h 186"/>
                  <a:gd name="T8" fmla="*/ 131 w 450"/>
                  <a:gd name="T9" fmla="*/ 177 h 186"/>
                  <a:gd name="T10" fmla="*/ 170 w 450"/>
                  <a:gd name="T11" fmla="*/ 172 h 186"/>
                  <a:gd name="T12" fmla="*/ 210 w 450"/>
                  <a:gd name="T13" fmla="*/ 165 h 186"/>
                  <a:gd name="T14" fmla="*/ 246 w 450"/>
                  <a:gd name="T15" fmla="*/ 156 h 186"/>
                  <a:gd name="T16" fmla="*/ 280 w 450"/>
                  <a:gd name="T17" fmla="*/ 145 h 186"/>
                  <a:gd name="T18" fmla="*/ 312 w 450"/>
                  <a:gd name="T19" fmla="*/ 134 h 186"/>
                  <a:gd name="T20" fmla="*/ 341 w 450"/>
                  <a:gd name="T21" fmla="*/ 122 h 186"/>
                  <a:gd name="T22" fmla="*/ 367 w 450"/>
                  <a:gd name="T23" fmla="*/ 108 h 186"/>
                  <a:gd name="T24" fmla="*/ 390 w 450"/>
                  <a:gd name="T25" fmla="*/ 93 h 186"/>
                  <a:gd name="T26" fmla="*/ 410 w 450"/>
                  <a:gd name="T27" fmla="*/ 77 h 186"/>
                  <a:gd name="T28" fmla="*/ 419 w 450"/>
                  <a:gd name="T29" fmla="*/ 69 h 186"/>
                  <a:gd name="T30" fmla="*/ 426 w 450"/>
                  <a:gd name="T31" fmla="*/ 60 h 186"/>
                  <a:gd name="T32" fmla="*/ 433 w 450"/>
                  <a:gd name="T33" fmla="*/ 51 h 186"/>
                  <a:gd name="T34" fmla="*/ 439 w 450"/>
                  <a:gd name="T35" fmla="*/ 41 h 186"/>
                  <a:gd name="T36" fmla="*/ 443 w 450"/>
                  <a:gd name="T37" fmla="*/ 31 h 186"/>
                  <a:gd name="T38" fmla="*/ 448 w 450"/>
                  <a:gd name="T39" fmla="*/ 21 h 186"/>
                  <a:gd name="T40" fmla="*/ 449 w 450"/>
                  <a:gd name="T41" fmla="*/ 10 h 186"/>
                  <a:gd name="T42" fmla="*/ 450 w 450"/>
                  <a:gd name="T43" fmla="*/ 0 h 186"/>
                  <a:gd name="T44" fmla="*/ 417 w 450"/>
                  <a:gd name="T45" fmla="*/ 0 h 186"/>
                  <a:gd name="T46" fmla="*/ 415 w 450"/>
                  <a:gd name="T47" fmla="*/ 5 h 186"/>
                  <a:gd name="T48" fmla="*/ 414 w 450"/>
                  <a:gd name="T49" fmla="*/ 13 h 186"/>
                  <a:gd name="T50" fmla="*/ 412 w 450"/>
                  <a:gd name="T51" fmla="*/ 18 h 186"/>
                  <a:gd name="T52" fmla="*/ 410 w 450"/>
                  <a:gd name="T53" fmla="*/ 25 h 186"/>
                  <a:gd name="T54" fmla="*/ 405 w 450"/>
                  <a:gd name="T55" fmla="*/ 32 h 186"/>
                  <a:gd name="T56" fmla="*/ 400 w 450"/>
                  <a:gd name="T57" fmla="*/ 39 h 186"/>
                  <a:gd name="T58" fmla="*/ 394 w 450"/>
                  <a:gd name="T59" fmla="*/ 46 h 186"/>
                  <a:gd name="T60" fmla="*/ 388 w 450"/>
                  <a:gd name="T61" fmla="*/ 52 h 186"/>
                  <a:gd name="T62" fmla="*/ 370 w 450"/>
                  <a:gd name="T63" fmla="*/ 66 h 186"/>
                  <a:gd name="T64" fmla="*/ 350 w 450"/>
                  <a:gd name="T65" fmla="*/ 79 h 186"/>
                  <a:gd name="T66" fmla="*/ 326 w 450"/>
                  <a:gd name="T67" fmla="*/ 91 h 186"/>
                  <a:gd name="T68" fmla="*/ 300 w 450"/>
                  <a:gd name="T69" fmla="*/ 103 h 186"/>
                  <a:gd name="T70" fmla="*/ 270 w 450"/>
                  <a:gd name="T71" fmla="*/ 114 h 186"/>
                  <a:gd name="T72" fmla="*/ 238 w 450"/>
                  <a:gd name="T73" fmla="*/ 122 h 186"/>
                  <a:gd name="T74" fmla="*/ 202 w 450"/>
                  <a:gd name="T75" fmla="*/ 131 h 186"/>
                  <a:gd name="T76" fmla="*/ 164 w 450"/>
                  <a:gd name="T77" fmla="*/ 138 h 186"/>
                  <a:gd name="T78" fmla="*/ 126 w 450"/>
                  <a:gd name="T79" fmla="*/ 143 h 186"/>
                  <a:gd name="T80" fmla="*/ 86 w 450"/>
                  <a:gd name="T81" fmla="*/ 148 h 186"/>
                  <a:gd name="T82" fmla="*/ 43 w 450"/>
                  <a:gd name="T83" fmla="*/ 151 h 186"/>
                  <a:gd name="T84" fmla="*/ 0 w 450"/>
                  <a:gd name="T85" fmla="*/ 151 h 186"/>
                  <a:gd name="T86" fmla="*/ 0 w 450"/>
                  <a:gd name="T87" fmla="*/ 151 h 186"/>
                  <a:gd name="T88" fmla="*/ 0 w 450"/>
                  <a:gd name="T89" fmla="*/ 186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0"/>
                  <a:gd name="T136" fmla="*/ 0 h 186"/>
                  <a:gd name="T137" fmla="*/ 450 w 450"/>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0" h="186">
                    <a:moveTo>
                      <a:pt x="0" y="186"/>
                    </a:moveTo>
                    <a:lnTo>
                      <a:pt x="0" y="186"/>
                    </a:lnTo>
                    <a:lnTo>
                      <a:pt x="45" y="184"/>
                    </a:lnTo>
                    <a:lnTo>
                      <a:pt x="88" y="181"/>
                    </a:lnTo>
                    <a:lnTo>
                      <a:pt x="131" y="177"/>
                    </a:lnTo>
                    <a:lnTo>
                      <a:pt x="170" y="172"/>
                    </a:lnTo>
                    <a:lnTo>
                      <a:pt x="210" y="165"/>
                    </a:lnTo>
                    <a:lnTo>
                      <a:pt x="246" y="156"/>
                    </a:lnTo>
                    <a:lnTo>
                      <a:pt x="280" y="145"/>
                    </a:lnTo>
                    <a:lnTo>
                      <a:pt x="312" y="134"/>
                    </a:lnTo>
                    <a:lnTo>
                      <a:pt x="341" y="122"/>
                    </a:lnTo>
                    <a:lnTo>
                      <a:pt x="367" y="108"/>
                    </a:lnTo>
                    <a:lnTo>
                      <a:pt x="390" y="93"/>
                    </a:lnTo>
                    <a:lnTo>
                      <a:pt x="410" y="77"/>
                    </a:lnTo>
                    <a:lnTo>
                      <a:pt x="419" y="69"/>
                    </a:lnTo>
                    <a:lnTo>
                      <a:pt x="426" y="60"/>
                    </a:lnTo>
                    <a:lnTo>
                      <a:pt x="433" y="51"/>
                    </a:lnTo>
                    <a:lnTo>
                      <a:pt x="439" y="41"/>
                    </a:lnTo>
                    <a:lnTo>
                      <a:pt x="443" y="31"/>
                    </a:lnTo>
                    <a:lnTo>
                      <a:pt x="448" y="21"/>
                    </a:lnTo>
                    <a:lnTo>
                      <a:pt x="449" y="10"/>
                    </a:lnTo>
                    <a:lnTo>
                      <a:pt x="450" y="0"/>
                    </a:lnTo>
                    <a:lnTo>
                      <a:pt x="417" y="0"/>
                    </a:lnTo>
                    <a:lnTo>
                      <a:pt x="415" y="5"/>
                    </a:lnTo>
                    <a:lnTo>
                      <a:pt x="414" y="13"/>
                    </a:lnTo>
                    <a:lnTo>
                      <a:pt x="412" y="18"/>
                    </a:lnTo>
                    <a:lnTo>
                      <a:pt x="410" y="25"/>
                    </a:lnTo>
                    <a:lnTo>
                      <a:pt x="405" y="32"/>
                    </a:lnTo>
                    <a:lnTo>
                      <a:pt x="400" y="39"/>
                    </a:lnTo>
                    <a:lnTo>
                      <a:pt x="394" y="46"/>
                    </a:lnTo>
                    <a:lnTo>
                      <a:pt x="388" y="52"/>
                    </a:lnTo>
                    <a:lnTo>
                      <a:pt x="370" y="66"/>
                    </a:lnTo>
                    <a:lnTo>
                      <a:pt x="350" y="79"/>
                    </a:lnTo>
                    <a:lnTo>
                      <a:pt x="326" y="91"/>
                    </a:lnTo>
                    <a:lnTo>
                      <a:pt x="300" y="103"/>
                    </a:lnTo>
                    <a:lnTo>
                      <a:pt x="270" y="114"/>
                    </a:lnTo>
                    <a:lnTo>
                      <a:pt x="238" y="122"/>
                    </a:lnTo>
                    <a:lnTo>
                      <a:pt x="202" y="131"/>
                    </a:lnTo>
                    <a:lnTo>
                      <a:pt x="164" y="138"/>
                    </a:lnTo>
                    <a:lnTo>
                      <a:pt x="126" y="143"/>
                    </a:lnTo>
                    <a:lnTo>
                      <a:pt x="86" y="148"/>
                    </a:lnTo>
                    <a:lnTo>
                      <a:pt x="43" y="151"/>
                    </a:lnTo>
                    <a:lnTo>
                      <a:pt x="0" y="151"/>
                    </a:lnTo>
                    <a:lnTo>
                      <a:pt x="0" y="186"/>
                    </a:lnTo>
                    <a:close/>
                  </a:path>
                </a:pathLst>
              </a:custGeom>
              <a:solidFill>
                <a:srgbClr val="1F1A17"/>
              </a:solidFill>
              <a:ln w="9525">
                <a:noFill/>
                <a:round/>
                <a:headEnd/>
                <a:tailEnd/>
              </a:ln>
            </p:spPr>
            <p:txBody>
              <a:bodyPr/>
              <a:lstStyle/>
              <a:p>
                <a:endParaRPr lang="hu-HU"/>
              </a:p>
            </p:txBody>
          </p:sp>
          <p:sp>
            <p:nvSpPr>
              <p:cNvPr id="57469" name="Freeform 1459"/>
              <p:cNvSpPr>
                <a:spLocks/>
              </p:cNvSpPr>
              <p:nvPr/>
            </p:nvSpPr>
            <p:spPr bwMode="auto">
              <a:xfrm>
                <a:off x="2301" y="2799"/>
                <a:ext cx="451" cy="186"/>
              </a:xfrm>
              <a:custGeom>
                <a:avLst/>
                <a:gdLst>
                  <a:gd name="T0" fmla="*/ 0 w 451"/>
                  <a:gd name="T1" fmla="*/ 0 h 186"/>
                  <a:gd name="T2" fmla="*/ 0 w 451"/>
                  <a:gd name="T3" fmla="*/ 0 h 186"/>
                  <a:gd name="T4" fmla="*/ 0 w 451"/>
                  <a:gd name="T5" fmla="*/ 10 h 186"/>
                  <a:gd name="T6" fmla="*/ 3 w 451"/>
                  <a:gd name="T7" fmla="*/ 21 h 186"/>
                  <a:gd name="T8" fmla="*/ 5 w 451"/>
                  <a:gd name="T9" fmla="*/ 31 h 186"/>
                  <a:gd name="T10" fmla="*/ 11 w 451"/>
                  <a:gd name="T11" fmla="*/ 41 h 186"/>
                  <a:gd name="T12" fmla="*/ 17 w 451"/>
                  <a:gd name="T13" fmla="*/ 51 h 186"/>
                  <a:gd name="T14" fmla="*/ 22 w 451"/>
                  <a:gd name="T15" fmla="*/ 60 h 186"/>
                  <a:gd name="T16" fmla="*/ 31 w 451"/>
                  <a:gd name="T17" fmla="*/ 69 h 186"/>
                  <a:gd name="T18" fmla="*/ 39 w 451"/>
                  <a:gd name="T19" fmla="*/ 77 h 186"/>
                  <a:gd name="T20" fmla="*/ 59 w 451"/>
                  <a:gd name="T21" fmla="*/ 93 h 186"/>
                  <a:gd name="T22" fmla="*/ 83 w 451"/>
                  <a:gd name="T23" fmla="*/ 108 h 186"/>
                  <a:gd name="T24" fmla="*/ 108 w 451"/>
                  <a:gd name="T25" fmla="*/ 122 h 186"/>
                  <a:gd name="T26" fmla="*/ 138 w 451"/>
                  <a:gd name="T27" fmla="*/ 134 h 186"/>
                  <a:gd name="T28" fmla="*/ 169 w 451"/>
                  <a:gd name="T29" fmla="*/ 145 h 186"/>
                  <a:gd name="T30" fmla="*/ 204 w 451"/>
                  <a:gd name="T31" fmla="*/ 156 h 186"/>
                  <a:gd name="T32" fmla="*/ 241 w 451"/>
                  <a:gd name="T33" fmla="*/ 165 h 186"/>
                  <a:gd name="T34" fmla="*/ 279 w 451"/>
                  <a:gd name="T35" fmla="*/ 172 h 186"/>
                  <a:gd name="T36" fmla="*/ 320 w 451"/>
                  <a:gd name="T37" fmla="*/ 177 h 186"/>
                  <a:gd name="T38" fmla="*/ 362 w 451"/>
                  <a:gd name="T39" fmla="*/ 181 h 186"/>
                  <a:gd name="T40" fmla="*/ 406 w 451"/>
                  <a:gd name="T41" fmla="*/ 184 h 186"/>
                  <a:gd name="T42" fmla="*/ 451 w 451"/>
                  <a:gd name="T43" fmla="*/ 186 h 186"/>
                  <a:gd name="T44" fmla="*/ 451 w 451"/>
                  <a:gd name="T45" fmla="*/ 151 h 186"/>
                  <a:gd name="T46" fmla="*/ 407 w 451"/>
                  <a:gd name="T47" fmla="*/ 151 h 186"/>
                  <a:gd name="T48" fmla="*/ 365 w 451"/>
                  <a:gd name="T49" fmla="*/ 148 h 186"/>
                  <a:gd name="T50" fmla="*/ 324 w 451"/>
                  <a:gd name="T51" fmla="*/ 143 h 186"/>
                  <a:gd name="T52" fmla="*/ 284 w 451"/>
                  <a:gd name="T53" fmla="*/ 138 h 186"/>
                  <a:gd name="T54" fmla="*/ 248 w 451"/>
                  <a:gd name="T55" fmla="*/ 131 h 186"/>
                  <a:gd name="T56" fmla="*/ 213 w 451"/>
                  <a:gd name="T57" fmla="*/ 122 h 186"/>
                  <a:gd name="T58" fmla="*/ 180 w 451"/>
                  <a:gd name="T59" fmla="*/ 114 h 186"/>
                  <a:gd name="T60" fmla="*/ 151 w 451"/>
                  <a:gd name="T61" fmla="*/ 103 h 186"/>
                  <a:gd name="T62" fmla="*/ 122 w 451"/>
                  <a:gd name="T63" fmla="*/ 91 h 186"/>
                  <a:gd name="T64" fmla="*/ 100 w 451"/>
                  <a:gd name="T65" fmla="*/ 79 h 186"/>
                  <a:gd name="T66" fmla="*/ 79 w 451"/>
                  <a:gd name="T67" fmla="*/ 66 h 186"/>
                  <a:gd name="T68" fmla="*/ 62 w 451"/>
                  <a:gd name="T69" fmla="*/ 52 h 186"/>
                  <a:gd name="T70" fmla="*/ 55 w 451"/>
                  <a:gd name="T71" fmla="*/ 46 h 186"/>
                  <a:gd name="T72" fmla="*/ 49 w 451"/>
                  <a:gd name="T73" fmla="*/ 39 h 186"/>
                  <a:gd name="T74" fmla="*/ 45 w 451"/>
                  <a:gd name="T75" fmla="*/ 32 h 186"/>
                  <a:gd name="T76" fmla="*/ 41 w 451"/>
                  <a:gd name="T77" fmla="*/ 25 h 186"/>
                  <a:gd name="T78" fmla="*/ 38 w 451"/>
                  <a:gd name="T79" fmla="*/ 18 h 186"/>
                  <a:gd name="T80" fmla="*/ 35 w 451"/>
                  <a:gd name="T81" fmla="*/ 13 h 186"/>
                  <a:gd name="T82" fmla="*/ 34 w 451"/>
                  <a:gd name="T83" fmla="*/ 5 h 186"/>
                  <a:gd name="T84" fmla="*/ 34 w 451"/>
                  <a:gd name="T85" fmla="*/ 0 h 186"/>
                  <a:gd name="T86" fmla="*/ 34 w 451"/>
                  <a:gd name="T87" fmla="*/ 0 h 186"/>
                  <a:gd name="T88" fmla="*/ 0 w 451"/>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6"/>
                  <a:gd name="T137" fmla="*/ 451 w 451"/>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6">
                    <a:moveTo>
                      <a:pt x="0" y="0"/>
                    </a:moveTo>
                    <a:lnTo>
                      <a:pt x="0" y="0"/>
                    </a:lnTo>
                    <a:lnTo>
                      <a:pt x="0" y="10"/>
                    </a:lnTo>
                    <a:lnTo>
                      <a:pt x="3" y="21"/>
                    </a:lnTo>
                    <a:lnTo>
                      <a:pt x="5" y="31"/>
                    </a:lnTo>
                    <a:lnTo>
                      <a:pt x="11" y="41"/>
                    </a:lnTo>
                    <a:lnTo>
                      <a:pt x="17" y="51"/>
                    </a:lnTo>
                    <a:lnTo>
                      <a:pt x="22" y="60"/>
                    </a:lnTo>
                    <a:lnTo>
                      <a:pt x="31" y="69"/>
                    </a:lnTo>
                    <a:lnTo>
                      <a:pt x="39" y="77"/>
                    </a:lnTo>
                    <a:lnTo>
                      <a:pt x="59" y="93"/>
                    </a:lnTo>
                    <a:lnTo>
                      <a:pt x="83" y="108"/>
                    </a:lnTo>
                    <a:lnTo>
                      <a:pt x="108" y="122"/>
                    </a:lnTo>
                    <a:lnTo>
                      <a:pt x="138" y="134"/>
                    </a:lnTo>
                    <a:lnTo>
                      <a:pt x="169" y="145"/>
                    </a:lnTo>
                    <a:lnTo>
                      <a:pt x="204" y="156"/>
                    </a:lnTo>
                    <a:lnTo>
                      <a:pt x="241" y="165"/>
                    </a:lnTo>
                    <a:lnTo>
                      <a:pt x="279" y="172"/>
                    </a:lnTo>
                    <a:lnTo>
                      <a:pt x="320" y="177"/>
                    </a:lnTo>
                    <a:lnTo>
                      <a:pt x="362" y="181"/>
                    </a:lnTo>
                    <a:lnTo>
                      <a:pt x="406" y="184"/>
                    </a:lnTo>
                    <a:lnTo>
                      <a:pt x="451" y="186"/>
                    </a:lnTo>
                    <a:lnTo>
                      <a:pt x="451" y="151"/>
                    </a:lnTo>
                    <a:lnTo>
                      <a:pt x="407" y="151"/>
                    </a:lnTo>
                    <a:lnTo>
                      <a:pt x="365" y="148"/>
                    </a:lnTo>
                    <a:lnTo>
                      <a:pt x="324" y="143"/>
                    </a:lnTo>
                    <a:lnTo>
                      <a:pt x="284" y="138"/>
                    </a:lnTo>
                    <a:lnTo>
                      <a:pt x="248" y="131"/>
                    </a:lnTo>
                    <a:lnTo>
                      <a:pt x="213" y="122"/>
                    </a:lnTo>
                    <a:lnTo>
                      <a:pt x="180" y="114"/>
                    </a:lnTo>
                    <a:lnTo>
                      <a:pt x="151" y="103"/>
                    </a:lnTo>
                    <a:lnTo>
                      <a:pt x="122" y="91"/>
                    </a:lnTo>
                    <a:lnTo>
                      <a:pt x="100" y="79"/>
                    </a:lnTo>
                    <a:lnTo>
                      <a:pt x="79" y="66"/>
                    </a:lnTo>
                    <a:lnTo>
                      <a:pt x="62" y="52"/>
                    </a:lnTo>
                    <a:lnTo>
                      <a:pt x="55" y="46"/>
                    </a:lnTo>
                    <a:lnTo>
                      <a:pt x="49" y="39"/>
                    </a:lnTo>
                    <a:lnTo>
                      <a:pt x="45" y="32"/>
                    </a:lnTo>
                    <a:lnTo>
                      <a:pt x="41" y="25"/>
                    </a:lnTo>
                    <a:lnTo>
                      <a:pt x="38" y="18"/>
                    </a:lnTo>
                    <a:lnTo>
                      <a:pt x="35" y="13"/>
                    </a:lnTo>
                    <a:lnTo>
                      <a:pt x="34" y="5"/>
                    </a:lnTo>
                    <a:lnTo>
                      <a:pt x="34" y="0"/>
                    </a:lnTo>
                    <a:lnTo>
                      <a:pt x="0" y="0"/>
                    </a:lnTo>
                    <a:close/>
                  </a:path>
                </a:pathLst>
              </a:custGeom>
              <a:solidFill>
                <a:srgbClr val="1F1A17"/>
              </a:solidFill>
              <a:ln w="9525">
                <a:noFill/>
                <a:round/>
                <a:headEnd/>
                <a:tailEnd/>
              </a:ln>
            </p:spPr>
            <p:txBody>
              <a:bodyPr/>
              <a:lstStyle/>
              <a:p>
                <a:endParaRPr lang="hu-HU"/>
              </a:p>
            </p:txBody>
          </p:sp>
          <p:sp>
            <p:nvSpPr>
              <p:cNvPr id="57470" name="Freeform 1460"/>
              <p:cNvSpPr>
                <a:spLocks/>
              </p:cNvSpPr>
              <p:nvPr/>
            </p:nvSpPr>
            <p:spPr bwMode="auto">
              <a:xfrm>
                <a:off x="2301" y="2613"/>
                <a:ext cx="451" cy="186"/>
              </a:xfrm>
              <a:custGeom>
                <a:avLst/>
                <a:gdLst>
                  <a:gd name="T0" fmla="*/ 451 w 451"/>
                  <a:gd name="T1" fmla="*/ 0 h 186"/>
                  <a:gd name="T2" fmla="*/ 451 w 451"/>
                  <a:gd name="T3" fmla="*/ 0 h 186"/>
                  <a:gd name="T4" fmla="*/ 406 w 451"/>
                  <a:gd name="T5" fmla="*/ 0 h 186"/>
                  <a:gd name="T6" fmla="*/ 362 w 451"/>
                  <a:gd name="T7" fmla="*/ 3 h 186"/>
                  <a:gd name="T8" fmla="*/ 320 w 451"/>
                  <a:gd name="T9" fmla="*/ 7 h 186"/>
                  <a:gd name="T10" fmla="*/ 279 w 451"/>
                  <a:gd name="T11" fmla="*/ 13 h 186"/>
                  <a:gd name="T12" fmla="*/ 241 w 451"/>
                  <a:gd name="T13" fmla="*/ 20 h 186"/>
                  <a:gd name="T14" fmla="*/ 204 w 451"/>
                  <a:gd name="T15" fmla="*/ 30 h 186"/>
                  <a:gd name="T16" fmla="*/ 169 w 451"/>
                  <a:gd name="T17" fmla="*/ 39 h 186"/>
                  <a:gd name="T18" fmla="*/ 138 w 451"/>
                  <a:gd name="T19" fmla="*/ 51 h 186"/>
                  <a:gd name="T20" fmla="*/ 108 w 451"/>
                  <a:gd name="T21" fmla="*/ 63 h 186"/>
                  <a:gd name="T22" fmla="*/ 83 w 451"/>
                  <a:gd name="T23" fmla="*/ 76 h 186"/>
                  <a:gd name="T24" fmla="*/ 59 w 451"/>
                  <a:gd name="T25" fmla="*/ 92 h 186"/>
                  <a:gd name="T26" fmla="*/ 39 w 451"/>
                  <a:gd name="T27" fmla="*/ 107 h 186"/>
                  <a:gd name="T28" fmla="*/ 31 w 451"/>
                  <a:gd name="T29" fmla="*/ 115 h 186"/>
                  <a:gd name="T30" fmla="*/ 22 w 451"/>
                  <a:gd name="T31" fmla="*/ 125 h 186"/>
                  <a:gd name="T32" fmla="*/ 17 w 451"/>
                  <a:gd name="T33" fmla="*/ 134 h 186"/>
                  <a:gd name="T34" fmla="*/ 11 w 451"/>
                  <a:gd name="T35" fmla="*/ 144 h 186"/>
                  <a:gd name="T36" fmla="*/ 5 w 451"/>
                  <a:gd name="T37" fmla="*/ 153 h 186"/>
                  <a:gd name="T38" fmla="*/ 3 w 451"/>
                  <a:gd name="T39" fmla="*/ 163 h 186"/>
                  <a:gd name="T40" fmla="*/ 0 w 451"/>
                  <a:gd name="T41" fmla="*/ 175 h 186"/>
                  <a:gd name="T42" fmla="*/ 0 w 451"/>
                  <a:gd name="T43" fmla="*/ 186 h 186"/>
                  <a:gd name="T44" fmla="*/ 34 w 451"/>
                  <a:gd name="T45" fmla="*/ 186 h 186"/>
                  <a:gd name="T46" fmla="*/ 34 w 451"/>
                  <a:gd name="T47" fmla="*/ 179 h 186"/>
                  <a:gd name="T48" fmla="*/ 35 w 451"/>
                  <a:gd name="T49" fmla="*/ 172 h 186"/>
                  <a:gd name="T50" fmla="*/ 38 w 451"/>
                  <a:gd name="T51" fmla="*/ 166 h 186"/>
                  <a:gd name="T52" fmla="*/ 41 w 451"/>
                  <a:gd name="T53" fmla="*/ 159 h 186"/>
                  <a:gd name="T54" fmla="*/ 45 w 451"/>
                  <a:gd name="T55" fmla="*/ 152 h 186"/>
                  <a:gd name="T56" fmla="*/ 49 w 451"/>
                  <a:gd name="T57" fmla="*/ 146 h 186"/>
                  <a:gd name="T58" fmla="*/ 55 w 451"/>
                  <a:gd name="T59" fmla="*/ 139 h 186"/>
                  <a:gd name="T60" fmla="*/ 62 w 451"/>
                  <a:gd name="T61" fmla="*/ 132 h 186"/>
                  <a:gd name="T62" fmla="*/ 79 w 451"/>
                  <a:gd name="T63" fmla="*/ 118 h 186"/>
                  <a:gd name="T64" fmla="*/ 100 w 451"/>
                  <a:gd name="T65" fmla="*/ 106 h 186"/>
                  <a:gd name="T66" fmla="*/ 122 w 451"/>
                  <a:gd name="T67" fmla="*/ 93 h 186"/>
                  <a:gd name="T68" fmla="*/ 151 w 451"/>
                  <a:gd name="T69" fmla="*/ 82 h 186"/>
                  <a:gd name="T70" fmla="*/ 180 w 451"/>
                  <a:gd name="T71" fmla="*/ 72 h 186"/>
                  <a:gd name="T72" fmla="*/ 213 w 451"/>
                  <a:gd name="T73" fmla="*/ 62 h 186"/>
                  <a:gd name="T74" fmla="*/ 248 w 451"/>
                  <a:gd name="T75" fmla="*/ 53 h 186"/>
                  <a:gd name="T76" fmla="*/ 284 w 451"/>
                  <a:gd name="T77" fmla="*/ 46 h 186"/>
                  <a:gd name="T78" fmla="*/ 324 w 451"/>
                  <a:gd name="T79" fmla="*/ 41 h 186"/>
                  <a:gd name="T80" fmla="*/ 365 w 451"/>
                  <a:gd name="T81" fmla="*/ 37 h 186"/>
                  <a:gd name="T82" fmla="*/ 407 w 451"/>
                  <a:gd name="T83" fmla="*/ 34 h 186"/>
                  <a:gd name="T84" fmla="*/ 451 w 451"/>
                  <a:gd name="T85" fmla="*/ 34 h 186"/>
                  <a:gd name="T86" fmla="*/ 451 w 451"/>
                  <a:gd name="T87" fmla="*/ 34 h 186"/>
                  <a:gd name="T88" fmla="*/ 451 w 451"/>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6"/>
                  <a:gd name="T137" fmla="*/ 451 w 451"/>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6">
                    <a:moveTo>
                      <a:pt x="451" y="0"/>
                    </a:moveTo>
                    <a:lnTo>
                      <a:pt x="451" y="0"/>
                    </a:lnTo>
                    <a:lnTo>
                      <a:pt x="406" y="0"/>
                    </a:lnTo>
                    <a:lnTo>
                      <a:pt x="362" y="3"/>
                    </a:lnTo>
                    <a:lnTo>
                      <a:pt x="320" y="7"/>
                    </a:lnTo>
                    <a:lnTo>
                      <a:pt x="279" y="13"/>
                    </a:lnTo>
                    <a:lnTo>
                      <a:pt x="241" y="20"/>
                    </a:lnTo>
                    <a:lnTo>
                      <a:pt x="204" y="30"/>
                    </a:lnTo>
                    <a:lnTo>
                      <a:pt x="169" y="39"/>
                    </a:lnTo>
                    <a:lnTo>
                      <a:pt x="138" y="51"/>
                    </a:lnTo>
                    <a:lnTo>
                      <a:pt x="108" y="63"/>
                    </a:lnTo>
                    <a:lnTo>
                      <a:pt x="83" y="76"/>
                    </a:lnTo>
                    <a:lnTo>
                      <a:pt x="59" y="92"/>
                    </a:lnTo>
                    <a:lnTo>
                      <a:pt x="39" y="107"/>
                    </a:lnTo>
                    <a:lnTo>
                      <a:pt x="31" y="115"/>
                    </a:lnTo>
                    <a:lnTo>
                      <a:pt x="22" y="125"/>
                    </a:lnTo>
                    <a:lnTo>
                      <a:pt x="17" y="134"/>
                    </a:lnTo>
                    <a:lnTo>
                      <a:pt x="11" y="144"/>
                    </a:lnTo>
                    <a:lnTo>
                      <a:pt x="5" y="153"/>
                    </a:lnTo>
                    <a:lnTo>
                      <a:pt x="3" y="163"/>
                    </a:lnTo>
                    <a:lnTo>
                      <a:pt x="0" y="175"/>
                    </a:lnTo>
                    <a:lnTo>
                      <a:pt x="0" y="186"/>
                    </a:lnTo>
                    <a:lnTo>
                      <a:pt x="34" y="186"/>
                    </a:lnTo>
                    <a:lnTo>
                      <a:pt x="34" y="179"/>
                    </a:lnTo>
                    <a:lnTo>
                      <a:pt x="35" y="172"/>
                    </a:lnTo>
                    <a:lnTo>
                      <a:pt x="38" y="166"/>
                    </a:lnTo>
                    <a:lnTo>
                      <a:pt x="41" y="159"/>
                    </a:lnTo>
                    <a:lnTo>
                      <a:pt x="45" y="152"/>
                    </a:lnTo>
                    <a:lnTo>
                      <a:pt x="49" y="146"/>
                    </a:lnTo>
                    <a:lnTo>
                      <a:pt x="55" y="139"/>
                    </a:lnTo>
                    <a:lnTo>
                      <a:pt x="62" y="132"/>
                    </a:lnTo>
                    <a:lnTo>
                      <a:pt x="79" y="118"/>
                    </a:lnTo>
                    <a:lnTo>
                      <a:pt x="100" y="106"/>
                    </a:lnTo>
                    <a:lnTo>
                      <a:pt x="122" y="93"/>
                    </a:lnTo>
                    <a:lnTo>
                      <a:pt x="151" y="82"/>
                    </a:lnTo>
                    <a:lnTo>
                      <a:pt x="180" y="72"/>
                    </a:lnTo>
                    <a:lnTo>
                      <a:pt x="213" y="62"/>
                    </a:lnTo>
                    <a:lnTo>
                      <a:pt x="248" y="53"/>
                    </a:lnTo>
                    <a:lnTo>
                      <a:pt x="284" y="46"/>
                    </a:lnTo>
                    <a:lnTo>
                      <a:pt x="324" y="41"/>
                    </a:lnTo>
                    <a:lnTo>
                      <a:pt x="365" y="37"/>
                    </a:lnTo>
                    <a:lnTo>
                      <a:pt x="407" y="34"/>
                    </a:lnTo>
                    <a:lnTo>
                      <a:pt x="451" y="34"/>
                    </a:lnTo>
                    <a:lnTo>
                      <a:pt x="451" y="0"/>
                    </a:lnTo>
                    <a:close/>
                  </a:path>
                </a:pathLst>
              </a:custGeom>
              <a:solidFill>
                <a:srgbClr val="1F1A17"/>
              </a:solidFill>
              <a:ln w="9525">
                <a:noFill/>
                <a:round/>
                <a:headEnd/>
                <a:tailEnd/>
              </a:ln>
            </p:spPr>
            <p:txBody>
              <a:bodyPr/>
              <a:lstStyle/>
              <a:p>
                <a:endParaRPr lang="hu-HU"/>
              </a:p>
            </p:txBody>
          </p:sp>
          <p:sp>
            <p:nvSpPr>
              <p:cNvPr id="57471" name="Rectangle 1461"/>
              <p:cNvSpPr>
                <a:spLocks noChangeArrowheads="1"/>
              </p:cNvSpPr>
              <p:nvPr/>
            </p:nvSpPr>
            <p:spPr bwMode="auto">
              <a:xfrm>
                <a:off x="2490" y="2588"/>
                <a:ext cx="508"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472" name="Rectangle 1462"/>
              <p:cNvSpPr>
                <a:spLocks noChangeArrowheads="1"/>
              </p:cNvSpPr>
              <p:nvPr/>
            </p:nvSpPr>
            <p:spPr bwMode="auto">
              <a:xfrm>
                <a:off x="2490" y="2588"/>
                <a:ext cx="508"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473" name="Rectangle 1463"/>
              <p:cNvSpPr>
                <a:spLocks noChangeArrowheads="1"/>
              </p:cNvSpPr>
              <p:nvPr/>
            </p:nvSpPr>
            <p:spPr bwMode="auto">
              <a:xfrm>
                <a:off x="2490" y="2588"/>
                <a:ext cx="508" cy="121"/>
              </a:xfrm>
              <a:prstGeom prst="rect">
                <a:avLst/>
              </a:prstGeom>
              <a:solidFill>
                <a:srgbClr val="393633"/>
              </a:solidFill>
              <a:ln w="9525">
                <a:noFill/>
                <a:miter lim="800000"/>
                <a:headEnd/>
                <a:tailEnd/>
              </a:ln>
            </p:spPr>
            <p:txBody>
              <a:bodyPr/>
              <a:lstStyle/>
              <a:p>
                <a:endParaRPr lang="hu-HU">
                  <a:latin typeface="Calibri" pitchFamily="34" charset="0"/>
                </a:endParaRPr>
              </a:p>
            </p:txBody>
          </p:sp>
          <p:sp>
            <p:nvSpPr>
              <p:cNvPr id="57474" name="Rectangle 1464"/>
              <p:cNvSpPr>
                <a:spLocks noChangeArrowheads="1"/>
              </p:cNvSpPr>
              <p:nvPr/>
            </p:nvSpPr>
            <p:spPr bwMode="auto">
              <a:xfrm>
                <a:off x="2490" y="2588"/>
                <a:ext cx="97" cy="121"/>
              </a:xfrm>
              <a:prstGeom prst="rect">
                <a:avLst/>
              </a:prstGeom>
              <a:solidFill>
                <a:srgbClr val="009240"/>
              </a:solidFill>
              <a:ln w="9525">
                <a:noFill/>
                <a:miter lim="800000"/>
                <a:headEnd/>
                <a:tailEnd/>
              </a:ln>
            </p:spPr>
            <p:txBody>
              <a:bodyPr/>
              <a:lstStyle/>
              <a:p>
                <a:endParaRPr lang="hu-HU">
                  <a:latin typeface="Calibri" pitchFamily="34" charset="0"/>
                </a:endParaRPr>
              </a:p>
            </p:txBody>
          </p:sp>
          <p:sp>
            <p:nvSpPr>
              <p:cNvPr id="57475" name="Rectangle 1465"/>
              <p:cNvSpPr>
                <a:spLocks noChangeArrowheads="1"/>
              </p:cNvSpPr>
              <p:nvPr/>
            </p:nvSpPr>
            <p:spPr bwMode="auto">
              <a:xfrm>
                <a:off x="2901" y="2588"/>
                <a:ext cx="97" cy="121"/>
              </a:xfrm>
              <a:prstGeom prst="rect">
                <a:avLst/>
              </a:prstGeom>
              <a:solidFill>
                <a:srgbClr val="0093DD"/>
              </a:solidFill>
              <a:ln w="9525">
                <a:noFill/>
                <a:miter lim="800000"/>
                <a:headEnd/>
                <a:tailEnd/>
              </a:ln>
            </p:spPr>
            <p:txBody>
              <a:bodyPr/>
              <a:lstStyle/>
              <a:p>
                <a:endParaRPr lang="hu-HU">
                  <a:latin typeface="Calibri" pitchFamily="34" charset="0"/>
                </a:endParaRPr>
              </a:p>
            </p:txBody>
          </p:sp>
          <p:sp>
            <p:nvSpPr>
              <p:cNvPr id="57476" name="Rectangle 1466"/>
              <p:cNvSpPr>
                <a:spLocks noChangeArrowheads="1"/>
              </p:cNvSpPr>
              <p:nvPr/>
            </p:nvSpPr>
            <p:spPr bwMode="auto">
              <a:xfrm>
                <a:off x="2640" y="2602"/>
                <a:ext cx="207"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FFFFFF"/>
                    </a:solidFill>
                    <a:latin typeface="Lucida Sans" pitchFamily="34" charset="0"/>
                  </a:rPr>
                  <a:t>Gene</a:t>
                </a:r>
                <a:endParaRPr lang="en-US">
                  <a:latin typeface="Lucida Sans" pitchFamily="34" charset="0"/>
                </a:endParaRPr>
              </a:p>
            </p:txBody>
          </p:sp>
          <p:sp>
            <p:nvSpPr>
              <p:cNvPr id="57477" name="Rectangle 1467"/>
              <p:cNvSpPr>
                <a:spLocks noChangeArrowheads="1"/>
              </p:cNvSpPr>
              <p:nvPr/>
            </p:nvSpPr>
            <p:spPr bwMode="auto">
              <a:xfrm>
                <a:off x="2595" y="2731"/>
                <a:ext cx="294"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Protein</a:t>
                </a:r>
                <a:endParaRPr lang="en-US">
                  <a:latin typeface="Lucida Sans" pitchFamily="34" charset="0"/>
                </a:endParaRPr>
              </a:p>
            </p:txBody>
          </p:sp>
          <p:sp>
            <p:nvSpPr>
              <p:cNvPr id="57478" name="Rectangle 1468"/>
              <p:cNvSpPr>
                <a:spLocks noChangeArrowheads="1"/>
              </p:cNvSpPr>
              <p:nvPr/>
            </p:nvSpPr>
            <p:spPr bwMode="auto">
              <a:xfrm>
                <a:off x="2505" y="2824"/>
                <a:ext cx="472"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 interaction</a:t>
                </a:r>
                <a:endParaRPr lang="en-US">
                  <a:latin typeface="Lucida Sans" pitchFamily="34" charset="0"/>
                </a:endParaRPr>
              </a:p>
            </p:txBody>
          </p:sp>
          <p:sp>
            <p:nvSpPr>
              <p:cNvPr id="57479" name="Rectangle 1469"/>
              <p:cNvSpPr>
                <a:spLocks noChangeArrowheads="1"/>
              </p:cNvSpPr>
              <p:nvPr/>
            </p:nvSpPr>
            <p:spPr bwMode="auto">
              <a:xfrm>
                <a:off x="1760" y="1475"/>
                <a:ext cx="314" cy="121"/>
              </a:xfrm>
              <a:prstGeom prst="rect">
                <a:avLst/>
              </a:prstGeom>
              <a:solidFill>
                <a:srgbClr val="393633"/>
              </a:solidFill>
              <a:ln w="9525">
                <a:noFill/>
                <a:miter lim="800000"/>
                <a:headEnd/>
                <a:tailEnd/>
              </a:ln>
            </p:spPr>
            <p:txBody>
              <a:bodyPr/>
              <a:lstStyle/>
              <a:p>
                <a:endParaRPr lang="hu-HU">
                  <a:latin typeface="Calibri" pitchFamily="34" charset="0"/>
                </a:endParaRPr>
              </a:p>
            </p:txBody>
          </p:sp>
          <p:sp>
            <p:nvSpPr>
              <p:cNvPr id="57480" name="Rectangle 1470"/>
              <p:cNvSpPr>
                <a:spLocks noChangeArrowheads="1"/>
              </p:cNvSpPr>
              <p:nvPr/>
            </p:nvSpPr>
            <p:spPr bwMode="auto">
              <a:xfrm>
                <a:off x="1813" y="1489"/>
                <a:ext cx="207"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FFFFFF"/>
                    </a:solidFill>
                    <a:latin typeface="Lucida Sans" pitchFamily="34" charset="0"/>
                  </a:rPr>
                  <a:t>Gene</a:t>
                </a:r>
                <a:endParaRPr lang="en-US">
                  <a:latin typeface="Lucida Sans" pitchFamily="34" charset="0"/>
                </a:endParaRPr>
              </a:p>
            </p:txBody>
          </p:sp>
          <p:sp>
            <p:nvSpPr>
              <p:cNvPr id="57481" name="Freeform 1471"/>
              <p:cNvSpPr>
                <a:spLocks/>
              </p:cNvSpPr>
              <p:nvPr/>
            </p:nvSpPr>
            <p:spPr bwMode="auto">
              <a:xfrm>
                <a:off x="1916" y="1979"/>
                <a:ext cx="451" cy="186"/>
              </a:xfrm>
              <a:custGeom>
                <a:avLst/>
                <a:gdLst>
                  <a:gd name="T0" fmla="*/ 451 w 451"/>
                  <a:gd name="T1" fmla="*/ 186 h 186"/>
                  <a:gd name="T2" fmla="*/ 451 w 451"/>
                  <a:gd name="T3" fmla="*/ 186 h 186"/>
                  <a:gd name="T4" fmla="*/ 451 w 451"/>
                  <a:gd name="T5" fmla="*/ 175 h 186"/>
                  <a:gd name="T6" fmla="*/ 448 w 451"/>
                  <a:gd name="T7" fmla="*/ 164 h 186"/>
                  <a:gd name="T8" fmla="*/ 445 w 451"/>
                  <a:gd name="T9" fmla="*/ 154 h 186"/>
                  <a:gd name="T10" fmla="*/ 441 w 451"/>
                  <a:gd name="T11" fmla="*/ 144 h 186"/>
                  <a:gd name="T12" fmla="*/ 434 w 451"/>
                  <a:gd name="T13" fmla="*/ 134 h 186"/>
                  <a:gd name="T14" fmla="*/ 428 w 451"/>
                  <a:gd name="T15" fmla="*/ 126 h 186"/>
                  <a:gd name="T16" fmla="*/ 420 w 451"/>
                  <a:gd name="T17" fmla="*/ 116 h 186"/>
                  <a:gd name="T18" fmla="*/ 412 w 451"/>
                  <a:gd name="T19" fmla="*/ 107 h 186"/>
                  <a:gd name="T20" fmla="*/ 392 w 451"/>
                  <a:gd name="T21" fmla="*/ 92 h 186"/>
                  <a:gd name="T22" fmla="*/ 368 w 451"/>
                  <a:gd name="T23" fmla="*/ 76 h 186"/>
                  <a:gd name="T24" fmla="*/ 343 w 451"/>
                  <a:gd name="T25" fmla="*/ 64 h 186"/>
                  <a:gd name="T26" fmla="*/ 313 w 451"/>
                  <a:gd name="T27" fmla="*/ 51 h 186"/>
                  <a:gd name="T28" fmla="*/ 282 w 451"/>
                  <a:gd name="T29" fmla="*/ 40 h 186"/>
                  <a:gd name="T30" fmla="*/ 247 w 451"/>
                  <a:gd name="T31" fmla="*/ 30 h 186"/>
                  <a:gd name="T32" fmla="*/ 210 w 451"/>
                  <a:gd name="T33" fmla="*/ 20 h 186"/>
                  <a:gd name="T34" fmla="*/ 172 w 451"/>
                  <a:gd name="T35" fmla="*/ 13 h 186"/>
                  <a:gd name="T36" fmla="*/ 131 w 451"/>
                  <a:gd name="T37" fmla="*/ 7 h 186"/>
                  <a:gd name="T38" fmla="*/ 89 w 451"/>
                  <a:gd name="T39" fmla="*/ 3 h 186"/>
                  <a:gd name="T40" fmla="*/ 45 w 451"/>
                  <a:gd name="T41" fmla="*/ 0 h 186"/>
                  <a:gd name="T42" fmla="*/ 0 w 451"/>
                  <a:gd name="T43" fmla="*/ 0 h 186"/>
                  <a:gd name="T44" fmla="*/ 0 w 451"/>
                  <a:gd name="T45" fmla="*/ 34 h 186"/>
                  <a:gd name="T46" fmla="*/ 44 w 451"/>
                  <a:gd name="T47" fmla="*/ 34 h 186"/>
                  <a:gd name="T48" fmla="*/ 86 w 451"/>
                  <a:gd name="T49" fmla="*/ 37 h 186"/>
                  <a:gd name="T50" fmla="*/ 127 w 451"/>
                  <a:gd name="T51" fmla="*/ 41 h 186"/>
                  <a:gd name="T52" fmla="*/ 166 w 451"/>
                  <a:gd name="T53" fmla="*/ 47 h 186"/>
                  <a:gd name="T54" fmla="*/ 203 w 451"/>
                  <a:gd name="T55" fmla="*/ 54 h 186"/>
                  <a:gd name="T56" fmla="*/ 238 w 451"/>
                  <a:gd name="T57" fmla="*/ 62 h 186"/>
                  <a:gd name="T58" fmla="*/ 271 w 451"/>
                  <a:gd name="T59" fmla="*/ 72 h 186"/>
                  <a:gd name="T60" fmla="*/ 302 w 451"/>
                  <a:gd name="T61" fmla="*/ 82 h 186"/>
                  <a:gd name="T62" fmla="*/ 328 w 451"/>
                  <a:gd name="T63" fmla="*/ 93 h 186"/>
                  <a:gd name="T64" fmla="*/ 352 w 451"/>
                  <a:gd name="T65" fmla="*/ 106 h 186"/>
                  <a:gd name="T66" fmla="*/ 372 w 451"/>
                  <a:gd name="T67" fmla="*/ 119 h 186"/>
                  <a:gd name="T68" fmla="*/ 389 w 451"/>
                  <a:gd name="T69" fmla="*/ 133 h 186"/>
                  <a:gd name="T70" fmla="*/ 396 w 451"/>
                  <a:gd name="T71" fmla="*/ 140 h 186"/>
                  <a:gd name="T72" fmla="*/ 402 w 451"/>
                  <a:gd name="T73" fmla="*/ 147 h 186"/>
                  <a:gd name="T74" fmla="*/ 407 w 451"/>
                  <a:gd name="T75" fmla="*/ 152 h 186"/>
                  <a:gd name="T76" fmla="*/ 410 w 451"/>
                  <a:gd name="T77" fmla="*/ 159 h 186"/>
                  <a:gd name="T78" fmla="*/ 414 w 451"/>
                  <a:gd name="T79" fmla="*/ 166 h 186"/>
                  <a:gd name="T80" fmla="*/ 416 w 451"/>
                  <a:gd name="T81" fmla="*/ 172 h 186"/>
                  <a:gd name="T82" fmla="*/ 417 w 451"/>
                  <a:gd name="T83" fmla="*/ 179 h 186"/>
                  <a:gd name="T84" fmla="*/ 417 w 451"/>
                  <a:gd name="T85" fmla="*/ 186 h 186"/>
                  <a:gd name="T86" fmla="*/ 417 w 451"/>
                  <a:gd name="T87" fmla="*/ 186 h 186"/>
                  <a:gd name="T88" fmla="*/ 451 w 451"/>
                  <a:gd name="T89" fmla="*/ 186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6"/>
                  <a:gd name="T137" fmla="*/ 451 w 451"/>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6">
                    <a:moveTo>
                      <a:pt x="451" y="186"/>
                    </a:moveTo>
                    <a:lnTo>
                      <a:pt x="451" y="186"/>
                    </a:lnTo>
                    <a:lnTo>
                      <a:pt x="451" y="175"/>
                    </a:lnTo>
                    <a:lnTo>
                      <a:pt x="448" y="164"/>
                    </a:lnTo>
                    <a:lnTo>
                      <a:pt x="445" y="154"/>
                    </a:lnTo>
                    <a:lnTo>
                      <a:pt x="441" y="144"/>
                    </a:lnTo>
                    <a:lnTo>
                      <a:pt x="434" y="134"/>
                    </a:lnTo>
                    <a:lnTo>
                      <a:pt x="428" y="126"/>
                    </a:lnTo>
                    <a:lnTo>
                      <a:pt x="420" y="116"/>
                    </a:lnTo>
                    <a:lnTo>
                      <a:pt x="412" y="107"/>
                    </a:lnTo>
                    <a:lnTo>
                      <a:pt x="392" y="92"/>
                    </a:lnTo>
                    <a:lnTo>
                      <a:pt x="368" y="76"/>
                    </a:lnTo>
                    <a:lnTo>
                      <a:pt x="343" y="64"/>
                    </a:lnTo>
                    <a:lnTo>
                      <a:pt x="313" y="51"/>
                    </a:lnTo>
                    <a:lnTo>
                      <a:pt x="282" y="40"/>
                    </a:lnTo>
                    <a:lnTo>
                      <a:pt x="247" y="30"/>
                    </a:lnTo>
                    <a:lnTo>
                      <a:pt x="210" y="20"/>
                    </a:lnTo>
                    <a:lnTo>
                      <a:pt x="172" y="13"/>
                    </a:lnTo>
                    <a:lnTo>
                      <a:pt x="131" y="7"/>
                    </a:lnTo>
                    <a:lnTo>
                      <a:pt x="89" y="3"/>
                    </a:lnTo>
                    <a:lnTo>
                      <a:pt x="45" y="0"/>
                    </a:lnTo>
                    <a:lnTo>
                      <a:pt x="0" y="0"/>
                    </a:lnTo>
                    <a:lnTo>
                      <a:pt x="0" y="34"/>
                    </a:lnTo>
                    <a:lnTo>
                      <a:pt x="44" y="34"/>
                    </a:lnTo>
                    <a:lnTo>
                      <a:pt x="86" y="37"/>
                    </a:lnTo>
                    <a:lnTo>
                      <a:pt x="127" y="41"/>
                    </a:lnTo>
                    <a:lnTo>
                      <a:pt x="166" y="47"/>
                    </a:lnTo>
                    <a:lnTo>
                      <a:pt x="203" y="54"/>
                    </a:lnTo>
                    <a:lnTo>
                      <a:pt x="238" y="62"/>
                    </a:lnTo>
                    <a:lnTo>
                      <a:pt x="271" y="72"/>
                    </a:lnTo>
                    <a:lnTo>
                      <a:pt x="302" y="82"/>
                    </a:lnTo>
                    <a:lnTo>
                      <a:pt x="328" y="93"/>
                    </a:lnTo>
                    <a:lnTo>
                      <a:pt x="352" y="106"/>
                    </a:lnTo>
                    <a:lnTo>
                      <a:pt x="372" y="119"/>
                    </a:lnTo>
                    <a:lnTo>
                      <a:pt x="389" y="133"/>
                    </a:lnTo>
                    <a:lnTo>
                      <a:pt x="396" y="140"/>
                    </a:lnTo>
                    <a:lnTo>
                      <a:pt x="402" y="147"/>
                    </a:lnTo>
                    <a:lnTo>
                      <a:pt x="407" y="152"/>
                    </a:lnTo>
                    <a:lnTo>
                      <a:pt x="410" y="159"/>
                    </a:lnTo>
                    <a:lnTo>
                      <a:pt x="414" y="166"/>
                    </a:lnTo>
                    <a:lnTo>
                      <a:pt x="416" y="172"/>
                    </a:lnTo>
                    <a:lnTo>
                      <a:pt x="417" y="179"/>
                    </a:lnTo>
                    <a:lnTo>
                      <a:pt x="417" y="186"/>
                    </a:lnTo>
                    <a:lnTo>
                      <a:pt x="451" y="186"/>
                    </a:lnTo>
                    <a:close/>
                  </a:path>
                </a:pathLst>
              </a:custGeom>
              <a:solidFill>
                <a:srgbClr val="1F1A17"/>
              </a:solidFill>
              <a:ln w="9525">
                <a:noFill/>
                <a:round/>
                <a:headEnd/>
                <a:tailEnd/>
              </a:ln>
            </p:spPr>
            <p:txBody>
              <a:bodyPr/>
              <a:lstStyle/>
              <a:p>
                <a:endParaRPr lang="hu-HU"/>
              </a:p>
            </p:txBody>
          </p:sp>
          <p:sp>
            <p:nvSpPr>
              <p:cNvPr id="57482" name="Freeform 1472"/>
              <p:cNvSpPr>
                <a:spLocks/>
              </p:cNvSpPr>
              <p:nvPr/>
            </p:nvSpPr>
            <p:spPr bwMode="auto">
              <a:xfrm>
                <a:off x="1916" y="2165"/>
                <a:ext cx="451" cy="186"/>
              </a:xfrm>
              <a:custGeom>
                <a:avLst/>
                <a:gdLst>
                  <a:gd name="T0" fmla="*/ 0 w 451"/>
                  <a:gd name="T1" fmla="*/ 186 h 186"/>
                  <a:gd name="T2" fmla="*/ 0 w 451"/>
                  <a:gd name="T3" fmla="*/ 186 h 186"/>
                  <a:gd name="T4" fmla="*/ 45 w 451"/>
                  <a:gd name="T5" fmla="*/ 185 h 186"/>
                  <a:gd name="T6" fmla="*/ 89 w 451"/>
                  <a:gd name="T7" fmla="*/ 182 h 186"/>
                  <a:gd name="T8" fmla="*/ 131 w 451"/>
                  <a:gd name="T9" fmla="*/ 178 h 186"/>
                  <a:gd name="T10" fmla="*/ 172 w 451"/>
                  <a:gd name="T11" fmla="*/ 172 h 186"/>
                  <a:gd name="T12" fmla="*/ 210 w 451"/>
                  <a:gd name="T13" fmla="*/ 165 h 186"/>
                  <a:gd name="T14" fmla="*/ 247 w 451"/>
                  <a:gd name="T15" fmla="*/ 157 h 186"/>
                  <a:gd name="T16" fmla="*/ 282 w 451"/>
                  <a:gd name="T17" fmla="*/ 145 h 186"/>
                  <a:gd name="T18" fmla="*/ 313 w 451"/>
                  <a:gd name="T19" fmla="*/ 134 h 186"/>
                  <a:gd name="T20" fmla="*/ 343 w 451"/>
                  <a:gd name="T21" fmla="*/ 123 h 186"/>
                  <a:gd name="T22" fmla="*/ 368 w 451"/>
                  <a:gd name="T23" fmla="*/ 109 h 186"/>
                  <a:gd name="T24" fmla="*/ 392 w 451"/>
                  <a:gd name="T25" fmla="*/ 93 h 186"/>
                  <a:gd name="T26" fmla="*/ 412 w 451"/>
                  <a:gd name="T27" fmla="*/ 78 h 186"/>
                  <a:gd name="T28" fmla="*/ 420 w 451"/>
                  <a:gd name="T29" fmla="*/ 69 h 186"/>
                  <a:gd name="T30" fmla="*/ 428 w 451"/>
                  <a:gd name="T31" fmla="*/ 61 h 186"/>
                  <a:gd name="T32" fmla="*/ 434 w 451"/>
                  <a:gd name="T33" fmla="*/ 51 h 186"/>
                  <a:gd name="T34" fmla="*/ 441 w 451"/>
                  <a:gd name="T35" fmla="*/ 41 h 186"/>
                  <a:gd name="T36" fmla="*/ 445 w 451"/>
                  <a:gd name="T37" fmla="*/ 31 h 186"/>
                  <a:gd name="T38" fmla="*/ 448 w 451"/>
                  <a:gd name="T39" fmla="*/ 21 h 186"/>
                  <a:gd name="T40" fmla="*/ 451 w 451"/>
                  <a:gd name="T41" fmla="*/ 10 h 186"/>
                  <a:gd name="T42" fmla="*/ 451 w 451"/>
                  <a:gd name="T43" fmla="*/ 0 h 186"/>
                  <a:gd name="T44" fmla="*/ 417 w 451"/>
                  <a:gd name="T45" fmla="*/ 0 h 186"/>
                  <a:gd name="T46" fmla="*/ 417 w 451"/>
                  <a:gd name="T47" fmla="*/ 6 h 186"/>
                  <a:gd name="T48" fmla="*/ 416 w 451"/>
                  <a:gd name="T49" fmla="*/ 13 h 186"/>
                  <a:gd name="T50" fmla="*/ 414 w 451"/>
                  <a:gd name="T51" fmla="*/ 19 h 186"/>
                  <a:gd name="T52" fmla="*/ 410 w 451"/>
                  <a:gd name="T53" fmla="*/ 26 h 186"/>
                  <a:gd name="T54" fmla="*/ 407 w 451"/>
                  <a:gd name="T55" fmla="*/ 33 h 186"/>
                  <a:gd name="T56" fmla="*/ 402 w 451"/>
                  <a:gd name="T57" fmla="*/ 40 h 186"/>
                  <a:gd name="T58" fmla="*/ 396 w 451"/>
                  <a:gd name="T59" fmla="*/ 47 h 186"/>
                  <a:gd name="T60" fmla="*/ 389 w 451"/>
                  <a:gd name="T61" fmla="*/ 52 h 186"/>
                  <a:gd name="T62" fmla="*/ 372 w 451"/>
                  <a:gd name="T63" fmla="*/ 66 h 186"/>
                  <a:gd name="T64" fmla="*/ 352 w 451"/>
                  <a:gd name="T65" fmla="*/ 79 h 186"/>
                  <a:gd name="T66" fmla="*/ 328 w 451"/>
                  <a:gd name="T67" fmla="*/ 92 h 186"/>
                  <a:gd name="T68" fmla="*/ 302 w 451"/>
                  <a:gd name="T69" fmla="*/ 103 h 186"/>
                  <a:gd name="T70" fmla="*/ 271 w 451"/>
                  <a:gd name="T71" fmla="*/ 114 h 186"/>
                  <a:gd name="T72" fmla="*/ 238 w 451"/>
                  <a:gd name="T73" fmla="*/ 123 h 186"/>
                  <a:gd name="T74" fmla="*/ 203 w 451"/>
                  <a:gd name="T75" fmla="*/ 131 h 186"/>
                  <a:gd name="T76" fmla="*/ 166 w 451"/>
                  <a:gd name="T77" fmla="*/ 138 h 186"/>
                  <a:gd name="T78" fmla="*/ 127 w 451"/>
                  <a:gd name="T79" fmla="*/ 144 h 186"/>
                  <a:gd name="T80" fmla="*/ 86 w 451"/>
                  <a:gd name="T81" fmla="*/ 148 h 186"/>
                  <a:gd name="T82" fmla="*/ 44 w 451"/>
                  <a:gd name="T83" fmla="*/ 151 h 186"/>
                  <a:gd name="T84" fmla="*/ 0 w 451"/>
                  <a:gd name="T85" fmla="*/ 152 h 186"/>
                  <a:gd name="T86" fmla="*/ 0 w 451"/>
                  <a:gd name="T87" fmla="*/ 152 h 186"/>
                  <a:gd name="T88" fmla="*/ 0 w 451"/>
                  <a:gd name="T89" fmla="*/ 186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6"/>
                  <a:gd name="T137" fmla="*/ 451 w 451"/>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6">
                    <a:moveTo>
                      <a:pt x="0" y="186"/>
                    </a:moveTo>
                    <a:lnTo>
                      <a:pt x="0" y="186"/>
                    </a:lnTo>
                    <a:lnTo>
                      <a:pt x="45" y="185"/>
                    </a:lnTo>
                    <a:lnTo>
                      <a:pt x="89" y="182"/>
                    </a:lnTo>
                    <a:lnTo>
                      <a:pt x="131" y="178"/>
                    </a:lnTo>
                    <a:lnTo>
                      <a:pt x="172" y="172"/>
                    </a:lnTo>
                    <a:lnTo>
                      <a:pt x="210" y="165"/>
                    </a:lnTo>
                    <a:lnTo>
                      <a:pt x="247" y="157"/>
                    </a:lnTo>
                    <a:lnTo>
                      <a:pt x="282" y="145"/>
                    </a:lnTo>
                    <a:lnTo>
                      <a:pt x="313" y="134"/>
                    </a:lnTo>
                    <a:lnTo>
                      <a:pt x="343" y="123"/>
                    </a:lnTo>
                    <a:lnTo>
                      <a:pt x="368" y="109"/>
                    </a:lnTo>
                    <a:lnTo>
                      <a:pt x="392" y="93"/>
                    </a:lnTo>
                    <a:lnTo>
                      <a:pt x="412" y="78"/>
                    </a:lnTo>
                    <a:lnTo>
                      <a:pt x="420" y="69"/>
                    </a:lnTo>
                    <a:lnTo>
                      <a:pt x="428" y="61"/>
                    </a:lnTo>
                    <a:lnTo>
                      <a:pt x="434" y="51"/>
                    </a:lnTo>
                    <a:lnTo>
                      <a:pt x="441" y="41"/>
                    </a:lnTo>
                    <a:lnTo>
                      <a:pt x="445" y="31"/>
                    </a:lnTo>
                    <a:lnTo>
                      <a:pt x="448" y="21"/>
                    </a:lnTo>
                    <a:lnTo>
                      <a:pt x="451" y="10"/>
                    </a:lnTo>
                    <a:lnTo>
                      <a:pt x="451" y="0"/>
                    </a:lnTo>
                    <a:lnTo>
                      <a:pt x="417" y="0"/>
                    </a:lnTo>
                    <a:lnTo>
                      <a:pt x="417" y="6"/>
                    </a:lnTo>
                    <a:lnTo>
                      <a:pt x="416" y="13"/>
                    </a:lnTo>
                    <a:lnTo>
                      <a:pt x="414" y="19"/>
                    </a:lnTo>
                    <a:lnTo>
                      <a:pt x="410" y="26"/>
                    </a:lnTo>
                    <a:lnTo>
                      <a:pt x="407" y="33"/>
                    </a:lnTo>
                    <a:lnTo>
                      <a:pt x="402" y="40"/>
                    </a:lnTo>
                    <a:lnTo>
                      <a:pt x="396" y="47"/>
                    </a:lnTo>
                    <a:lnTo>
                      <a:pt x="389" y="52"/>
                    </a:lnTo>
                    <a:lnTo>
                      <a:pt x="372" y="66"/>
                    </a:lnTo>
                    <a:lnTo>
                      <a:pt x="352" y="79"/>
                    </a:lnTo>
                    <a:lnTo>
                      <a:pt x="328" y="92"/>
                    </a:lnTo>
                    <a:lnTo>
                      <a:pt x="302" y="103"/>
                    </a:lnTo>
                    <a:lnTo>
                      <a:pt x="271" y="114"/>
                    </a:lnTo>
                    <a:lnTo>
                      <a:pt x="238" y="123"/>
                    </a:lnTo>
                    <a:lnTo>
                      <a:pt x="203" y="131"/>
                    </a:lnTo>
                    <a:lnTo>
                      <a:pt x="166" y="138"/>
                    </a:lnTo>
                    <a:lnTo>
                      <a:pt x="127" y="144"/>
                    </a:lnTo>
                    <a:lnTo>
                      <a:pt x="86" y="148"/>
                    </a:lnTo>
                    <a:lnTo>
                      <a:pt x="44" y="151"/>
                    </a:lnTo>
                    <a:lnTo>
                      <a:pt x="0" y="152"/>
                    </a:lnTo>
                    <a:lnTo>
                      <a:pt x="0" y="186"/>
                    </a:lnTo>
                    <a:close/>
                  </a:path>
                </a:pathLst>
              </a:custGeom>
              <a:solidFill>
                <a:srgbClr val="1F1A17"/>
              </a:solidFill>
              <a:ln w="9525">
                <a:noFill/>
                <a:round/>
                <a:headEnd/>
                <a:tailEnd/>
              </a:ln>
            </p:spPr>
            <p:txBody>
              <a:bodyPr/>
              <a:lstStyle/>
              <a:p>
                <a:endParaRPr lang="hu-HU"/>
              </a:p>
            </p:txBody>
          </p:sp>
          <p:sp>
            <p:nvSpPr>
              <p:cNvPr id="57483" name="Freeform 1473"/>
              <p:cNvSpPr>
                <a:spLocks/>
              </p:cNvSpPr>
              <p:nvPr/>
            </p:nvSpPr>
            <p:spPr bwMode="auto">
              <a:xfrm>
                <a:off x="1465" y="2165"/>
                <a:ext cx="451" cy="186"/>
              </a:xfrm>
              <a:custGeom>
                <a:avLst/>
                <a:gdLst>
                  <a:gd name="T0" fmla="*/ 0 w 451"/>
                  <a:gd name="T1" fmla="*/ 0 h 186"/>
                  <a:gd name="T2" fmla="*/ 0 w 451"/>
                  <a:gd name="T3" fmla="*/ 0 h 186"/>
                  <a:gd name="T4" fmla="*/ 2 w 451"/>
                  <a:gd name="T5" fmla="*/ 10 h 186"/>
                  <a:gd name="T6" fmla="*/ 3 w 451"/>
                  <a:gd name="T7" fmla="*/ 21 h 186"/>
                  <a:gd name="T8" fmla="*/ 8 w 451"/>
                  <a:gd name="T9" fmla="*/ 31 h 186"/>
                  <a:gd name="T10" fmla="*/ 12 w 451"/>
                  <a:gd name="T11" fmla="*/ 41 h 186"/>
                  <a:gd name="T12" fmla="*/ 17 w 451"/>
                  <a:gd name="T13" fmla="*/ 51 h 186"/>
                  <a:gd name="T14" fmla="*/ 24 w 451"/>
                  <a:gd name="T15" fmla="*/ 61 h 186"/>
                  <a:gd name="T16" fmla="*/ 31 w 451"/>
                  <a:gd name="T17" fmla="*/ 69 h 186"/>
                  <a:gd name="T18" fmla="*/ 41 w 451"/>
                  <a:gd name="T19" fmla="*/ 78 h 186"/>
                  <a:gd name="T20" fmla="*/ 61 w 451"/>
                  <a:gd name="T21" fmla="*/ 93 h 186"/>
                  <a:gd name="T22" fmla="*/ 84 w 451"/>
                  <a:gd name="T23" fmla="*/ 109 h 186"/>
                  <a:gd name="T24" fmla="*/ 110 w 451"/>
                  <a:gd name="T25" fmla="*/ 123 h 186"/>
                  <a:gd name="T26" fmla="*/ 139 w 451"/>
                  <a:gd name="T27" fmla="*/ 134 h 186"/>
                  <a:gd name="T28" fmla="*/ 171 w 451"/>
                  <a:gd name="T29" fmla="*/ 145 h 186"/>
                  <a:gd name="T30" fmla="*/ 205 w 451"/>
                  <a:gd name="T31" fmla="*/ 157 h 186"/>
                  <a:gd name="T32" fmla="*/ 241 w 451"/>
                  <a:gd name="T33" fmla="*/ 165 h 186"/>
                  <a:gd name="T34" fmla="*/ 281 w 451"/>
                  <a:gd name="T35" fmla="*/ 172 h 186"/>
                  <a:gd name="T36" fmla="*/ 322 w 451"/>
                  <a:gd name="T37" fmla="*/ 178 h 186"/>
                  <a:gd name="T38" fmla="*/ 363 w 451"/>
                  <a:gd name="T39" fmla="*/ 182 h 186"/>
                  <a:gd name="T40" fmla="*/ 406 w 451"/>
                  <a:gd name="T41" fmla="*/ 185 h 186"/>
                  <a:gd name="T42" fmla="*/ 451 w 451"/>
                  <a:gd name="T43" fmla="*/ 186 h 186"/>
                  <a:gd name="T44" fmla="*/ 451 w 451"/>
                  <a:gd name="T45" fmla="*/ 152 h 186"/>
                  <a:gd name="T46" fmla="*/ 408 w 451"/>
                  <a:gd name="T47" fmla="*/ 151 h 186"/>
                  <a:gd name="T48" fmla="*/ 365 w 451"/>
                  <a:gd name="T49" fmla="*/ 148 h 186"/>
                  <a:gd name="T50" fmla="*/ 324 w 451"/>
                  <a:gd name="T51" fmla="*/ 144 h 186"/>
                  <a:gd name="T52" fmla="*/ 286 w 451"/>
                  <a:gd name="T53" fmla="*/ 138 h 186"/>
                  <a:gd name="T54" fmla="*/ 248 w 451"/>
                  <a:gd name="T55" fmla="*/ 131 h 186"/>
                  <a:gd name="T56" fmla="*/ 213 w 451"/>
                  <a:gd name="T57" fmla="*/ 123 h 186"/>
                  <a:gd name="T58" fmla="*/ 181 w 451"/>
                  <a:gd name="T59" fmla="*/ 114 h 186"/>
                  <a:gd name="T60" fmla="*/ 151 w 451"/>
                  <a:gd name="T61" fmla="*/ 103 h 186"/>
                  <a:gd name="T62" fmla="*/ 124 w 451"/>
                  <a:gd name="T63" fmla="*/ 92 h 186"/>
                  <a:gd name="T64" fmla="*/ 100 w 451"/>
                  <a:gd name="T65" fmla="*/ 79 h 186"/>
                  <a:gd name="T66" fmla="*/ 81 w 451"/>
                  <a:gd name="T67" fmla="*/ 66 h 186"/>
                  <a:gd name="T68" fmla="*/ 62 w 451"/>
                  <a:gd name="T69" fmla="*/ 52 h 186"/>
                  <a:gd name="T70" fmla="*/ 57 w 451"/>
                  <a:gd name="T71" fmla="*/ 47 h 186"/>
                  <a:gd name="T72" fmla="*/ 51 w 451"/>
                  <a:gd name="T73" fmla="*/ 40 h 186"/>
                  <a:gd name="T74" fmla="*/ 46 w 451"/>
                  <a:gd name="T75" fmla="*/ 33 h 186"/>
                  <a:gd name="T76" fmla="*/ 41 w 451"/>
                  <a:gd name="T77" fmla="*/ 26 h 186"/>
                  <a:gd name="T78" fmla="*/ 39 w 451"/>
                  <a:gd name="T79" fmla="*/ 19 h 186"/>
                  <a:gd name="T80" fmla="*/ 37 w 451"/>
                  <a:gd name="T81" fmla="*/ 13 h 186"/>
                  <a:gd name="T82" fmla="*/ 36 w 451"/>
                  <a:gd name="T83" fmla="*/ 6 h 186"/>
                  <a:gd name="T84" fmla="*/ 34 w 451"/>
                  <a:gd name="T85" fmla="*/ 0 h 186"/>
                  <a:gd name="T86" fmla="*/ 34 w 451"/>
                  <a:gd name="T87" fmla="*/ 0 h 186"/>
                  <a:gd name="T88" fmla="*/ 0 w 451"/>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6"/>
                  <a:gd name="T137" fmla="*/ 451 w 451"/>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6">
                    <a:moveTo>
                      <a:pt x="0" y="0"/>
                    </a:moveTo>
                    <a:lnTo>
                      <a:pt x="0" y="0"/>
                    </a:lnTo>
                    <a:lnTo>
                      <a:pt x="2" y="10"/>
                    </a:lnTo>
                    <a:lnTo>
                      <a:pt x="3" y="21"/>
                    </a:lnTo>
                    <a:lnTo>
                      <a:pt x="8" y="31"/>
                    </a:lnTo>
                    <a:lnTo>
                      <a:pt x="12" y="41"/>
                    </a:lnTo>
                    <a:lnTo>
                      <a:pt x="17" y="51"/>
                    </a:lnTo>
                    <a:lnTo>
                      <a:pt x="24" y="61"/>
                    </a:lnTo>
                    <a:lnTo>
                      <a:pt x="31" y="69"/>
                    </a:lnTo>
                    <a:lnTo>
                      <a:pt x="41" y="78"/>
                    </a:lnTo>
                    <a:lnTo>
                      <a:pt x="61" y="93"/>
                    </a:lnTo>
                    <a:lnTo>
                      <a:pt x="84" y="109"/>
                    </a:lnTo>
                    <a:lnTo>
                      <a:pt x="110" y="123"/>
                    </a:lnTo>
                    <a:lnTo>
                      <a:pt x="139" y="134"/>
                    </a:lnTo>
                    <a:lnTo>
                      <a:pt x="171" y="145"/>
                    </a:lnTo>
                    <a:lnTo>
                      <a:pt x="205" y="157"/>
                    </a:lnTo>
                    <a:lnTo>
                      <a:pt x="241" y="165"/>
                    </a:lnTo>
                    <a:lnTo>
                      <a:pt x="281" y="172"/>
                    </a:lnTo>
                    <a:lnTo>
                      <a:pt x="322" y="178"/>
                    </a:lnTo>
                    <a:lnTo>
                      <a:pt x="363" y="182"/>
                    </a:lnTo>
                    <a:lnTo>
                      <a:pt x="406" y="185"/>
                    </a:lnTo>
                    <a:lnTo>
                      <a:pt x="451" y="186"/>
                    </a:lnTo>
                    <a:lnTo>
                      <a:pt x="451" y="152"/>
                    </a:lnTo>
                    <a:lnTo>
                      <a:pt x="408" y="151"/>
                    </a:lnTo>
                    <a:lnTo>
                      <a:pt x="365" y="148"/>
                    </a:lnTo>
                    <a:lnTo>
                      <a:pt x="324" y="144"/>
                    </a:lnTo>
                    <a:lnTo>
                      <a:pt x="286" y="138"/>
                    </a:lnTo>
                    <a:lnTo>
                      <a:pt x="248" y="131"/>
                    </a:lnTo>
                    <a:lnTo>
                      <a:pt x="213" y="123"/>
                    </a:lnTo>
                    <a:lnTo>
                      <a:pt x="181" y="114"/>
                    </a:lnTo>
                    <a:lnTo>
                      <a:pt x="151" y="103"/>
                    </a:lnTo>
                    <a:lnTo>
                      <a:pt x="124" y="92"/>
                    </a:lnTo>
                    <a:lnTo>
                      <a:pt x="100" y="79"/>
                    </a:lnTo>
                    <a:lnTo>
                      <a:pt x="81" y="66"/>
                    </a:lnTo>
                    <a:lnTo>
                      <a:pt x="62" y="52"/>
                    </a:lnTo>
                    <a:lnTo>
                      <a:pt x="57" y="47"/>
                    </a:lnTo>
                    <a:lnTo>
                      <a:pt x="51" y="40"/>
                    </a:lnTo>
                    <a:lnTo>
                      <a:pt x="46" y="33"/>
                    </a:lnTo>
                    <a:lnTo>
                      <a:pt x="41" y="26"/>
                    </a:lnTo>
                    <a:lnTo>
                      <a:pt x="39" y="19"/>
                    </a:lnTo>
                    <a:lnTo>
                      <a:pt x="37" y="13"/>
                    </a:lnTo>
                    <a:lnTo>
                      <a:pt x="36" y="6"/>
                    </a:lnTo>
                    <a:lnTo>
                      <a:pt x="34" y="0"/>
                    </a:lnTo>
                    <a:lnTo>
                      <a:pt x="0" y="0"/>
                    </a:lnTo>
                    <a:close/>
                  </a:path>
                </a:pathLst>
              </a:custGeom>
              <a:solidFill>
                <a:srgbClr val="1F1A17"/>
              </a:solidFill>
              <a:ln w="9525">
                <a:noFill/>
                <a:round/>
                <a:headEnd/>
                <a:tailEnd/>
              </a:ln>
            </p:spPr>
            <p:txBody>
              <a:bodyPr/>
              <a:lstStyle/>
              <a:p>
                <a:endParaRPr lang="hu-HU"/>
              </a:p>
            </p:txBody>
          </p:sp>
          <p:sp>
            <p:nvSpPr>
              <p:cNvPr id="57484" name="Freeform 1474"/>
              <p:cNvSpPr>
                <a:spLocks/>
              </p:cNvSpPr>
              <p:nvPr/>
            </p:nvSpPr>
            <p:spPr bwMode="auto">
              <a:xfrm>
                <a:off x="1465" y="1979"/>
                <a:ext cx="451" cy="186"/>
              </a:xfrm>
              <a:custGeom>
                <a:avLst/>
                <a:gdLst>
                  <a:gd name="T0" fmla="*/ 451 w 451"/>
                  <a:gd name="T1" fmla="*/ 0 h 186"/>
                  <a:gd name="T2" fmla="*/ 451 w 451"/>
                  <a:gd name="T3" fmla="*/ 0 h 186"/>
                  <a:gd name="T4" fmla="*/ 406 w 451"/>
                  <a:gd name="T5" fmla="*/ 0 h 186"/>
                  <a:gd name="T6" fmla="*/ 363 w 451"/>
                  <a:gd name="T7" fmla="*/ 3 h 186"/>
                  <a:gd name="T8" fmla="*/ 322 w 451"/>
                  <a:gd name="T9" fmla="*/ 7 h 186"/>
                  <a:gd name="T10" fmla="*/ 281 w 451"/>
                  <a:gd name="T11" fmla="*/ 13 h 186"/>
                  <a:gd name="T12" fmla="*/ 241 w 451"/>
                  <a:gd name="T13" fmla="*/ 20 h 186"/>
                  <a:gd name="T14" fmla="*/ 205 w 451"/>
                  <a:gd name="T15" fmla="*/ 30 h 186"/>
                  <a:gd name="T16" fmla="*/ 171 w 451"/>
                  <a:gd name="T17" fmla="*/ 40 h 186"/>
                  <a:gd name="T18" fmla="*/ 139 w 451"/>
                  <a:gd name="T19" fmla="*/ 51 h 186"/>
                  <a:gd name="T20" fmla="*/ 110 w 451"/>
                  <a:gd name="T21" fmla="*/ 64 h 186"/>
                  <a:gd name="T22" fmla="*/ 84 w 451"/>
                  <a:gd name="T23" fmla="*/ 76 h 186"/>
                  <a:gd name="T24" fmla="*/ 61 w 451"/>
                  <a:gd name="T25" fmla="*/ 92 h 186"/>
                  <a:gd name="T26" fmla="*/ 41 w 451"/>
                  <a:gd name="T27" fmla="*/ 107 h 186"/>
                  <a:gd name="T28" fmla="*/ 31 w 451"/>
                  <a:gd name="T29" fmla="*/ 116 h 186"/>
                  <a:gd name="T30" fmla="*/ 24 w 451"/>
                  <a:gd name="T31" fmla="*/ 126 h 186"/>
                  <a:gd name="T32" fmla="*/ 17 w 451"/>
                  <a:gd name="T33" fmla="*/ 134 h 186"/>
                  <a:gd name="T34" fmla="*/ 12 w 451"/>
                  <a:gd name="T35" fmla="*/ 144 h 186"/>
                  <a:gd name="T36" fmla="*/ 8 w 451"/>
                  <a:gd name="T37" fmla="*/ 154 h 186"/>
                  <a:gd name="T38" fmla="*/ 3 w 451"/>
                  <a:gd name="T39" fmla="*/ 164 h 186"/>
                  <a:gd name="T40" fmla="*/ 2 w 451"/>
                  <a:gd name="T41" fmla="*/ 175 h 186"/>
                  <a:gd name="T42" fmla="*/ 0 w 451"/>
                  <a:gd name="T43" fmla="*/ 186 h 186"/>
                  <a:gd name="T44" fmla="*/ 34 w 451"/>
                  <a:gd name="T45" fmla="*/ 186 h 186"/>
                  <a:gd name="T46" fmla="*/ 36 w 451"/>
                  <a:gd name="T47" fmla="*/ 179 h 186"/>
                  <a:gd name="T48" fmla="*/ 37 w 451"/>
                  <a:gd name="T49" fmla="*/ 172 h 186"/>
                  <a:gd name="T50" fmla="*/ 39 w 451"/>
                  <a:gd name="T51" fmla="*/ 166 h 186"/>
                  <a:gd name="T52" fmla="*/ 41 w 451"/>
                  <a:gd name="T53" fmla="*/ 159 h 186"/>
                  <a:gd name="T54" fmla="*/ 46 w 451"/>
                  <a:gd name="T55" fmla="*/ 152 h 186"/>
                  <a:gd name="T56" fmla="*/ 51 w 451"/>
                  <a:gd name="T57" fmla="*/ 147 h 186"/>
                  <a:gd name="T58" fmla="*/ 57 w 451"/>
                  <a:gd name="T59" fmla="*/ 140 h 186"/>
                  <a:gd name="T60" fmla="*/ 62 w 451"/>
                  <a:gd name="T61" fmla="*/ 133 h 186"/>
                  <a:gd name="T62" fmla="*/ 81 w 451"/>
                  <a:gd name="T63" fmla="*/ 119 h 186"/>
                  <a:gd name="T64" fmla="*/ 100 w 451"/>
                  <a:gd name="T65" fmla="*/ 106 h 186"/>
                  <a:gd name="T66" fmla="*/ 124 w 451"/>
                  <a:gd name="T67" fmla="*/ 93 h 186"/>
                  <a:gd name="T68" fmla="*/ 151 w 451"/>
                  <a:gd name="T69" fmla="*/ 82 h 186"/>
                  <a:gd name="T70" fmla="*/ 181 w 451"/>
                  <a:gd name="T71" fmla="*/ 72 h 186"/>
                  <a:gd name="T72" fmla="*/ 213 w 451"/>
                  <a:gd name="T73" fmla="*/ 62 h 186"/>
                  <a:gd name="T74" fmla="*/ 248 w 451"/>
                  <a:gd name="T75" fmla="*/ 54 h 186"/>
                  <a:gd name="T76" fmla="*/ 286 w 451"/>
                  <a:gd name="T77" fmla="*/ 47 h 186"/>
                  <a:gd name="T78" fmla="*/ 324 w 451"/>
                  <a:gd name="T79" fmla="*/ 41 h 186"/>
                  <a:gd name="T80" fmla="*/ 365 w 451"/>
                  <a:gd name="T81" fmla="*/ 37 h 186"/>
                  <a:gd name="T82" fmla="*/ 408 w 451"/>
                  <a:gd name="T83" fmla="*/ 34 h 186"/>
                  <a:gd name="T84" fmla="*/ 451 w 451"/>
                  <a:gd name="T85" fmla="*/ 34 h 186"/>
                  <a:gd name="T86" fmla="*/ 451 w 451"/>
                  <a:gd name="T87" fmla="*/ 34 h 186"/>
                  <a:gd name="T88" fmla="*/ 451 w 451"/>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186"/>
                  <a:gd name="T137" fmla="*/ 451 w 451"/>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186">
                    <a:moveTo>
                      <a:pt x="451" y="0"/>
                    </a:moveTo>
                    <a:lnTo>
                      <a:pt x="451" y="0"/>
                    </a:lnTo>
                    <a:lnTo>
                      <a:pt x="406" y="0"/>
                    </a:lnTo>
                    <a:lnTo>
                      <a:pt x="363" y="3"/>
                    </a:lnTo>
                    <a:lnTo>
                      <a:pt x="322" y="7"/>
                    </a:lnTo>
                    <a:lnTo>
                      <a:pt x="281" y="13"/>
                    </a:lnTo>
                    <a:lnTo>
                      <a:pt x="241" y="20"/>
                    </a:lnTo>
                    <a:lnTo>
                      <a:pt x="205" y="30"/>
                    </a:lnTo>
                    <a:lnTo>
                      <a:pt x="171" y="40"/>
                    </a:lnTo>
                    <a:lnTo>
                      <a:pt x="139" y="51"/>
                    </a:lnTo>
                    <a:lnTo>
                      <a:pt x="110" y="64"/>
                    </a:lnTo>
                    <a:lnTo>
                      <a:pt x="84" y="76"/>
                    </a:lnTo>
                    <a:lnTo>
                      <a:pt x="61" y="92"/>
                    </a:lnTo>
                    <a:lnTo>
                      <a:pt x="41" y="107"/>
                    </a:lnTo>
                    <a:lnTo>
                      <a:pt x="31" y="116"/>
                    </a:lnTo>
                    <a:lnTo>
                      <a:pt x="24" y="126"/>
                    </a:lnTo>
                    <a:lnTo>
                      <a:pt x="17" y="134"/>
                    </a:lnTo>
                    <a:lnTo>
                      <a:pt x="12" y="144"/>
                    </a:lnTo>
                    <a:lnTo>
                      <a:pt x="8" y="154"/>
                    </a:lnTo>
                    <a:lnTo>
                      <a:pt x="3" y="164"/>
                    </a:lnTo>
                    <a:lnTo>
                      <a:pt x="2" y="175"/>
                    </a:lnTo>
                    <a:lnTo>
                      <a:pt x="0" y="186"/>
                    </a:lnTo>
                    <a:lnTo>
                      <a:pt x="34" y="186"/>
                    </a:lnTo>
                    <a:lnTo>
                      <a:pt x="36" y="179"/>
                    </a:lnTo>
                    <a:lnTo>
                      <a:pt x="37" y="172"/>
                    </a:lnTo>
                    <a:lnTo>
                      <a:pt x="39" y="166"/>
                    </a:lnTo>
                    <a:lnTo>
                      <a:pt x="41" y="159"/>
                    </a:lnTo>
                    <a:lnTo>
                      <a:pt x="46" y="152"/>
                    </a:lnTo>
                    <a:lnTo>
                      <a:pt x="51" y="147"/>
                    </a:lnTo>
                    <a:lnTo>
                      <a:pt x="57" y="140"/>
                    </a:lnTo>
                    <a:lnTo>
                      <a:pt x="62" y="133"/>
                    </a:lnTo>
                    <a:lnTo>
                      <a:pt x="81" y="119"/>
                    </a:lnTo>
                    <a:lnTo>
                      <a:pt x="100" y="106"/>
                    </a:lnTo>
                    <a:lnTo>
                      <a:pt x="124" y="93"/>
                    </a:lnTo>
                    <a:lnTo>
                      <a:pt x="151" y="82"/>
                    </a:lnTo>
                    <a:lnTo>
                      <a:pt x="181" y="72"/>
                    </a:lnTo>
                    <a:lnTo>
                      <a:pt x="213" y="62"/>
                    </a:lnTo>
                    <a:lnTo>
                      <a:pt x="248" y="54"/>
                    </a:lnTo>
                    <a:lnTo>
                      <a:pt x="286" y="47"/>
                    </a:lnTo>
                    <a:lnTo>
                      <a:pt x="324" y="41"/>
                    </a:lnTo>
                    <a:lnTo>
                      <a:pt x="365" y="37"/>
                    </a:lnTo>
                    <a:lnTo>
                      <a:pt x="408" y="34"/>
                    </a:lnTo>
                    <a:lnTo>
                      <a:pt x="451" y="34"/>
                    </a:lnTo>
                    <a:lnTo>
                      <a:pt x="451" y="0"/>
                    </a:lnTo>
                    <a:close/>
                  </a:path>
                </a:pathLst>
              </a:custGeom>
              <a:solidFill>
                <a:srgbClr val="1F1A17"/>
              </a:solidFill>
              <a:ln w="9525">
                <a:noFill/>
                <a:round/>
                <a:headEnd/>
                <a:tailEnd/>
              </a:ln>
            </p:spPr>
            <p:txBody>
              <a:bodyPr/>
              <a:lstStyle/>
              <a:p>
                <a:endParaRPr lang="hu-HU"/>
              </a:p>
            </p:txBody>
          </p:sp>
          <p:sp>
            <p:nvSpPr>
              <p:cNvPr id="57485" name="Rectangle 1475"/>
              <p:cNvSpPr>
                <a:spLocks noChangeArrowheads="1"/>
              </p:cNvSpPr>
              <p:nvPr/>
            </p:nvSpPr>
            <p:spPr bwMode="auto">
              <a:xfrm>
                <a:off x="1654" y="1954"/>
                <a:ext cx="510"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486" name="Rectangle 1476"/>
              <p:cNvSpPr>
                <a:spLocks noChangeArrowheads="1"/>
              </p:cNvSpPr>
              <p:nvPr/>
            </p:nvSpPr>
            <p:spPr bwMode="auto">
              <a:xfrm>
                <a:off x="1654" y="1954"/>
                <a:ext cx="510" cy="121"/>
              </a:xfrm>
              <a:prstGeom prst="rect">
                <a:avLst/>
              </a:prstGeom>
              <a:solidFill>
                <a:srgbClr val="DA251D"/>
              </a:solidFill>
              <a:ln w="9525">
                <a:noFill/>
                <a:miter lim="800000"/>
                <a:headEnd/>
                <a:tailEnd/>
              </a:ln>
            </p:spPr>
            <p:txBody>
              <a:bodyPr/>
              <a:lstStyle/>
              <a:p>
                <a:endParaRPr lang="hu-HU">
                  <a:latin typeface="Calibri" pitchFamily="34" charset="0"/>
                </a:endParaRPr>
              </a:p>
            </p:txBody>
          </p:sp>
          <p:sp>
            <p:nvSpPr>
              <p:cNvPr id="57487" name="Rectangle 1477"/>
              <p:cNvSpPr>
                <a:spLocks noChangeArrowheads="1"/>
              </p:cNvSpPr>
              <p:nvPr/>
            </p:nvSpPr>
            <p:spPr bwMode="auto">
              <a:xfrm>
                <a:off x="1654" y="1954"/>
                <a:ext cx="510" cy="121"/>
              </a:xfrm>
              <a:prstGeom prst="rect">
                <a:avLst/>
              </a:prstGeom>
              <a:solidFill>
                <a:srgbClr val="393633"/>
              </a:solidFill>
              <a:ln w="9525">
                <a:noFill/>
                <a:miter lim="800000"/>
                <a:headEnd/>
                <a:tailEnd/>
              </a:ln>
            </p:spPr>
            <p:txBody>
              <a:bodyPr/>
              <a:lstStyle/>
              <a:p>
                <a:endParaRPr lang="hu-HU">
                  <a:latin typeface="Calibri" pitchFamily="34" charset="0"/>
                </a:endParaRPr>
              </a:p>
            </p:txBody>
          </p:sp>
          <p:sp>
            <p:nvSpPr>
              <p:cNvPr id="57488" name="Rectangle 1478"/>
              <p:cNvSpPr>
                <a:spLocks noChangeArrowheads="1"/>
              </p:cNvSpPr>
              <p:nvPr/>
            </p:nvSpPr>
            <p:spPr bwMode="auto">
              <a:xfrm>
                <a:off x="1654" y="1954"/>
                <a:ext cx="99" cy="121"/>
              </a:xfrm>
              <a:prstGeom prst="rect">
                <a:avLst/>
              </a:prstGeom>
              <a:solidFill>
                <a:srgbClr val="009240"/>
              </a:solidFill>
              <a:ln w="9525">
                <a:noFill/>
                <a:miter lim="800000"/>
                <a:headEnd/>
                <a:tailEnd/>
              </a:ln>
            </p:spPr>
            <p:txBody>
              <a:bodyPr/>
              <a:lstStyle/>
              <a:p>
                <a:endParaRPr lang="hu-HU">
                  <a:latin typeface="Calibri" pitchFamily="34" charset="0"/>
                </a:endParaRPr>
              </a:p>
            </p:txBody>
          </p:sp>
          <p:sp>
            <p:nvSpPr>
              <p:cNvPr id="57489" name="Rectangle 1479"/>
              <p:cNvSpPr>
                <a:spLocks noChangeArrowheads="1"/>
              </p:cNvSpPr>
              <p:nvPr/>
            </p:nvSpPr>
            <p:spPr bwMode="auto">
              <a:xfrm>
                <a:off x="2066" y="1954"/>
                <a:ext cx="98" cy="121"/>
              </a:xfrm>
              <a:prstGeom prst="rect">
                <a:avLst/>
              </a:prstGeom>
              <a:solidFill>
                <a:srgbClr val="0093DD"/>
              </a:solidFill>
              <a:ln w="9525">
                <a:noFill/>
                <a:miter lim="800000"/>
                <a:headEnd/>
                <a:tailEnd/>
              </a:ln>
            </p:spPr>
            <p:txBody>
              <a:bodyPr/>
              <a:lstStyle/>
              <a:p>
                <a:endParaRPr lang="hu-HU">
                  <a:latin typeface="Calibri" pitchFamily="34" charset="0"/>
                </a:endParaRPr>
              </a:p>
            </p:txBody>
          </p:sp>
          <p:sp>
            <p:nvSpPr>
              <p:cNvPr id="57490" name="Rectangle 1480"/>
              <p:cNvSpPr>
                <a:spLocks noChangeArrowheads="1"/>
              </p:cNvSpPr>
              <p:nvPr/>
            </p:nvSpPr>
            <p:spPr bwMode="auto">
              <a:xfrm>
                <a:off x="1806" y="1968"/>
                <a:ext cx="207"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FFFFFF"/>
                    </a:solidFill>
                    <a:latin typeface="Lucida Sans" pitchFamily="34" charset="0"/>
                  </a:rPr>
                  <a:t>Gene</a:t>
                </a:r>
                <a:endParaRPr lang="en-US">
                  <a:latin typeface="Lucida Sans" pitchFamily="34" charset="0"/>
                </a:endParaRPr>
              </a:p>
            </p:txBody>
          </p:sp>
          <p:sp>
            <p:nvSpPr>
              <p:cNvPr id="57491" name="Rectangle 1481"/>
              <p:cNvSpPr>
                <a:spLocks noChangeArrowheads="1"/>
              </p:cNvSpPr>
              <p:nvPr/>
            </p:nvSpPr>
            <p:spPr bwMode="auto">
              <a:xfrm>
                <a:off x="1675" y="2112"/>
                <a:ext cx="476"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Entry Clone</a:t>
                </a:r>
                <a:endParaRPr lang="en-US">
                  <a:latin typeface="Lucida Sans" pitchFamily="34" charset="0"/>
                </a:endParaRPr>
              </a:p>
            </p:txBody>
          </p:sp>
          <p:sp>
            <p:nvSpPr>
              <p:cNvPr id="57492" name="Freeform 1482"/>
              <p:cNvSpPr>
                <a:spLocks/>
              </p:cNvSpPr>
              <p:nvPr/>
            </p:nvSpPr>
            <p:spPr bwMode="auto">
              <a:xfrm>
                <a:off x="1905" y="1870"/>
                <a:ext cx="42" cy="26"/>
              </a:xfrm>
              <a:custGeom>
                <a:avLst/>
                <a:gdLst>
                  <a:gd name="T0" fmla="*/ 0 w 42"/>
                  <a:gd name="T1" fmla="*/ 0 h 26"/>
                  <a:gd name="T2" fmla="*/ 42 w 42"/>
                  <a:gd name="T3" fmla="*/ 0 h 26"/>
                  <a:gd name="T4" fmla="*/ 21 w 42"/>
                  <a:gd name="T5" fmla="*/ 26 h 26"/>
                  <a:gd name="T6" fmla="*/ 0 w 42"/>
                  <a:gd name="T7" fmla="*/ 0 h 26"/>
                  <a:gd name="T8" fmla="*/ 0 60000 65536"/>
                  <a:gd name="T9" fmla="*/ 0 60000 65536"/>
                  <a:gd name="T10" fmla="*/ 0 60000 65536"/>
                  <a:gd name="T11" fmla="*/ 0 60000 65536"/>
                  <a:gd name="T12" fmla="*/ 0 w 42"/>
                  <a:gd name="T13" fmla="*/ 0 h 26"/>
                  <a:gd name="T14" fmla="*/ 42 w 42"/>
                  <a:gd name="T15" fmla="*/ 26 h 26"/>
                </a:gdLst>
                <a:ahLst/>
                <a:cxnLst>
                  <a:cxn ang="T8">
                    <a:pos x="T0" y="T1"/>
                  </a:cxn>
                  <a:cxn ang="T9">
                    <a:pos x="T2" y="T3"/>
                  </a:cxn>
                  <a:cxn ang="T10">
                    <a:pos x="T4" y="T5"/>
                  </a:cxn>
                  <a:cxn ang="T11">
                    <a:pos x="T6" y="T7"/>
                  </a:cxn>
                </a:cxnLst>
                <a:rect l="T12" t="T13" r="T14" b="T15"/>
                <a:pathLst>
                  <a:path w="42" h="26">
                    <a:moveTo>
                      <a:pt x="0" y="0"/>
                    </a:moveTo>
                    <a:lnTo>
                      <a:pt x="42" y="0"/>
                    </a:lnTo>
                    <a:lnTo>
                      <a:pt x="21" y="26"/>
                    </a:lnTo>
                    <a:lnTo>
                      <a:pt x="0" y="0"/>
                    </a:lnTo>
                    <a:close/>
                  </a:path>
                </a:pathLst>
              </a:custGeom>
              <a:solidFill>
                <a:srgbClr val="1F1A17"/>
              </a:solidFill>
              <a:ln w="9525">
                <a:noFill/>
                <a:round/>
                <a:headEnd/>
                <a:tailEnd/>
              </a:ln>
            </p:spPr>
            <p:txBody>
              <a:bodyPr/>
              <a:lstStyle/>
              <a:p>
                <a:endParaRPr lang="hu-HU"/>
              </a:p>
            </p:txBody>
          </p:sp>
          <p:sp>
            <p:nvSpPr>
              <p:cNvPr id="57493" name="Freeform 1483"/>
              <p:cNvSpPr>
                <a:spLocks/>
              </p:cNvSpPr>
              <p:nvPr/>
            </p:nvSpPr>
            <p:spPr bwMode="auto">
              <a:xfrm>
                <a:off x="1904" y="1868"/>
                <a:ext cx="43" cy="3"/>
              </a:xfrm>
              <a:custGeom>
                <a:avLst/>
                <a:gdLst>
                  <a:gd name="T0" fmla="*/ 42 w 43"/>
                  <a:gd name="T1" fmla="*/ 3 h 3"/>
                  <a:gd name="T2" fmla="*/ 1 w 43"/>
                  <a:gd name="T3" fmla="*/ 3 h 3"/>
                  <a:gd name="T4" fmla="*/ 0 w 43"/>
                  <a:gd name="T5" fmla="*/ 0 h 3"/>
                  <a:gd name="T6" fmla="*/ 43 w 43"/>
                  <a:gd name="T7" fmla="*/ 0 h 3"/>
                  <a:gd name="T8" fmla="*/ 42 w 43"/>
                  <a:gd name="T9" fmla="*/ 3 h 3"/>
                  <a:gd name="T10" fmla="*/ 0 60000 65536"/>
                  <a:gd name="T11" fmla="*/ 0 60000 65536"/>
                  <a:gd name="T12" fmla="*/ 0 60000 65536"/>
                  <a:gd name="T13" fmla="*/ 0 60000 65536"/>
                  <a:gd name="T14" fmla="*/ 0 60000 65536"/>
                  <a:gd name="T15" fmla="*/ 0 w 43"/>
                  <a:gd name="T16" fmla="*/ 0 h 3"/>
                  <a:gd name="T17" fmla="*/ 43 w 43"/>
                  <a:gd name="T18" fmla="*/ 3 h 3"/>
                </a:gdLst>
                <a:ahLst/>
                <a:cxnLst>
                  <a:cxn ang="T10">
                    <a:pos x="T0" y="T1"/>
                  </a:cxn>
                  <a:cxn ang="T11">
                    <a:pos x="T2" y="T3"/>
                  </a:cxn>
                  <a:cxn ang="T12">
                    <a:pos x="T4" y="T5"/>
                  </a:cxn>
                  <a:cxn ang="T13">
                    <a:pos x="T6" y="T7"/>
                  </a:cxn>
                  <a:cxn ang="T14">
                    <a:pos x="T8" y="T9"/>
                  </a:cxn>
                </a:cxnLst>
                <a:rect l="T15" t="T16" r="T17" b="T18"/>
                <a:pathLst>
                  <a:path w="43" h="3">
                    <a:moveTo>
                      <a:pt x="42" y="3"/>
                    </a:moveTo>
                    <a:lnTo>
                      <a:pt x="1" y="3"/>
                    </a:lnTo>
                    <a:lnTo>
                      <a:pt x="0" y="0"/>
                    </a:lnTo>
                    <a:lnTo>
                      <a:pt x="43" y="0"/>
                    </a:lnTo>
                    <a:lnTo>
                      <a:pt x="42" y="3"/>
                    </a:lnTo>
                    <a:close/>
                  </a:path>
                </a:pathLst>
              </a:custGeom>
              <a:solidFill>
                <a:srgbClr val="1F1A17"/>
              </a:solidFill>
              <a:ln w="9525">
                <a:noFill/>
                <a:round/>
                <a:headEnd/>
                <a:tailEnd/>
              </a:ln>
            </p:spPr>
            <p:txBody>
              <a:bodyPr/>
              <a:lstStyle/>
              <a:p>
                <a:endParaRPr lang="hu-HU"/>
              </a:p>
            </p:txBody>
          </p:sp>
          <p:sp>
            <p:nvSpPr>
              <p:cNvPr id="57494" name="Freeform 1484"/>
              <p:cNvSpPr>
                <a:spLocks/>
              </p:cNvSpPr>
              <p:nvPr/>
            </p:nvSpPr>
            <p:spPr bwMode="auto">
              <a:xfrm>
                <a:off x="1902" y="1867"/>
                <a:ext cx="47" cy="3"/>
              </a:xfrm>
              <a:custGeom>
                <a:avLst/>
                <a:gdLst>
                  <a:gd name="T0" fmla="*/ 45 w 47"/>
                  <a:gd name="T1" fmla="*/ 3 h 3"/>
                  <a:gd name="T2" fmla="*/ 3 w 47"/>
                  <a:gd name="T3" fmla="*/ 3 h 3"/>
                  <a:gd name="T4" fmla="*/ 0 w 47"/>
                  <a:gd name="T5" fmla="*/ 0 h 3"/>
                  <a:gd name="T6" fmla="*/ 47 w 47"/>
                  <a:gd name="T7" fmla="*/ 0 h 3"/>
                  <a:gd name="T8" fmla="*/ 45 w 47"/>
                  <a:gd name="T9" fmla="*/ 3 h 3"/>
                  <a:gd name="T10" fmla="*/ 0 60000 65536"/>
                  <a:gd name="T11" fmla="*/ 0 60000 65536"/>
                  <a:gd name="T12" fmla="*/ 0 60000 65536"/>
                  <a:gd name="T13" fmla="*/ 0 60000 65536"/>
                  <a:gd name="T14" fmla="*/ 0 60000 65536"/>
                  <a:gd name="T15" fmla="*/ 0 w 47"/>
                  <a:gd name="T16" fmla="*/ 0 h 3"/>
                  <a:gd name="T17" fmla="*/ 47 w 47"/>
                  <a:gd name="T18" fmla="*/ 3 h 3"/>
                </a:gdLst>
                <a:ahLst/>
                <a:cxnLst>
                  <a:cxn ang="T10">
                    <a:pos x="T0" y="T1"/>
                  </a:cxn>
                  <a:cxn ang="T11">
                    <a:pos x="T2" y="T3"/>
                  </a:cxn>
                  <a:cxn ang="T12">
                    <a:pos x="T4" y="T5"/>
                  </a:cxn>
                  <a:cxn ang="T13">
                    <a:pos x="T6" y="T7"/>
                  </a:cxn>
                  <a:cxn ang="T14">
                    <a:pos x="T8" y="T9"/>
                  </a:cxn>
                </a:cxnLst>
                <a:rect l="T15" t="T16" r="T17" b="T18"/>
                <a:pathLst>
                  <a:path w="47" h="3">
                    <a:moveTo>
                      <a:pt x="45" y="3"/>
                    </a:moveTo>
                    <a:lnTo>
                      <a:pt x="3" y="3"/>
                    </a:lnTo>
                    <a:lnTo>
                      <a:pt x="0" y="0"/>
                    </a:lnTo>
                    <a:lnTo>
                      <a:pt x="47" y="0"/>
                    </a:lnTo>
                    <a:lnTo>
                      <a:pt x="45" y="3"/>
                    </a:lnTo>
                    <a:close/>
                  </a:path>
                </a:pathLst>
              </a:custGeom>
              <a:solidFill>
                <a:srgbClr val="231E1C"/>
              </a:solidFill>
              <a:ln w="9525">
                <a:noFill/>
                <a:round/>
                <a:headEnd/>
                <a:tailEnd/>
              </a:ln>
            </p:spPr>
            <p:txBody>
              <a:bodyPr/>
              <a:lstStyle/>
              <a:p>
                <a:endParaRPr lang="hu-HU"/>
              </a:p>
            </p:txBody>
          </p:sp>
          <p:sp>
            <p:nvSpPr>
              <p:cNvPr id="57495" name="Freeform 1485"/>
              <p:cNvSpPr>
                <a:spLocks/>
              </p:cNvSpPr>
              <p:nvPr/>
            </p:nvSpPr>
            <p:spPr bwMode="auto">
              <a:xfrm>
                <a:off x="1901" y="1865"/>
                <a:ext cx="49" cy="3"/>
              </a:xfrm>
              <a:custGeom>
                <a:avLst/>
                <a:gdLst>
                  <a:gd name="T0" fmla="*/ 46 w 49"/>
                  <a:gd name="T1" fmla="*/ 3 h 3"/>
                  <a:gd name="T2" fmla="*/ 3 w 49"/>
                  <a:gd name="T3" fmla="*/ 3 h 3"/>
                  <a:gd name="T4" fmla="*/ 0 w 49"/>
                  <a:gd name="T5" fmla="*/ 0 h 3"/>
                  <a:gd name="T6" fmla="*/ 49 w 49"/>
                  <a:gd name="T7" fmla="*/ 0 h 3"/>
                  <a:gd name="T8" fmla="*/ 46 w 49"/>
                  <a:gd name="T9" fmla="*/ 3 h 3"/>
                  <a:gd name="T10" fmla="*/ 0 60000 65536"/>
                  <a:gd name="T11" fmla="*/ 0 60000 65536"/>
                  <a:gd name="T12" fmla="*/ 0 60000 65536"/>
                  <a:gd name="T13" fmla="*/ 0 60000 65536"/>
                  <a:gd name="T14" fmla="*/ 0 60000 65536"/>
                  <a:gd name="T15" fmla="*/ 0 w 49"/>
                  <a:gd name="T16" fmla="*/ 0 h 3"/>
                  <a:gd name="T17" fmla="*/ 49 w 49"/>
                  <a:gd name="T18" fmla="*/ 3 h 3"/>
                </a:gdLst>
                <a:ahLst/>
                <a:cxnLst>
                  <a:cxn ang="T10">
                    <a:pos x="T0" y="T1"/>
                  </a:cxn>
                  <a:cxn ang="T11">
                    <a:pos x="T2" y="T3"/>
                  </a:cxn>
                  <a:cxn ang="T12">
                    <a:pos x="T4" y="T5"/>
                  </a:cxn>
                  <a:cxn ang="T13">
                    <a:pos x="T6" y="T7"/>
                  </a:cxn>
                  <a:cxn ang="T14">
                    <a:pos x="T8" y="T9"/>
                  </a:cxn>
                </a:cxnLst>
                <a:rect l="T15" t="T16" r="T17" b="T18"/>
                <a:pathLst>
                  <a:path w="49" h="3">
                    <a:moveTo>
                      <a:pt x="46" y="3"/>
                    </a:moveTo>
                    <a:lnTo>
                      <a:pt x="3" y="3"/>
                    </a:lnTo>
                    <a:lnTo>
                      <a:pt x="0" y="0"/>
                    </a:lnTo>
                    <a:lnTo>
                      <a:pt x="49" y="0"/>
                    </a:lnTo>
                    <a:lnTo>
                      <a:pt x="46" y="3"/>
                    </a:lnTo>
                    <a:close/>
                  </a:path>
                </a:pathLst>
              </a:custGeom>
              <a:solidFill>
                <a:srgbClr val="272320"/>
              </a:solidFill>
              <a:ln w="9525">
                <a:noFill/>
                <a:round/>
                <a:headEnd/>
                <a:tailEnd/>
              </a:ln>
            </p:spPr>
            <p:txBody>
              <a:bodyPr/>
              <a:lstStyle/>
              <a:p>
                <a:endParaRPr lang="hu-HU"/>
              </a:p>
            </p:txBody>
          </p:sp>
          <p:sp>
            <p:nvSpPr>
              <p:cNvPr id="57496" name="Freeform 1486"/>
              <p:cNvSpPr>
                <a:spLocks/>
              </p:cNvSpPr>
              <p:nvPr/>
            </p:nvSpPr>
            <p:spPr bwMode="auto">
              <a:xfrm>
                <a:off x="1899" y="1864"/>
                <a:ext cx="52" cy="3"/>
              </a:xfrm>
              <a:custGeom>
                <a:avLst/>
                <a:gdLst>
                  <a:gd name="T0" fmla="*/ 50 w 52"/>
                  <a:gd name="T1" fmla="*/ 3 h 3"/>
                  <a:gd name="T2" fmla="*/ 3 w 52"/>
                  <a:gd name="T3" fmla="*/ 3 h 3"/>
                  <a:gd name="T4" fmla="*/ 0 w 52"/>
                  <a:gd name="T5" fmla="*/ 0 h 3"/>
                  <a:gd name="T6" fmla="*/ 52 w 52"/>
                  <a:gd name="T7" fmla="*/ 0 h 3"/>
                  <a:gd name="T8" fmla="*/ 50 w 52"/>
                  <a:gd name="T9" fmla="*/ 3 h 3"/>
                  <a:gd name="T10" fmla="*/ 0 60000 65536"/>
                  <a:gd name="T11" fmla="*/ 0 60000 65536"/>
                  <a:gd name="T12" fmla="*/ 0 60000 65536"/>
                  <a:gd name="T13" fmla="*/ 0 60000 65536"/>
                  <a:gd name="T14" fmla="*/ 0 60000 65536"/>
                  <a:gd name="T15" fmla="*/ 0 w 52"/>
                  <a:gd name="T16" fmla="*/ 0 h 3"/>
                  <a:gd name="T17" fmla="*/ 52 w 52"/>
                  <a:gd name="T18" fmla="*/ 3 h 3"/>
                </a:gdLst>
                <a:ahLst/>
                <a:cxnLst>
                  <a:cxn ang="T10">
                    <a:pos x="T0" y="T1"/>
                  </a:cxn>
                  <a:cxn ang="T11">
                    <a:pos x="T2" y="T3"/>
                  </a:cxn>
                  <a:cxn ang="T12">
                    <a:pos x="T4" y="T5"/>
                  </a:cxn>
                  <a:cxn ang="T13">
                    <a:pos x="T6" y="T7"/>
                  </a:cxn>
                  <a:cxn ang="T14">
                    <a:pos x="T8" y="T9"/>
                  </a:cxn>
                </a:cxnLst>
                <a:rect l="T15" t="T16" r="T17" b="T18"/>
                <a:pathLst>
                  <a:path w="52" h="3">
                    <a:moveTo>
                      <a:pt x="50" y="3"/>
                    </a:moveTo>
                    <a:lnTo>
                      <a:pt x="3" y="3"/>
                    </a:lnTo>
                    <a:lnTo>
                      <a:pt x="0" y="0"/>
                    </a:lnTo>
                    <a:lnTo>
                      <a:pt x="52" y="0"/>
                    </a:lnTo>
                    <a:lnTo>
                      <a:pt x="50" y="3"/>
                    </a:lnTo>
                    <a:close/>
                  </a:path>
                </a:pathLst>
              </a:custGeom>
              <a:solidFill>
                <a:srgbClr val="2A2624"/>
              </a:solidFill>
              <a:ln w="9525">
                <a:noFill/>
                <a:round/>
                <a:headEnd/>
                <a:tailEnd/>
              </a:ln>
            </p:spPr>
            <p:txBody>
              <a:bodyPr/>
              <a:lstStyle/>
              <a:p>
                <a:endParaRPr lang="hu-HU"/>
              </a:p>
            </p:txBody>
          </p:sp>
          <p:sp>
            <p:nvSpPr>
              <p:cNvPr id="57497" name="Freeform 1487"/>
              <p:cNvSpPr>
                <a:spLocks/>
              </p:cNvSpPr>
              <p:nvPr/>
            </p:nvSpPr>
            <p:spPr bwMode="auto">
              <a:xfrm>
                <a:off x="1898" y="1862"/>
                <a:ext cx="53" cy="3"/>
              </a:xfrm>
              <a:custGeom>
                <a:avLst/>
                <a:gdLst>
                  <a:gd name="T0" fmla="*/ 52 w 53"/>
                  <a:gd name="T1" fmla="*/ 3 h 3"/>
                  <a:gd name="T2" fmla="*/ 3 w 53"/>
                  <a:gd name="T3" fmla="*/ 3 h 3"/>
                  <a:gd name="T4" fmla="*/ 0 w 53"/>
                  <a:gd name="T5" fmla="*/ 0 h 3"/>
                  <a:gd name="T6" fmla="*/ 53 w 53"/>
                  <a:gd name="T7" fmla="*/ 0 h 3"/>
                  <a:gd name="T8" fmla="*/ 52 w 53"/>
                  <a:gd name="T9" fmla="*/ 3 h 3"/>
                  <a:gd name="T10" fmla="*/ 0 60000 65536"/>
                  <a:gd name="T11" fmla="*/ 0 60000 65536"/>
                  <a:gd name="T12" fmla="*/ 0 60000 65536"/>
                  <a:gd name="T13" fmla="*/ 0 60000 65536"/>
                  <a:gd name="T14" fmla="*/ 0 60000 65536"/>
                  <a:gd name="T15" fmla="*/ 0 w 53"/>
                  <a:gd name="T16" fmla="*/ 0 h 3"/>
                  <a:gd name="T17" fmla="*/ 53 w 53"/>
                  <a:gd name="T18" fmla="*/ 3 h 3"/>
                </a:gdLst>
                <a:ahLst/>
                <a:cxnLst>
                  <a:cxn ang="T10">
                    <a:pos x="T0" y="T1"/>
                  </a:cxn>
                  <a:cxn ang="T11">
                    <a:pos x="T2" y="T3"/>
                  </a:cxn>
                  <a:cxn ang="T12">
                    <a:pos x="T4" y="T5"/>
                  </a:cxn>
                  <a:cxn ang="T13">
                    <a:pos x="T6" y="T7"/>
                  </a:cxn>
                  <a:cxn ang="T14">
                    <a:pos x="T8" y="T9"/>
                  </a:cxn>
                </a:cxnLst>
                <a:rect l="T15" t="T16" r="T17" b="T18"/>
                <a:pathLst>
                  <a:path w="53" h="3">
                    <a:moveTo>
                      <a:pt x="52" y="3"/>
                    </a:moveTo>
                    <a:lnTo>
                      <a:pt x="3" y="3"/>
                    </a:lnTo>
                    <a:lnTo>
                      <a:pt x="0" y="0"/>
                    </a:lnTo>
                    <a:lnTo>
                      <a:pt x="53" y="0"/>
                    </a:lnTo>
                    <a:lnTo>
                      <a:pt x="52" y="3"/>
                    </a:lnTo>
                    <a:close/>
                  </a:path>
                </a:pathLst>
              </a:custGeom>
              <a:solidFill>
                <a:srgbClr val="2E2A27"/>
              </a:solidFill>
              <a:ln w="9525">
                <a:noFill/>
                <a:round/>
                <a:headEnd/>
                <a:tailEnd/>
              </a:ln>
            </p:spPr>
            <p:txBody>
              <a:bodyPr/>
              <a:lstStyle/>
              <a:p>
                <a:endParaRPr lang="hu-HU"/>
              </a:p>
            </p:txBody>
          </p:sp>
          <p:sp>
            <p:nvSpPr>
              <p:cNvPr id="57498" name="Freeform 1488"/>
              <p:cNvSpPr>
                <a:spLocks/>
              </p:cNvSpPr>
              <p:nvPr/>
            </p:nvSpPr>
            <p:spPr bwMode="auto">
              <a:xfrm>
                <a:off x="1897" y="1861"/>
                <a:ext cx="56" cy="3"/>
              </a:xfrm>
              <a:custGeom>
                <a:avLst/>
                <a:gdLst>
                  <a:gd name="T0" fmla="*/ 54 w 56"/>
                  <a:gd name="T1" fmla="*/ 3 h 3"/>
                  <a:gd name="T2" fmla="*/ 2 w 56"/>
                  <a:gd name="T3" fmla="*/ 3 h 3"/>
                  <a:gd name="T4" fmla="*/ 0 w 56"/>
                  <a:gd name="T5" fmla="*/ 0 h 3"/>
                  <a:gd name="T6" fmla="*/ 56 w 56"/>
                  <a:gd name="T7" fmla="*/ 0 h 3"/>
                  <a:gd name="T8" fmla="*/ 54 w 56"/>
                  <a:gd name="T9" fmla="*/ 3 h 3"/>
                  <a:gd name="T10" fmla="*/ 0 60000 65536"/>
                  <a:gd name="T11" fmla="*/ 0 60000 65536"/>
                  <a:gd name="T12" fmla="*/ 0 60000 65536"/>
                  <a:gd name="T13" fmla="*/ 0 60000 65536"/>
                  <a:gd name="T14" fmla="*/ 0 60000 65536"/>
                  <a:gd name="T15" fmla="*/ 0 w 56"/>
                  <a:gd name="T16" fmla="*/ 0 h 3"/>
                  <a:gd name="T17" fmla="*/ 56 w 56"/>
                  <a:gd name="T18" fmla="*/ 3 h 3"/>
                </a:gdLst>
                <a:ahLst/>
                <a:cxnLst>
                  <a:cxn ang="T10">
                    <a:pos x="T0" y="T1"/>
                  </a:cxn>
                  <a:cxn ang="T11">
                    <a:pos x="T2" y="T3"/>
                  </a:cxn>
                  <a:cxn ang="T12">
                    <a:pos x="T4" y="T5"/>
                  </a:cxn>
                  <a:cxn ang="T13">
                    <a:pos x="T6" y="T7"/>
                  </a:cxn>
                  <a:cxn ang="T14">
                    <a:pos x="T8" y="T9"/>
                  </a:cxn>
                </a:cxnLst>
                <a:rect l="T15" t="T16" r="T17" b="T18"/>
                <a:pathLst>
                  <a:path w="56" h="3">
                    <a:moveTo>
                      <a:pt x="54" y="3"/>
                    </a:moveTo>
                    <a:lnTo>
                      <a:pt x="2" y="3"/>
                    </a:lnTo>
                    <a:lnTo>
                      <a:pt x="0" y="0"/>
                    </a:lnTo>
                    <a:lnTo>
                      <a:pt x="56" y="0"/>
                    </a:lnTo>
                    <a:lnTo>
                      <a:pt x="54" y="3"/>
                    </a:lnTo>
                    <a:close/>
                  </a:path>
                </a:pathLst>
              </a:custGeom>
              <a:solidFill>
                <a:srgbClr val="302C2B"/>
              </a:solidFill>
              <a:ln w="9525">
                <a:noFill/>
                <a:round/>
                <a:headEnd/>
                <a:tailEnd/>
              </a:ln>
            </p:spPr>
            <p:txBody>
              <a:bodyPr/>
              <a:lstStyle/>
              <a:p>
                <a:endParaRPr lang="hu-HU"/>
              </a:p>
            </p:txBody>
          </p:sp>
          <p:sp>
            <p:nvSpPr>
              <p:cNvPr id="57499" name="Freeform 1489"/>
              <p:cNvSpPr>
                <a:spLocks/>
              </p:cNvSpPr>
              <p:nvPr/>
            </p:nvSpPr>
            <p:spPr bwMode="auto">
              <a:xfrm>
                <a:off x="1897" y="1860"/>
                <a:ext cx="57" cy="2"/>
              </a:xfrm>
              <a:custGeom>
                <a:avLst/>
                <a:gdLst>
                  <a:gd name="T0" fmla="*/ 54 w 57"/>
                  <a:gd name="T1" fmla="*/ 2 h 2"/>
                  <a:gd name="T2" fmla="*/ 1 w 57"/>
                  <a:gd name="T3" fmla="*/ 2 h 2"/>
                  <a:gd name="T4" fmla="*/ 0 w 57"/>
                  <a:gd name="T5" fmla="*/ 0 h 2"/>
                  <a:gd name="T6" fmla="*/ 57 w 57"/>
                  <a:gd name="T7" fmla="*/ 0 h 2"/>
                  <a:gd name="T8" fmla="*/ 54 w 57"/>
                  <a:gd name="T9" fmla="*/ 2 h 2"/>
                  <a:gd name="T10" fmla="*/ 0 60000 65536"/>
                  <a:gd name="T11" fmla="*/ 0 60000 65536"/>
                  <a:gd name="T12" fmla="*/ 0 60000 65536"/>
                  <a:gd name="T13" fmla="*/ 0 60000 65536"/>
                  <a:gd name="T14" fmla="*/ 0 60000 65536"/>
                  <a:gd name="T15" fmla="*/ 0 w 57"/>
                  <a:gd name="T16" fmla="*/ 0 h 2"/>
                  <a:gd name="T17" fmla="*/ 57 w 57"/>
                  <a:gd name="T18" fmla="*/ 2 h 2"/>
                </a:gdLst>
                <a:ahLst/>
                <a:cxnLst>
                  <a:cxn ang="T10">
                    <a:pos x="T0" y="T1"/>
                  </a:cxn>
                  <a:cxn ang="T11">
                    <a:pos x="T2" y="T3"/>
                  </a:cxn>
                  <a:cxn ang="T12">
                    <a:pos x="T4" y="T5"/>
                  </a:cxn>
                  <a:cxn ang="T13">
                    <a:pos x="T6" y="T7"/>
                  </a:cxn>
                  <a:cxn ang="T14">
                    <a:pos x="T8" y="T9"/>
                  </a:cxn>
                </a:cxnLst>
                <a:rect l="T15" t="T16" r="T17" b="T18"/>
                <a:pathLst>
                  <a:path w="57" h="2">
                    <a:moveTo>
                      <a:pt x="54" y="2"/>
                    </a:moveTo>
                    <a:lnTo>
                      <a:pt x="1" y="2"/>
                    </a:lnTo>
                    <a:lnTo>
                      <a:pt x="0" y="0"/>
                    </a:lnTo>
                    <a:lnTo>
                      <a:pt x="57" y="0"/>
                    </a:lnTo>
                    <a:lnTo>
                      <a:pt x="54" y="2"/>
                    </a:lnTo>
                    <a:close/>
                  </a:path>
                </a:pathLst>
              </a:custGeom>
              <a:solidFill>
                <a:srgbClr val="33302E"/>
              </a:solidFill>
              <a:ln w="9525">
                <a:noFill/>
                <a:round/>
                <a:headEnd/>
                <a:tailEnd/>
              </a:ln>
            </p:spPr>
            <p:txBody>
              <a:bodyPr/>
              <a:lstStyle/>
              <a:p>
                <a:endParaRPr lang="hu-HU"/>
              </a:p>
            </p:txBody>
          </p:sp>
          <p:sp>
            <p:nvSpPr>
              <p:cNvPr id="57500" name="Freeform 1490"/>
              <p:cNvSpPr>
                <a:spLocks/>
              </p:cNvSpPr>
              <p:nvPr/>
            </p:nvSpPr>
            <p:spPr bwMode="auto">
              <a:xfrm>
                <a:off x="1895" y="1858"/>
                <a:ext cx="61" cy="3"/>
              </a:xfrm>
              <a:custGeom>
                <a:avLst/>
                <a:gdLst>
                  <a:gd name="T0" fmla="*/ 58 w 61"/>
                  <a:gd name="T1" fmla="*/ 3 h 3"/>
                  <a:gd name="T2" fmla="*/ 2 w 61"/>
                  <a:gd name="T3" fmla="*/ 3 h 3"/>
                  <a:gd name="T4" fmla="*/ 0 w 61"/>
                  <a:gd name="T5" fmla="*/ 0 h 3"/>
                  <a:gd name="T6" fmla="*/ 61 w 61"/>
                  <a:gd name="T7" fmla="*/ 0 h 3"/>
                  <a:gd name="T8" fmla="*/ 58 w 61"/>
                  <a:gd name="T9" fmla="*/ 3 h 3"/>
                  <a:gd name="T10" fmla="*/ 0 60000 65536"/>
                  <a:gd name="T11" fmla="*/ 0 60000 65536"/>
                  <a:gd name="T12" fmla="*/ 0 60000 65536"/>
                  <a:gd name="T13" fmla="*/ 0 60000 65536"/>
                  <a:gd name="T14" fmla="*/ 0 60000 65536"/>
                  <a:gd name="T15" fmla="*/ 0 w 61"/>
                  <a:gd name="T16" fmla="*/ 0 h 3"/>
                  <a:gd name="T17" fmla="*/ 61 w 61"/>
                  <a:gd name="T18" fmla="*/ 3 h 3"/>
                </a:gdLst>
                <a:ahLst/>
                <a:cxnLst>
                  <a:cxn ang="T10">
                    <a:pos x="T0" y="T1"/>
                  </a:cxn>
                  <a:cxn ang="T11">
                    <a:pos x="T2" y="T3"/>
                  </a:cxn>
                  <a:cxn ang="T12">
                    <a:pos x="T4" y="T5"/>
                  </a:cxn>
                  <a:cxn ang="T13">
                    <a:pos x="T6" y="T7"/>
                  </a:cxn>
                  <a:cxn ang="T14">
                    <a:pos x="T8" y="T9"/>
                  </a:cxn>
                </a:cxnLst>
                <a:rect l="T15" t="T16" r="T17" b="T18"/>
                <a:pathLst>
                  <a:path w="61" h="3">
                    <a:moveTo>
                      <a:pt x="58" y="3"/>
                    </a:moveTo>
                    <a:lnTo>
                      <a:pt x="2" y="3"/>
                    </a:lnTo>
                    <a:lnTo>
                      <a:pt x="0" y="0"/>
                    </a:lnTo>
                    <a:lnTo>
                      <a:pt x="61" y="0"/>
                    </a:lnTo>
                    <a:lnTo>
                      <a:pt x="58" y="3"/>
                    </a:lnTo>
                    <a:close/>
                  </a:path>
                </a:pathLst>
              </a:custGeom>
              <a:solidFill>
                <a:srgbClr val="363230"/>
              </a:solidFill>
              <a:ln w="9525">
                <a:noFill/>
                <a:round/>
                <a:headEnd/>
                <a:tailEnd/>
              </a:ln>
            </p:spPr>
            <p:txBody>
              <a:bodyPr/>
              <a:lstStyle/>
              <a:p>
                <a:endParaRPr lang="hu-HU"/>
              </a:p>
            </p:txBody>
          </p:sp>
          <p:sp>
            <p:nvSpPr>
              <p:cNvPr id="57501" name="Freeform 1491"/>
              <p:cNvSpPr>
                <a:spLocks/>
              </p:cNvSpPr>
              <p:nvPr/>
            </p:nvSpPr>
            <p:spPr bwMode="auto">
              <a:xfrm>
                <a:off x="1894" y="1857"/>
                <a:ext cx="63" cy="3"/>
              </a:xfrm>
              <a:custGeom>
                <a:avLst/>
                <a:gdLst>
                  <a:gd name="T0" fmla="*/ 60 w 63"/>
                  <a:gd name="T1" fmla="*/ 3 h 3"/>
                  <a:gd name="T2" fmla="*/ 3 w 63"/>
                  <a:gd name="T3" fmla="*/ 3 h 3"/>
                  <a:gd name="T4" fmla="*/ 0 w 63"/>
                  <a:gd name="T5" fmla="*/ 0 h 3"/>
                  <a:gd name="T6" fmla="*/ 63 w 63"/>
                  <a:gd name="T7" fmla="*/ 0 h 3"/>
                  <a:gd name="T8" fmla="*/ 60 w 63"/>
                  <a:gd name="T9" fmla="*/ 3 h 3"/>
                  <a:gd name="T10" fmla="*/ 0 60000 65536"/>
                  <a:gd name="T11" fmla="*/ 0 60000 65536"/>
                  <a:gd name="T12" fmla="*/ 0 60000 65536"/>
                  <a:gd name="T13" fmla="*/ 0 60000 65536"/>
                  <a:gd name="T14" fmla="*/ 0 60000 65536"/>
                  <a:gd name="T15" fmla="*/ 0 w 63"/>
                  <a:gd name="T16" fmla="*/ 0 h 3"/>
                  <a:gd name="T17" fmla="*/ 63 w 63"/>
                  <a:gd name="T18" fmla="*/ 3 h 3"/>
                </a:gdLst>
                <a:ahLst/>
                <a:cxnLst>
                  <a:cxn ang="T10">
                    <a:pos x="T0" y="T1"/>
                  </a:cxn>
                  <a:cxn ang="T11">
                    <a:pos x="T2" y="T3"/>
                  </a:cxn>
                  <a:cxn ang="T12">
                    <a:pos x="T4" y="T5"/>
                  </a:cxn>
                  <a:cxn ang="T13">
                    <a:pos x="T6" y="T7"/>
                  </a:cxn>
                  <a:cxn ang="T14">
                    <a:pos x="T8" y="T9"/>
                  </a:cxn>
                </a:cxnLst>
                <a:rect l="T15" t="T16" r="T17" b="T18"/>
                <a:pathLst>
                  <a:path w="63" h="3">
                    <a:moveTo>
                      <a:pt x="60" y="3"/>
                    </a:moveTo>
                    <a:lnTo>
                      <a:pt x="3" y="3"/>
                    </a:lnTo>
                    <a:lnTo>
                      <a:pt x="0" y="0"/>
                    </a:lnTo>
                    <a:lnTo>
                      <a:pt x="63" y="0"/>
                    </a:lnTo>
                    <a:lnTo>
                      <a:pt x="60" y="3"/>
                    </a:lnTo>
                    <a:close/>
                  </a:path>
                </a:pathLst>
              </a:custGeom>
              <a:solidFill>
                <a:srgbClr val="393533"/>
              </a:solidFill>
              <a:ln w="9525">
                <a:noFill/>
                <a:round/>
                <a:headEnd/>
                <a:tailEnd/>
              </a:ln>
            </p:spPr>
            <p:txBody>
              <a:bodyPr/>
              <a:lstStyle/>
              <a:p>
                <a:endParaRPr lang="hu-HU"/>
              </a:p>
            </p:txBody>
          </p:sp>
          <p:sp>
            <p:nvSpPr>
              <p:cNvPr id="57502" name="Freeform 1492"/>
              <p:cNvSpPr>
                <a:spLocks/>
              </p:cNvSpPr>
              <p:nvPr/>
            </p:nvSpPr>
            <p:spPr bwMode="auto">
              <a:xfrm>
                <a:off x="1892" y="1855"/>
                <a:ext cx="65" cy="3"/>
              </a:xfrm>
              <a:custGeom>
                <a:avLst/>
                <a:gdLst>
                  <a:gd name="T0" fmla="*/ 64 w 65"/>
                  <a:gd name="T1" fmla="*/ 3 h 3"/>
                  <a:gd name="T2" fmla="*/ 3 w 65"/>
                  <a:gd name="T3" fmla="*/ 3 h 3"/>
                  <a:gd name="T4" fmla="*/ 0 w 65"/>
                  <a:gd name="T5" fmla="*/ 0 h 3"/>
                  <a:gd name="T6" fmla="*/ 65 w 65"/>
                  <a:gd name="T7" fmla="*/ 0 h 3"/>
                  <a:gd name="T8" fmla="*/ 64 w 65"/>
                  <a:gd name="T9" fmla="*/ 3 h 3"/>
                  <a:gd name="T10" fmla="*/ 0 60000 65536"/>
                  <a:gd name="T11" fmla="*/ 0 60000 65536"/>
                  <a:gd name="T12" fmla="*/ 0 60000 65536"/>
                  <a:gd name="T13" fmla="*/ 0 60000 65536"/>
                  <a:gd name="T14" fmla="*/ 0 60000 65536"/>
                  <a:gd name="T15" fmla="*/ 0 w 65"/>
                  <a:gd name="T16" fmla="*/ 0 h 3"/>
                  <a:gd name="T17" fmla="*/ 65 w 65"/>
                  <a:gd name="T18" fmla="*/ 3 h 3"/>
                </a:gdLst>
                <a:ahLst/>
                <a:cxnLst>
                  <a:cxn ang="T10">
                    <a:pos x="T0" y="T1"/>
                  </a:cxn>
                  <a:cxn ang="T11">
                    <a:pos x="T2" y="T3"/>
                  </a:cxn>
                  <a:cxn ang="T12">
                    <a:pos x="T4" y="T5"/>
                  </a:cxn>
                  <a:cxn ang="T13">
                    <a:pos x="T6" y="T7"/>
                  </a:cxn>
                  <a:cxn ang="T14">
                    <a:pos x="T8" y="T9"/>
                  </a:cxn>
                </a:cxnLst>
                <a:rect l="T15" t="T16" r="T17" b="T18"/>
                <a:pathLst>
                  <a:path w="65" h="3">
                    <a:moveTo>
                      <a:pt x="64" y="3"/>
                    </a:moveTo>
                    <a:lnTo>
                      <a:pt x="3" y="3"/>
                    </a:lnTo>
                    <a:lnTo>
                      <a:pt x="0" y="0"/>
                    </a:lnTo>
                    <a:lnTo>
                      <a:pt x="65" y="0"/>
                    </a:lnTo>
                    <a:lnTo>
                      <a:pt x="64" y="3"/>
                    </a:lnTo>
                    <a:close/>
                  </a:path>
                </a:pathLst>
              </a:custGeom>
              <a:solidFill>
                <a:srgbClr val="3B3735"/>
              </a:solidFill>
              <a:ln w="9525">
                <a:noFill/>
                <a:round/>
                <a:headEnd/>
                <a:tailEnd/>
              </a:ln>
            </p:spPr>
            <p:txBody>
              <a:bodyPr/>
              <a:lstStyle/>
              <a:p>
                <a:endParaRPr lang="hu-HU"/>
              </a:p>
            </p:txBody>
          </p:sp>
          <p:sp>
            <p:nvSpPr>
              <p:cNvPr id="57503" name="Freeform 1493"/>
              <p:cNvSpPr>
                <a:spLocks/>
              </p:cNvSpPr>
              <p:nvPr/>
            </p:nvSpPr>
            <p:spPr bwMode="auto">
              <a:xfrm>
                <a:off x="1891" y="1854"/>
                <a:ext cx="68" cy="3"/>
              </a:xfrm>
              <a:custGeom>
                <a:avLst/>
                <a:gdLst>
                  <a:gd name="T0" fmla="*/ 66 w 68"/>
                  <a:gd name="T1" fmla="*/ 3 h 3"/>
                  <a:gd name="T2" fmla="*/ 3 w 68"/>
                  <a:gd name="T3" fmla="*/ 3 h 3"/>
                  <a:gd name="T4" fmla="*/ 0 w 68"/>
                  <a:gd name="T5" fmla="*/ 0 h 3"/>
                  <a:gd name="T6" fmla="*/ 68 w 68"/>
                  <a:gd name="T7" fmla="*/ 0 h 3"/>
                  <a:gd name="T8" fmla="*/ 66 w 68"/>
                  <a:gd name="T9" fmla="*/ 3 h 3"/>
                  <a:gd name="T10" fmla="*/ 0 60000 65536"/>
                  <a:gd name="T11" fmla="*/ 0 60000 65536"/>
                  <a:gd name="T12" fmla="*/ 0 60000 65536"/>
                  <a:gd name="T13" fmla="*/ 0 60000 65536"/>
                  <a:gd name="T14" fmla="*/ 0 60000 65536"/>
                  <a:gd name="T15" fmla="*/ 0 w 68"/>
                  <a:gd name="T16" fmla="*/ 0 h 3"/>
                  <a:gd name="T17" fmla="*/ 68 w 68"/>
                  <a:gd name="T18" fmla="*/ 3 h 3"/>
                </a:gdLst>
                <a:ahLst/>
                <a:cxnLst>
                  <a:cxn ang="T10">
                    <a:pos x="T0" y="T1"/>
                  </a:cxn>
                  <a:cxn ang="T11">
                    <a:pos x="T2" y="T3"/>
                  </a:cxn>
                  <a:cxn ang="T12">
                    <a:pos x="T4" y="T5"/>
                  </a:cxn>
                  <a:cxn ang="T13">
                    <a:pos x="T6" y="T7"/>
                  </a:cxn>
                  <a:cxn ang="T14">
                    <a:pos x="T8" y="T9"/>
                  </a:cxn>
                </a:cxnLst>
                <a:rect l="T15" t="T16" r="T17" b="T18"/>
                <a:pathLst>
                  <a:path w="68" h="3">
                    <a:moveTo>
                      <a:pt x="66" y="3"/>
                    </a:moveTo>
                    <a:lnTo>
                      <a:pt x="3" y="3"/>
                    </a:lnTo>
                    <a:lnTo>
                      <a:pt x="0" y="0"/>
                    </a:lnTo>
                    <a:lnTo>
                      <a:pt x="68" y="0"/>
                    </a:lnTo>
                    <a:lnTo>
                      <a:pt x="66" y="3"/>
                    </a:lnTo>
                    <a:close/>
                  </a:path>
                </a:pathLst>
              </a:custGeom>
              <a:solidFill>
                <a:srgbClr val="3D3A37"/>
              </a:solidFill>
              <a:ln w="9525">
                <a:noFill/>
                <a:round/>
                <a:headEnd/>
                <a:tailEnd/>
              </a:ln>
            </p:spPr>
            <p:txBody>
              <a:bodyPr/>
              <a:lstStyle/>
              <a:p>
                <a:endParaRPr lang="hu-HU"/>
              </a:p>
            </p:txBody>
          </p:sp>
          <p:sp>
            <p:nvSpPr>
              <p:cNvPr id="57504" name="Freeform 1494"/>
              <p:cNvSpPr>
                <a:spLocks/>
              </p:cNvSpPr>
              <p:nvPr/>
            </p:nvSpPr>
            <p:spPr bwMode="auto">
              <a:xfrm>
                <a:off x="1889" y="1853"/>
                <a:ext cx="71" cy="2"/>
              </a:xfrm>
              <a:custGeom>
                <a:avLst/>
                <a:gdLst>
                  <a:gd name="T0" fmla="*/ 68 w 71"/>
                  <a:gd name="T1" fmla="*/ 2 h 2"/>
                  <a:gd name="T2" fmla="*/ 3 w 71"/>
                  <a:gd name="T3" fmla="*/ 2 h 2"/>
                  <a:gd name="T4" fmla="*/ 0 w 71"/>
                  <a:gd name="T5" fmla="*/ 0 h 2"/>
                  <a:gd name="T6" fmla="*/ 71 w 71"/>
                  <a:gd name="T7" fmla="*/ 0 h 2"/>
                  <a:gd name="T8" fmla="*/ 68 w 71"/>
                  <a:gd name="T9" fmla="*/ 2 h 2"/>
                  <a:gd name="T10" fmla="*/ 0 60000 65536"/>
                  <a:gd name="T11" fmla="*/ 0 60000 65536"/>
                  <a:gd name="T12" fmla="*/ 0 60000 65536"/>
                  <a:gd name="T13" fmla="*/ 0 60000 65536"/>
                  <a:gd name="T14" fmla="*/ 0 60000 65536"/>
                  <a:gd name="T15" fmla="*/ 0 w 71"/>
                  <a:gd name="T16" fmla="*/ 0 h 2"/>
                  <a:gd name="T17" fmla="*/ 71 w 71"/>
                  <a:gd name="T18" fmla="*/ 2 h 2"/>
                </a:gdLst>
                <a:ahLst/>
                <a:cxnLst>
                  <a:cxn ang="T10">
                    <a:pos x="T0" y="T1"/>
                  </a:cxn>
                  <a:cxn ang="T11">
                    <a:pos x="T2" y="T3"/>
                  </a:cxn>
                  <a:cxn ang="T12">
                    <a:pos x="T4" y="T5"/>
                  </a:cxn>
                  <a:cxn ang="T13">
                    <a:pos x="T6" y="T7"/>
                  </a:cxn>
                  <a:cxn ang="T14">
                    <a:pos x="T8" y="T9"/>
                  </a:cxn>
                </a:cxnLst>
                <a:rect l="T15" t="T16" r="T17" b="T18"/>
                <a:pathLst>
                  <a:path w="71" h="2">
                    <a:moveTo>
                      <a:pt x="68" y="2"/>
                    </a:moveTo>
                    <a:lnTo>
                      <a:pt x="3" y="2"/>
                    </a:lnTo>
                    <a:lnTo>
                      <a:pt x="0" y="0"/>
                    </a:lnTo>
                    <a:lnTo>
                      <a:pt x="71" y="0"/>
                    </a:lnTo>
                    <a:lnTo>
                      <a:pt x="68" y="2"/>
                    </a:lnTo>
                    <a:close/>
                  </a:path>
                </a:pathLst>
              </a:custGeom>
              <a:solidFill>
                <a:srgbClr val="3F3C3A"/>
              </a:solidFill>
              <a:ln w="9525">
                <a:noFill/>
                <a:round/>
                <a:headEnd/>
                <a:tailEnd/>
              </a:ln>
            </p:spPr>
            <p:txBody>
              <a:bodyPr/>
              <a:lstStyle/>
              <a:p>
                <a:endParaRPr lang="hu-HU"/>
              </a:p>
            </p:txBody>
          </p:sp>
          <p:sp>
            <p:nvSpPr>
              <p:cNvPr id="57505" name="Freeform 1495"/>
              <p:cNvSpPr>
                <a:spLocks/>
              </p:cNvSpPr>
              <p:nvPr/>
            </p:nvSpPr>
            <p:spPr bwMode="auto">
              <a:xfrm>
                <a:off x="1889" y="1851"/>
                <a:ext cx="72" cy="3"/>
              </a:xfrm>
              <a:custGeom>
                <a:avLst/>
                <a:gdLst>
                  <a:gd name="T0" fmla="*/ 70 w 72"/>
                  <a:gd name="T1" fmla="*/ 3 h 3"/>
                  <a:gd name="T2" fmla="*/ 2 w 72"/>
                  <a:gd name="T3" fmla="*/ 3 h 3"/>
                  <a:gd name="T4" fmla="*/ 0 w 72"/>
                  <a:gd name="T5" fmla="*/ 0 h 3"/>
                  <a:gd name="T6" fmla="*/ 72 w 72"/>
                  <a:gd name="T7" fmla="*/ 0 h 3"/>
                  <a:gd name="T8" fmla="*/ 70 w 72"/>
                  <a:gd name="T9" fmla="*/ 3 h 3"/>
                  <a:gd name="T10" fmla="*/ 0 60000 65536"/>
                  <a:gd name="T11" fmla="*/ 0 60000 65536"/>
                  <a:gd name="T12" fmla="*/ 0 60000 65536"/>
                  <a:gd name="T13" fmla="*/ 0 60000 65536"/>
                  <a:gd name="T14" fmla="*/ 0 60000 65536"/>
                  <a:gd name="T15" fmla="*/ 0 w 72"/>
                  <a:gd name="T16" fmla="*/ 0 h 3"/>
                  <a:gd name="T17" fmla="*/ 72 w 72"/>
                  <a:gd name="T18" fmla="*/ 3 h 3"/>
                </a:gdLst>
                <a:ahLst/>
                <a:cxnLst>
                  <a:cxn ang="T10">
                    <a:pos x="T0" y="T1"/>
                  </a:cxn>
                  <a:cxn ang="T11">
                    <a:pos x="T2" y="T3"/>
                  </a:cxn>
                  <a:cxn ang="T12">
                    <a:pos x="T4" y="T5"/>
                  </a:cxn>
                  <a:cxn ang="T13">
                    <a:pos x="T6" y="T7"/>
                  </a:cxn>
                  <a:cxn ang="T14">
                    <a:pos x="T8" y="T9"/>
                  </a:cxn>
                </a:cxnLst>
                <a:rect l="T15" t="T16" r="T17" b="T18"/>
                <a:pathLst>
                  <a:path w="72" h="3">
                    <a:moveTo>
                      <a:pt x="70" y="3"/>
                    </a:moveTo>
                    <a:lnTo>
                      <a:pt x="2" y="3"/>
                    </a:lnTo>
                    <a:lnTo>
                      <a:pt x="0" y="0"/>
                    </a:lnTo>
                    <a:lnTo>
                      <a:pt x="72" y="0"/>
                    </a:lnTo>
                    <a:lnTo>
                      <a:pt x="70" y="3"/>
                    </a:lnTo>
                    <a:close/>
                  </a:path>
                </a:pathLst>
              </a:custGeom>
              <a:solidFill>
                <a:srgbClr val="413E3C"/>
              </a:solidFill>
              <a:ln w="9525">
                <a:noFill/>
                <a:round/>
                <a:headEnd/>
                <a:tailEnd/>
              </a:ln>
            </p:spPr>
            <p:txBody>
              <a:bodyPr/>
              <a:lstStyle/>
              <a:p>
                <a:endParaRPr lang="hu-HU"/>
              </a:p>
            </p:txBody>
          </p:sp>
          <p:sp>
            <p:nvSpPr>
              <p:cNvPr id="57506" name="Freeform 1496"/>
              <p:cNvSpPr>
                <a:spLocks/>
              </p:cNvSpPr>
              <p:nvPr/>
            </p:nvSpPr>
            <p:spPr bwMode="auto">
              <a:xfrm>
                <a:off x="1888" y="1850"/>
                <a:ext cx="73" cy="3"/>
              </a:xfrm>
              <a:custGeom>
                <a:avLst/>
                <a:gdLst>
                  <a:gd name="T0" fmla="*/ 72 w 73"/>
                  <a:gd name="T1" fmla="*/ 3 h 3"/>
                  <a:gd name="T2" fmla="*/ 1 w 73"/>
                  <a:gd name="T3" fmla="*/ 3 h 3"/>
                  <a:gd name="T4" fmla="*/ 0 w 73"/>
                  <a:gd name="T5" fmla="*/ 0 h 3"/>
                  <a:gd name="T6" fmla="*/ 73 w 73"/>
                  <a:gd name="T7" fmla="*/ 0 h 3"/>
                  <a:gd name="T8" fmla="*/ 72 w 73"/>
                  <a:gd name="T9" fmla="*/ 3 h 3"/>
                  <a:gd name="T10" fmla="*/ 0 60000 65536"/>
                  <a:gd name="T11" fmla="*/ 0 60000 65536"/>
                  <a:gd name="T12" fmla="*/ 0 60000 65536"/>
                  <a:gd name="T13" fmla="*/ 0 60000 65536"/>
                  <a:gd name="T14" fmla="*/ 0 60000 65536"/>
                  <a:gd name="T15" fmla="*/ 0 w 73"/>
                  <a:gd name="T16" fmla="*/ 0 h 3"/>
                  <a:gd name="T17" fmla="*/ 73 w 73"/>
                  <a:gd name="T18" fmla="*/ 3 h 3"/>
                </a:gdLst>
                <a:ahLst/>
                <a:cxnLst>
                  <a:cxn ang="T10">
                    <a:pos x="T0" y="T1"/>
                  </a:cxn>
                  <a:cxn ang="T11">
                    <a:pos x="T2" y="T3"/>
                  </a:cxn>
                  <a:cxn ang="T12">
                    <a:pos x="T4" y="T5"/>
                  </a:cxn>
                  <a:cxn ang="T13">
                    <a:pos x="T6" y="T7"/>
                  </a:cxn>
                  <a:cxn ang="T14">
                    <a:pos x="T8" y="T9"/>
                  </a:cxn>
                </a:cxnLst>
                <a:rect l="T15" t="T16" r="T17" b="T18"/>
                <a:pathLst>
                  <a:path w="73" h="3">
                    <a:moveTo>
                      <a:pt x="72" y="3"/>
                    </a:moveTo>
                    <a:lnTo>
                      <a:pt x="1" y="3"/>
                    </a:lnTo>
                    <a:lnTo>
                      <a:pt x="0" y="0"/>
                    </a:lnTo>
                    <a:lnTo>
                      <a:pt x="73" y="0"/>
                    </a:lnTo>
                    <a:lnTo>
                      <a:pt x="72" y="3"/>
                    </a:lnTo>
                    <a:close/>
                  </a:path>
                </a:pathLst>
              </a:custGeom>
              <a:solidFill>
                <a:srgbClr val="44403F"/>
              </a:solidFill>
              <a:ln w="9525">
                <a:noFill/>
                <a:round/>
                <a:headEnd/>
                <a:tailEnd/>
              </a:ln>
            </p:spPr>
            <p:txBody>
              <a:bodyPr/>
              <a:lstStyle/>
              <a:p>
                <a:endParaRPr lang="hu-HU"/>
              </a:p>
            </p:txBody>
          </p:sp>
          <p:sp>
            <p:nvSpPr>
              <p:cNvPr id="57507" name="Freeform 1497"/>
              <p:cNvSpPr>
                <a:spLocks/>
              </p:cNvSpPr>
              <p:nvPr/>
            </p:nvSpPr>
            <p:spPr bwMode="auto">
              <a:xfrm>
                <a:off x="1887" y="1848"/>
                <a:ext cx="76" cy="3"/>
              </a:xfrm>
              <a:custGeom>
                <a:avLst/>
                <a:gdLst>
                  <a:gd name="T0" fmla="*/ 74 w 76"/>
                  <a:gd name="T1" fmla="*/ 3 h 3"/>
                  <a:gd name="T2" fmla="*/ 2 w 76"/>
                  <a:gd name="T3" fmla="*/ 3 h 3"/>
                  <a:gd name="T4" fmla="*/ 0 w 76"/>
                  <a:gd name="T5" fmla="*/ 0 h 3"/>
                  <a:gd name="T6" fmla="*/ 76 w 76"/>
                  <a:gd name="T7" fmla="*/ 0 h 3"/>
                  <a:gd name="T8" fmla="*/ 74 w 76"/>
                  <a:gd name="T9" fmla="*/ 3 h 3"/>
                  <a:gd name="T10" fmla="*/ 0 60000 65536"/>
                  <a:gd name="T11" fmla="*/ 0 60000 65536"/>
                  <a:gd name="T12" fmla="*/ 0 60000 65536"/>
                  <a:gd name="T13" fmla="*/ 0 60000 65536"/>
                  <a:gd name="T14" fmla="*/ 0 60000 65536"/>
                  <a:gd name="T15" fmla="*/ 0 w 76"/>
                  <a:gd name="T16" fmla="*/ 0 h 3"/>
                  <a:gd name="T17" fmla="*/ 76 w 76"/>
                  <a:gd name="T18" fmla="*/ 3 h 3"/>
                </a:gdLst>
                <a:ahLst/>
                <a:cxnLst>
                  <a:cxn ang="T10">
                    <a:pos x="T0" y="T1"/>
                  </a:cxn>
                  <a:cxn ang="T11">
                    <a:pos x="T2" y="T3"/>
                  </a:cxn>
                  <a:cxn ang="T12">
                    <a:pos x="T4" y="T5"/>
                  </a:cxn>
                  <a:cxn ang="T13">
                    <a:pos x="T6" y="T7"/>
                  </a:cxn>
                  <a:cxn ang="T14">
                    <a:pos x="T8" y="T9"/>
                  </a:cxn>
                </a:cxnLst>
                <a:rect l="T15" t="T16" r="T17" b="T18"/>
                <a:pathLst>
                  <a:path w="76" h="3">
                    <a:moveTo>
                      <a:pt x="74" y="3"/>
                    </a:moveTo>
                    <a:lnTo>
                      <a:pt x="2" y="3"/>
                    </a:lnTo>
                    <a:lnTo>
                      <a:pt x="0" y="0"/>
                    </a:lnTo>
                    <a:lnTo>
                      <a:pt x="76" y="0"/>
                    </a:lnTo>
                    <a:lnTo>
                      <a:pt x="74" y="3"/>
                    </a:lnTo>
                    <a:close/>
                  </a:path>
                </a:pathLst>
              </a:custGeom>
              <a:solidFill>
                <a:srgbClr val="474442"/>
              </a:solidFill>
              <a:ln w="9525">
                <a:noFill/>
                <a:round/>
                <a:headEnd/>
                <a:tailEnd/>
              </a:ln>
            </p:spPr>
            <p:txBody>
              <a:bodyPr/>
              <a:lstStyle/>
              <a:p>
                <a:endParaRPr lang="hu-HU"/>
              </a:p>
            </p:txBody>
          </p:sp>
          <p:sp>
            <p:nvSpPr>
              <p:cNvPr id="57508" name="Freeform 1498"/>
              <p:cNvSpPr>
                <a:spLocks/>
              </p:cNvSpPr>
              <p:nvPr/>
            </p:nvSpPr>
            <p:spPr bwMode="auto">
              <a:xfrm>
                <a:off x="1885" y="1847"/>
                <a:ext cx="79" cy="3"/>
              </a:xfrm>
              <a:custGeom>
                <a:avLst/>
                <a:gdLst>
                  <a:gd name="T0" fmla="*/ 76 w 79"/>
                  <a:gd name="T1" fmla="*/ 3 h 3"/>
                  <a:gd name="T2" fmla="*/ 3 w 79"/>
                  <a:gd name="T3" fmla="*/ 3 h 3"/>
                  <a:gd name="T4" fmla="*/ 0 w 79"/>
                  <a:gd name="T5" fmla="*/ 0 h 3"/>
                  <a:gd name="T6" fmla="*/ 79 w 79"/>
                  <a:gd name="T7" fmla="*/ 0 h 3"/>
                  <a:gd name="T8" fmla="*/ 76 w 79"/>
                  <a:gd name="T9" fmla="*/ 3 h 3"/>
                  <a:gd name="T10" fmla="*/ 0 60000 65536"/>
                  <a:gd name="T11" fmla="*/ 0 60000 65536"/>
                  <a:gd name="T12" fmla="*/ 0 60000 65536"/>
                  <a:gd name="T13" fmla="*/ 0 60000 65536"/>
                  <a:gd name="T14" fmla="*/ 0 60000 65536"/>
                  <a:gd name="T15" fmla="*/ 0 w 79"/>
                  <a:gd name="T16" fmla="*/ 0 h 3"/>
                  <a:gd name="T17" fmla="*/ 79 w 79"/>
                  <a:gd name="T18" fmla="*/ 3 h 3"/>
                </a:gdLst>
                <a:ahLst/>
                <a:cxnLst>
                  <a:cxn ang="T10">
                    <a:pos x="T0" y="T1"/>
                  </a:cxn>
                  <a:cxn ang="T11">
                    <a:pos x="T2" y="T3"/>
                  </a:cxn>
                  <a:cxn ang="T12">
                    <a:pos x="T4" y="T5"/>
                  </a:cxn>
                  <a:cxn ang="T13">
                    <a:pos x="T6" y="T7"/>
                  </a:cxn>
                  <a:cxn ang="T14">
                    <a:pos x="T8" y="T9"/>
                  </a:cxn>
                </a:cxnLst>
                <a:rect l="T15" t="T16" r="T17" b="T18"/>
                <a:pathLst>
                  <a:path w="79" h="3">
                    <a:moveTo>
                      <a:pt x="76" y="3"/>
                    </a:moveTo>
                    <a:lnTo>
                      <a:pt x="3" y="3"/>
                    </a:lnTo>
                    <a:lnTo>
                      <a:pt x="0" y="0"/>
                    </a:lnTo>
                    <a:lnTo>
                      <a:pt x="79" y="0"/>
                    </a:lnTo>
                    <a:lnTo>
                      <a:pt x="76" y="3"/>
                    </a:lnTo>
                    <a:close/>
                  </a:path>
                </a:pathLst>
              </a:custGeom>
              <a:solidFill>
                <a:srgbClr val="494644"/>
              </a:solidFill>
              <a:ln w="9525">
                <a:noFill/>
                <a:round/>
                <a:headEnd/>
                <a:tailEnd/>
              </a:ln>
            </p:spPr>
            <p:txBody>
              <a:bodyPr/>
              <a:lstStyle/>
              <a:p>
                <a:endParaRPr lang="hu-HU"/>
              </a:p>
            </p:txBody>
          </p:sp>
          <p:sp>
            <p:nvSpPr>
              <p:cNvPr id="57509" name="Freeform 1499"/>
              <p:cNvSpPr>
                <a:spLocks/>
              </p:cNvSpPr>
              <p:nvPr/>
            </p:nvSpPr>
            <p:spPr bwMode="auto">
              <a:xfrm>
                <a:off x="1884" y="1846"/>
                <a:ext cx="82" cy="2"/>
              </a:xfrm>
              <a:custGeom>
                <a:avLst/>
                <a:gdLst>
                  <a:gd name="T0" fmla="*/ 79 w 82"/>
                  <a:gd name="T1" fmla="*/ 2 h 2"/>
                  <a:gd name="T2" fmla="*/ 3 w 82"/>
                  <a:gd name="T3" fmla="*/ 2 h 2"/>
                  <a:gd name="T4" fmla="*/ 0 w 82"/>
                  <a:gd name="T5" fmla="*/ 0 h 2"/>
                  <a:gd name="T6" fmla="*/ 82 w 82"/>
                  <a:gd name="T7" fmla="*/ 0 h 2"/>
                  <a:gd name="T8" fmla="*/ 79 w 82"/>
                  <a:gd name="T9" fmla="*/ 2 h 2"/>
                  <a:gd name="T10" fmla="*/ 0 60000 65536"/>
                  <a:gd name="T11" fmla="*/ 0 60000 65536"/>
                  <a:gd name="T12" fmla="*/ 0 60000 65536"/>
                  <a:gd name="T13" fmla="*/ 0 60000 65536"/>
                  <a:gd name="T14" fmla="*/ 0 60000 65536"/>
                  <a:gd name="T15" fmla="*/ 0 w 82"/>
                  <a:gd name="T16" fmla="*/ 0 h 2"/>
                  <a:gd name="T17" fmla="*/ 82 w 82"/>
                  <a:gd name="T18" fmla="*/ 2 h 2"/>
                </a:gdLst>
                <a:ahLst/>
                <a:cxnLst>
                  <a:cxn ang="T10">
                    <a:pos x="T0" y="T1"/>
                  </a:cxn>
                  <a:cxn ang="T11">
                    <a:pos x="T2" y="T3"/>
                  </a:cxn>
                  <a:cxn ang="T12">
                    <a:pos x="T4" y="T5"/>
                  </a:cxn>
                  <a:cxn ang="T13">
                    <a:pos x="T6" y="T7"/>
                  </a:cxn>
                  <a:cxn ang="T14">
                    <a:pos x="T8" y="T9"/>
                  </a:cxn>
                </a:cxnLst>
                <a:rect l="T15" t="T16" r="T17" b="T18"/>
                <a:pathLst>
                  <a:path w="82" h="2">
                    <a:moveTo>
                      <a:pt x="79" y="2"/>
                    </a:moveTo>
                    <a:lnTo>
                      <a:pt x="3" y="2"/>
                    </a:lnTo>
                    <a:lnTo>
                      <a:pt x="0" y="0"/>
                    </a:lnTo>
                    <a:lnTo>
                      <a:pt x="82" y="0"/>
                    </a:lnTo>
                    <a:lnTo>
                      <a:pt x="79" y="2"/>
                    </a:lnTo>
                    <a:close/>
                  </a:path>
                </a:pathLst>
              </a:custGeom>
              <a:solidFill>
                <a:srgbClr val="4C4947"/>
              </a:solidFill>
              <a:ln w="9525">
                <a:noFill/>
                <a:round/>
                <a:headEnd/>
                <a:tailEnd/>
              </a:ln>
            </p:spPr>
            <p:txBody>
              <a:bodyPr/>
              <a:lstStyle/>
              <a:p>
                <a:endParaRPr lang="hu-HU"/>
              </a:p>
            </p:txBody>
          </p:sp>
          <p:sp>
            <p:nvSpPr>
              <p:cNvPr id="57510" name="Freeform 1500"/>
              <p:cNvSpPr>
                <a:spLocks/>
              </p:cNvSpPr>
              <p:nvPr/>
            </p:nvSpPr>
            <p:spPr bwMode="auto">
              <a:xfrm>
                <a:off x="1882" y="1844"/>
                <a:ext cx="85" cy="3"/>
              </a:xfrm>
              <a:custGeom>
                <a:avLst/>
                <a:gdLst>
                  <a:gd name="T0" fmla="*/ 82 w 85"/>
                  <a:gd name="T1" fmla="*/ 3 h 3"/>
                  <a:gd name="T2" fmla="*/ 3 w 85"/>
                  <a:gd name="T3" fmla="*/ 3 h 3"/>
                  <a:gd name="T4" fmla="*/ 0 w 85"/>
                  <a:gd name="T5" fmla="*/ 0 h 3"/>
                  <a:gd name="T6" fmla="*/ 85 w 85"/>
                  <a:gd name="T7" fmla="*/ 0 h 3"/>
                  <a:gd name="T8" fmla="*/ 82 w 85"/>
                  <a:gd name="T9" fmla="*/ 3 h 3"/>
                  <a:gd name="T10" fmla="*/ 0 60000 65536"/>
                  <a:gd name="T11" fmla="*/ 0 60000 65536"/>
                  <a:gd name="T12" fmla="*/ 0 60000 65536"/>
                  <a:gd name="T13" fmla="*/ 0 60000 65536"/>
                  <a:gd name="T14" fmla="*/ 0 60000 65536"/>
                  <a:gd name="T15" fmla="*/ 0 w 85"/>
                  <a:gd name="T16" fmla="*/ 0 h 3"/>
                  <a:gd name="T17" fmla="*/ 85 w 85"/>
                  <a:gd name="T18" fmla="*/ 3 h 3"/>
                </a:gdLst>
                <a:ahLst/>
                <a:cxnLst>
                  <a:cxn ang="T10">
                    <a:pos x="T0" y="T1"/>
                  </a:cxn>
                  <a:cxn ang="T11">
                    <a:pos x="T2" y="T3"/>
                  </a:cxn>
                  <a:cxn ang="T12">
                    <a:pos x="T4" y="T5"/>
                  </a:cxn>
                  <a:cxn ang="T13">
                    <a:pos x="T6" y="T7"/>
                  </a:cxn>
                  <a:cxn ang="T14">
                    <a:pos x="T8" y="T9"/>
                  </a:cxn>
                </a:cxnLst>
                <a:rect l="T15" t="T16" r="T17" b="T18"/>
                <a:pathLst>
                  <a:path w="85" h="3">
                    <a:moveTo>
                      <a:pt x="82" y="3"/>
                    </a:moveTo>
                    <a:lnTo>
                      <a:pt x="3" y="3"/>
                    </a:lnTo>
                    <a:lnTo>
                      <a:pt x="0" y="0"/>
                    </a:lnTo>
                    <a:lnTo>
                      <a:pt x="85" y="0"/>
                    </a:lnTo>
                    <a:lnTo>
                      <a:pt x="82" y="3"/>
                    </a:lnTo>
                    <a:close/>
                  </a:path>
                </a:pathLst>
              </a:custGeom>
              <a:solidFill>
                <a:srgbClr val="4E4B4A"/>
              </a:solidFill>
              <a:ln w="9525">
                <a:noFill/>
                <a:round/>
                <a:headEnd/>
                <a:tailEnd/>
              </a:ln>
            </p:spPr>
            <p:txBody>
              <a:bodyPr/>
              <a:lstStyle/>
              <a:p>
                <a:endParaRPr lang="hu-HU"/>
              </a:p>
            </p:txBody>
          </p:sp>
          <p:sp>
            <p:nvSpPr>
              <p:cNvPr id="57511" name="Freeform 1501"/>
              <p:cNvSpPr>
                <a:spLocks/>
              </p:cNvSpPr>
              <p:nvPr/>
            </p:nvSpPr>
            <p:spPr bwMode="auto">
              <a:xfrm>
                <a:off x="1881" y="1843"/>
                <a:ext cx="86" cy="3"/>
              </a:xfrm>
              <a:custGeom>
                <a:avLst/>
                <a:gdLst>
                  <a:gd name="T0" fmla="*/ 85 w 86"/>
                  <a:gd name="T1" fmla="*/ 3 h 3"/>
                  <a:gd name="T2" fmla="*/ 3 w 86"/>
                  <a:gd name="T3" fmla="*/ 3 h 3"/>
                  <a:gd name="T4" fmla="*/ 0 w 86"/>
                  <a:gd name="T5" fmla="*/ 0 h 3"/>
                  <a:gd name="T6" fmla="*/ 86 w 86"/>
                  <a:gd name="T7" fmla="*/ 0 h 3"/>
                  <a:gd name="T8" fmla="*/ 85 w 86"/>
                  <a:gd name="T9" fmla="*/ 3 h 3"/>
                  <a:gd name="T10" fmla="*/ 0 60000 65536"/>
                  <a:gd name="T11" fmla="*/ 0 60000 65536"/>
                  <a:gd name="T12" fmla="*/ 0 60000 65536"/>
                  <a:gd name="T13" fmla="*/ 0 60000 65536"/>
                  <a:gd name="T14" fmla="*/ 0 60000 65536"/>
                  <a:gd name="T15" fmla="*/ 0 w 86"/>
                  <a:gd name="T16" fmla="*/ 0 h 3"/>
                  <a:gd name="T17" fmla="*/ 86 w 86"/>
                  <a:gd name="T18" fmla="*/ 3 h 3"/>
                </a:gdLst>
                <a:ahLst/>
                <a:cxnLst>
                  <a:cxn ang="T10">
                    <a:pos x="T0" y="T1"/>
                  </a:cxn>
                  <a:cxn ang="T11">
                    <a:pos x="T2" y="T3"/>
                  </a:cxn>
                  <a:cxn ang="T12">
                    <a:pos x="T4" y="T5"/>
                  </a:cxn>
                  <a:cxn ang="T13">
                    <a:pos x="T6" y="T7"/>
                  </a:cxn>
                  <a:cxn ang="T14">
                    <a:pos x="T8" y="T9"/>
                  </a:cxn>
                </a:cxnLst>
                <a:rect l="T15" t="T16" r="T17" b="T18"/>
                <a:pathLst>
                  <a:path w="86" h="3">
                    <a:moveTo>
                      <a:pt x="85" y="3"/>
                    </a:moveTo>
                    <a:lnTo>
                      <a:pt x="3" y="3"/>
                    </a:lnTo>
                    <a:lnTo>
                      <a:pt x="0" y="0"/>
                    </a:lnTo>
                    <a:lnTo>
                      <a:pt x="86" y="0"/>
                    </a:lnTo>
                    <a:lnTo>
                      <a:pt x="85" y="3"/>
                    </a:lnTo>
                    <a:close/>
                  </a:path>
                </a:pathLst>
              </a:custGeom>
              <a:solidFill>
                <a:srgbClr val="514E4C"/>
              </a:solidFill>
              <a:ln w="9525">
                <a:noFill/>
                <a:round/>
                <a:headEnd/>
                <a:tailEnd/>
              </a:ln>
            </p:spPr>
            <p:txBody>
              <a:bodyPr/>
              <a:lstStyle/>
              <a:p>
                <a:endParaRPr lang="hu-HU"/>
              </a:p>
            </p:txBody>
          </p:sp>
          <p:sp>
            <p:nvSpPr>
              <p:cNvPr id="57512" name="Freeform 1502"/>
              <p:cNvSpPr>
                <a:spLocks/>
              </p:cNvSpPr>
              <p:nvPr/>
            </p:nvSpPr>
            <p:spPr bwMode="auto">
              <a:xfrm>
                <a:off x="1881" y="1841"/>
                <a:ext cx="87" cy="3"/>
              </a:xfrm>
              <a:custGeom>
                <a:avLst/>
                <a:gdLst>
                  <a:gd name="T0" fmla="*/ 86 w 87"/>
                  <a:gd name="T1" fmla="*/ 3 h 3"/>
                  <a:gd name="T2" fmla="*/ 1 w 87"/>
                  <a:gd name="T3" fmla="*/ 3 h 3"/>
                  <a:gd name="T4" fmla="*/ 0 w 87"/>
                  <a:gd name="T5" fmla="*/ 0 h 3"/>
                  <a:gd name="T6" fmla="*/ 87 w 87"/>
                  <a:gd name="T7" fmla="*/ 0 h 3"/>
                  <a:gd name="T8" fmla="*/ 86 w 87"/>
                  <a:gd name="T9" fmla="*/ 3 h 3"/>
                  <a:gd name="T10" fmla="*/ 0 60000 65536"/>
                  <a:gd name="T11" fmla="*/ 0 60000 65536"/>
                  <a:gd name="T12" fmla="*/ 0 60000 65536"/>
                  <a:gd name="T13" fmla="*/ 0 60000 65536"/>
                  <a:gd name="T14" fmla="*/ 0 60000 65536"/>
                  <a:gd name="T15" fmla="*/ 0 w 87"/>
                  <a:gd name="T16" fmla="*/ 0 h 3"/>
                  <a:gd name="T17" fmla="*/ 87 w 87"/>
                  <a:gd name="T18" fmla="*/ 3 h 3"/>
                </a:gdLst>
                <a:ahLst/>
                <a:cxnLst>
                  <a:cxn ang="T10">
                    <a:pos x="T0" y="T1"/>
                  </a:cxn>
                  <a:cxn ang="T11">
                    <a:pos x="T2" y="T3"/>
                  </a:cxn>
                  <a:cxn ang="T12">
                    <a:pos x="T4" y="T5"/>
                  </a:cxn>
                  <a:cxn ang="T13">
                    <a:pos x="T6" y="T7"/>
                  </a:cxn>
                  <a:cxn ang="T14">
                    <a:pos x="T8" y="T9"/>
                  </a:cxn>
                </a:cxnLst>
                <a:rect l="T15" t="T16" r="T17" b="T18"/>
                <a:pathLst>
                  <a:path w="87" h="3">
                    <a:moveTo>
                      <a:pt x="86" y="3"/>
                    </a:moveTo>
                    <a:lnTo>
                      <a:pt x="1" y="3"/>
                    </a:lnTo>
                    <a:lnTo>
                      <a:pt x="0" y="0"/>
                    </a:lnTo>
                    <a:lnTo>
                      <a:pt x="87" y="0"/>
                    </a:lnTo>
                    <a:lnTo>
                      <a:pt x="86" y="3"/>
                    </a:lnTo>
                    <a:close/>
                  </a:path>
                </a:pathLst>
              </a:custGeom>
              <a:solidFill>
                <a:srgbClr val="53504E"/>
              </a:solidFill>
              <a:ln w="9525">
                <a:noFill/>
                <a:round/>
                <a:headEnd/>
                <a:tailEnd/>
              </a:ln>
            </p:spPr>
            <p:txBody>
              <a:bodyPr/>
              <a:lstStyle/>
              <a:p>
                <a:endParaRPr lang="hu-HU"/>
              </a:p>
            </p:txBody>
          </p:sp>
          <p:sp>
            <p:nvSpPr>
              <p:cNvPr id="57513" name="Freeform 1503"/>
              <p:cNvSpPr>
                <a:spLocks/>
              </p:cNvSpPr>
              <p:nvPr/>
            </p:nvSpPr>
            <p:spPr bwMode="auto">
              <a:xfrm>
                <a:off x="1880" y="1840"/>
                <a:ext cx="90" cy="3"/>
              </a:xfrm>
              <a:custGeom>
                <a:avLst/>
                <a:gdLst>
                  <a:gd name="T0" fmla="*/ 87 w 90"/>
                  <a:gd name="T1" fmla="*/ 3 h 3"/>
                  <a:gd name="T2" fmla="*/ 1 w 90"/>
                  <a:gd name="T3" fmla="*/ 3 h 3"/>
                  <a:gd name="T4" fmla="*/ 0 w 90"/>
                  <a:gd name="T5" fmla="*/ 0 h 3"/>
                  <a:gd name="T6" fmla="*/ 90 w 90"/>
                  <a:gd name="T7" fmla="*/ 0 h 3"/>
                  <a:gd name="T8" fmla="*/ 87 w 90"/>
                  <a:gd name="T9" fmla="*/ 3 h 3"/>
                  <a:gd name="T10" fmla="*/ 0 60000 65536"/>
                  <a:gd name="T11" fmla="*/ 0 60000 65536"/>
                  <a:gd name="T12" fmla="*/ 0 60000 65536"/>
                  <a:gd name="T13" fmla="*/ 0 60000 65536"/>
                  <a:gd name="T14" fmla="*/ 0 60000 65536"/>
                  <a:gd name="T15" fmla="*/ 0 w 90"/>
                  <a:gd name="T16" fmla="*/ 0 h 3"/>
                  <a:gd name="T17" fmla="*/ 90 w 90"/>
                  <a:gd name="T18" fmla="*/ 3 h 3"/>
                </a:gdLst>
                <a:ahLst/>
                <a:cxnLst>
                  <a:cxn ang="T10">
                    <a:pos x="T0" y="T1"/>
                  </a:cxn>
                  <a:cxn ang="T11">
                    <a:pos x="T2" y="T3"/>
                  </a:cxn>
                  <a:cxn ang="T12">
                    <a:pos x="T4" y="T5"/>
                  </a:cxn>
                  <a:cxn ang="T13">
                    <a:pos x="T6" y="T7"/>
                  </a:cxn>
                  <a:cxn ang="T14">
                    <a:pos x="T8" y="T9"/>
                  </a:cxn>
                </a:cxnLst>
                <a:rect l="T15" t="T16" r="T17" b="T18"/>
                <a:pathLst>
                  <a:path w="90" h="3">
                    <a:moveTo>
                      <a:pt x="87" y="3"/>
                    </a:moveTo>
                    <a:lnTo>
                      <a:pt x="1" y="3"/>
                    </a:lnTo>
                    <a:lnTo>
                      <a:pt x="0" y="0"/>
                    </a:lnTo>
                    <a:lnTo>
                      <a:pt x="90" y="0"/>
                    </a:lnTo>
                    <a:lnTo>
                      <a:pt x="87" y="3"/>
                    </a:lnTo>
                    <a:close/>
                  </a:path>
                </a:pathLst>
              </a:custGeom>
              <a:solidFill>
                <a:srgbClr val="555251"/>
              </a:solidFill>
              <a:ln w="9525">
                <a:noFill/>
                <a:round/>
                <a:headEnd/>
                <a:tailEnd/>
              </a:ln>
            </p:spPr>
            <p:txBody>
              <a:bodyPr/>
              <a:lstStyle/>
              <a:p>
                <a:endParaRPr lang="hu-HU"/>
              </a:p>
            </p:txBody>
          </p:sp>
          <p:sp>
            <p:nvSpPr>
              <p:cNvPr id="57514" name="Freeform 1504"/>
              <p:cNvSpPr>
                <a:spLocks/>
              </p:cNvSpPr>
              <p:nvPr/>
            </p:nvSpPr>
            <p:spPr bwMode="auto">
              <a:xfrm>
                <a:off x="1878" y="1839"/>
                <a:ext cx="93" cy="2"/>
              </a:xfrm>
              <a:custGeom>
                <a:avLst/>
                <a:gdLst>
                  <a:gd name="T0" fmla="*/ 90 w 93"/>
                  <a:gd name="T1" fmla="*/ 2 h 2"/>
                  <a:gd name="T2" fmla="*/ 3 w 93"/>
                  <a:gd name="T3" fmla="*/ 2 h 2"/>
                  <a:gd name="T4" fmla="*/ 0 w 93"/>
                  <a:gd name="T5" fmla="*/ 0 h 2"/>
                  <a:gd name="T6" fmla="*/ 93 w 93"/>
                  <a:gd name="T7" fmla="*/ 0 h 2"/>
                  <a:gd name="T8" fmla="*/ 90 w 93"/>
                  <a:gd name="T9" fmla="*/ 2 h 2"/>
                  <a:gd name="T10" fmla="*/ 0 60000 65536"/>
                  <a:gd name="T11" fmla="*/ 0 60000 65536"/>
                  <a:gd name="T12" fmla="*/ 0 60000 65536"/>
                  <a:gd name="T13" fmla="*/ 0 60000 65536"/>
                  <a:gd name="T14" fmla="*/ 0 60000 65536"/>
                  <a:gd name="T15" fmla="*/ 0 w 93"/>
                  <a:gd name="T16" fmla="*/ 0 h 2"/>
                  <a:gd name="T17" fmla="*/ 93 w 93"/>
                  <a:gd name="T18" fmla="*/ 2 h 2"/>
                </a:gdLst>
                <a:ahLst/>
                <a:cxnLst>
                  <a:cxn ang="T10">
                    <a:pos x="T0" y="T1"/>
                  </a:cxn>
                  <a:cxn ang="T11">
                    <a:pos x="T2" y="T3"/>
                  </a:cxn>
                  <a:cxn ang="T12">
                    <a:pos x="T4" y="T5"/>
                  </a:cxn>
                  <a:cxn ang="T13">
                    <a:pos x="T6" y="T7"/>
                  </a:cxn>
                  <a:cxn ang="T14">
                    <a:pos x="T8" y="T9"/>
                  </a:cxn>
                </a:cxnLst>
                <a:rect l="T15" t="T16" r="T17" b="T18"/>
                <a:pathLst>
                  <a:path w="93" h="2">
                    <a:moveTo>
                      <a:pt x="90" y="2"/>
                    </a:moveTo>
                    <a:lnTo>
                      <a:pt x="3" y="2"/>
                    </a:lnTo>
                    <a:lnTo>
                      <a:pt x="0" y="0"/>
                    </a:lnTo>
                    <a:lnTo>
                      <a:pt x="93" y="0"/>
                    </a:lnTo>
                    <a:lnTo>
                      <a:pt x="90" y="2"/>
                    </a:lnTo>
                    <a:close/>
                  </a:path>
                </a:pathLst>
              </a:custGeom>
              <a:solidFill>
                <a:srgbClr val="575453"/>
              </a:solidFill>
              <a:ln w="9525">
                <a:noFill/>
                <a:round/>
                <a:headEnd/>
                <a:tailEnd/>
              </a:ln>
            </p:spPr>
            <p:txBody>
              <a:bodyPr/>
              <a:lstStyle/>
              <a:p>
                <a:endParaRPr lang="hu-HU"/>
              </a:p>
            </p:txBody>
          </p:sp>
          <p:sp>
            <p:nvSpPr>
              <p:cNvPr id="57515" name="Freeform 1505"/>
              <p:cNvSpPr>
                <a:spLocks/>
              </p:cNvSpPr>
              <p:nvPr/>
            </p:nvSpPr>
            <p:spPr bwMode="auto">
              <a:xfrm>
                <a:off x="1877" y="1837"/>
                <a:ext cx="94" cy="3"/>
              </a:xfrm>
              <a:custGeom>
                <a:avLst/>
                <a:gdLst>
                  <a:gd name="T0" fmla="*/ 93 w 94"/>
                  <a:gd name="T1" fmla="*/ 3 h 3"/>
                  <a:gd name="T2" fmla="*/ 3 w 94"/>
                  <a:gd name="T3" fmla="*/ 3 h 3"/>
                  <a:gd name="T4" fmla="*/ 0 w 94"/>
                  <a:gd name="T5" fmla="*/ 0 h 3"/>
                  <a:gd name="T6" fmla="*/ 94 w 94"/>
                  <a:gd name="T7" fmla="*/ 0 h 3"/>
                  <a:gd name="T8" fmla="*/ 93 w 94"/>
                  <a:gd name="T9" fmla="*/ 3 h 3"/>
                  <a:gd name="T10" fmla="*/ 0 60000 65536"/>
                  <a:gd name="T11" fmla="*/ 0 60000 65536"/>
                  <a:gd name="T12" fmla="*/ 0 60000 65536"/>
                  <a:gd name="T13" fmla="*/ 0 60000 65536"/>
                  <a:gd name="T14" fmla="*/ 0 60000 65536"/>
                  <a:gd name="T15" fmla="*/ 0 w 94"/>
                  <a:gd name="T16" fmla="*/ 0 h 3"/>
                  <a:gd name="T17" fmla="*/ 94 w 94"/>
                  <a:gd name="T18" fmla="*/ 3 h 3"/>
                </a:gdLst>
                <a:ahLst/>
                <a:cxnLst>
                  <a:cxn ang="T10">
                    <a:pos x="T0" y="T1"/>
                  </a:cxn>
                  <a:cxn ang="T11">
                    <a:pos x="T2" y="T3"/>
                  </a:cxn>
                  <a:cxn ang="T12">
                    <a:pos x="T4" y="T5"/>
                  </a:cxn>
                  <a:cxn ang="T13">
                    <a:pos x="T6" y="T7"/>
                  </a:cxn>
                  <a:cxn ang="T14">
                    <a:pos x="T8" y="T9"/>
                  </a:cxn>
                </a:cxnLst>
                <a:rect l="T15" t="T16" r="T17" b="T18"/>
                <a:pathLst>
                  <a:path w="94" h="3">
                    <a:moveTo>
                      <a:pt x="93" y="3"/>
                    </a:moveTo>
                    <a:lnTo>
                      <a:pt x="3" y="3"/>
                    </a:lnTo>
                    <a:lnTo>
                      <a:pt x="0" y="0"/>
                    </a:lnTo>
                    <a:lnTo>
                      <a:pt x="94" y="0"/>
                    </a:lnTo>
                    <a:lnTo>
                      <a:pt x="93" y="3"/>
                    </a:lnTo>
                    <a:close/>
                  </a:path>
                </a:pathLst>
              </a:custGeom>
              <a:solidFill>
                <a:srgbClr val="595755"/>
              </a:solidFill>
              <a:ln w="9525">
                <a:noFill/>
                <a:round/>
                <a:headEnd/>
                <a:tailEnd/>
              </a:ln>
            </p:spPr>
            <p:txBody>
              <a:bodyPr/>
              <a:lstStyle/>
              <a:p>
                <a:endParaRPr lang="hu-HU"/>
              </a:p>
            </p:txBody>
          </p:sp>
          <p:sp>
            <p:nvSpPr>
              <p:cNvPr id="57516" name="Freeform 1506"/>
              <p:cNvSpPr>
                <a:spLocks/>
              </p:cNvSpPr>
              <p:nvPr/>
            </p:nvSpPr>
            <p:spPr bwMode="auto">
              <a:xfrm>
                <a:off x="1875" y="1836"/>
                <a:ext cx="98" cy="3"/>
              </a:xfrm>
              <a:custGeom>
                <a:avLst/>
                <a:gdLst>
                  <a:gd name="T0" fmla="*/ 96 w 98"/>
                  <a:gd name="T1" fmla="*/ 3 h 3"/>
                  <a:gd name="T2" fmla="*/ 3 w 98"/>
                  <a:gd name="T3" fmla="*/ 3 h 3"/>
                  <a:gd name="T4" fmla="*/ 0 w 98"/>
                  <a:gd name="T5" fmla="*/ 0 h 3"/>
                  <a:gd name="T6" fmla="*/ 98 w 98"/>
                  <a:gd name="T7" fmla="*/ 0 h 3"/>
                  <a:gd name="T8" fmla="*/ 96 w 98"/>
                  <a:gd name="T9" fmla="*/ 3 h 3"/>
                  <a:gd name="T10" fmla="*/ 0 60000 65536"/>
                  <a:gd name="T11" fmla="*/ 0 60000 65536"/>
                  <a:gd name="T12" fmla="*/ 0 60000 65536"/>
                  <a:gd name="T13" fmla="*/ 0 60000 65536"/>
                  <a:gd name="T14" fmla="*/ 0 60000 65536"/>
                  <a:gd name="T15" fmla="*/ 0 w 98"/>
                  <a:gd name="T16" fmla="*/ 0 h 3"/>
                  <a:gd name="T17" fmla="*/ 98 w 98"/>
                  <a:gd name="T18" fmla="*/ 3 h 3"/>
                </a:gdLst>
                <a:ahLst/>
                <a:cxnLst>
                  <a:cxn ang="T10">
                    <a:pos x="T0" y="T1"/>
                  </a:cxn>
                  <a:cxn ang="T11">
                    <a:pos x="T2" y="T3"/>
                  </a:cxn>
                  <a:cxn ang="T12">
                    <a:pos x="T4" y="T5"/>
                  </a:cxn>
                  <a:cxn ang="T13">
                    <a:pos x="T6" y="T7"/>
                  </a:cxn>
                  <a:cxn ang="T14">
                    <a:pos x="T8" y="T9"/>
                  </a:cxn>
                </a:cxnLst>
                <a:rect l="T15" t="T16" r="T17" b="T18"/>
                <a:pathLst>
                  <a:path w="98" h="3">
                    <a:moveTo>
                      <a:pt x="96" y="3"/>
                    </a:moveTo>
                    <a:lnTo>
                      <a:pt x="3" y="3"/>
                    </a:lnTo>
                    <a:lnTo>
                      <a:pt x="0" y="0"/>
                    </a:lnTo>
                    <a:lnTo>
                      <a:pt x="98" y="0"/>
                    </a:lnTo>
                    <a:lnTo>
                      <a:pt x="96" y="3"/>
                    </a:lnTo>
                    <a:close/>
                  </a:path>
                </a:pathLst>
              </a:custGeom>
              <a:solidFill>
                <a:srgbClr val="5B5957"/>
              </a:solidFill>
              <a:ln w="9525">
                <a:noFill/>
                <a:round/>
                <a:headEnd/>
                <a:tailEnd/>
              </a:ln>
            </p:spPr>
            <p:txBody>
              <a:bodyPr/>
              <a:lstStyle/>
              <a:p>
                <a:endParaRPr lang="hu-HU"/>
              </a:p>
            </p:txBody>
          </p:sp>
          <p:sp>
            <p:nvSpPr>
              <p:cNvPr id="57517" name="Freeform 1507"/>
              <p:cNvSpPr>
                <a:spLocks/>
              </p:cNvSpPr>
              <p:nvPr/>
            </p:nvSpPr>
            <p:spPr bwMode="auto">
              <a:xfrm>
                <a:off x="1874" y="1834"/>
                <a:ext cx="100" cy="3"/>
              </a:xfrm>
              <a:custGeom>
                <a:avLst/>
                <a:gdLst>
                  <a:gd name="T0" fmla="*/ 97 w 100"/>
                  <a:gd name="T1" fmla="*/ 3 h 3"/>
                  <a:gd name="T2" fmla="*/ 3 w 100"/>
                  <a:gd name="T3" fmla="*/ 3 h 3"/>
                  <a:gd name="T4" fmla="*/ 0 w 100"/>
                  <a:gd name="T5" fmla="*/ 0 h 3"/>
                  <a:gd name="T6" fmla="*/ 100 w 100"/>
                  <a:gd name="T7" fmla="*/ 0 h 3"/>
                  <a:gd name="T8" fmla="*/ 97 w 100"/>
                  <a:gd name="T9" fmla="*/ 3 h 3"/>
                  <a:gd name="T10" fmla="*/ 0 60000 65536"/>
                  <a:gd name="T11" fmla="*/ 0 60000 65536"/>
                  <a:gd name="T12" fmla="*/ 0 60000 65536"/>
                  <a:gd name="T13" fmla="*/ 0 60000 65536"/>
                  <a:gd name="T14" fmla="*/ 0 60000 65536"/>
                  <a:gd name="T15" fmla="*/ 0 w 100"/>
                  <a:gd name="T16" fmla="*/ 0 h 3"/>
                  <a:gd name="T17" fmla="*/ 100 w 100"/>
                  <a:gd name="T18" fmla="*/ 3 h 3"/>
                </a:gdLst>
                <a:ahLst/>
                <a:cxnLst>
                  <a:cxn ang="T10">
                    <a:pos x="T0" y="T1"/>
                  </a:cxn>
                  <a:cxn ang="T11">
                    <a:pos x="T2" y="T3"/>
                  </a:cxn>
                  <a:cxn ang="T12">
                    <a:pos x="T4" y="T5"/>
                  </a:cxn>
                  <a:cxn ang="T13">
                    <a:pos x="T6" y="T7"/>
                  </a:cxn>
                  <a:cxn ang="T14">
                    <a:pos x="T8" y="T9"/>
                  </a:cxn>
                </a:cxnLst>
                <a:rect l="T15" t="T16" r="T17" b="T18"/>
                <a:pathLst>
                  <a:path w="100" h="3">
                    <a:moveTo>
                      <a:pt x="97" y="3"/>
                    </a:moveTo>
                    <a:lnTo>
                      <a:pt x="3" y="3"/>
                    </a:lnTo>
                    <a:lnTo>
                      <a:pt x="0" y="0"/>
                    </a:lnTo>
                    <a:lnTo>
                      <a:pt x="100" y="0"/>
                    </a:lnTo>
                    <a:lnTo>
                      <a:pt x="97" y="3"/>
                    </a:lnTo>
                    <a:close/>
                  </a:path>
                </a:pathLst>
              </a:custGeom>
              <a:solidFill>
                <a:srgbClr val="5D5A59"/>
              </a:solidFill>
              <a:ln w="9525">
                <a:noFill/>
                <a:round/>
                <a:headEnd/>
                <a:tailEnd/>
              </a:ln>
            </p:spPr>
            <p:txBody>
              <a:bodyPr/>
              <a:lstStyle/>
              <a:p>
                <a:endParaRPr lang="hu-HU"/>
              </a:p>
            </p:txBody>
          </p:sp>
          <p:sp>
            <p:nvSpPr>
              <p:cNvPr id="57518" name="Freeform 1508"/>
              <p:cNvSpPr>
                <a:spLocks/>
              </p:cNvSpPr>
              <p:nvPr/>
            </p:nvSpPr>
            <p:spPr bwMode="auto">
              <a:xfrm>
                <a:off x="1873" y="1833"/>
                <a:ext cx="102" cy="3"/>
              </a:xfrm>
              <a:custGeom>
                <a:avLst/>
                <a:gdLst>
                  <a:gd name="T0" fmla="*/ 100 w 102"/>
                  <a:gd name="T1" fmla="*/ 3 h 3"/>
                  <a:gd name="T2" fmla="*/ 2 w 102"/>
                  <a:gd name="T3" fmla="*/ 3 h 3"/>
                  <a:gd name="T4" fmla="*/ 0 w 102"/>
                  <a:gd name="T5" fmla="*/ 0 h 3"/>
                  <a:gd name="T6" fmla="*/ 102 w 102"/>
                  <a:gd name="T7" fmla="*/ 0 h 3"/>
                  <a:gd name="T8" fmla="*/ 100 w 102"/>
                  <a:gd name="T9" fmla="*/ 3 h 3"/>
                  <a:gd name="T10" fmla="*/ 0 60000 65536"/>
                  <a:gd name="T11" fmla="*/ 0 60000 65536"/>
                  <a:gd name="T12" fmla="*/ 0 60000 65536"/>
                  <a:gd name="T13" fmla="*/ 0 60000 65536"/>
                  <a:gd name="T14" fmla="*/ 0 60000 65536"/>
                  <a:gd name="T15" fmla="*/ 0 w 102"/>
                  <a:gd name="T16" fmla="*/ 0 h 3"/>
                  <a:gd name="T17" fmla="*/ 102 w 102"/>
                  <a:gd name="T18" fmla="*/ 3 h 3"/>
                </a:gdLst>
                <a:ahLst/>
                <a:cxnLst>
                  <a:cxn ang="T10">
                    <a:pos x="T0" y="T1"/>
                  </a:cxn>
                  <a:cxn ang="T11">
                    <a:pos x="T2" y="T3"/>
                  </a:cxn>
                  <a:cxn ang="T12">
                    <a:pos x="T4" y="T5"/>
                  </a:cxn>
                  <a:cxn ang="T13">
                    <a:pos x="T6" y="T7"/>
                  </a:cxn>
                  <a:cxn ang="T14">
                    <a:pos x="T8" y="T9"/>
                  </a:cxn>
                </a:cxnLst>
                <a:rect l="T15" t="T16" r="T17" b="T18"/>
                <a:pathLst>
                  <a:path w="102" h="3">
                    <a:moveTo>
                      <a:pt x="100" y="3"/>
                    </a:moveTo>
                    <a:lnTo>
                      <a:pt x="2" y="3"/>
                    </a:lnTo>
                    <a:lnTo>
                      <a:pt x="0" y="0"/>
                    </a:lnTo>
                    <a:lnTo>
                      <a:pt x="102" y="0"/>
                    </a:lnTo>
                    <a:lnTo>
                      <a:pt x="100" y="3"/>
                    </a:lnTo>
                    <a:close/>
                  </a:path>
                </a:pathLst>
              </a:custGeom>
              <a:solidFill>
                <a:srgbClr val="5F5D5C"/>
              </a:solidFill>
              <a:ln w="9525">
                <a:noFill/>
                <a:round/>
                <a:headEnd/>
                <a:tailEnd/>
              </a:ln>
            </p:spPr>
            <p:txBody>
              <a:bodyPr/>
              <a:lstStyle/>
              <a:p>
                <a:endParaRPr lang="hu-HU"/>
              </a:p>
            </p:txBody>
          </p:sp>
          <p:sp>
            <p:nvSpPr>
              <p:cNvPr id="57519" name="Freeform 1509"/>
              <p:cNvSpPr>
                <a:spLocks/>
              </p:cNvSpPr>
              <p:nvPr/>
            </p:nvSpPr>
            <p:spPr bwMode="auto">
              <a:xfrm>
                <a:off x="1873" y="1831"/>
                <a:ext cx="104" cy="3"/>
              </a:xfrm>
              <a:custGeom>
                <a:avLst/>
                <a:gdLst>
                  <a:gd name="T0" fmla="*/ 101 w 104"/>
                  <a:gd name="T1" fmla="*/ 3 h 3"/>
                  <a:gd name="T2" fmla="*/ 1 w 104"/>
                  <a:gd name="T3" fmla="*/ 3 h 3"/>
                  <a:gd name="T4" fmla="*/ 0 w 104"/>
                  <a:gd name="T5" fmla="*/ 0 h 3"/>
                  <a:gd name="T6" fmla="*/ 104 w 104"/>
                  <a:gd name="T7" fmla="*/ 0 h 3"/>
                  <a:gd name="T8" fmla="*/ 101 w 104"/>
                  <a:gd name="T9" fmla="*/ 3 h 3"/>
                  <a:gd name="T10" fmla="*/ 0 60000 65536"/>
                  <a:gd name="T11" fmla="*/ 0 60000 65536"/>
                  <a:gd name="T12" fmla="*/ 0 60000 65536"/>
                  <a:gd name="T13" fmla="*/ 0 60000 65536"/>
                  <a:gd name="T14" fmla="*/ 0 60000 65536"/>
                  <a:gd name="T15" fmla="*/ 0 w 104"/>
                  <a:gd name="T16" fmla="*/ 0 h 3"/>
                  <a:gd name="T17" fmla="*/ 104 w 104"/>
                  <a:gd name="T18" fmla="*/ 3 h 3"/>
                </a:gdLst>
                <a:ahLst/>
                <a:cxnLst>
                  <a:cxn ang="T10">
                    <a:pos x="T0" y="T1"/>
                  </a:cxn>
                  <a:cxn ang="T11">
                    <a:pos x="T2" y="T3"/>
                  </a:cxn>
                  <a:cxn ang="T12">
                    <a:pos x="T4" y="T5"/>
                  </a:cxn>
                  <a:cxn ang="T13">
                    <a:pos x="T6" y="T7"/>
                  </a:cxn>
                  <a:cxn ang="T14">
                    <a:pos x="T8" y="T9"/>
                  </a:cxn>
                </a:cxnLst>
                <a:rect l="T15" t="T16" r="T17" b="T18"/>
                <a:pathLst>
                  <a:path w="104" h="3">
                    <a:moveTo>
                      <a:pt x="101" y="3"/>
                    </a:moveTo>
                    <a:lnTo>
                      <a:pt x="1" y="3"/>
                    </a:lnTo>
                    <a:lnTo>
                      <a:pt x="0" y="0"/>
                    </a:lnTo>
                    <a:lnTo>
                      <a:pt x="104" y="0"/>
                    </a:lnTo>
                    <a:lnTo>
                      <a:pt x="101" y="3"/>
                    </a:lnTo>
                    <a:close/>
                  </a:path>
                </a:pathLst>
              </a:custGeom>
              <a:solidFill>
                <a:srgbClr val="625F5E"/>
              </a:solidFill>
              <a:ln w="9525">
                <a:noFill/>
                <a:round/>
                <a:headEnd/>
                <a:tailEnd/>
              </a:ln>
            </p:spPr>
            <p:txBody>
              <a:bodyPr/>
              <a:lstStyle/>
              <a:p>
                <a:endParaRPr lang="hu-HU"/>
              </a:p>
            </p:txBody>
          </p:sp>
          <p:sp>
            <p:nvSpPr>
              <p:cNvPr id="57520" name="Freeform 1510"/>
              <p:cNvSpPr>
                <a:spLocks/>
              </p:cNvSpPr>
              <p:nvPr/>
            </p:nvSpPr>
            <p:spPr bwMode="auto">
              <a:xfrm>
                <a:off x="1871" y="1830"/>
                <a:ext cx="106" cy="3"/>
              </a:xfrm>
              <a:custGeom>
                <a:avLst/>
                <a:gdLst>
                  <a:gd name="T0" fmla="*/ 104 w 106"/>
                  <a:gd name="T1" fmla="*/ 3 h 3"/>
                  <a:gd name="T2" fmla="*/ 2 w 106"/>
                  <a:gd name="T3" fmla="*/ 3 h 3"/>
                  <a:gd name="T4" fmla="*/ 0 w 106"/>
                  <a:gd name="T5" fmla="*/ 1 h 3"/>
                  <a:gd name="T6" fmla="*/ 27 w 106"/>
                  <a:gd name="T7" fmla="*/ 1 h 3"/>
                  <a:gd name="T8" fmla="*/ 27 w 106"/>
                  <a:gd name="T9" fmla="*/ 0 h 3"/>
                  <a:gd name="T10" fmla="*/ 83 w 106"/>
                  <a:gd name="T11" fmla="*/ 0 h 3"/>
                  <a:gd name="T12" fmla="*/ 83 w 106"/>
                  <a:gd name="T13" fmla="*/ 1 h 3"/>
                  <a:gd name="T14" fmla="*/ 106 w 106"/>
                  <a:gd name="T15" fmla="*/ 1 h 3"/>
                  <a:gd name="T16" fmla="*/ 104 w 106"/>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3"/>
                  <a:gd name="T29" fmla="*/ 106 w 10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3">
                    <a:moveTo>
                      <a:pt x="104" y="3"/>
                    </a:moveTo>
                    <a:lnTo>
                      <a:pt x="2" y="3"/>
                    </a:lnTo>
                    <a:lnTo>
                      <a:pt x="0" y="1"/>
                    </a:lnTo>
                    <a:lnTo>
                      <a:pt x="27" y="1"/>
                    </a:lnTo>
                    <a:lnTo>
                      <a:pt x="27" y="0"/>
                    </a:lnTo>
                    <a:lnTo>
                      <a:pt x="83" y="0"/>
                    </a:lnTo>
                    <a:lnTo>
                      <a:pt x="83" y="1"/>
                    </a:lnTo>
                    <a:lnTo>
                      <a:pt x="106" y="1"/>
                    </a:lnTo>
                    <a:lnTo>
                      <a:pt x="104" y="3"/>
                    </a:lnTo>
                    <a:close/>
                  </a:path>
                </a:pathLst>
              </a:custGeom>
              <a:solidFill>
                <a:srgbClr val="646260"/>
              </a:solidFill>
              <a:ln w="9525">
                <a:noFill/>
                <a:round/>
                <a:headEnd/>
                <a:tailEnd/>
              </a:ln>
            </p:spPr>
            <p:txBody>
              <a:bodyPr/>
              <a:lstStyle/>
              <a:p>
                <a:endParaRPr lang="hu-HU"/>
              </a:p>
            </p:txBody>
          </p:sp>
          <p:sp>
            <p:nvSpPr>
              <p:cNvPr id="57521" name="Freeform 1511"/>
              <p:cNvSpPr>
                <a:spLocks/>
              </p:cNvSpPr>
              <p:nvPr/>
            </p:nvSpPr>
            <p:spPr bwMode="auto">
              <a:xfrm>
                <a:off x="1871" y="1829"/>
                <a:ext cx="106" cy="2"/>
              </a:xfrm>
              <a:custGeom>
                <a:avLst/>
                <a:gdLst>
                  <a:gd name="T0" fmla="*/ 106 w 106"/>
                  <a:gd name="T1" fmla="*/ 2 h 2"/>
                  <a:gd name="T2" fmla="*/ 2 w 106"/>
                  <a:gd name="T3" fmla="*/ 2 h 2"/>
                  <a:gd name="T4" fmla="*/ 0 w 106"/>
                  <a:gd name="T5" fmla="*/ 2 h 2"/>
                  <a:gd name="T6" fmla="*/ 27 w 106"/>
                  <a:gd name="T7" fmla="*/ 2 h 2"/>
                  <a:gd name="T8" fmla="*/ 27 w 106"/>
                  <a:gd name="T9" fmla="*/ 0 h 2"/>
                  <a:gd name="T10" fmla="*/ 83 w 106"/>
                  <a:gd name="T11" fmla="*/ 0 h 2"/>
                  <a:gd name="T12" fmla="*/ 83 w 106"/>
                  <a:gd name="T13" fmla="*/ 2 h 2"/>
                  <a:gd name="T14" fmla="*/ 106 w 106"/>
                  <a:gd name="T15" fmla="*/ 2 h 2"/>
                  <a:gd name="T16" fmla="*/ 106 w 106"/>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2"/>
                  <a:gd name="T29" fmla="*/ 106 w 10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2">
                    <a:moveTo>
                      <a:pt x="106" y="2"/>
                    </a:moveTo>
                    <a:lnTo>
                      <a:pt x="2" y="2"/>
                    </a:lnTo>
                    <a:lnTo>
                      <a:pt x="0" y="2"/>
                    </a:lnTo>
                    <a:lnTo>
                      <a:pt x="27" y="2"/>
                    </a:lnTo>
                    <a:lnTo>
                      <a:pt x="27" y="0"/>
                    </a:lnTo>
                    <a:lnTo>
                      <a:pt x="83" y="0"/>
                    </a:lnTo>
                    <a:lnTo>
                      <a:pt x="83" y="2"/>
                    </a:lnTo>
                    <a:lnTo>
                      <a:pt x="106" y="2"/>
                    </a:lnTo>
                    <a:close/>
                  </a:path>
                </a:pathLst>
              </a:custGeom>
              <a:solidFill>
                <a:srgbClr val="676563"/>
              </a:solidFill>
              <a:ln w="9525">
                <a:noFill/>
                <a:round/>
                <a:headEnd/>
                <a:tailEnd/>
              </a:ln>
            </p:spPr>
            <p:txBody>
              <a:bodyPr/>
              <a:lstStyle/>
              <a:p>
                <a:endParaRPr lang="hu-HU"/>
              </a:p>
            </p:txBody>
          </p:sp>
          <p:sp>
            <p:nvSpPr>
              <p:cNvPr id="57522" name="Rectangle 1512"/>
              <p:cNvSpPr>
                <a:spLocks noChangeArrowheads="1"/>
              </p:cNvSpPr>
              <p:nvPr/>
            </p:nvSpPr>
            <p:spPr bwMode="auto">
              <a:xfrm>
                <a:off x="1898" y="1827"/>
                <a:ext cx="56" cy="3"/>
              </a:xfrm>
              <a:prstGeom prst="rect">
                <a:avLst/>
              </a:prstGeom>
              <a:solidFill>
                <a:srgbClr val="696766"/>
              </a:solidFill>
              <a:ln w="9525">
                <a:noFill/>
                <a:miter lim="800000"/>
                <a:headEnd/>
                <a:tailEnd/>
              </a:ln>
            </p:spPr>
            <p:txBody>
              <a:bodyPr/>
              <a:lstStyle/>
              <a:p>
                <a:endParaRPr lang="hu-HU">
                  <a:latin typeface="Calibri" pitchFamily="34" charset="0"/>
                </a:endParaRPr>
              </a:p>
            </p:txBody>
          </p:sp>
          <p:sp>
            <p:nvSpPr>
              <p:cNvPr id="57523" name="Rectangle 1513"/>
              <p:cNvSpPr>
                <a:spLocks noChangeArrowheads="1"/>
              </p:cNvSpPr>
              <p:nvPr/>
            </p:nvSpPr>
            <p:spPr bwMode="auto">
              <a:xfrm>
                <a:off x="1898" y="1826"/>
                <a:ext cx="56" cy="3"/>
              </a:xfrm>
              <a:prstGeom prst="rect">
                <a:avLst/>
              </a:prstGeom>
              <a:solidFill>
                <a:srgbClr val="6B6968"/>
              </a:solidFill>
              <a:ln w="9525">
                <a:noFill/>
                <a:miter lim="800000"/>
                <a:headEnd/>
                <a:tailEnd/>
              </a:ln>
            </p:spPr>
            <p:txBody>
              <a:bodyPr/>
              <a:lstStyle/>
              <a:p>
                <a:endParaRPr lang="hu-HU">
                  <a:latin typeface="Calibri" pitchFamily="34" charset="0"/>
                </a:endParaRPr>
              </a:p>
            </p:txBody>
          </p:sp>
          <p:sp>
            <p:nvSpPr>
              <p:cNvPr id="57524" name="Rectangle 1514"/>
              <p:cNvSpPr>
                <a:spLocks noChangeArrowheads="1"/>
              </p:cNvSpPr>
              <p:nvPr/>
            </p:nvSpPr>
            <p:spPr bwMode="auto">
              <a:xfrm>
                <a:off x="1898" y="1824"/>
                <a:ext cx="56" cy="3"/>
              </a:xfrm>
              <a:prstGeom prst="rect">
                <a:avLst/>
              </a:prstGeom>
              <a:solidFill>
                <a:srgbClr val="6D6B6A"/>
              </a:solidFill>
              <a:ln w="9525">
                <a:noFill/>
                <a:miter lim="800000"/>
                <a:headEnd/>
                <a:tailEnd/>
              </a:ln>
            </p:spPr>
            <p:txBody>
              <a:bodyPr/>
              <a:lstStyle/>
              <a:p>
                <a:endParaRPr lang="hu-HU">
                  <a:latin typeface="Calibri" pitchFamily="34" charset="0"/>
                </a:endParaRPr>
              </a:p>
            </p:txBody>
          </p:sp>
          <p:sp>
            <p:nvSpPr>
              <p:cNvPr id="57525" name="Rectangle 1515"/>
              <p:cNvSpPr>
                <a:spLocks noChangeArrowheads="1"/>
              </p:cNvSpPr>
              <p:nvPr/>
            </p:nvSpPr>
            <p:spPr bwMode="auto">
              <a:xfrm>
                <a:off x="1898" y="1823"/>
                <a:ext cx="56" cy="3"/>
              </a:xfrm>
              <a:prstGeom prst="rect">
                <a:avLst/>
              </a:prstGeom>
              <a:solidFill>
                <a:srgbClr val="6F6D6C"/>
              </a:solidFill>
              <a:ln w="9525">
                <a:noFill/>
                <a:miter lim="800000"/>
                <a:headEnd/>
                <a:tailEnd/>
              </a:ln>
            </p:spPr>
            <p:txBody>
              <a:bodyPr/>
              <a:lstStyle/>
              <a:p>
                <a:endParaRPr lang="hu-HU">
                  <a:latin typeface="Calibri" pitchFamily="34" charset="0"/>
                </a:endParaRPr>
              </a:p>
            </p:txBody>
          </p:sp>
          <p:sp>
            <p:nvSpPr>
              <p:cNvPr id="57526" name="Rectangle 1516"/>
              <p:cNvSpPr>
                <a:spLocks noChangeArrowheads="1"/>
              </p:cNvSpPr>
              <p:nvPr/>
            </p:nvSpPr>
            <p:spPr bwMode="auto">
              <a:xfrm>
                <a:off x="1898" y="1822"/>
                <a:ext cx="56" cy="2"/>
              </a:xfrm>
              <a:prstGeom prst="rect">
                <a:avLst/>
              </a:prstGeom>
              <a:solidFill>
                <a:srgbClr val="716F6E"/>
              </a:solidFill>
              <a:ln w="9525">
                <a:noFill/>
                <a:miter lim="800000"/>
                <a:headEnd/>
                <a:tailEnd/>
              </a:ln>
            </p:spPr>
            <p:txBody>
              <a:bodyPr/>
              <a:lstStyle/>
              <a:p>
                <a:endParaRPr lang="hu-HU">
                  <a:latin typeface="Calibri" pitchFamily="34" charset="0"/>
                </a:endParaRPr>
              </a:p>
            </p:txBody>
          </p:sp>
          <p:sp>
            <p:nvSpPr>
              <p:cNvPr id="57527" name="Rectangle 1517"/>
              <p:cNvSpPr>
                <a:spLocks noChangeArrowheads="1"/>
              </p:cNvSpPr>
              <p:nvPr/>
            </p:nvSpPr>
            <p:spPr bwMode="auto">
              <a:xfrm>
                <a:off x="1898" y="1820"/>
                <a:ext cx="56" cy="3"/>
              </a:xfrm>
              <a:prstGeom prst="rect">
                <a:avLst/>
              </a:prstGeom>
              <a:solidFill>
                <a:srgbClr val="737170"/>
              </a:solidFill>
              <a:ln w="9525">
                <a:noFill/>
                <a:miter lim="800000"/>
                <a:headEnd/>
                <a:tailEnd/>
              </a:ln>
            </p:spPr>
            <p:txBody>
              <a:bodyPr/>
              <a:lstStyle/>
              <a:p>
                <a:endParaRPr lang="hu-HU">
                  <a:latin typeface="Calibri" pitchFamily="34" charset="0"/>
                </a:endParaRPr>
              </a:p>
            </p:txBody>
          </p:sp>
          <p:sp>
            <p:nvSpPr>
              <p:cNvPr id="57528" name="Rectangle 1518"/>
              <p:cNvSpPr>
                <a:spLocks noChangeArrowheads="1"/>
              </p:cNvSpPr>
              <p:nvPr/>
            </p:nvSpPr>
            <p:spPr bwMode="auto">
              <a:xfrm>
                <a:off x="1898" y="1819"/>
                <a:ext cx="56" cy="3"/>
              </a:xfrm>
              <a:prstGeom prst="rect">
                <a:avLst/>
              </a:prstGeom>
              <a:solidFill>
                <a:srgbClr val="757372"/>
              </a:solidFill>
              <a:ln w="9525">
                <a:noFill/>
                <a:miter lim="800000"/>
                <a:headEnd/>
                <a:tailEnd/>
              </a:ln>
            </p:spPr>
            <p:txBody>
              <a:bodyPr/>
              <a:lstStyle/>
              <a:p>
                <a:endParaRPr lang="hu-HU">
                  <a:latin typeface="Calibri" pitchFamily="34" charset="0"/>
                </a:endParaRPr>
              </a:p>
            </p:txBody>
          </p:sp>
          <p:sp>
            <p:nvSpPr>
              <p:cNvPr id="57529" name="Rectangle 1519"/>
              <p:cNvSpPr>
                <a:spLocks noChangeArrowheads="1"/>
              </p:cNvSpPr>
              <p:nvPr/>
            </p:nvSpPr>
            <p:spPr bwMode="auto">
              <a:xfrm>
                <a:off x="1898" y="1817"/>
                <a:ext cx="56" cy="3"/>
              </a:xfrm>
              <a:prstGeom prst="rect">
                <a:avLst/>
              </a:prstGeom>
              <a:solidFill>
                <a:srgbClr val="767574"/>
              </a:solidFill>
              <a:ln w="9525">
                <a:noFill/>
                <a:miter lim="800000"/>
                <a:headEnd/>
                <a:tailEnd/>
              </a:ln>
            </p:spPr>
            <p:txBody>
              <a:bodyPr/>
              <a:lstStyle/>
              <a:p>
                <a:endParaRPr lang="hu-HU">
                  <a:latin typeface="Calibri" pitchFamily="34" charset="0"/>
                </a:endParaRPr>
              </a:p>
            </p:txBody>
          </p:sp>
          <p:sp>
            <p:nvSpPr>
              <p:cNvPr id="57530" name="Rectangle 1520"/>
              <p:cNvSpPr>
                <a:spLocks noChangeArrowheads="1"/>
              </p:cNvSpPr>
              <p:nvPr/>
            </p:nvSpPr>
            <p:spPr bwMode="auto">
              <a:xfrm>
                <a:off x="1898" y="1816"/>
                <a:ext cx="56" cy="3"/>
              </a:xfrm>
              <a:prstGeom prst="rect">
                <a:avLst/>
              </a:prstGeom>
              <a:solidFill>
                <a:srgbClr val="797776"/>
              </a:solidFill>
              <a:ln w="9525">
                <a:noFill/>
                <a:miter lim="800000"/>
                <a:headEnd/>
                <a:tailEnd/>
              </a:ln>
            </p:spPr>
            <p:txBody>
              <a:bodyPr/>
              <a:lstStyle/>
              <a:p>
                <a:endParaRPr lang="hu-HU">
                  <a:latin typeface="Calibri" pitchFamily="34" charset="0"/>
                </a:endParaRPr>
              </a:p>
            </p:txBody>
          </p:sp>
          <p:sp>
            <p:nvSpPr>
              <p:cNvPr id="57531" name="Rectangle 1521"/>
              <p:cNvSpPr>
                <a:spLocks noChangeArrowheads="1"/>
              </p:cNvSpPr>
              <p:nvPr/>
            </p:nvSpPr>
            <p:spPr bwMode="auto">
              <a:xfrm>
                <a:off x="1898" y="1816"/>
                <a:ext cx="56" cy="1"/>
              </a:xfrm>
              <a:prstGeom prst="rect">
                <a:avLst/>
              </a:prstGeom>
              <a:solidFill>
                <a:srgbClr val="7B7A79"/>
              </a:solidFill>
              <a:ln w="9525">
                <a:noFill/>
                <a:miter lim="800000"/>
                <a:headEnd/>
                <a:tailEnd/>
              </a:ln>
            </p:spPr>
            <p:txBody>
              <a:bodyPr/>
              <a:lstStyle/>
              <a:p>
                <a:endParaRPr lang="hu-HU">
                  <a:latin typeface="Calibri" pitchFamily="34" charset="0"/>
                </a:endParaRPr>
              </a:p>
            </p:txBody>
          </p:sp>
          <p:sp>
            <p:nvSpPr>
              <p:cNvPr id="57532" name="Rectangle 1522"/>
              <p:cNvSpPr>
                <a:spLocks noChangeArrowheads="1"/>
              </p:cNvSpPr>
              <p:nvPr/>
            </p:nvSpPr>
            <p:spPr bwMode="auto">
              <a:xfrm>
                <a:off x="1898" y="1815"/>
                <a:ext cx="56" cy="1"/>
              </a:xfrm>
              <a:prstGeom prst="rect">
                <a:avLst/>
              </a:prstGeom>
              <a:solidFill>
                <a:srgbClr val="7D7C7B"/>
              </a:solidFill>
              <a:ln w="9525">
                <a:noFill/>
                <a:miter lim="800000"/>
                <a:headEnd/>
                <a:tailEnd/>
              </a:ln>
            </p:spPr>
            <p:txBody>
              <a:bodyPr/>
              <a:lstStyle/>
              <a:p>
                <a:endParaRPr lang="hu-HU">
                  <a:latin typeface="Calibri" pitchFamily="34" charset="0"/>
                </a:endParaRPr>
              </a:p>
            </p:txBody>
          </p:sp>
          <p:sp>
            <p:nvSpPr>
              <p:cNvPr id="57533" name="Rectangle 1523"/>
              <p:cNvSpPr>
                <a:spLocks noChangeArrowheads="1"/>
              </p:cNvSpPr>
              <p:nvPr/>
            </p:nvSpPr>
            <p:spPr bwMode="auto">
              <a:xfrm>
                <a:off x="1898" y="1813"/>
                <a:ext cx="56" cy="3"/>
              </a:xfrm>
              <a:prstGeom prst="rect">
                <a:avLst/>
              </a:prstGeom>
              <a:solidFill>
                <a:srgbClr val="7F7E7D"/>
              </a:solidFill>
              <a:ln w="9525">
                <a:noFill/>
                <a:miter lim="800000"/>
                <a:headEnd/>
                <a:tailEnd/>
              </a:ln>
            </p:spPr>
            <p:txBody>
              <a:bodyPr/>
              <a:lstStyle/>
              <a:p>
                <a:endParaRPr lang="hu-HU">
                  <a:latin typeface="Calibri" pitchFamily="34" charset="0"/>
                </a:endParaRPr>
              </a:p>
            </p:txBody>
          </p:sp>
          <p:sp>
            <p:nvSpPr>
              <p:cNvPr id="57534" name="Rectangle 1524"/>
              <p:cNvSpPr>
                <a:spLocks noChangeArrowheads="1"/>
              </p:cNvSpPr>
              <p:nvPr/>
            </p:nvSpPr>
            <p:spPr bwMode="auto">
              <a:xfrm>
                <a:off x="1898" y="1812"/>
                <a:ext cx="56" cy="3"/>
              </a:xfrm>
              <a:prstGeom prst="rect">
                <a:avLst/>
              </a:prstGeom>
              <a:solidFill>
                <a:srgbClr val="82807F"/>
              </a:solidFill>
              <a:ln w="9525">
                <a:noFill/>
                <a:miter lim="800000"/>
                <a:headEnd/>
                <a:tailEnd/>
              </a:ln>
            </p:spPr>
            <p:txBody>
              <a:bodyPr/>
              <a:lstStyle/>
              <a:p>
                <a:endParaRPr lang="hu-HU">
                  <a:latin typeface="Calibri" pitchFamily="34" charset="0"/>
                </a:endParaRPr>
              </a:p>
            </p:txBody>
          </p:sp>
          <p:sp>
            <p:nvSpPr>
              <p:cNvPr id="57535" name="Rectangle 1525"/>
              <p:cNvSpPr>
                <a:spLocks noChangeArrowheads="1"/>
              </p:cNvSpPr>
              <p:nvPr/>
            </p:nvSpPr>
            <p:spPr bwMode="auto">
              <a:xfrm>
                <a:off x="1898" y="1810"/>
                <a:ext cx="56" cy="3"/>
              </a:xfrm>
              <a:prstGeom prst="rect">
                <a:avLst/>
              </a:prstGeom>
              <a:solidFill>
                <a:srgbClr val="848282"/>
              </a:solidFill>
              <a:ln w="9525">
                <a:noFill/>
                <a:miter lim="800000"/>
                <a:headEnd/>
                <a:tailEnd/>
              </a:ln>
            </p:spPr>
            <p:txBody>
              <a:bodyPr/>
              <a:lstStyle/>
              <a:p>
                <a:endParaRPr lang="hu-HU">
                  <a:latin typeface="Calibri" pitchFamily="34" charset="0"/>
                </a:endParaRPr>
              </a:p>
            </p:txBody>
          </p:sp>
          <p:sp>
            <p:nvSpPr>
              <p:cNvPr id="57536" name="Rectangle 1526"/>
              <p:cNvSpPr>
                <a:spLocks noChangeArrowheads="1"/>
              </p:cNvSpPr>
              <p:nvPr/>
            </p:nvSpPr>
            <p:spPr bwMode="auto">
              <a:xfrm>
                <a:off x="1898" y="1809"/>
                <a:ext cx="56" cy="3"/>
              </a:xfrm>
              <a:prstGeom prst="rect">
                <a:avLst/>
              </a:prstGeom>
              <a:solidFill>
                <a:srgbClr val="848382"/>
              </a:solidFill>
              <a:ln w="9525">
                <a:noFill/>
                <a:miter lim="800000"/>
                <a:headEnd/>
                <a:tailEnd/>
              </a:ln>
            </p:spPr>
            <p:txBody>
              <a:bodyPr/>
              <a:lstStyle/>
              <a:p>
                <a:endParaRPr lang="hu-HU">
                  <a:latin typeface="Calibri" pitchFamily="34" charset="0"/>
                </a:endParaRPr>
              </a:p>
            </p:txBody>
          </p:sp>
          <p:sp>
            <p:nvSpPr>
              <p:cNvPr id="57537" name="Rectangle 1527"/>
              <p:cNvSpPr>
                <a:spLocks noChangeArrowheads="1"/>
              </p:cNvSpPr>
              <p:nvPr/>
            </p:nvSpPr>
            <p:spPr bwMode="auto">
              <a:xfrm>
                <a:off x="1898" y="1808"/>
                <a:ext cx="56" cy="2"/>
              </a:xfrm>
              <a:prstGeom prst="rect">
                <a:avLst/>
              </a:prstGeom>
              <a:solidFill>
                <a:srgbClr val="868584"/>
              </a:solidFill>
              <a:ln w="9525">
                <a:noFill/>
                <a:miter lim="800000"/>
                <a:headEnd/>
                <a:tailEnd/>
              </a:ln>
            </p:spPr>
            <p:txBody>
              <a:bodyPr/>
              <a:lstStyle/>
              <a:p>
                <a:endParaRPr lang="hu-HU">
                  <a:latin typeface="Calibri" pitchFamily="34" charset="0"/>
                </a:endParaRPr>
              </a:p>
            </p:txBody>
          </p:sp>
          <p:sp>
            <p:nvSpPr>
              <p:cNvPr id="57538" name="Rectangle 1528"/>
              <p:cNvSpPr>
                <a:spLocks noChangeArrowheads="1"/>
              </p:cNvSpPr>
              <p:nvPr/>
            </p:nvSpPr>
            <p:spPr bwMode="auto">
              <a:xfrm>
                <a:off x="1898" y="1806"/>
                <a:ext cx="56" cy="3"/>
              </a:xfrm>
              <a:prstGeom prst="rect">
                <a:avLst/>
              </a:prstGeom>
              <a:solidFill>
                <a:srgbClr val="878585"/>
              </a:solidFill>
              <a:ln w="9525">
                <a:noFill/>
                <a:miter lim="800000"/>
                <a:headEnd/>
                <a:tailEnd/>
              </a:ln>
            </p:spPr>
            <p:txBody>
              <a:bodyPr/>
              <a:lstStyle/>
              <a:p>
                <a:endParaRPr lang="hu-HU">
                  <a:latin typeface="Calibri" pitchFamily="34" charset="0"/>
                </a:endParaRPr>
              </a:p>
            </p:txBody>
          </p:sp>
          <p:sp>
            <p:nvSpPr>
              <p:cNvPr id="57539" name="Rectangle 1529"/>
              <p:cNvSpPr>
                <a:spLocks noChangeArrowheads="1"/>
              </p:cNvSpPr>
              <p:nvPr/>
            </p:nvSpPr>
            <p:spPr bwMode="auto">
              <a:xfrm>
                <a:off x="1898" y="1805"/>
                <a:ext cx="56" cy="3"/>
              </a:xfrm>
              <a:prstGeom prst="rect">
                <a:avLst/>
              </a:prstGeom>
              <a:solidFill>
                <a:srgbClr val="878685"/>
              </a:solidFill>
              <a:ln w="9525">
                <a:noFill/>
                <a:miter lim="800000"/>
                <a:headEnd/>
                <a:tailEnd/>
              </a:ln>
            </p:spPr>
            <p:txBody>
              <a:bodyPr/>
              <a:lstStyle/>
              <a:p>
                <a:endParaRPr lang="hu-HU">
                  <a:latin typeface="Calibri" pitchFamily="34" charset="0"/>
                </a:endParaRPr>
              </a:p>
            </p:txBody>
          </p:sp>
          <p:sp>
            <p:nvSpPr>
              <p:cNvPr id="57540" name="Rectangle 1530"/>
              <p:cNvSpPr>
                <a:spLocks noChangeArrowheads="1"/>
              </p:cNvSpPr>
              <p:nvPr/>
            </p:nvSpPr>
            <p:spPr bwMode="auto">
              <a:xfrm>
                <a:off x="1898" y="1803"/>
                <a:ext cx="56" cy="3"/>
              </a:xfrm>
              <a:prstGeom prst="rect">
                <a:avLst/>
              </a:prstGeom>
              <a:solidFill>
                <a:srgbClr val="898787"/>
              </a:solidFill>
              <a:ln w="9525">
                <a:noFill/>
                <a:miter lim="800000"/>
                <a:headEnd/>
                <a:tailEnd/>
              </a:ln>
            </p:spPr>
            <p:txBody>
              <a:bodyPr/>
              <a:lstStyle/>
              <a:p>
                <a:endParaRPr lang="hu-HU">
                  <a:latin typeface="Calibri" pitchFamily="34" charset="0"/>
                </a:endParaRPr>
              </a:p>
            </p:txBody>
          </p:sp>
          <p:sp>
            <p:nvSpPr>
              <p:cNvPr id="57541" name="Rectangle 1531"/>
              <p:cNvSpPr>
                <a:spLocks noChangeArrowheads="1"/>
              </p:cNvSpPr>
              <p:nvPr/>
            </p:nvSpPr>
            <p:spPr bwMode="auto">
              <a:xfrm>
                <a:off x="1898" y="1802"/>
                <a:ext cx="56" cy="3"/>
              </a:xfrm>
              <a:prstGeom prst="rect">
                <a:avLst/>
              </a:prstGeom>
              <a:solidFill>
                <a:srgbClr val="898887"/>
              </a:solidFill>
              <a:ln w="9525">
                <a:noFill/>
                <a:miter lim="800000"/>
                <a:headEnd/>
                <a:tailEnd/>
              </a:ln>
            </p:spPr>
            <p:txBody>
              <a:bodyPr/>
              <a:lstStyle/>
              <a:p>
                <a:endParaRPr lang="hu-HU">
                  <a:latin typeface="Calibri" pitchFamily="34" charset="0"/>
                </a:endParaRPr>
              </a:p>
            </p:txBody>
          </p:sp>
          <p:sp>
            <p:nvSpPr>
              <p:cNvPr id="57542" name="Rectangle 1532"/>
              <p:cNvSpPr>
                <a:spLocks noChangeArrowheads="1"/>
              </p:cNvSpPr>
              <p:nvPr/>
            </p:nvSpPr>
            <p:spPr bwMode="auto">
              <a:xfrm>
                <a:off x="1898" y="1801"/>
                <a:ext cx="56" cy="2"/>
              </a:xfrm>
              <a:prstGeom prst="rect">
                <a:avLst/>
              </a:prstGeom>
              <a:solidFill>
                <a:srgbClr val="8A8988"/>
              </a:solidFill>
              <a:ln w="9525">
                <a:noFill/>
                <a:miter lim="800000"/>
                <a:headEnd/>
                <a:tailEnd/>
              </a:ln>
            </p:spPr>
            <p:txBody>
              <a:bodyPr/>
              <a:lstStyle/>
              <a:p>
                <a:endParaRPr lang="hu-HU">
                  <a:latin typeface="Calibri" pitchFamily="34" charset="0"/>
                </a:endParaRPr>
              </a:p>
            </p:txBody>
          </p:sp>
          <p:sp>
            <p:nvSpPr>
              <p:cNvPr id="57543" name="Rectangle 1533"/>
              <p:cNvSpPr>
                <a:spLocks noChangeArrowheads="1"/>
              </p:cNvSpPr>
              <p:nvPr/>
            </p:nvSpPr>
            <p:spPr bwMode="auto">
              <a:xfrm>
                <a:off x="1898" y="1799"/>
                <a:ext cx="56" cy="3"/>
              </a:xfrm>
              <a:prstGeom prst="rect">
                <a:avLst/>
              </a:prstGeom>
              <a:solidFill>
                <a:srgbClr val="8B8A89"/>
              </a:solidFill>
              <a:ln w="9525">
                <a:noFill/>
                <a:miter lim="800000"/>
                <a:headEnd/>
                <a:tailEnd/>
              </a:ln>
            </p:spPr>
            <p:txBody>
              <a:bodyPr/>
              <a:lstStyle/>
              <a:p>
                <a:endParaRPr lang="hu-HU">
                  <a:latin typeface="Calibri" pitchFamily="34" charset="0"/>
                </a:endParaRPr>
              </a:p>
            </p:txBody>
          </p:sp>
          <p:sp>
            <p:nvSpPr>
              <p:cNvPr id="57544" name="Rectangle 1534"/>
              <p:cNvSpPr>
                <a:spLocks noChangeArrowheads="1"/>
              </p:cNvSpPr>
              <p:nvPr/>
            </p:nvSpPr>
            <p:spPr bwMode="auto">
              <a:xfrm>
                <a:off x="1898" y="1798"/>
                <a:ext cx="56" cy="3"/>
              </a:xfrm>
              <a:prstGeom prst="rect">
                <a:avLst/>
              </a:prstGeom>
              <a:solidFill>
                <a:srgbClr val="8C8B8A"/>
              </a:solidFill>
              <a:ln w="9525">
                <a:noFill/>
                <a:miter lim="800000"/>
                <a:headEnd/>
                <a:tailEnd/>
              </a:ln>
            </p:spPr>
            <p:txBody>
              <a:bodyPr/>
              <a:lstStyle/>
              <a:p>
                <a:endParaRPr lang="hu-HU">
                  <a:latin typeface="Calibri" pitchFamily="34" charset="0"/>
                </a:endParaRPr>
              </a:p>
            </p:txBody>
          </p:sp>
          <p:sp>
            <p:nvSpPr>
              <p:cNvPr id="57545" name="Rectangle 1535"/>
              <p:cNvSpPr>
                <a:spLocks noChangeArrowheads="1"/>
              </p:cNvSpPr>
              <p:nvPr/>
            </p:nvSpPr>
            <p:spPr bwMode="auto">
              <a:xfrm>
                <a:off x="1898" y="1796"/>
                <a:ext cx="56" cy="3"/>
              </a:xfrm>
              <a:prstGeom prst="rect">
                <a:avLst/>
              </a:prstGeom>
              <a:solidFill>
                <a:srgbClr val="8C8B8B"/>
              </a:solidFill>
              <a:ln w="9525">
                <a:noFill/>
                <a:miter lim="800000"/>
                <a:headEnd/>
                <a:tailEnd/>
              </a:ln>
            </p:spPr>
            <p:txBody>
              <a:bodyPr/>
              <a:lstStyle/>
              <a:p>
                <a:endParaRPr lang="hu-HU">
                  <a:latin typeface="Calibri" pitchFamily="34" charset="0"/>
                </a:endParaRPr>
              </a:p>
            </p:txBody>
          </p:sp>
          <p:sp>
            <p:nvSpPr>
              <p:cNvPr id="57546" name="Rectangle 1536"/>
              <p:cNvSpPr>
                <a:spLocks noChangeArrowheads="1"/>
              </p:cNvSpPr>
              <p:nvPr/>
            </p:nvSpPr>
            <p:spPr bwMode="auto">
              <a:xfrm>
                <a:off x="1898" y="1795"/>
                <a:ext cx="56" cy="3"/>
              </a:xfrm>
              <a:prstGeom prst="rect">
                <a:avLst/>
              </a:prstGeom>
              <a:solidFill>
                <a:srgbClr val="8D8C8B"/>
              </a:solidFill>
              <a:ln w="9525">
                <a:noFill/>
                <a:miter lim="800000"/>
                <a:headEnd/>
                <a:tailEnd/>
              </a:ln>
            </p:spPr>
            <p:txBody>
              <a:bodyPr/>
              <a:lstStyle/>
              <a:p>
                <a:endParaRPr lang="hu-HU">
                  <a:latin typeface="Calibri" pitchFamily="34" charset="0"/>
                </a:endParaRPr>
              </a:p>
            </p:txBody>
          </p:sp>
          <p:sp>
            <p:nvSpPr>
              <p:cNvPr id="57547" name="Rectangle 1537"/>
              <p:cNvSpPr>
                <a:spLocks noChangeArrowheads="1"/>
              </p:cNvSpPr>
              <p:nvPr/>
            </p:nvSpPr>
            <p:spPr bwMode="auto">
              <a:xfrm>
                <a:off x="1898" y="1793"/>
                <a:ext cx="56" cy="3"/>
              </a:xfrm>
              <a:prstGeom prst="rect">
                <a:avLst/>
              </a:prstGeom>
              <a:solidFill>
                <a:srgbClr val="8E8D8D"/>
              </a:solidFill>
              <a:ln w="9525">
                <a:noFill/>
                <a:miter lim="800000"/>
                <a:headEnd/>
                <a:tailEnd/>
              </a:ln>
            </p:spPr>
            <p:txBody>
              <a:bodyPr/>
              <a:lstStyle/>
              <a:p>
                <a:endParaRPr lang="hu-HU">
                  <a:latin typeface="Calibri" pitchFamily="34" charset="0"/>
                </a:endParaRPr>
              </a:p>
            </p:txBody>
          </p:sp>
          <p:sp>
            <p:nvSpPr>
              <p:cNvPr id="57548" name="Rectangle 1538"/>
              <p:cNvSpPr>
                <a:spLocks noChangeArrowheads="1"/>
              </p:cNvSpPr>
              <p:nvPr/>
            </p:nvSpPr>
            <p:spPr bwMode="auto">
              <a:xfrm>
                <a:off x="1898" y="1792"/>
                <a:ext cx="56" cy="3"/>
              </a:xfrm>
              <a:prstGeom prst="rect">
                <a:avLst/>
              </a:prstGeom>
              <a:solidFill>
                <a:srgbClr val="8F8E8D"/>
              </a:solidFill>
              <a:ln w="9525">
                <a:noFill/>
                <a:miter lim="800000"/>
                <a:headEnd/>
                <a:tailEnd/>
              </a:ln>
            </p:spPr>
            <p:txBody>
              <a:bodyPr/>
              <a:lstStyle/>
              <a:p>
                <a:endParaRPr lang="hu-HU">
                  <a:latin typeface="Calibri" pitchFamily="34" charset="0"/>
                </a:endParaRPr>
              </a:p>
            </p:txBody>
          </p:sp>
          <p:sp>
            <p:nvSpPr>
              <p:cNvPr id="57549" name="Rectangle 1539"/>
              <p:cNvSpPr>
                <a:spLocks noChangeArrowheads="1"/>
              </p:cNvSpPr>
              <p:nvPr/>
            </p:nvSpPr>
            <p:spPr bwMode="auto">
              <a:xfrm>
                <a:off x="1898" y="1791"/>
                <a:ext cx="56" cy="2"/>
              </a:xfrm>
              <a:prstGeom prst="rect">
                <a:avLst/>
              </a:prstGeom>
              <a:solidFill>
                <a:srgbClr val="908F8E"/>
              </a:solidFill>
              <a:ln w="9525">
                <a:noFill/>
                <a:miter lim="800000"/>
                <a:headEnd/>
                <a:tailEnd/>
              </a:ln>
            </p:spPr>
            <p:txBody>
              <a:bodyPr/>
              <a:lstStyle/>
              <a:p>
                <a:endParaRPr lang="hu-HU">
                  <a:latin typeface="Calibri" pitchFamily="34" charset="0"/>
                </a:endParaRPr>
              </a:p>
            </p:txBody>
          </p:sp>
          <p:sp>
            <p:nvSpPr>
              <p:cNvPr id="57550" name="Rectangle 1540"/>
              <p:cNvSpPr>
                <a:spLocks noChangeArrowheads="1"/>
              </p:cNvSpPr>
              <p:nvPr/>
            </p:nvSpPr>
            <p:spPr bwMode="auto">
              <a:xfrm>
                <a:off x="1898" y="1789"/>
                <a:ext cx="56" cy="3"/>
              </a:xfrm>
              <a:prstGeom prst="rect">
                <a:avLst/>
              </a:prstGeom>
              <a:solidFill>
                <a:srgbClr val="919090"/>
              </a:solidFill>
              <a:ln w="9525">
                <a:noFill/>
                <a:miter lim="800000"/>
                <a:headEnd/>
                <a:tailEnd/>
              </a:ln>
            </p:spPr>
            <p:txBody>
              <a:bodyPr/>
              <a:lstStyle/>
              <a:p>
                <a:endParaRPr lang="hu-HU">
                  <a:latin typeface="Calibri" pitchFamily="34" charset="0"/>
                </a:endParaRPr>
              </a:p>
            </p:txBody>
          </p:sp>
          <p:sp>
            <p:nvSpPr>
              <p:cNvPr id="57551" name="Rectangle 1541"/>
              <p:cNvSpPr>
                <a:spLocks noChangeArrowheads="1"/>
              </p:cNvSpPr>
              <p:nvPr/>
            </p:nvSpPr>
            <p:spPr bwMode="auto">
              <a:xfrm>
                <a:off x="1898" y="1788"/>
                <a:ext cx="56" cy="3"/>
              </a:xfrm>
              <a:prstGeom prst="rect">
                <a:avLst/>
              </a:prstGeom>
              <a:solidFill>
                <a:srgbClr val="929190"/>
              </a:solidFill>
              <a:ln w="9525">
                <a:noFill/>
                <a:miter lim="800000"/>
                <a:headEnd/>
                <a:tailEnd/>
              </a:ln>
            </p:spPr>
            <p:txBody>
              <a:bodyPr/>
              <a:lstStyle/>
              <a:p>
                <a:endParaRPr lang="hu-HU">
                  <a:latin typeface="Calibri" pitchFamily="34" charset="0"/>
                </a:endParaRPr>
              </a:p>
            </p:txBody>
          </p:sp>
          <p:sp>
            <p:nvSpPr>
              <p:cNvPr id="57552" name="Rectangle 1542"/>
              <p:cNvSpPr>
                <a:spLocks noChangeArrowheads="1"/>
              </p:cNvSpPr>
              <p:nvPr/>
            </p:nvSpPr>
            <p:spPr bwMode="auto">
              <a:xfrm>
                <a:off x="1898" y="1786"/>
                <a:ext cx="56" cy="3"/>
              </a:xfrm>
              <a:prstGeom prst="rect">
                <a:avLst/>
              </a:prstGeom>
              <a:solidFill>
                <a:srgbClr val="939291"/>
              </a:solidFill>
              <a:ln w="9525">
                <a:noFill/>
                <a:miter lim="800000"/>
                <a:headEnd/>
                <a:tailEnd/>
              </a:ln>
            </p:spPr>
            <p:txBody>
              <a:bodyPr/>
              <a:lstStyle/>
              <a:p>
                <a:endParaRPr lang="hu-HU">
                  <a:latin typeface="Calibri" pitchFamily="34" charset="0"/>
                </a:endParaRPr>
              </a:p>
            </p:txBody>
          </p:sp>
          <p:sp>
            <p:nvSpPr>
              <p:cNvPr id="57553" name="Rectangle 1543"/>
              <p:cNvSpPr>
                <a:spLocks noChangeArrowheads="1"/>
              </p:cNvSpPr>
              <p:nvPr/>
            </p:nvSpPr>
            <p:spPr bwMode="auto">
              <a:xfrm>
                <a:off x="1898" y="1785"/>
                <a:ext cx="56" cy="3"/>
              </a:xfrm>
              <a:prstGeom prst="rect">
                <a:avLst/>
              </a:prstGeom>
              <a:solidFill>
                <a:srgbClr val="959493"/>
              </a:solidFill>
              <a:ln w="9525">
                <a:noFill/>
                <a:miter lim="800000"/>
                <a:headEnd/>
                <a:tailEnd/>
              </a:ln>
            </p:spPr>
            <p:txBody>
              <a:bodyPr/>
              <a:lstStyle/>
              <a:p>
                <a:endParaRPr lang="hu-HU">
                  <a:latin typeface="Calibri" pitchFamily="34" charset="0"/>
                </a:endParaRPr>
              </a:p>
            </p:txBody>
          </p:sp>
          <p:sp>
            <p:nvSpPr>
              <p:cNvPr id="57554" name="Rectangle 1544"/>
              <p:cNvSpPr>
                <a:spLocks noChangeArrowheads="1"/>
              </p:cNvSpPr>
              <p:nvPr/>
            </p:nvSpPr>
            <p:spPr bwMode="auto">
              <a:xfrm>
                <a:off x="1898" y="1784"/>
                <a:ext cx="56" cy="2"/>
              </a:xfrm>
              <a:prstGeom prst="rect">
                <a:avLst/>
              </a:prstGeom>
              <a:solidFill>
                <a:srgbClr val="959494"/>
              </a:solidFill>
              <a:ln w="9525">
                <a:noFill/>
                <a:miter lim="800000"/>
                <a:headEnd/>
                <a:tailEnd/>
              </a:ln>
            </p:spPr>
            <p:txBody>
              <a:bodyPr/>
              <a:lstStyle/>
              <a:p>
                <a:endParaRPr lang="hu-HU">
                  <a:latin typeface="Calibri" pitchFamily="34" charset="0"/>
                </a:endParaRPr>
              </a:p>
            </p:txBody>
          </p:sp>
          <p:sp>
            <p:nvSpPr>
              <p:cNvPr id="57555" name="Rectangle 1545"/>
              <p:cNvSpPr>
                <a:spLocks noChangeArrowheads="1"/>
              </p:cNvSpPr>
              <p:nvPr/>
            </p:nvSpPr>
            <p:spPr bwMode="auto">
              <a:xfrm>
                <a:off x="1898" y="1782"/>
                <a:ext cx="56" cy="3"/>
              </a:xfrm>
              <a:prstGeom prst="rect">
                <a:avLst/>
              </a:prstGeom>
              <a:solidFill>
                <a:srgbClr val="969595"/>
              </a:solidFill>
              <a:ln w="9525">
                <a:noFill/>
                <a:miter lim="800000"/>
                <a:headEnd/>
                <a:tailEnd/>
              </a:ln>
            </p:spPr>
            <p:txBody>
              <a:bodyPr/>
              <a:lstStyle/>
              <a:p>
                <a:endParaRPr lang="hu-HU">
                  <a:latin typeface="Calibri" pitchFamily="34" charset="0"/>
                </a:endParaRPr>
              </a:p>
            </p:txBody>
          </p:sp>
          <p:sp>
            <p:nvSpPr>
              <p:cNvPr id="57556" name="Rectangle 1546"/>
              <p:cNvSpPr>
                <a:spLocks noChangeArrowheads="1"/>
              </p:cNvSpPr>
              <p:nvPr/>
            </p:nvSpPr>
            <p:spPr bwMode="auto">
              <a:xfrm>
                <a:off x="1898" y="1781"/>
                <a:ext cx="56" cy="3"/>
              </a:xfrm>
              <a:prstGeom prst="rect">
                <a:avLst/>
              </a:prstGeom>
              <a:solidFill>
                <a:srgbClr val="989796"/>
              </a:solidFill>
              <a:ln w="9525">
                <a:noFill/>
                <a:miter lim="800000"/>
                <a:headEnd/>
                <a:tailEnd/>
              </a:ln>
            </p:spPr>
            <p:txBody>
              <a:bodyPr/>
              <a:lstStyle/>
              <a:p>
                <a:endParaRPr lang="hu-HU">
                  <a:latin typeface="Calibri" pitchFamily="34" charset="0"/>
                </a:endParaRPr>
              </a:p>
            </p:txBody>
          </p:sp>
          <p:sp>
            <p:nvSpPr>
              <p:cNvPr id="57557" name="Rectangle 1547"/>
              <p:cNvSpPr>
                <a:spLocks noChangeArrowheads="1"/>
              </p:cNvSpPr>
              <p:nvPr/>
            </p:nvSpPr>
            <p:spPr bwMode="auto">
              <a:xfrm>
                <a:off x="1898" y="1779"/>
                <a:ext cx="56" cy="3"/>
              </a:xfrm>
              <a:prstGeom prst="rect">
                <a:avLst/>
              </a:prstGeom>
              <a:solidFill>
                <a:srgbClr val="999897"/>
              </a:solidFill>
              <a:ln w="9525">
                <a:noFill/>
                <a:miter lim="800000"/>
                <a:headEnd/>
                <a:tailEnd/>
              </a:ln>
            </p:spPr>
            <p:txBody>
              <a:bodyPr/>
              <a:lstStyle/>
              <a:p>
                <a:endParaRPr lang="hu-HU">
                  <a:latin typeface="Calibri" pitchFamily="34" charset="0"/>
                </a:endParaRPr>
              </a:p>
            </p:txBody>
          </p:sp>
          <p:sp>
            <p:nvSpPr>
              <p:cNvPr id="57558" name="Rectangle 1548"/>
              <p:cNvSpPr>
                <a:spLocks noChangeArrowheads="1"/>
              </p:cNvSpPr>
              <p:nvPr/>
            </p:nvSpPr>
            <p:spPr bwMode="auto">
              <a:xfrm>
                <a:off x="1898" y="1778"/>
                <a:ext cx="56" cy="3"/>
              </a:xfrm>
              <a:prstGeom prst="rect">
                <a:avLst/>
              </a:prstGeom>
              <a:solidFill>
                <a:srgbClr val="9A9998"/>
              </a:solidFill>
              <a:ln w="9525">
                <a:noFill/>
                <a:miter lim="800000"/>
                <a:headEnd/>
                <a:tailEnd/>
              </a:ln>
            </p:spPr>
            <p:txBody>
              <a:bodyPr/>
              <a:lstStyle/>
              <a:p>
                <a:endParaRPr lang="hu-HU">
                  <a:latin typeface="Calibri" pitchFamily="34" charset="0"/>
                </a:endParaRPr>
              </a:p>
            </p:txBody>
          </p:sp>
          <p:sp>
            <p:nvSpPr>
              <p:cNvPr id="57559" name="Rectangle 1549"/>
              <p:cNvSpPr>
                <a:spLocks noChangeArrowheads="1"/>
              </p:cNvSpPr>
              <p:nvPr/>
            </p:nvSpPr>
            <p:spPr bwMode="auto">
              <a:xfrm>
                <a:off x="1898" y="1777"/>
                <a:ext cx="56" cy="2"/>
              </a:xfrm>
              <a:prstGeom prst="rect">
                <a:avLst/>
              </a:prstGeom>
              <a:solidFill>
                <a:srgbClr val="9B9A9A"/>
              </a:solidFill>
              <a:ln w="9525">
                <a:noFill/>
                <a:miter lim="800000"/>
                <a:headEnd/>
                <a:tailEnd/>
              </a:ln>
            </p:spPr>
            <p:txBody>
              <a:bodyPr/>
              <a:lstStyle/>
              <a:p>
                <a:endParaRPr lang="hu-HU">
                  <a:latin typeface="Calibri" pitchFamily="34" charset="0"/>
                </a:endParaRPr>
              </a:p>
            </p:txBody>
          </p:sp>
          <p:sp>
            <p:nvSpPr>
              <p:cNvPr id="57560" name="Rectangle 1550"/>
              <p:cNvSpPr>
                <a:spLocks noChangeArrowheads="1"/>
              </p:cNvSpPr>
              <p:nvPr/>
            </p:nvSpPr>
            <p:spPr bwMode="auto">
              <a:xfrm>
                <a:off x="1898" y="1775"/>
                <a:ext cx="56" cy="3"/>
              </a:xfrm>
              <a:prstGeom prst="rect">
                <a:avLst/>
              </a:prstGeom>
              <a:solidFill>
                <a:srgbClr val="9C9B9B"/>
              </a:solidFill>
              <a:ln w="9525">
                <a:noFill/>
                <a:miter lim="800000"/>
                <a:headEnd/>
                <a:tailEnd/>
              </a:ln>
            </p:spPr>
            <p:txBody>
              <a:bodyPr/>
              <a:lstStyle/>
              <a:p>
                <a:endParaRPr lang="hu-HU">
                  <a:latin typeface="Calibri" pitchFamily="34" charset="0"/>
                </a:endParaRPr>
              </a:p>
            </p:txBody>
          </p:sp>
          <p:sp>
            <p:nvSpPr>
              <p:cNvPr id="57561" name="Rectangle 1551"/>
              <p:cNvSpPr>
                <a:spLocks noChangeArrowheads="1"/>
              </p:cNvSpPr>
              <p:nvPr/>
            </p:nvSpPr>
            <p:spPr bwMode="auto">
              <a:xfrm>
                <a:off x="1898" y="1774"/>
                <a:ext cx="56" cy="3"/>
              </a:xfrm>
              <a:prstGeom prst="rect">
                <a:avLst/>
              </a:prstGeom>
              <a:solidFill>
                <a:srgbClr val="9D9C9B"/>
              </a:solidFill>
              <a:ln w="9525">
                <a:noFill/>
                <a:miter lim="800000"/>
                <a:headEnd/>
                <a:tailEnd/>
              </a:ln>
            </p:spPr>
            <p:txBody>
              <a:bodyPr/>
              <a:lstStyle/>
              <a:p>
                <a:endParaRPr lang="hu-HU">
                  <a:latin typeface="Calibri" pitchFamily="34" charset="0"/>
                </a:endParaRPr>
              </a:p>
            </p:txBody>
          </p:sp>
          <p:sp>
            <p:nvSpPr>
              <p:cNvPr id="57562" name="Rectangle 1552"/>
              <p:cNvSpPr>
                <a:spLocks noChangeArrowheads="1"/>
              </p:cNvSpPr>
              <p:nvPr/>
            </p:nvSpPr>
            <p:spPr bwMode="auto">
              <a:xfrm>
                <a:off x="1898" y="1772"/>
                <a:ext cx="56" cy="3"/>
              </a:xfrm>
              <a:prstGeom prst="rect">
                <a:avLst/>
              </a:prstGeom>
              <a:solidFill>
                <a:srgbClr val="9E9D9C"/>
              </a:solidFill>
              <a:ln w="9525">
                <a:noFill/>
                <a:miter lim="800000"/>
                <a:headEnd/>
                <a:tailEnd/>
              </a:ln>
            </p:spPr>
            <p:txBody>
              <a:bodyPr/>
              <a:lstStyle/>
              <a:p>
                <a:endParaRPr lang="hu-HU">
                  <a:latin typeface="Calibri" pitchFamily="34" charset="0"/>
                </a:endParaRPr>
              </a:p>
            </p:txBody>
          </p:sp>
          <p:sp>
            <p:nvSpPr>
              <p:cNvPr id="57563" name="Rectangle 1553"/>
              <p:cNvSpPr>
                <a:spLocks noChangeArrowheads="1"/>
              </p:cNvSpPr>
              <p:nvPr/>
            </p:nvSpPr>
            <p:spPr bwMode="auto">
              <a:xfrm>
                <a:off x="1898" y="1771"/>
                <a:ext cx="56" cy="3"/>
              </a:xfrm>
              <a:prstGeom prst="rect">
                <a:avLst/>
              </a:prstGeom>
              <a:solidFill>
                <a:srgbClr val="9F9E9E"/>
              </a:solidFill>
              <a:ln w="9525">
                <a:noFill/>
                <a:miter lim="800000"/>
                <a:headEnd/>
                <a:tailEnd/>
              </a:ln>
            </p:spPr>
            <p:txBody>
              <a:bodyPr/>
              <a:lstStyle/>
              <a:p>
                <a:endParaRPr lang="hu-HU">
                  <a:latin typeface="Calibri" pitchFamily="34" charset="0"/>
                </a:endParaRPr>
              </a:p>
            </p:txBody>
          </p:sp>
          <p:sp>
            <p:nvSpPr>
              <p:cNvPr id="57564" name="Rectangle 1554"/>
              <p:cNvSpPr>
                <a:spLocks noChangeArrowheads="1"/>
              </p:cNvSpPr>
              <p:nvPr/>
            </p:nvSpPr>
            <p:spPr bwMode="auto">
              <a:xfrm>
                <a:off x="1898" y="1770"/>
                <a:ext cx="56" cy="2"/>
              </a:xfrm>
              <a:prstGeom prst="rect">
                <a:avLst/>
              </a:prstGeom>
              <a:solidFill>
                <a:srgbClr val="A09F9F"/>
              </a:solidFill>
              <a:ln w="9525">
                <a:noFill/>
                <a:miter lim="800000"/>
                <a:headEnd/>
                <a:tailEnd/>
              </a:ln>
            </p:spPr>
            <p:txBody>
              <a:bodyPr/>
              <a:lstStyle/>
              <a:p>
                <a:endParaRPr lang="hu-HU">
                  <a:latin typeface="Calibri" pitchFamily="34" charset="0"/>
                </a:endParaRPr>
              </a:p>
            </p:txBody>
          </p:sp>
          <p:sp>
            <p:nvSpPr>
              <p:cNvPr id="57565" name="Rectangle 1555"/>
              <p:cNvSpPr>
                <a:spLocks noChangeArrowheads="1"/>
              </p:cNvSpPr>
              <p:nvPr/>
            </p:nvSpPr>
            <p:spPr bwMode="auto">
              <a:xfrm>
                <a:off x="1898" y="1768"/>
                <a:ext cx="56" cy="3"/>
              </a:xfrm>
              <a:prstGeom prst="rect">
                <a:avLst/>
              </a:prstGeom>
              <a:solidFill>
                <a:srgbClr val="A1A09F"/>
              </a:solidFill>
              <a:ln w="9525">
                <a:noFill/>
                <a:miter lim="800000"/>
                <a:headEnd/>
                <a:tailEnd/>
              </a:ln>
            </p:spPr>
            <p:txBody>
              <a:bodyPr/>
              <a:lstStyle/>
              <a:p>
                <a:endParaRPr lang="hu-HU">
                  <a:latin typeface="Calibri" pitchFamily="34" charset="0"/>
                </a:endParaRPr>
              </a:p>
            </p:txBody>
          </p:sp>
          <p:sp>
            <p:nvSpPr>
              <p:cNvPr id="57566" name="Rectangle 1556"/>
              <p:cNvSpPr>
                <a:spLocks noChangeArrowheads="1"/>
              </p:cNvSpPr>
              <p:nvPr/>
            </p:nvSpPr>
            <p:spPr bwMode="auto">
              <a:xfrm>
                <a:off x="1898" y="1767"/>
                <a:ext cx="56" cy="3"/>
              </a:xfrm>
              <a:prstGeom prst="rect">
                <a:avLst/>
              </a:prstGeom>
              <a:solidFill>
                <a:srgbClr val="A2A2A1"/>
              </a:solidFill>
              <a:ln w="9525">
                <a:noFill/>
                <a:miter lim="800000"/>
                <a:headEnd/>
                <a:tailEnd/>
              </a:ln>
            </p:spPr>
            <p:txBody>
              <a:bodyPr/>
              <a:lstStyle/>
              <a:p>
                <a:endParaRPr lang="hu-HU">
                  <a:latin typeface="Calibri" pitchFamily="34" charset="0"/>
                </a:endParaRPr>
              </a:p>
            </p:txBody>
          </p:sp>
          <p:sp>
            <p:nvSpPr>
              <p:cNvPr id="57567" name="Rectangle 1557"/>
              <p:cNvSpPr>
                <a:spLocks noChangeArrowheads="1"/>
              </p:cNvSpPr>
              <p:nvPr/>
            </p:nvSpPr>
            <p:spPr bwMode="auto">
              <a:xfrm>
                <a:off x="1898" y="1765"/>
                <a:ext cx="56" cy="3"/>
              </a:xfrm>
              <a:prstGeom prst="rect">
                <a:avLst/>
              </a:prstGeom>
              <a:solidFill>
                <a:srgbClr val="A3A2A2"/>
              </a:solidFill>
              <a:ln w="9525">
                <a:noFill/>
                <a:miter lim="800000"/>
                <a:headEnd/>
                <a:tailEnd/>
              </a:ln>
            </p:spPr>
            <p:txBody>
              <a:bodyPr/>
              <a:lstStyle/>
              <a:p>
                <a:endParaRPr lang="hu-HU">
                  <a:latin typeface="Calibri" pitchFamily="34" charset="0"/>
                </a:endParaRPr>
              </a:p>
            </p:txBody>
          </p:sp>
          <p:sp>
            <p:nvSpPr>
              <p:cNvPr id="57568" name="Rectangle 1558"/>
              <p:cNvSpPr>
                <a:spLocks noChangeArrowheads="1"/>
              </p:cNvSpPr>
              <p:nvPr/>
            </p:nvSpPr>
            <p:spPr bwMode="auto">
              <a:xfrm>
                <a:off x="1898" y="1764"/>
                <a:ext cx="56" cy="3"/>
              </a:xfrm>
              <a:prstGeom prst="rect">
                <a:avLst/>
              </a:prstGeom>
              <a:solidFill>
                <a:srgbClr val="A4A3A3"/>
              </a:solidFill>
              <a:ln w="9525">
                <a:noFill/>
                <a:miter lim="800000"/>
                <a:headEnd/>
                <a:tailEnd/>
              </a:ln>
            </p:spPr>
            <p:txBody>
              <a:bodyPr/>
              <a:lstStyle/>
              <a:p>
                <a:endParaRPr lang="hu-HU">
                  <a:latin typeface="Calibri" pitchFamily="34" charset="0"/>
                </a:endParaRPr>
              </a:p>
            </p:txBody>
          </p:sp>
          <p:sp>
            <p:nvSpPr>
              <p:cNvPr id="57569" name="Rectangle 1559"/>
              <p:cNvSpPr>
                <a:spLocks noChangeArrowheads="1"/>
              </p:cNvSpPr>
              <p:nvPr/>
            </p:nvSpPr>
            <p:spPr bwMode="auto">
              <a:xfrm>
                <a:off x="1898" y="1762"/>
                <a:ext cx="56" cy="3"/>
              </a:xfrm>
              <a:prstGeom prst="rect">
                <a:avLst/>
              </a:prstGeom>
              <a:solidFill>
                <a:srgbClr val="A6A5A4"/>
              </a:solidFill>
              <a:ln w="9525">
                <a:noFill/>
                <a:miter lim="800000"/>
                <a:headEnd/>
                <a:tailEnd/>
              </a:ln>
            </p:spPr>
            <p:txBody>
              <a:bodyPr/>
              <a:lstStyle/>
              <a:p>
                <a:endParaRPr lang="hu-HU">
                  <a:latin typeface="Calibri" pitchFamily="34" charset="0"/>
                </a:endParaRPr>
              </a:p>
            </p:txBody>
          </p:sp>
          <p:sp>
            <p:nvSpPr>
              <p:cNvPr id="57570" name="Rectangle 1560"/>
              <p:cNvSpPr>
                <a:spLocks noChangeArrowheads="1"/>
              </p:cNvSpPr>
              <p:nvPr/>
            </p:nvSpPr>
            <p:spPr bwMode="auto">
              <a:xfrm>
                <a:off x="1898" y="1761"/>
                <a:ext cx="56" cy="3"/>
              </a:xfrm>
              <a:prstGeom prst="rect">
                <a:avLst/>
              </a:prstGeom>
              <a:solidFill>
                <a:srgbClr val="A6A5A5"/>
              </a:solidFill>
              <a:ln w="9525">
                <a:noFill/>
                <a:miter lim="800000"/>
                <a:headEnd/>
                <a:tailEnd/>
              </a:ln>
            </p:spPr>
            <p:txBody>
              <a:bodyPr/>
              <a:lstStyle/>
              <a:p>
                <a:endParaRPr lang="hu-HU">
                  <a:latin typeface="Calibri" pitchFamily="34" charset="0"/>
                </a:endParaRPr>
              </a:p>
            </p:txBody>
          </p:sp>
          <p:sp>
            <p:nvSpPr>
              <p:cNvPr id="57571" name="Rectangle 1561"/>
              <p:cNvSpPr>
                <a:spLocks noChangeArrowheads="1"/>
              </p:cNvSpPr>
              <p:nvPr/>
            </p:nvSpPr>
            <p:spPr bwMode="auto">
              <a:xfrm>
                <a:off x="1898" y="1760"/>
                <a:ext cx="56" cy="2"/>
              </a:xfrm>
              <a:prstGeom prst="rect">
                <a:avLst/>
              </a:prstGeom>
              <a:solidFill>
                <a:srgbClr val="A7A6A6"/>
              </a:solidFill>
              <a:ln w="9525">
                <a:noFill/>
                <a:miter lim="800000"/>
                <a:headEnd/>
                <a:tailEnd/>
              </a:ln>
            </p:spPr>
            <p:txBody>
              <a:bodyPr/>
              <a:lstStyle/>
              <a:p>
                <a:endParaRPr lang="hu-HU">
                  <a:latin typeface="Calibri" pitchFamily="34" charset="0"/>
                </a:endParaRPr>
              </a:p>
            </p:txBody>
          </p:sp>
          <p:sp>
            <p:nvSpPr>
              <p:cNvPr id="57572" name="Rectangle 1562"/>
              <p:cNvSpPr>
                <a:spLocks noChangeArrowheads="1"/>
              </p:cNvSpPr>
              <p:nvPr/>
            </p:nvSpPr>
            <p:spPr bwMode="auto">
              <a:xfrm>
                <a:off x="1898" y="1758"/>
                <a:ext cx="56" cy="3"/>
              </a:xfrm>
              <a:prstGeom prst="rect">
                <a:avLst/>
              </a:prstGeom>
              <a:solidFill>
                <a:srgbClr val="A8A8A7"/>
              </a:solidFill>
              <a:ln w="9525">
                <a:noFill/>
                <a:miter lim="800000"/>
                <a:headEnd/>
                <a:tailEnd/>
              </a:ln>
            </p:spPr>
            <p:txBody>
              <a:bodyPr/>
              <a:lstStyle/>
              <a:p>
                <a:endParaRPr lang="hu-HU">
                  <a:latin typeface="Calibri" pitchFamily="34" charset="0"/>
                </a:endParaRPr>
              </a:p>
            </p:txBody>
          </p:sp>
          <p:sp>
            <p:nvSpPr>
              <p:cNvPr id="57573" name="Rectangle 1563"/>
              <p:cNvSpPr>
                <a:spLocks noChangeArrowheads="1"/>
              </p:cNvSpPr>
              <p:nvPr/>
            </p:nvSpPr>
            <p:spPr bwMode="auto">
              <a:xfrm>
                <a:off x="1898" y="1757"/>
                <a:ext cx="56" cy="3"/>
              </a:xfrm>
              <a:prstGeom prst="rect">
                <a:avLst/>
              </a:prstGeom>
              <a:solidFill>
                <a:srgbClr val="A9A8A8"/>
              </a:solidFill>
              <a:ln w="9525">
                <a:noFill/>
                <a:miter lim="800000"/>
                <a:headEnd/>
                <a:tailEnd/>
              </a:ln>
            </p:spPr>
            <p:txBody>
              <a:bodyPr/>
              <a:lstStyle/>
              <a:p>
                <a:endParaRPr lang="hu-HU">
                  <a:latin typeface="Calibri" pitchFamily="34" charset="0"/>
                </a:endParaRPr>
              </a:p>
            </p:txBody>
          </p:sp>
          <p:sp>
            <p:nvSpPr>
              <p:cNvPr id="57574" name="Rectangle 1564"/>
              <p:cNvSpPr>
                <a:spLocks noChangeArrowheads="1"/>
              </p:cNvSpPr>
              <p:nvPr/>
            </p:nvSpPr>
            <p:spPr bwMode="auto">
              <a:xfrm>
                <a:off x="1898" y="1755"/>
                <a:ext cx="56" cy="3"/>
              </a:xfrm>
              <a:prstGeom prst="rect">
                <a:avLst/>
              </a:prstGeom>
              <a:solidFill>
                <a:srgbClr val="AAA9A9"/>
              </a:solidFill>
              <a:ln w="9525">
                <a:noFill/>
                <a:miter lim="800000"/>
                <a:headEnd/>
                <a:tailEnd/>
              </a:ln>
            </p:spPr>
            <p:txBody>
              <a:bodyPr/>
              <a:lstStyle/>
              <a:p>
                <a:endParaRPr lang="hu-HU">
                  <a:latin typeface="Calibri" pitchFamily="34" charset="0"/>
                </a:endParaRPr>
              </a:p>
            </p:txBody>
          </p:sp>
          <p:sp>
            <p:nvSpPr>
              <p:cNvPr id="57575" name="Rectangle 1565"/>
              <p:cNvSpPr>
                <a:spLocks noChangeArrowheads="1"/>
              </p:cNvSpPr>
              <p:nvPr/>
            </p:nvSpPr>
            <p:spPr bwMode="auto">
              <a:xfrm>
                <a:off x="1898" y="1754"/>
                <a:ext cx="56" cy="3"/>
              </a:xfrm>
              <a:prstGeom prst="rect">
                <a:avLst/>
              </a:prstGeom>
              <a:solidFill>
                <a:srgbClr val="ABABAA"/>
              </a:solidFill>
              <a:ln w="9525">
                <a:noFill/>
                <a:miter lim="800000"/>
                <a:headEnd/>
                <a:tailEnd/>
              </a:ln>
            </p:spPr>
            <p:txBody>
              <a:bodyPr/>
              <a:lstStyle/>
              <a:p>
                <a:endParaRPr lang="hu-HU">
                  <a:latin typeface="Calibri" pitchFamily="34" charset="0"/>
                </a:endParaRPr>
              </a:p>
            </p:txBody>
          </p:sp>
          <p:sp>
            <p:nvSpPr>
              <p:cNvPr id="57576" name="Rectangle 1566"/>
              <p:cNvSpPr>
                <a:spLocks noChangeArrowheads="1"/>
              </p:cNvSpPr>
              <p:nvPr/>
            </p:nvSpPr>
            <p:spPr bwMode="auto">
              <a:xfrm>
                <a:off x="1898" y="1753"/>
                <a:ext cx="56" cy="2"/>
              </a:xfrm>
              <a:prstGeom prst="rect">
                <a:avLst/>
              </a:prstGeom>
              <a:solidFill>
                <a:srgbClr val="ACABAB"/>
              </a:solidFill>
              <a:ln w="9525">
                <a:noFill/>
                <a:miter lim="800000"/>
                <a:headEnd/>
                <a:tailEnd/>
              </a:ln>
            </p:spPr>
            <p:txBody>
              <a:bodyPr/>
              <a:lstStyle/>
              <a:p>
                <a:endParaRPr lang="hu-HU">
                  <a:latin typeface="Calibri" pitchFamily="34" charset="0"/>
                </a:endParaRPr>
              </a:p>
            </p:txBody>
          </p:sp>
          <p:sp>
            <p:nvSpPr>
              <p:cNvPr id="57577" name="Rectangle 1567"/>
              <p:cNvSpPr>
                <a:spLocks noChangeArrowheads="1"/>
              </p:cNvSpPr>
              <p:nvPr/>
            </p:nvSpPr>
            <p:spPr bwMode="auto">
              <a:xfrm>
                <a:off x="1898" y="1751"/>
                <a:ext cx="56" cy="3"/>
              </a:xfrm>
              <a:prstGeom prst="rect">
                <a:avLst/>
              </a:prstGeom>
              <a:solidFill>
                <a:srgbClr val="ADACAB"/>
              </a:solidFill>
              <a:ln w="9525">
                <a:noFill/>
                <a:miter lim="800000"/>
                <a:headEnd/>
                <a:tailEnd/>
              </a:ln>
            </p:spPr>
            <p:txBody>
              <a:bodyPr/>
              <a:lstStyle/>
              <a:p>
                <a:endParaRPr lang="hu-HU">
                  <a:latin typeface="Calibri" pitchFamily="34" charset="0"/>
                </a:endParaRPr>
              </a:p>
            </p:txBody>
          </p:sp>
          <p:sp>
            <p:nvSpPr>
              <p:cNvPr id="57578" name="Rectangle 1568"/>
              <p:cNvSpPr>
                <a:spLocks noChangeArrowheads="1"/>
              </p:cNvSpPr>
              <p:nvPr/>
            </p:nvSpPr>
            <p:spPr bwMode="auto">
              <a:xfrm>
                <a:off x="1898" y="1750"/>
                <a:ext cx="56" cy="3"/>
              </a:xfrm>
              <a:prstGeom prst="rect">
                <a:avLst/>
              </a:prstGeom>
              <a:solidFill>
                <a:srgbClr val="AFAEAE"/>
              </a:solidFill>
              <a:ln w="9525">
                <a:noFill/>
                <a:miter lim="800000"/>
                <a:headEnd/>
                <a:tailEnd/>
              </a:ln>
            </p:spPr>
            <p:txBody>
              <a:bodyPr/>
              <a:lstStyle/>
              <a:p>
                <a:endParaRPr lang="hu-HU">
                  <a:latin typeface="Calibri" pitchFamily="34" charset="0"/>
                </a:endParaRPr>
              </a:p>
            </p:txBody>
          </p:sp>
          <p:sp>
            <p:nvSpPr>
              <p:cNvPr id="57579" name="Rectangle 1569"/>
              <p:cNvSpPr>
                <a:spLocks noChangeArrowheads="1"/>
              </p:cNvSpPr>
              <p:nvPr/>
            </p:nvSpPr>
            <p:spPr bwMode="auto">
              <a:xfrm>
                <a:off x="1898" y="1748"/>
                <a:ext cx="56" cy="3"/>
              </a:xfrm>
              <a:prstGeom prst="rect">
                <a:avLst/>
              </a:prstGeom>
              <a:solidFill>
                <a:srgbClr val="B0AFAF"/>
              </a:solidFill>
              <a:ln w="9525">
                <a:noFill/>
                <a:miter lim="800000"/>
                <a:headEnd/>
                <a:tailEnd/>
              </a:ln>
            </p:spPr>
            <p:txBody>
              <a:bodyPr/>
              <a:lstStyle/>
              <a:p>
                <a:endParaRPr lang="hu-HU">
                  <a:latin typeface="Calibri" pitchFamily="34" charset="0"/>
                </a:endParaRPr>
              </a:p>
            </p:txBody>
          </p:sp>
          <p:sp>
            <p:nvSpPr>
              <p:cNvPr id="57580" name="Rectangle 1570"/>
              <p:cNvSpPr>
                <a:spLocks noChangeArrowheads="1"/>
              </p:cNvSpPr>
              <p:nvPr/>
            </p:nvSpPr>
            <p:spPr bwMode="auto">
              <a:xfrm>
                <a:off x="1898" y="1747"/>
                <a:ext cx="56" cy="3"/>
              </a:xfrm>
              <a:prstGeom prst="rect">
                <a:avLst/>
              </a:prstGeom>
              <a:solidFill>
                <a:srgbClr val="B1B0B0"/>
              </a:solidFill>
              <a:ln w="9525">
                <a:noFill/>
                <a:miter lim="800000"/>
                <a:headEnd/>
                <a:tailEnd/>
              </a:ln>
            </p:spPr>
            <p:txBody>
              <a:bodyPr/>
              <a:lstStyle/>
              <a:p>
                <a:endParaRPr lang="hu-HU">
                  <a:latin typeface="Calibri" pitchFamily="34" charset="0"/>
                </a:endParaRPr>
              </a:p>
            </p:txBody>
          </p:sp>
          <p:sp>
            <p:nvSpPr>
              <p:cNvPr id="57581" name="Rectangle 1571"/>
              <p:cNvSpPr>
                <a:spLocks noChangeArrowheads="1"/>
              </p:cNvSpPr>
              <p:nvPr/>
            </p:nvSpPr>
            <p:spPr bwMode="auto">
              <a:xfrm>
                <a:off x="1898" y="1746"/>
                <a:ext cx="56" cy="2"/>
              </a:xfrm>
              <a:prstGeom prst="rect">
                <a:avLst/>
              </a:prstGeom>
              <a:solidFill>
                <a:srgbClr val="B2B1B1"/>
              </a:solidFill>
              <a:ln w="9525">
                <a:noFill/>
                <a:miter lim="800000"/>
                <a:headEnd/>
                <a:tailEnd/>
              </a:ln>
            </p:spPr>
            <p:txBody>
              <a:bodyPr/>
              <a:lstStyle/>
              <a:p>
                <a:endParaRPr lang="hu-HU">
                  <a:latin typeface="Calibri" pitchFamily="34" charset="0"/>
                </a:endParaRPr>
              </a:p>
            </p:txBody>
          </p:sp>
          <p:sp>
            <p:nvSpPr>
              <p:cNvPr id="57582" name="Rectangle 1572"/>
              <p:cNvSpPr>
                <a:spLocks noChangeArrowheads="1"/>
              </p:cNvSpPr>
              <p:nvPr/>
            </p:nvSpPr>
            <p:spPr bwMode="auto">
              <a:xfrm>
                <a:off x="1898" y="1744"/>
                <a:ext cx="56" cy="3"/>
              </a:xfrm>
              <a:prstGeom prst="rect">
                <a:avLst/>
              </a:prstGeom>
              <a:solidFill>
                <a:srgbClr val="B4B4B3"/>
              </a:solidFill>
              <a:ln w="9525">
                <a:noFill/>
                <a:miter lim="800000"/>
                <a:headEnd/>
                <a:tailEnd/>
              </a:ln>
            </p:spPr>
            <p:txBody>
              <a:bodyPr/>
              <a:lstStyle/>
              <a:p>
                <a:endParaRPr lang="hu-HU">
                  <a:latin typeface="Calibri" pitchFamily="34" charset="0"/>
                </a:endParaRPr>
              </a:p>
            </p:txBody>
          </p:sp>
          <p:sp>
            <p:nvSpPr>
              <p:cNvPr id="57583" name="Rectangle 1573"/>
              <p:cNvSpPr>
                <a:spLocks noChangeArrowheads="1"/>
              </p:cNvSpPr>
              <p:nvPr/>
            </p:nvSpPr>
            <p:spPr bwMode="auto">
              <a:xfrm>
                <a:off x="1898" y="1743"/>
                <a:ext cx="56" cy="3"/>
              </a:xfrm>
              <a:prstGeom prst="rect">
                <a:avLst/>
              </a:prstGeom>
              <a:solidFill>
                <a:srgbClr val="B5B5B4"/>
              </a:solidFill>
              <a:ln w="9525">
                <a:noFill/>
                <a:miter lim="800000"/>
                <a:headEnd/>
                <a:tailEnd/>
              </a:ln>
            </p:spPr>
            <p:txBody>
              <a:bodyPr/>
              <a:lstStyle/>
              <a:p>
                <a:endParaRPr lang="hu-HU">
                  <a:latin typeface="Calibri" pitchFamily="34" charset="0"/>
                </a:endParaRPr>
              </a:p>
            </p:txBody>
          </p:sp>
          <p:sp>
            <p:nvSpPr>
              <p:cNvPr id="57584" name="Rectangle 1574"/>
              <p:cNvSpPr>
                <a:spLocks noChangeArrowheads="1"/>
              </p:cNvSpPr>
              <p:nvPr/>
            </p:nvSpPr>
            <p:spPr bwMode="auto">
              <a:xfrm>
                <a:off x="1898" y="1741"/>
                <a:ext cx="56" cy="3"/>
              </a:xfrm>
              <a:prstGeom prst="rect">
                <a:avLst/>
              </a:prstGeom>
              <a:solidFill>
                <a:srgbClr val="B6B6B5"/>
              </a:solidFill>
              <a:ln w="9525">
                <a:noFill/>
                <a:miter lim="800000"/>
                <a:headEnd/>
                <a:tailEnd/>
              </a:ln>
            </p:spPr>
            <p:txBody>
              <a:bodyPr/>
              <a:lstStyle/>
              <a:p>
                <a:endParaRPr lang="hu-HU">
                  <a:latin typeface="Calibri" pitchFamily="34" charset="0"/>
                </a:endParaRPr>
              </a:p>
            </p:txBody>
          </p:sp>
          <p:sp>
            <p:nvSpPr>
              <p:cNvPr id="57585" name="Rectangle 1575"/>
              <p:cNvSpPr>
                <a:spLocks noChangeArrowheads="1"/>
              </p:cNvSpPr>
              <p:nvPr/>
            </p:nvSpPr>
            <p:spPr bwMode="auto">
              <a:xfrm>
                <a:off x="1898" y="1740"/>
                <a:ext cx="56" cy="3"/>
              </a:xfrm>
              <a:prstGeom prst="rect">
                <a:avLst/>
              </a:prstGeom>
              <a:solidFill>
                <a:srgbClr val="B8B8B7"/>
              </a:solidFill>
              <a:ln w="9525">
                <a:noFill/>
                <a:miter lim="800000"/>
                <a:headEnd/>
                <a:tailEnd/>
              </a:ln>
            </p:spPr>
            <p:txBody>
              <a:bodyPr/>
              <a:lstStyle/>
              <a:p>
                <a:endParaRPr lang="hu-HU">
                  <a:latin typeface="Calibri" pitchFamily="34" charset="0"/>
                </a:endParaRPr>
              </a:p>
            </p:txBody>
          </p:sp>
          <p:sp>
            <p:nvSpPr>
              <p:cNvPr id="57586" name="Rectangle 1576"/>
              <p:cNvSpPr>
                <a:spLocks noChangeArrowheads="1"/>
              </p:cNvSpPr>
              <p:nvPr/>
            </p:nvSpPr>
            <p:spPr bwMode="auto">
              <a:xfrm>
                <a:off x="1898" y="1739"/>
                <a:ext cx="56" cy="2"/>
              </a:xfrm>
              <a:prstGeom prst="rect">
                <a:avLst/>
              </a:prstGeom>
              <a:solidFill>
                <a:srgbClr val="B9B9B8"/>
              </a:solidFill>
              <a:ln w="9525">
                <a:noFill/>
                <a:miter lim="800000"/>
                <a:headEnd/>
                <a:tailEnd/>
              </a:ln>
            </p:spPr>
            <p:txBody>
              <a:bodyPr/>
              <a:lstStyle/>
              <a:p>
                <a:endParaRPr lang="hu-HU">
                  <a:latin typeface="Calibri" pitchFamily="34" charset="0"/>
                </a:endParaRPr>
              </a:p>
            </p:txBody>
          </p:sp>
          <p:sp>
            <p:nvSpPr>
              <p:cNvPr id="57587" name="Rectangle 1577"/>
              <p:cNvSpPr>
                <a:spLocks noChangeArrowheads="1"/>
              </p:cNvSpPr>
              <p:nvPr/>
            </p:nvSpPr>
            <p:spPr bwMode="auto">
              <a:xfrm>
                <a:off x="1898" y="1737"/>
                <a:ext cx="56" cy="3"/>
              </a:xfrm>
              <a:prstGeom prst="rect">
                <a:avLst/>
              </a:prstGeom>
              <a:solidFill>
                <a:srgbClr val="BABAB9"/>
              </a:solidFill>
              <a:ln w="9525">
                <a:noFill/>
                <a:miter lim="800000"/>
                <a:headEnd/>
                <a:tailEnd/>
              </a:ln>
            </p:spPr>
            <p:txBody>
              <a:bodyPr/>
              <a:lstStyle/>
              <a:p>
                <a:endParaRPr lang="hu-HU">
                  <a:latin typeface="Calibri" pitchFamily="34" charset="0"/>
                </a:endParaRPr>
              </a:p>
            </p:txBody>
          </p:sp>
          <p:sp>
            <p:nvSpPr>
              <p:cNvPr id="57588" name="Rectangle 1578"/>
              <p:cNvSpPr>
                <a:spLocks noChangeArrowheads="1"/>
              </p:cNvSpPr>
              <p:nvPr/>
            </p:nvSpPr>
            <p:spPr bwMode="auto">
              <a:xfrm>
                <a:off x="1898" y="1736"/>
                <a:ext cx="56" cy="3"/>
              </a:xfrm>
              <a:prstGeom prst="rect">
                <a:avLst/>
              </a:prstGeom>
              <a:solidFill>
                <a:srgbClr val="BCBCBB"/>
              </a:solidFill>
              <a:ln w="9525">
                <a:noFill/>
                <a:miter lim="800000"/>
                <a:headEnd/>
                <a:tailEnd/>
              </a:ln>
            </p:spPr>
            <p:txBody>
              <a:bodyPr/>
              <a:lstStyle/>
              <a:p>
                <a:endParaRPr lang="hu-HU">
                  <a:latin typeface="Calibri" pitchFamily="34" charset="0"/>
                </a:endParaRPr>
              </a:p>
            </p:txBody>
          </p:sp>
          <p:sp>
            <p:nvSpPr>
              <p:cNvPr id="57589" name="Rectangle 1579"/>
              <p:cNvSpPr>
                <a:spLocks noChangeArrowheads="1"/>
              </p:cNvSpPr>
              <p:nvPr/>
            </p:nvSpPr>
            <p:spPr bwMode="auto">
              <a:xfrm>
                <a:off x="1898" y="1734"/>
                <a:ext cx="56" cy="3"/>
              </a:xfrm>
              <a:prstGeom prst="rect">
                <a:avLst/>
              </a:prstGeom>
              <a:solidFill>
                <a:srgbClr val="BDBDBC"/>
              </a:solidFill>
              <a:ln w="9525">
                <a:noFill/>
                <a:miter lim="800000"/>
                <a:headEnd/>
                <a:tailEnd/>
              </a:ln>
            </p:spPr>
            <p:txBody>
              <a:bodyPr/>
              <a:lstStyle/>
              <a:p>
                <a:endParaRPr lang="hu-HU">
                  <a:latin typeface="Calibri" pitchFamily="34" charset="0"/>
                </a:endParaRPr>
              </a:p>
            </p:txBody>
          </p:sp>
          <p:sp>
            <p:nvSpPr>
              <p:cNvPr id="57590" name="Rectangle 1580"/>
              <p:cNvSpPr>
                <a:spLocks noChangeArrowheads="1"/>
              </p:cNvSpPr>
              <p:nvPr/>
            </p:nvSpPr>
            <p:spPr bwMode="auto">
              <a:xfrm>
                <a:off x="1898" y="1733"/>
                <a:ext cx="56" cy="3"/>
              </a:xfrm>
              <a:prstGeom prst="rect">
                <a:avLst/>
              </a:prstGeom>
              <a:solidFill>
                <a:srgbClr val="BEBEBD"/>
              </a:solidFill>
              <a:ln w="9525">
                <a:noFill/>
                <a:miter lim="800000"/>
                <a:headEnd/>
                <a:tailEnd/>
              </a:ln>
            </p:spPr>
            <p:txBody>
              <a:bodyPr/>
              <a:lstStyle/>
              <a:p>
                <a:endParaRPr lang="hu-HU">
                  <a:latin typeface="Calibri" pitchFamily="34" charset="0"/>
                </a:endParaRPr>
              </a:p>
            </p:txBody>
          </p:sp>
          <p:sp>
            <p:nvSpPr>
              <p:cNvPr id="57591" name="Rectangle 1581"/>
              <p:cNvSpPr>
                <a:spLocks noChangeArrowheads="1"/>
              </p:cNvSpPr>
              <p:nvPr/>
            </p:nvSpPr>
            <p:spPr bwMode="auto">
              <a:xfrm>
                <a:off x="1898" y="1732"/>
                <a:ext cx="56" cy="2"/>
              </a:xfrm>
              <a:prstGeom prst="rect">
                <a:avLst/>
              </a:prstGeom>
              <a:solidFill>
                <a:srgbClr val="C0C0BF"/>
              </a:solidFill>
              <a:ln w="9525">
                <a:noFill/>
                <a:miter lim="800000"/>
                <a:headEnd/>
                <a:tailEnd/>
              </a:ln>
            </p:spPr>
            <p:txBody>
              <a:bodyPr/>
              <a:lstStyle/>
              <a:p>
                <a:endParaRPr lang="hu-HU">
                  <a:latin typeface="Calibri" pitchFamily="34" charset="0"/>
                </a:endParaRPr>
              </a:p>
            </p:txBody>
          </p:sp>
          <p:sp>
            <p:nvSpPr>
              <p:cNvPr id="57592" name="Rectangle 1582"/>
              <p:cNvSpPr>
                <a:spLocks noChangeArrowheads="1"/>
              </p:cNvSpPr>
              <p:nvPr/>
            </p:nvSpPr>
            <p:spPr bwMode="auto">
              <a:xfrm>
                <a:off x="1898" y="1730"/>
                <a:ext cx="56" cy="3"/>
              </a:xfrm>
              <a:prstGeom prst="rect">
                <a:avLst/>
              </a:prstGeom>
              <a:solidFill>
                <a:srgbClr val="C1C1C0"/>
              </a:solidFill>
              <a:ln w="9525">
                <a:noFill/>
                <a:miter lim="800000"/>
                <a:headEnd/>
                <a:tailEnd/>
              </a:ln>
            </p:spPr>
            <p:txBody>
              <a:bodyPr/>
              <a:lstStyle/>
              <a:p>
                <a:endParaRPr lang="hu-HU">
                  <a:latin typeface="Calibri" pitchFamily="34" charset="0"/>
                </a:endParaRPr>
              </a:p>
            </p:txBody>
          </p:sp>
          <p:sp>
            <p:nvSpPr>
              <p:cNvPr id="57593" name="Rectangle 1583"/>
              <p:cNvSpPr>
                <a:spLocks noChangeArrowheads="1"/>
              </p:cNvSpPr>
              <p:nvPr/>
            </p:nvSpPr>
            <p:spPr bwMode="auto">
              <a:xfrm>
                <a:off x="1898" y="1729"/>
                <a:ext cx="56" cy="3"/>
              </a:xfrm>
              <a:prstGeom prst="rect">
                <a:avLst/>
              </a:prstGeom>
              <a:solidFill>
                <a:srgbClr val="C2C2C1"/>
              </a:solidFill>
              <a:ln w="9525">
                <a:noFill/>
                <a:miter lim="800000"/>
                <a:headEnd/>
                <a:tailEnd/>
              </a:ln>
            </p:spPr>
            <p:txBody>
              <a:bodyPr/>
              <a:lstStyle/>
              <a:p>
                <a:endParaRPr lang="hu-HU">
                  <a:latin typeface="Calibri" pitchFamily="34" charset="0"/>
                </a:endParaRPr>
              </a:p>
            </p:txBody>
          </p:sp>
          <p:sp>
            <p:nvSpPr>
              <p:cNvPr id="57594" name="Rectangle 1584"/>
              <p:cNvSpPr>
                <a:spLocks noChangeArrowheads="1"/>
              </p:cNvSpPr>
              <p:nvPr/>
            </p:nvSpPr>
            <p:spPr bwMode="auto">
              <a:xfrm>
                <a:off x="1898" y="1727"/>
                <a:ext cx="56" cy="3"/>
              </a:xfrm>
              <a:prstGeom prst="rect">
                <a:avLst/>
              </a:prstGeom>
              <a:solidFill>
                <a:srgbClr val="C4C4C3"/>
              </a:solidFill>
              <a:ln w="9525">
                <a:noFill/>
                <a:miter lim="800000"/>
                <a:headEnd/>
                <a:tailEnd/>
              </a:ln>
            </p:spPr>
            <p:txBody>
              <a:bodyPr/>
              <a:lstStyle/>
              <a:p>
                <a:endParaRPr lang="hu-HU">
                  <a:latin typeface="Calibri" pitchFamily="34" charset="0"/>
                </a:endParaRPr>
              </a:p>
            </p:txBody>
          </p:sp>
          <p:sp>
            <p:nvSpPr>
              <p:cNvPr id="57595" name="Rectangle 1585"/>
              <p:cNvSpPr>
                <a:spLocks noChangeArrowheads="1"/>
              </p:cNvSpPr>
              <p:nvPr/>
            </p:nvSpPr>
            <p:spPr bwMode="auto">
              <a:xfrm>
                <a:off x="1898" y="1726"/>
                <a:ext cx="56" cy="3"/>
              </a:xfrm>
              <a:prstGeom prst="rect">
                <a:avLst/>
              </a:prstGeom>
              <a:solidFill>
                <a:srgbClr val="C5C4C4"/>
              </a:solidFill>
              <a:ln w="9525">
                <a:noFill/>
                <a:miter lim="800000"/>
                <a:headEnd/>
                <a:tailEnd/>
              </a:ln>
            </p:spPr>
            <p:txBody>
              <a:bodyPr/>
              <a:lstStyle/>
              <a:p>
                <a:endParaRPr lang="hu-HU">
                  <a:latin typeface="Calibri" pitchFamily="34" charset="0"/>
                </a:endParaRPr>
              </a:p>
            </p:txBody>
          </p:sp>
          <p:sp>
            <p:nvSpPr>
              <p:cNvPr id="57596" name="Rectangle 1586"/>
              <p:cNvSpPr>
                <a:spLocks noChangeArrowheads="1"/>
              </p:cNvSpPr>
              <p:nvPr/>
            </p:nvSpPr>
            <p:spPr bwMode="auto">
              <a:xfrm>
                <a:off x="1898" y="1724"/>
                <a:ext cx="56" cy="3"/>
              </a:xfrm>
              <a:prstGeom prst="rect">
                <a:avLst/>
              </a:prstGeom>
              <a:solidFill>
                <a:srgbClr val="C6C5C5"/>
              </a:solidFill>
              <a:ln w="9525">
                <a:noFill/>
                <a:miter lim="800000"/>
                <a:headEnd/>
                <a:tailEnd/>
              </a:ln>
            </p:spPr>
            <p:txBody>
              <a:bodyPr/>
              <a:lstStyle/>
              <a:p>
                <a:endParaRPr lang="hu-HU">
                  <a:latin typeface="Calibri" pitchFamily="34" charset="0"/>
                </a:endParaRPr>
              </a:p>
            </p:txBody>
          </p:sp>
          <p:sp>
            <p:nvSpPr>
              <p:cNvPr id="57597" name="Rectangle 1587"/>
              <p:cNvSpPr>
                <a:spLocks noChangeArrowheads="1"/>
              </p:cNvSpPr>
              <p:nvPr/>
            </p:nvSpPr>
            <p:spPr bwMode="auto">
              <a:xfrm>
                <a:off x="1898" y="1723"/>
                <a:ext cx="56" cy="3"/>
              </a:xfrm>
              <a:prstGeom prst="rect">
                <a:avLst/>
              </a:prstGeom>
              <a:solidFill>
                <a:srgbClr val="C7C6C6"/>
              </a:solidFill>
              <a:ln w="9525">
                <a:noFill/>
                <a:miter lim="800000"/>
                <a:headEnd/>
                <a:tailEnd/>
              </a:ln>
            </p:spPr>
            <p:txBody>
              <a:bodyPr/>
              <a:lstStyle/>
              <a:p>
                <a:endParaRPr lang="hu-HU">
                  <a:latin typeface="Calibri" pitchFamily="34" charset="0"/>
                </a:endParaRPr>
              </a:p>
            </p:txBody>
          </p:sp>
          <p:sp>
            <p:nvSpPr>
              <p:cNvPr id="57598" name="Rectangle 1588"/>
              <p:cNvSpPr>
                <a:spLocks noChangeArrowheads="1"/>
              </p:cNvSpPr>
              <p:nvPr/>
            </p:nvSpPr>
            <p:spPr bwMode="auto">
              <a:xfrm>
                <a:off x="1898" y="1722"/>
                <a:ext cx="56" cy="2"/>
              </a:xfrm>
              <a:prstGeom prst="rect">
                <a:avLst/>
              </a:prstGeom>
              <a:solidFill>
                <a:srgbClr val="C9C8C8"/>
              </a:solidFill>
              <a:ln w="9525">
                <a:noFill/>
                <a:miter lim="800000"/>
                <a:headEnd/>
                <a:tailEnd/>
              </a:ln>
            </p:spPr>
            <p:txBody>
              <a:bodyPr/>
              <a:lstStyle/>
              <a:p>
                <a:endParaRPr lang="hu-HU">
                  <a:latin typeface="Calibri" pitchFamily="34" charset="0"/>
                </a:endParaRPr>
              </a:p>
            </p:txBody>
          </p:sp>
          <p:sp>
            <p:nvSpPr>
              <p:cNvPr id="57599" name="Rectangle 1589"/>
              <p:cNvSpPr>
                <a:spLocks noChangeArrowheads="1"/>
              </p:cNvSpPr>
              <p:nvPr/>
            </p:nvSpPr>
            <p:spPr bwMode="auto">
              <a:xfrm>
                <a:off x="1898" y="1720"/>
                <a:ext cx="56" cy="3"/>
              </a:xfrm>
              <a:prstGeom prst="rect">
                <a:avLst/>
              </a:prstGeom>
              <a:solidFill>
                <a:srgbClr val="CAC9C9"/>
              </a:solidFill>
              <a:ln w="9525">
                <a:noFill/>
                <a:miter lim="800000"/>
                <a:headEnd/>
                <a:tailEnd/>
              </a:ln>
            </p:spPr>
            <p:txBody>
              <a:bodyPr/>
              <a:lstStyle/>
              <a:p>
                <a:endParaRPr lang="hu-HU">
                  <a:latin typeface="Calibri" pitchFamily="34" charset="0"/>
                </a:endParaRPr>
              </a:p>
            </p:txBody>
          </p:sp>
          <p:sp>
            <p:nvSpPr>
              <p:cNvPr id="57600" name="Rectangle 1590"/>
              <p:cNvSpPr>
                <a:spLocks noChangeArrowheads="1"/>
              </p:cNvSpPr>
              <p:nvPr/>
            </p:nvSpPr>
            <p:spPr bwMode="auto">
              <a:xfrm>
                <a:off x="1898" y="1719"/>
                <a:ext cx="56" cy="3"/>
              </a:xfrm>
              <a:prstGeom prst="rect">
                <a:avLst/>
              </a:prstGeom>
              <a:solidFill>
                <a:srgbClr val="CBCACA"/>
              </a:solidFill>
              <a:ln w="9525">
                <a:noFill/>
                <a:miter lim="800000"/>
                <a:headEnd/>
                <a:tailEnd/>
              </a:ln>
            </p:spPr>
            <p:txBody>
              <a:bodyPr/>
              <a:lstStyle/>
              <a:p>
                <a:endParaRPr lang="hu-HU">
                  <a:latin typeface="Calibri" pitchFamily="34" charset="0"/>
                </a:endParaRPr>
              </a:p>
            </p:txBody>
          </p:sp>
          <p:sp>
            <p:nvSpPr>
              <p:cNvPr id="57601" name="Rectangle 1591"/>
              <p:cNvSpPr>
                <a:spLocks noChangeArrowheads="1"/>
              </p:cNvSpPr>
              <p:nvPr/>
            </p:nvSpPr>
            <p:spPr bwMode="auto">
              <a:xfrm>
                <a:off x="1898" y="1717"/>
                <a:ext cx="56" cy="3"/>
              </a:xfrm>
              <a:prstGeom prst="rect">
                <a:avLst/>
              </a:prstGeom>
              <a:solidFill>
                <a:srgbClr val="CCCCCB"/>
              </a:solidFill>
              <a:ln w="9525">
                <a:noFill/>
                <a:miter lim="800000"/>
                <a:headEnd/>
                <a:tailEnd/>
              </a:ln>
            </p:spPr>
            <p:txBody>
              <a:bodyPr/>
              <a:lstStyle/>
              <a:p>
                <a:endParaRPr lang="hu-HU">
                  <a:latin typeface="Calibri" pitchFamily="34" charset="0"/>
                </a:endParaRPr>
              </a:p>
            </p:txBody>
          </p:sp>
          <p:sp>
            <p:nvSpPr>
              <p:cNvPr id="57602" name="Rectangle 1592"/>
              <p:cNvSpPr>
                <a:spLocks noChangeArrowheads="1"/>
              </p:cNvSpPr>
              <p:nvPr/>
            </p:nvSpPr>
            <p:spPr bwMode="auto">
              <a:xfrm>
                <a:off x="1898" y="1716"/>
                <a:ext cx="56" cy="3"/>
              </a:xfrm>
              <a:prstGeom prst="rect">
                <a:avLst/>
              </a:prstGeom>
              <a:solidFill>
                <a:srgbClr val="CDCDCC"/>
              </a:solidFill>
              <a:ln w="9525">
                <a:noFill/>
                <a:miter lim="800000"/>
                <a:headEnd/>
                <a:tailEnd/>
              </a:ln>
            </p:spPr>
            <p:txBody>
              <a:bodyPr/>
              <a:lstStyle/>
              <a:p>
                <a:endParaRPr lang="hu-HU">
                  <a:latin typeface="Calibri" pitchFamily="34" charset="0"/>
                </a:endParaRPr>
              </a:p>
            </p:txBody>
          </p:sp>
          <p:sp>
            <p:nvSpPr>
              <p:cNvPr id="57603" name="Rectangle 1593"/>
              <p:cNvSpPr>
                <a:spLocks noChangeArrowheads="1"/>
              </p:cNvSpPr>
              <p:nvPr/>
            </p:nvSpPr>
            <p:spPr bwMode="auto">
              <a:xfrm>
                <a:off x="1898" y="1715"/>
                <a:ext cx="56" cy="2"/>
              </a:xfrm>
              <a:prstGeom prst="rect">
                <a:avLst/>
              </a:prstGeom>
              <a:solidFill>
                <a:srgbClr val="CECECD"/>
              </a:solidFill>
              <a:ln w="9525">
                <a:noFill/>
                <a:miter lim="800000"/>
                <a:headEnd/>
                <a:tailEnd/>
              </a:ln>
            </p:spPr>
            <p:txBody>
              <a:bodyPr/>
              <a:lstStyle/>
              <a:p>
                <a:endParaRPr lang="hu-HU">
                  <a:latin typeface="Calibri" pitchFamily="34" charset="0"/>
                </a:endParaRPr>
              </a:p>
            </p:txBody>
          </p:sp>
          <p:sp>
            <p:nvSpPr>
              <p:cNvPr id="57604" name="Rectangle 1594"/>
              <p:cNvSpPr>
                <a:spLocks noChangeArrowheads="1"/>
              </p:cNvSpPr>
              <p:nvPr/>
            </p:nvSpPr>
            <p:spPr bwMode="auto">
              <a:xfrm>
                <a:off x="1898" y="1713"/>
                <a:ext cx="56" cy="3"/>
              </a:xfrm>
              <a:prstGeom prst="rect">
                <a:avLst/>
              </a:prstGeom>
              <a:solidFill>
                <a:srgbClr val="D0CFCF"/>
              </a:solidFill>
              <a:ln w="9525">
                <a:noFill/>
                <a:miter lim="800000"/>
                <a:headEnd/>
                <a:tailEnd/>
              </a:ln>
            </p:spPr>
            <p:txBody>
              <a:bodyPr/>
              <a:lstStyle/>
              <a:p>
                <a:endParaRPr lang="hu-HU">
                  <a:latin typeface="Calibri" pitchFamily="34" charset="0"/>
                </a:endParaRPr>
              </a:p>
            </p:txBody>
          </p:sp>
          <p:sp>
            <p:nvSpPr>
              <p:cNvPr id="57605" name="Rectangle 1595"/>
              <p:cNvSpPr>
                <a:spLocks noChangeArrowheads="1"/>
              </p:cNvSpPr>
              <p:nvPr/>
            </p:nvSpPr>
            <p:spPr bwMode="auto">
              <a:xfrm>
                <a:off x="1898" y="1712"/>
                <a:ext cx="56" cy="3"/>
              </a:xfrm>
              <a:prstGeom prst="rect">
                <a:avLst/>
              </a:prstGeom>
              <a:solidFill>
                <a:srgbClr val="D1D0D0"/>
              </a:solidFill>
              <a:ln w="9525">
                <a:noFill/>
                <a:miter lim="800000"/>
                <a:headEnd/>
                <a:tailEnd/>
              </a:ln>
            </p:spPr>
            <p:txBody>
              <a:bodyPr/>
              <a:lstStyle/>
              <a:p>
                <a:endParaRPr lang="hu-HU">
                  <a:latin typeface="Calibri" pitchFamily="34" charset="0"/>
                </a:endParaRPr>
              </a:p>
            </p:txBody>
          </p:sp>
          <p:sp>
            <p:nvSpPr>
              <p:cNvPr id="57606" name="Rectangle 1596"/>
              <p:cNvSpPr>
                <a:spLocks noChangeArrowheads="1"/>
              </p:cNvSpPr>
              <p:nvPr/>
            </p:nvSpPr>
            <p:spPr bwMode="auto">
              <a:xfrm>
                <a:off x="1898" y="1710"/>
                <a:ext cx="56" cy="3"/>
              </a:xfrm>
              <a:prstGeom prst="rect">
                <a:avLst/>
              </a:prstGeom>
              <a:solidFill>
                <a:srgbClr val="D3D2D2"/>
              </a:solidFill>
              <a:ln w="9525">
                <a:noFill/>
                <a:miter lim="800000"/>
                <a:headEnd/>
                <a:tailEnd/>
              </a:ln>
            </p:spPr>
            <p:txBody>
              <a:bodyPr/>
              <a:lstStyle/>
              <a:p>
                <a:endParaRPr lang="hu-HU">
                  <a:latin typeface="Calibri" pitchFamily="34" charset="0"/>
                </a:endParaRPr>
              </a:p>
            </p:txBody>
          </p:sp>
          <p:sp>
            <p:nvSpPr>
              <p:cNvPr id="57607" name="Rectangle 1597"/>
              <p:cNvSpPr>
                <a:spLocks noChangeArrowheads="1"/>
              </p:cNvSpPr>
              <p:nvPr/>
            </p:nvSpPr>
            <p:spPr bwMode="auto">
              <a:xfrm>
                <a:off x="1898" y="1709"/>
                <a:ext cx="56" cy="3"/>
              </a:xfrm>
              <a:prstGeom prst="rect">
                <a:avLst/>
              </a:prstGeom>
              <a:solidFill>
                <a:srgbClr val="D5D5D5"/>
              </a:solidFill>
              <a:ln w="9525">
                <a:noFill/>
                <a:miter lim="800000"/>
                <a:headEnd/>
                <a:tailEnd/>
              </a:ln>
            </p:spPr>
            <p:txBody>
              <a:bodyPr/>
              <a:lstStyle/>
              <a:p>
                <a:endParaRPr lang="hu-HU">
                  <a:latin typeface="Calibri" pitchFamily="34" charset="0"/>
                </a:endParaRPr>
              </a:p>
            </p:txBody>
          </p:sp>
          <p:sp>
            <p:nvSpPr>
              <p:cNvPr id="57608" name="Rectangle 1598"/>
              <p:cNvSpPr>
                <a:spLocks noChangeArrowheads="1"/>
              </p:cNvSpPr>
              <p:nvPr/>
            </p:nvSpPr>
            <p:spPr bwMode="auto">
              <a:xfrm>
                <a:off x="1898" y="1708"/>
                <a:ext cx="56" cy="2"/>
              </a:xfrm>
              <a:prstGeom prst="rect">
                <a:avLst/>
              </a:prstGeom>
              <a:solidFill>
                <a:srgbClr val="D7D6D6"/>
              </a:solidFill>
              <a:ln w="9525">
                <a:noFill/>
                <a:miter lim="800000"/>
                <a:headEnd/>
                <a:tailEnd/>
              </a:ln>
            </p:spPr>
            <p:txBody>
              <a:bodyPr/>
              <a:lstStyle/>
              <a:p>
                <a:endParaRPr lang="hu-HU">
                  <a:latin typeface="Calibri" pitchFamily="34" charset="0"/>
                </a:endParaRPr>
              </a:p>
            </p:txBody>
          </p:sp>
          <p:sp>
            <p:nvSpPr>
              <p:cNvPr id="57609" name="Rectangle 1599"/>
              <p:cNvSpPr>
                <a:spLocks noChangeArrowheads="1"/>
              </p:cNvSpPr>
              <p:nvPr/>
            </p:nvSpPr>
            <p:spPr bwMode="auto">
              <a:xfrm>
                <a:off x="1898" y="1706"/>
                <a:ext cx="56" cy="3"/>
              </a:xfrm>
              <a:prstGeom prst="rect">
                <a:avLst/>
              </a:prstGeom>
              <a:solidFill>
                <a:srgbClr val="D8D8D7"/>
              </a:solidFill>
              <a:ln w="9525">
                <a:noFill/>
                <a:miter lim="800000"/>
                <a:headEnd/>
                <a:tailEnd/>
              </a:ln>
            </p:spPr>
            <p:txBody>
              <a:bodyPr/>
              <a:lstStyle/>
              <a:p>
                <a:endParaRPr lang="hu-HU">
                  <a:latin typeface="Calibri" pitchFamily="34" charset="0"/>
                </a:endParaRPr>
              </a:p>
            </p:txBody>
          </p:sp>
          <p:sp>
            <p:nvSpPr>
              <p:cNvPr id="57610" name="Rectangle 1600"/>
              <p:cNvSpPr>
                <a:spLocks noChangeArrowheads="1"/>
              </p:cNvSpPr>
              <p:nvPr/>
            </p:nvSpPr>
            <p:spPr bwMode="auto">
              <a:xfrm>
                <a:off x="1898" y="1705"/>
                <a:ext cx="56" cy="3"/>
              </a:xfrm>
              <a:prstGeom prst="rect">
                <a:avLst/>
              </a:prstGeom>
              <a:solidFill>
                <a:srgbClr val="DBDBDA"/>
              </a:solidFill>
              <a:ln w="9525">
                <a:noFill/>
                <a:miter lim="800000"/>
                <a:headEnd/>
                <a:tailEnd/>
              </a:ln>
            </p:spPr>
            <p:txBody>
              <a:bodyPr/>
              <a:lstStyle/>
              <a:p>
                <a:endParaRPr lang="hu-HU">
                  <a:latin typeface="Calibri" pitchFamily="34" charset="0"/>
                </a:endParaRPr>
              </a:p>
            </p:txBody>
          </p:sp>
          <p:sp>
            <p:nvSpPr>
              <p:cNvPr id="57611" name="Rectangle 1601"/>
              <p:cNvSpPr>
                <a:spLocks noChangeArrowheads="1"/>
              </p:cNvSpPr>
              <p:nvPr/>
            </p:nvSpPr>
            <p:spPr bwMode="auto">
              <a:xfrm>
                <a:off x="1898" y="1703"/>
                <a:ext cx="56" cy="3"/>
              </a:xfrm>
              <a:prstGeom prst="rect">
                <a:avLst/>
              </a:prstGeom>
              <a:solidFill>
                <a:srgbClr val="DCDCDC"/>
              </a:solidFill>
              <a:ln w="9525">
                <a:noFill/>
                <a:miter lim="800000"/>
                <a:headEnd/>
                <a:tailEnd/>
              </a:ln>
            </p:spPr>
            <p:txBody>
              <a:bodyPr/>
              <a:lstStyle/>
              <a:p>
                <a:endParaRPr lang="hu-HU">
                  <a:latin typeface="Calibri" pitchFamily="34" charset="0"/>
                </a:endParaRPr>
              </a:p>
            </p:txBody>
          </p:sp>
          <p:sp>
            <p:nvSpPr>
              <p:cNvPr id="57612" name="Rectangle 1602"/>
              <p:cNvSpPr>
                <a:spLocks noChangeArrowheads="1"/>
              </p:cNvSpPr>
              <p:nvPr/>
            </p:nvSpPr>
            <p:spPr bwMode="auto">
              <a:xfrm>
                <a:off x="1898" y="1702"/>
                <a:ext cx="56" cy="3"/>
              </a:xfrm>
              <a:prstGeom prst="rect">
                <a:avLst/>
              </a:prstGeom>
              <a:solidFill>
                <a:srgbClr val="DEDDDD"/>
              </a:solidFill>
              <a:ln w="9525">
                <a:noFill/>
                <a:miter lim="800000"/>
                <a:headEnd/>
                <a:tailEnd/>
              </a:ln>
            </p:spPr>
            <p:txBody>
              <a:bodyPr/>
              <a:lstStyle/>
              <a:p>
                <a:endParaRPr lang="hu-HU">
                  <a:latin typeface="Calibri" pitchFamily="34" charset="0"/>
                </a:endParaRPr>
              </a:p>
            </p:txBody>
          </p:sp>
          <p:sp>
            <p:nvSpPr>
              <p:cNvPr id="57613" name="Rectangle 1603"/>
              <p:cNvSpPr>
                <a:spLocks noChangeArrowheads="1"/>
              </p:cNvSpPr>
              <p:nvPr/>
            </p:nvSpPr>
            <p:spPr bwMode="auto">
              <a:xfrm>
                <a:off x="1898" y="1701"/>
                <a:ext cx="56" cy="2"/>
              </a:xfrm>
              <a:prstGeom prst="rect">
                <a:avLst/>
              </a:prstGeom>
              <a:solidFill>
                <a:srgbClr val="E0E0E0"/>
              </a:solidFill>
              <a:ln w="9525">
                <a:noFill/>
                <a:miter lim="800000"/>
                <a:headEnd/>
                <a:tailEnd/>
              </a:ln>
            </p:spPr>
            <p:txBody>
              <a:bodyPr/>
              <a:lstStyle/>
              <a:p>
                <a:endParaRPr lang="hu-HU">
                  <a:latin typeface="Calibri" pitchFamily="34" charset="0"/>
                </a:endParaRPr>
              </a:p>
            </p:txBody>
          </p:sp>
          <p:sp>
            <p:nvSpPr>
              <p:cNvPr id="57614" name="Rectangle 1604"/>
              <p:cNvSpPr>
                <a:spLocks noChangeArrowheads="1"/>
              </p:cNvSpPr>
              <p:nvPr/>
            </p:nvSpPr>
            <p:spPr bwMode="auto">
              <a:xfrm>
                <a:off x="1898" y="1699"/>
                <a:ext cx="56" cy="3"/>
              </a:xfrm>
              <a:prstGeom prst="rect">
                <a:avLst/>
              </a:prstGeom>
              <a:solidFill>
                <a:srgbClr val="E2E1E1"/>
              </a:solidFill>
              <a:ln w="9525">
                <a:noFill/>
                <a:miter lim="800000"/>
                <a:headEnd/>
                <a:tailEnd/>
              </a:ln>
            </p:spPr>
            <p:txBody>
              <a:bodyPr/>
              <a:lstStyle/>
              <a:p>
                <a:endParaRPr lang="hu-HU">
                  <a:latin typeface="Calibri" pitchFamily="34" charset="0"/>
                </a:endParaRPr>
              </a:p>
            </p:txBody>
          </p:sp>
          <p:sp>
            <p:nvSpPr>
              <p:cNvPr id="57615" name="Rectangle 1605"/>
              <p:cNvSpPr>
                <a:spLocks noChangeArrowheads="1"/>
              </p:cNvSpPr>
              <p:nvPr/>
            </p:nvSpPr>
            <p:spPr bwMode="auto">
              <a:xfrm>
                <a:off x="1898" y="1698"/>
                <a:ext cx="56" cy="3"/>
              </a:xfrm>
              <a:prstGeom prst="rect">
                <a:avLst/>
              </a:prstGeom>
              <a:solidFill>
                <a:srgbClr val="E3E3E3"/>
              </a:solidFill>
              <a:ln w="9525">
                <a:noFill/>
                <a:miter lim="800000"/>
                <a:headEnd/>
                <a:tailEnd/>
              </a:ln>
            </p:spPr>
            <p:txBody>
              <a:bodyPr/>
              <a:lstStyle/>
              <a:p>
                <a:endParaRPr lang="hu-HU">
                  <a:latin typeface="Calibri" pitchFamily="34" charset="0"/>
                </a:endParaRPr>
              </a:p>
            </p:txBody>
          </p:sp>
          <p:sp>
            <p:nvSpPr>
              <p:cNvPr id="57616" name="Rectangle 1606"/>
              <p:cNvSpPr>
                <a:spLocks noChangeArrowheads="1"/>
              </p:cNvSpPr>
              <p:nvPr/>
            </p:nvSpPr>
            <p:spPr bwMode="auto">
              <a:xfrm>
                <a:off x="1898" y="1696"/>
                <a:ext cx="56" cy="3"/>
              </a:xfrm>
              <a:prstGeom prst="rect">
                <a:avLst/>
              </a:prstGeom>
              <a:solidFill>
                <a:srgbClr val="E4E4E4"/>
              </a:solidFill>
              <a:ln w="9525">
                <a:noFill/>
                <a:miter lim="800000"/>
                <a:headEnd/>
                <a:tailEnd/>
              </a:ln>
            </p:spPr>
            <p:txBody>
              <a:bodyPr/>
              <a:lstStyle/>
              <a:p>
                <a:endParaRPr lang="hu-HU">
                  <a:latin typeface="Calibri" pitchFamily="34" charset="0"/>
                </a:endParaRPr>
              </a:p>
            </p:txBody>
          </p:sp>
          <p:sp>
            <p:nvSpPr>
              <p:cNvPr id="57617" name="Rectangle 1607"/>
              <p:cNvSpPr>
                <a:spLocks noChangeArrowheads="1"/>
              </p:cNvSpPr>
              <p:nvPr/>
            </p:nvSpPr>
            <p:spPr bwMode="auto">
              <a:xfrm>
                <a:off x="1898" y="1695"/>
                <a:ext cx="56" cy="3"/>
              </a:xfrm>
              <a:prstGeom prst="rect">
                <a:avLst/>
              </a:prstGeom>
              <a:solidFill>
                <a:srgbClr val="E7E7E7"/>
              </a:solidFill>
              <a:ln w="9525">
                <a:noFill/>
                <a:miter lim="800000"/>
                <a:headEnd/>
                <a:tailEnd/>
              </a:ln>
            </p:spPr>
            <p:txBody>
              <a:bodyPr/>
              <a:lstStyle/>
              <a:p>
                <a:endParaRPr lang="hu-HU">
                  <a:latin typeface="Calibri" pitchFamily="34" charset="0"/>
                </a:endParaRPr>
              </a:p>
            </p:txBody>
          </p:sp>
          <p:sp>
            <p:nvSpPr>
              <p:cNvPr id="57618" name="Rectangle 1608"/>
              <p:cNvSpPr>
                <a:spLocks noChangeArrowheads="1"/>
              </p:cNvSpPr>
              <p:nvPr/>
            </p:nvSpPr>
            <p:spPr bwMode="auto">
              <a:xfrm>
                <a:off x="1898" y="1693"/>
                <a:ext cx="56" cy="3"/>
              </a:xfrm>
              <a:prstGeom prst="rect">
                <a:avLst/>
              </a:prstGeom>
              <a:solidFill>
                <a:srgbClr val="E8E8E8"/>
              </a:solidFill>
              <a:ln w="9525">
                <a:noFill/>
                <a:miter lim="800000"/>
                <a:headEnd/>
                <a:tailEnd/>
              </a:ln>
            </p:spPr>
            <p:txBody>
              <a:bodyPr/>
              <a:lstStyle/>
              <a:p>
                <a:endParaRPr lang="hu-HU">
                  <a:latin typeface="Calibri" pitchFamily="34" charset="0"/>
                </a:endParaRPr>
              </a:p>
            </p:txBody>
          </p:sp>
          <p:sp>
            <p:nvSpPr>
              <p:cNvPr id="57619" name="Rectangle 1609"/>
              <p:cNvSpPr>
                <a:spLocks noChangeArrowheads="1"/>
              </p:cNvSpPr>
              <p:nvPr/>
            </p:nvSpPr>
            <p:spPr bwMode="auto">
              <a:xfrm>
                <a:off x="1898" y="1692"/>
                <a:ext cx="56" cy="3"/>
              </a:xfrm>
              <a:prstGeom prst="rect">
                <a:avLst/>
              </a:prstGeom>
              <a:solidFill>
                <a:srgbClr val="E9E9E9"/>
              </a:solidFill>
              <a:ln w="9525">
                <a:noFill/>
                <a:miter lim="800000"/>
                <a:headEnd/>
                <a:tailEnd/>
              </a:ln>
            </p:spPr>
            <p:txBody>
              <a:bodyPr/>
              <a:lstStyle/>
              <a:p>
                <a:endParaRPr lang="hu-HU">
                  <a:latin typeface="Calibri" pitchFamily="34" charset="0"/>
                </a:endParaRPr>
              </a:p>
            </p:txBody>
          </p:sp>
          <p:sp>
            <p:nvSpPr>
              <p:cNvPr id="57620" name="Rectangle 1610"/>
              <p:cNvSpPr>
                <a:spLocks noChangeArrowheads="1"/>
              </p:cNvSpPr>
              <p:nvPr/>
            </p:nvSpPr>
            <p:spPr bwMode="auto">
              <a:xfrm>
                <a:off x="1898" y="1691"/>
                <a:ext cx="56" cy="2"/>
              </a:xfrm>
              <a:prstGeom prst="rect">
                <a:avLst/>
              </a:prstGeom>
              <a:solidFill>
                <a:srgbClr val="ECECEC"/>
              </a:solidFill>
              <a:ln w="9525">
                <a:noFill/>
                <a:miter lim="800000"/>
                <a:headEnd/>
                <a:tailEnd/>
              </a:ln>
            </p:spPr>
            <p:txBody>
              <a:bodyPr/>
              <a:lstStyle/>
              <a:p>
                <a:endParaRPr lang="hu-HU">
                  <a:latin typeface="Calibri" pitchFamily="34" charset="0"/>
                </a:endParaRPr>
              </a:p>
            </p:txBody>
          </p:sp>
          <p:sp>
            <p:nvSpPr>
              <p:cNvPr id="57621" name="Rectangle 1611"/>
              <p:cNvSpPr>
                <a:spLocks noChangeArrowheads="1"/>
              </p:cNvSpPr>
              <p:nvPr/>
            </p:nvSpPr>
            <p:spPr bwMode="auto">
              <a:xfrm>
                <a:off x="1898" y="1689"/>
                <a:ext cx="56" cy="3"/>
              </a:xfrm>
              <a:prstGeom prst="rect">
                <a:avLst/>
              </a:prstGeom>
              <a:solidFill>
                <a:srgbClr val="EDEDED"/>
              </a:solidFill>
              <a:ln w="9525">
                <a:noFill/>
                <a:miter lim="800000"/>
                <a:headEnd/>
                <a:tailEnd/>
              </a:ln>
            </p:spPr>
            <p:txBody>
              <a:bodyPr/>
              <a:lstStyle/>
              <a:p>
                <a:endParaRPr lang="hu-HU">
                  <a:latin typeface="Calibri" pitchFamily="34" charset="0"/>
                </a:endParaRPr>
              </a:p>
            </p:txBody>
          </p:sp>
          <p:sp>
            <p:nvSpPr>
              <p:cNvPr id="57622" name="Rectangle 1612"/>
              <p:cNvSpPr>
                <a:spLocks noChangeArrowheads="1"/>
              </p:cNvSpPr>
              <p:nvPr/>
            </p:nvSpPr>
            <p:spPr bwMode="auto">
              <a:xfrm>
                <a:off x="1898" y="1688"/>
                <a:ext cx="56" cy="3"/>
              </a:xfrm>
              <a:prstGeom prst="rect">
                <a:avLst/>
              </a:prstGeom>
              <a:solidFill>
                <a:srgbClr val="EFEEEE"/>
              </a:solidFill>
              <a:ln w="9525">
                <a:noFill/>
                <a:miter lim="800000"/>
                <a:headEnd/>
                <a:tailEnd/>
              </a:ln>
            </p:spPr>
            <p:txBody>
              <a:bodyPr/>
              <a:lstStyle/>
              <a:p>
                <a:endParaRPr lang="hu-HU">
                  <a:latin typeface="Calibri" pitchFamily="34" charset="0"/>
                </a:endParaRPr>
              </a:p>
            </p:txBody>
          </p:sp>
        </p:grpSp>
        <p:sp>
          <p:nvSpPr>
            <p:cNvPr id="57357" name="Rectangle 1613"/>
            <p:cNvSpPr>
              <a:spLocks noChangeArrowheads="1"/>
            </p:cNvSpPr>
            <p:nvPr/>
          </p:nvSpPr>
          <p:spPr bwMode="auto">
            <a:xfrm>
              <a:off x="1898" y="1686"/>
              <a:ext cx="56" cy="3"/>
            </a:xfrm>
            <a:prstGeom prst="rect">
              <a:avLst/>
            </a:prstGeom>
            <a:solidFill>
              <a:srgbClr val="F1F1F1"/>
            </a:solidFill>
            <a:ln w="9525">
              <a:noFill/>
              <a:miter lim="800000"/>
              <a:headEnd/>
              <a:tailEnd/>
            </a:ln>
          </p:spPr>
          <p:txBody>
            <a:bodyPr/>
            <a:lstStyle/>
            <a:p>
              <a:endParaRPr lang="hu-HU">
                <a:latin typeface="Calibri" pitchFamily="34" charset="0"/>
              </a:endParaRPr>
            </a:p>
          </p:txBody>
        </p:sp>
        <p:sp>
          <p:nvSpPr>
            <p:cNvPr id="57358" name="Rectangle 1614"/>
            <p:cNvSpPr>
              <a:spLocks noChangeArrowheads="1"/>
            </p:cNvSpPr>
            <p:nvPr/>
          </p:nvSpPr>
          <p:spPr bwMode="auto">
            <a:xfrm>
              <a:off x="1898" y="1685"/>
              <a:ext cx="56" cy="3"/>
            </a:xfrm>
            <a:prstGeom prst="rect">
              <a:avLst/>
            </a:prstGeom>
            <a:solidFill>
              <a:srgbClr val="F2F2F2"/>
            </a:solidFill>
            <a:ln w="9525">
              <a:noFill/>
              <a:miter lim="800000"/>
              <a:headEnd/>
              <a:tailEnd/>
            </a:ln>
          </p:spPr>
          <p:txBody>
            <a:bodyPr/>
            <a:lstStyle/>
            <a:p>
              <a:endParaRPr lang="hu-HU">
                <a:latin typeface="Calibri" pitchFamily="34" charset="0"/>
              </a:endParaRPr>
            </a:p>
          </p:txBody>
        </p:sp>
        <p:sp>
          <p:nvSpPr>
            <p:cNvPr id="57359" name="Rectangle 1615"/>
            <p:cNvSpPr>
              <a:spLocks noChangeArrowheads="1"/>
            </p:cNvSpPr>
            <p:nvPr/>
          </p:nvSpPr>
          <p:spPr bwMode="auto">
            <a:xfrm>
              <a:off x="1898" y="1684"/>
              <a:ext cx="56" cy="2"/>
            </a:xfrm>
            <a:prstGeom prst="rect">
              <a:avLst/>
            </a:prstGeom>
            <a:solidFill>
              <a:srgbClr val="F3F3F3"/>
            </a:solidFill>
            <a:ln w="9525">
              <a:noFill/>
              <a:miter lim="800000"/>
              <a:headEnd/>
              <a:tailEnd/>
            </a:ln>
          </p:spPr>
          <p:txBody>
            <a:bodyPr/>
            <a:lstStyle/>
            <a:p>
              <a:endParaRPr lang="hu-HU">
                <a:latin typeface="Calibri" pitchFamily="34" charset="0"/>
              </a:endParaRPr>
            </a:p>
          </p:txBody>
        </p:sp>
        <p:sp>
          <p:nvSpPr>
            <p:cNvPr id="57360" name="Rectangle 1616"/>
            <p:cNvSpPr>
              <a:spLocks noChangeArrowheads="1"/>
            </p:cNvSpPr>
            <p:nvPr/>
          </p:nvSpPr>
          <p:spPr bwMode="auto">
            <a:xfrm>
              <a:off x="1898" y="1682"/>
              <a:ext cx="56" cy="3"/>
            </a:xfrm>
            <a:prstGeom prst="rect">
              <a:avLst/>
            </a:prstGeom>
            <a:solidFill>
              <a:srgbClr val="F6F6F6"/>
            </a:solidFill>
            <a:ln w="9525">
              <a:noFill/>
              <a:miter lim="800000"/>
              <a:headEnd/>
              <a:tailEnd/>
            </a:ln>
          </p:spPr>
          <p:txBody>
            <a:bodyPr/>
            <a:lstStyle/>
            <a:p>
              <a:endParaRPr lang="hu-HU">
                <a:latin typeface="Calibri" pitchFamily="34" charset="0"/>
              </a:endParaRPr>
            </a:p>
          </p:txBody>
        </p:sp>
        <p:sp>
          <p:nvSpPr>
            <p:cNvPr id="57361" name="Rectangle 1617"/>
            <p:cNvSpPr>
              <a:spLocks noChangeArrowheads="1"/>
            </p:cNvSpPr>
            <p:nvPr/>
          </p:nvSpPr>
          <p:spPr bwMode="auto">
            <a:xfrm>
              <a:off x="1898" y="1681"/>
              <a:ext cx="56" cy="3"/>
            </a:xfrm>
            <a:prstGeom prst="rect">
              <a:avLst/>
            </a:prstGeom>
            <a:solidFill>
              <a:srgbClr val="F7F7F7"/>
            </a:solidFill>
            <a:ln w="9525">
              <a:noFill/>
              <a:miter lim="800000"/>
              <a:headEnd/>
              <a:tailEnd/>
            </a:ln>
          </p:spPr>
          <p:txBody>
            <a:bodyPr/>
            <a:lstStyle/>
            <a:p>
              <a:endParaRPr lang="hu-HU">
                <a:latin typeface="Calibri" pitchFamily="34" charset="0"/>
              </a:endParaRPr>
            </a:p>
          </p:txBody>
        </p:sp>
        <p:sp>
          <p:nvSpPr>
            <p:cNvPr id="57362" name="Rectangle 1618"/>
            <p:cNvSpPr>
              <a:spLocks noChangeArrowheads="1"/>
            </p:cNvSpPr>
            <p:nvPr/>
          </p:nvSpPr>
          <p:spPr bwMode="auto">
            <a:xfrm>
              <a:off x="1898" y="1679"/>
              <a:ext cx="56" cy="3"/>
            </a:xfrm>
            <a:prstGeom prst="rect">
              <a:avLst/>
            </a:prstGeom>
            <a:solidFill>
              <a:srgbClr val="F8F8F8"/>
            </a:solidFill>
            <a:ln w="9525">
              <a:noFill/>
              <a:miter lim="800000"/>
              <a:headEnd/>
              <a:tailEnd/>
            </a:ln>
          </p:spPr>
          <p:txBody>
            <a:bodyPr/>
            <a:lstStyle/>
            <a:p>
              <a:endParaRPr lang="hu-HU">
                <a:latin typeface="Calibri" pitchFamily="34" charset="0"/>
              </a:endParaRPr>
            </a:p>
          </p:txBody>
        </p:sp>
        <p:sp>
          <p:nvSpPr>
            <p:cNvPr id="57363" name="Rectangle 1619"/>
            <p:cNvSpPr>
              <a:spLocks noChangeArrowheads="1"/>
            </p:cNvSpPr>
            <p:nvPr/>
          </p:nvSpPr>
          <p:spPr bwMode="auto">
            <a:xfrm>
              <a:off x="1898" y="1678"/>
              <a:ext cx="56" cy="3"/>
            </a:xfrm>
            <a:prstGeom prst="rect">
              <a:avLst/>
            </a:prstGeom>
            <a:solidFill>
              <a:srgbClr val="FAFAFA"/>
            </a:solidFill>
            <a:ln w="9525">
              <a:noFill/>
              <a:miter lim="800000"/>
              <a:headEnd/>
              <a:tailEnd/>
            </a:ln>
          </p:spPr>
          <p:txBody>
            <a:bodyPr/>
            <a:lstStyle/>
            <a:p>
              <a:endParaRPr lang="hu-HU">
                <a:latin typeface="Calibri" pitchFamily="34" charset="0"/>
              </a:endParaRPr>
            </a:p>
          </p:txBody>
        </p:sp>
        <p:sp>
          <p:nvSpPr>
            <p:cNvPr id="57364" name="Rectangle 1620"/>
            <p:cNvSpPr>
              <a:spLocks noChangeArrowheads="1"/>
            </p:cNvSpPr>
            <p:nvPr/>
          </p:nvSpPr>
          <p:spPr bwMode="auto">
            <a:xfrm>
              <a:off x="1898" y="1677"/>
              <a:ext cx="56" cy="2"/>
            </a:xfrm>
            <a:prstGeom prst="rect">
              <a:avLst/>
            </a:prstGeom>
            <a:solidFill>
              <a:srgbClr val="FCFCFC"/>
            </a:solidFill>
            <a:ln w="9525">
              <a:noFill/>
              <a:miter lim="800000"/>
              <a:headEnd/>
              <a:tailEnd/>
            </a:ln>
          </p:spPr>
          <p:txBody>
            <a:bodyPr/>
            <a:lstStyle/>
            <a:p>
              <a:endParaRPr lang="hu-HU">
                <a:latin typeface="Calibri" pitchFamily="34" charset="0"/>
              </a:endParaRPr>
            </a:p>
          </p:txBody>
        </p:sp>
        <p:sp>
          <p:nvSpPr>
            <p:cNvPr id="57365" name="Rectangle 1621"/>
            <p:cNvSpPr>
              <a:spLocks noChangeArrowheads="1"/>
            </p:cNvSpPr>
            <p:nvPr/>
          </p:nvSpPr>
          <p:spPr bwMode="auto">
            <a:xfrm>
              <a:off x="1898" y="1675"/>
              <a:ext cx="56" cy="3"/>
            </a:xfrm>
            <a:prstGeom prst="rect">
              <a:avLst/>
            </a:prstGeom>
            <a:solidFill>
              <a:srgbClr val="FDFDFD"/>
            </a:solidFill>
            <a:ln w="9525">
              <a:noFill/>
              <a:miter lim="800000"/>
              <a:headEnd/>
              <a:tailEnd/>
            </a:ln>
          </p:spPr>
          <p:txBody>
            <a:bodyPr/>
            <a:lstStyle/>
            <a:p>
              <a:endParaRPr lang="hu-HU">
                <a:latin typeface="Calibri" pitchFamily="34" charset="0"/>
              </a:endParaRPr>
            </a:p>
          </p:txBody>
        </p:sp>
        <p:sp>
          <p:nvSpPr>
            <p:cNvPr id="57366" name="Rectangle 1622"/>
            <p:cNvSpPr>
              <a:spLocks noChangeArrowheads="1"/>
            </p:cNvSpPr>
            <p:nvPr/>
          </p:nvSpPr>
          <p:spPr bwMode="auto">
            <a:xfrm>
              <a:off x="1898" y="1674"/>
              <a:ext cx="56" cy="3"/>
            </a:xfrm>
            <a:prstGeom prst="rect">
              <a:avLst/>
            </a:prstGeom>
            <a:solidFill>
              <a:srgbClr val="FFFFFF"/>
            </a:solidFill>
            <a:ln w="9525">
              <a:noFill/>
              <a:miter lim="800000"/>
              <a:headEnd/>
              <a:tailEnd/>
            </a:ln>
          </p:spPr>
          <p:txBody>
            <a:bodyPr/>
            <a:lstStyle/>
            <a:p>
              <a:endParaRPr lang="hu-HU">
                <a:latin typeface="Calibri" pitchFamily="34" charset="0"/>
              </a:endParaRPr>
            </a:p>
          </p:txBody>
        </p:sp>
        <p:sp>
          <p:nvSpPr>
            <p:cNvPr id="57367" name="Rectangle 1623"/>
            <p:cNvSpPr>
              <a:spLocks noChangeArrowheads="1"/>
            </p:cNvSpPr>
            <p:nvPr/>
          </p:nvSpPr>
          <p:spPr bwMode="auto">
            <a:xfrm>
              <a:off x="1898" y="1650"/>
              <a:ext cx="56" cy="25"/>
            </a:xfrm>
            <a:prstGeom prst="rect">
              <a:avLst/>
            </a:prstGeom>
            <a:solidFill>
              <a:srgbClr val="FFFFFF"/>
            </a:solidFill>
            <a:ln w="9525">
              <a:noFill/>
              <a:miter lim="800000"/>
              <a:headEnd/>
              <a:tailEnd/>
            </a:ln>
          </p:spPr>
          <p:txBody>
            <a:bodyPr/>
            <a:lstStyle/>
            <a:p>
              <a:endParaRPr lang="hu-HU">
                <a:latin typeface="Calibri" pitchFamily="34" charset="0"/>
              </a:endParaRPr>
            </a:p>
          </p:txBody>
        </p:sp>
        <p:sp>
          <p:nvSpPr>
            <p:cNvPr id="57368" name="Freeform 1624"/>
            <p:cNvSpPr>
              <a:spLocks/>
            </p:cNvSpPr>
            <p:nvPr/>
          </p:nvSpPr>
          <p:spPr bwMode="auto">
            <a:xfrm>
              <a:off x="1895" y="1650"/>
              <a:ext cx="7" cy="186"/>
            </a:xfrm>
            <a:custGeom>
              <a:avLst/>
              <a:gdLst>
                <a:gd name="T0" fmla="*/ 3 w 7"/>
                <a:gd name="T1" fmla="*/ 186 h 186"/>
                <a:gd name="T2" fmla="*/ 7 w 7"/>
                <a:gd name="T3" fmla="*/ 181 h 186"/>
                <a:gd name="T4" fmla="*/ 7 w 7"/>
                <a:gd name="T5" fmla="*/ 0 h 186"/>
                <a:gd name="T6" fmla="*/ 0 w 7"/>
                <a:gd name="T7" fmla="*/ 0 h 186"/>
                <a:gd name="T8" fmla="*/ 0 w 7"/>
                <a:gd name="T9" fmla="*/ 181 h 186"/>
                <a:gd name="T10" fmla="*/ 3 w 7"/>
                <a:gd name="T11" fmla="*/ 186 h 186"/>
                <a:gd name="T12" fmla="*/ 3 w 7"/>
                <a:gd name="T13" fmla="*/ 186 h 186"/>
                <a:gd name="T14" fmla="*/ 7 w 7"/>
                <a:gd name="T15" fmla="*/ 186 h 186"/>
                <a:gd name="T16" fmla="*/ 7 w 7"/>
                <a:gd name="T17" fmla="*/ 181 h 186"/>
                <a:gd name="T18" fmla="*/ 3 w 7"/>
                <a:gd name="T19" fmla="*/ 186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86"/>
                <a:gd name="T32" fmla="*/ 7 w 7"/>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86">
                  <a:moveTo>
                    <a:pt x="3" y="186"/>
                  </a:moveTo>
                  <a:lnTo>
                    <a:pt x="7" y="181"/>
                  </a:lnTo>
                  <a:lnTo>
                    <a:pt x="7" y="0"/>
                  </a:lnTo>
                  <a:lnTo>
                    <a:pt x="0" y="0"/>
                  </a:lnTo>
                  <a:lnTo>
                    <a:pt x="0" y="181"/>
                  </a:lnTo>
                  <a:lnTo>
                    <a:pt x="3" y="186"/>
                  </a:lnTo>
                  <a:lnTo>
                    <a:pt x="7" y="186"/>
                  </a:lnTo>
                  <a:lnTo>
                    <a:pt x="7" y="181"/>
                  </a:lnTo>
                  <a:lnTo>
                    <a:pt x="3" y="186"/>
                  </a:lnTo>
                  <a:close/>
                </a:path>
              </a:pathLst>
            </a:custGeom>
            <a:solidFill>
              <a:srgbClr val="1F1A17"/>
            </a:solidFill>
            <a:ln w="9525">
              <a:noFill/>
              <a:round/>
              <a:headEnd/>
              <a:tailEnd/>
            </a:ln>
          </p:spPr>
          <p:txBody>
            <a:bodyPr/>
            <a:lstStyle/>
            <a:p>
              <a:endParaRPr lang="hu-HU"/>
            </a:p>
          </p:txBody>
        </p:sp>
        <p:sp>
          <p:nvSpPr>
            <p:cNvPr id="57369" name="Freeform 1625"/>
            <p:cNvSpPr>
              <a:spLocks/>
            </p:cNvSpPr>
            <p:nvPr/>
          </p:nvSpPr>
          <p:spPr bwMode="auto">
            <a:xfrm>
              <a:off x="1866" y="1829"/>
              <a:ext cx="32" cy="7"/>
            </a:xfrm>
            <a:custGeom>
              <a:avLst/>
              <a:gdLst>
                <a:gd name="T0" fmla="*/ 4 w 32"/>
                <a:gd name="T1" fmla="*/ 5 h 7"/>
                <a:gd name="T2" fmla="*/ 5 w 32"/>
                <a:gd name="T3" fmla="*/ 7 h 7"/>
                <a:gd name="T4" fmla="*/ 32 w 32"/>
                <a:gd name="T5" fmla="*/ 7 h 7"/>
                <a:gd name="T6" fmla="*/ 32 w 32"/>
                <a:gd name="T7" fmla="*/ 0 h 7"/>
                <a:gd name="T8" fmla="*/ 5 w 32"/>
                <a:gd name="T9" fmla="*/ 0 h 7"/>
                <a:gd name="T10" fmla="*/ 4 w 32"/>
                <a:gd name="T11" fmla="*/ 5 h 7"/>
                <a:gd name="T12" fmla="*/ 5 w 32"/>
                <a:gd name="T13" fmla="*/ 0 h 7"/>
                <a:gd name="T14" fmla="*/ 0 w 32"/>
                <a:gd name="T15" fmla="*/ 0 h 7"/>
                <a:gd name="T16" fmla="*/ 4 w 32"/>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
                <a:gd name="T29" fmla="*/ 32 w 32"/>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
                  <a:moveTo>
                    <a:pt x="4" y="5"/>
                  </a:moveTo>
                  <a:lnTo>
                    <a:pt x="5" y="7"/>
                  </a:lnTo>
                  <a:lnTo>
                    <a:pt x="32" y="7"/>
                  </a:lnTo>
                  <a:lnTo>
                    <a:pt x="32" y="0"/>
                  </a:lnTo>
                  <a:lnTo>
                    <a:pt x="5" y="0"/>
                  </a:lnTo>
                  <a:lnTo>
                    <a:pt x="4" y="5"/>
                  </a:lnTo>
                  <a:lnTo>
                    <a:pt x="5" y="0"/>
                  </a:lnTo>
                  <a:lnTo>
                    <a:pt x="0" y="0"/>
                  </a:lnTo>
                  <a:lnTo>
                    <a:pt x="4" y="5"/>
                  </a:lnTo>
                  <a:close/>
                </a:path>
              </a:pathLst>
            </a:custGeom>
            <a:solidFill>
              <a:srgbClr val="1F1A17"/>
            </a:solidFill>
            <a:ln w="9525">
              <a:noFill/>
              <a:round/>
              <a:headEnd/>
              <a:tailEnd/>
            </a:ln>
          </p:spPr>
          <p:txBody>
            <a:bodyPr/>
            <a:lstStyle/>
            <a:p>
              <a:endParaRPr lang="hu-HU"/>
            </a:p>
          </p:txBody>
        </p:sp>
        <p:sp>
          <p:nvSpPr>
            <p:cNvPr id="57370" name="Freeform 1626"/>
            <p:cNvSpPr>
              <a:spLocks/>
            </p:cNvSpPr>
            <p:nvPr/>
          </p:nvSpPr>
          <p:spPr bwMode="auto">
            <a:xfrm>
              <a:off x="1870" y="1830"/>
              <a:ext cx="59" cy="70"/>
            </a:xfrm>
            <a:custGeom>
              <a:avLst/>
              <a:gdLst>
                <a:gd name="T0" fmla="*/ 59 w 59"/>
                <a:gd name="T1" fmla="*/ 68 h 70"/>
                <a:gd name="T2" fmla="*/ 59 w 59"/>
                <a:gd name="T3" fmla="*/ 63 h 70"/>
                <a:gd name="T4" fmla="*/ 4 w 59"/>
                <a:gd name="T5" fmla="*/ 0 h 70"/>
                <a:gd name="T6" fmla="*/ 0 w 59"/>
                <a:gd name="T7" fmla="*/ 4 h 70"/>
                <a:gd name="T8" fmla="*/ 55 w 59"/>
                <a:gd name="T9" fmla="*/ 68 h 70"/>
                <a:gd name="T10" fmla="*/ 59 w 59"/>
                <a:gd name="T11" fmla="*/ 68 h 70"/>
                <a:gd name="T12" fmla="*/ 55 w 59"/>
                <a:gd name="T13" fmla="*/ 68 h 70"/>
                <a:gd name="T14" fmla="*/ 56 w 59"/>
                <a:gd name="T15" fmla="*/ 70 h 70"/>
                <a:gd name="T16" fmla="*/ 59 w 59"/>
                <a:gd name="T17" fmla="*/ 68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0"/>
                <a:gd name="T29" fmla="*/ 59 w 59"/>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0">
                  <a:moveTo>
                    <a:pt x="59" y="68"/>
                  </a:moveTo>
                  <a:lnTo>
                    <a:pt x="59" y="63"/>
                  </a:lnTo>
                  <a:lnTo>
                    <a:pt x="4" y="0"/>
                  </a:lnTo>
                  <a:lnTo>
                    <a:pt x="0" y="4"/>
                  </a:lnTo>
                  <a:lnTo>
                    <a:pt x="55" y="68"/>
                  </a:lnTo>
                  <a:lnTo>
                    <a:pt x="59" y="68"/>
                  </a:lnTo>
                  <a:lnTo>
                    <a:pt x="55" y="68"/>
                  </a:lnTo>
                  <a:lnTo>
                    <a:pt x="56" y="70"/>
                  </a:lnTo>
                  <a:lnTo>
                    <a:pt x="59" y="68"/>
                  </a:lnTo>
                  <a:close/>
                </a:path>
              </a:pathLst>
            </a:custGeom>
            <a:solidFill>
              <a:srgbClr val="1F1A17"/>
            </a:solidFill>
            <a:ln w="9525">
              <a:noFill/>
              <a:round/>
              <a:headEnd/>
              <a:tailEnd/>
            </a:ln>
          </p:spPr>
          <p:txBody>
            <a:bodyPr/>
            <a:lstStyle/>
            <a:p>
              <a:endParaRPr lang="hu-HU"/>
            </a:p>
          </p:txBody>
        </p:sp>
        <p:sp>
          <p:nvSpPr>
            <p:cNvPr id="57371" name="Freeform 1627"/>
            <p:cNvSpPr>
              <a:spLocks/>
            </p:cNvSpPr>
            <p:nvPr/>
          </p:nvSpPr>
          <p:spPr bwMode="auto">
            <a:xfrm>
              <a:off x="1925" y="1829"/>
              <a:ext cx="57" cy="69"/>
            </a:xfrm>
            <a:custGeom>
              <a:avLst/>
              <a:gdLst>
                <a:gd name="T0" fmla="*/ 52 w 57"/>
                <a:gd name="T1" fmla="*/ 0 h 69"/>
                <a:gd name="T2" fmla="*/ 49 w 57"/>
                <a:gd name="T3" fmla="*/ 1 h 69"/>
                <a:gd name="T4" fmla="*/ 0 w 57"/>
                <a:gd name="T5" fmla="*/ 64 h 69"/>
                <a:gd name="T6" fmla="*/ 4 w 57"/>
                <a:gd name="T7" fmla="*/ 69 h 69"/>
                <a:gd name="T8" fmla="*/ 53 w 57"/>
                <a:gd name="T9" fmla="*/ 5 h 69"/>
                <a:gd name="T10" fmla="*/ 52 w 57"/>
                <a:gd name="T11" fmla="*/ 0 h 69"/>
                <a:gd name="T12" fmla="*/ 53 w 57"/>
                <a:gd name="T13" fmla="*/ 5 h 69"/>
                <a:gd name="T14" fmla="*/ 57 w 57"/>
                <a:gd name="T15" fmla="*/ 0 h 69"/>
                <a:gd name="T16" fmla="*/ 52 w 5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9"/>
                <a:gd name="T29" fmla="*/ 57 w 5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9">
                  <a:moveTo>
                    <a:pt x="52" y="0"/>
                  </a:moveTo>
                  <a:lnTo>
                    <a:pt x="49" y="1"/>
                  </a:lnTo>
                  <a:lnTo>
                    <a:pt x="0" y="64"/>
                  </a:lnTo>
                  <a:lnTo>
                    <a:pt x="4" y="69"/>
                  </a:lnTo>
                  <a:lnTo>
                    <a:pt x="53" y="5"/>
                  </a:lnTo>
                  <a:lnTo>
                    <a:pt x="52" y="0"/>
                  </a:lnTo>
                  <a:lnTo>
                    <a:pt x="53" y="5"/>
                  </a:lnTo>
                  <a:lnTo>
                    <a:pt x="57" y="0"/>
                  </a:lnTo>
                  <a:lnTo>
                    <a:pt x="52" y="0"/>
                  </a:lnTo>
                  <a:close/>
                </a:path>
              </a:pathLst>
            </a:custGeom>
            <a:solidFill>
              <a:srgbClr val="1F1A17"/>
            </a:solidFill>
            <a:ln w="9525">
              <a:noFill/>
              <a:round/>
              <a:headEnd/>
              <a:tailEnd/>
            </a:ln>
          </p:spPr>
          <p:txBody>
            <a:bodyPr/>
            <a:lstStyle/>
            <a:p>
              <a:endParaRPr lang="hu-HU"/>
            </a:p>
          </p:txBody>
        </p:sp>
        <p:sp>
          <p:nvSpPr>
            <p:cNvPr id="57372" name="Freeform 1628"/>
            <p:cNvSpPr>
              <a:spLocks/>
            </p:cNvSpPr>
            <p:nvPr/>
          </p:nvSpPr>
          <p:spPr bwMode="auto">
            <a:xfrm>
              <a:off x="1951" y="1829"/>
              <a:ext cx="26" cy="7"/>
            </a:xfrm>
            <a:custGeom>
              <a:avLst/>
              <a:gdLst>
                <a:gd name="T0" fmla="*/ 0 w 26"/>
                <a:gd name="T1" fmla="*/ 2 h 7"/>
                <a:gd name="T2" fmla="*/ 3 w 26"/>
                <a:gd name="T3" fmla="*/ 7 h 7"/>
                <a:gd name="T4" fmla="*/ 26 w 26"/>
                <a:gd name="T5" fmla="*/ 7 h 7"/>
                <a:gd name="T6" fmla="*/ 26 w 26"/>
                <a:gd name="T7" fmla="*/ 0 h 7"/>
                <a:gd name="T8" fmla="*/ 3 w 26"/>
                <a:gd name="T9" fmla="*/ 0 h 7"/>
                <a:gd name="T10" fmla="*/ 0 w 26"/>
                <a:gd name="T11" fmla="*/ 2 h 7"/>
                <a:gd name="T12" fmla="*/ 0 w 26"/>
                <a:gd name="T13" fmla="*/ 2 h 7"/>
                <a:gd name="T14" fmla="*/ 0 w 26"/>
                <a:gd name="T15" fmla="*/ 7 h 7"/>
                <a:gd name="T16" fmla="*/ 3 w 26"/>
                <a:gd name="T17" fmla="*/ 7 h 7"/>
                <a:gd name="T18" fmla="*/ 0 w 26"/>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7"/>
                <a:gd name="T32" fmla="*/ 26 w 2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7">
                  <a:moveTo>
                    <a:pt x="0" y="2"/>
                  </a:moveTo>
                  <a:lnTo>
                    <a:pt x="3" y="7"/>
                  </a:lnTo>
                  <a:lnTo>
                    <a:pt x="26" y="7"/>
                  </a:lnTo>
                  <a:lnTo>
                    <a:pt x="26" y="0"/>
                  </a:lnTo>
                  <a:lnTo>
                    <a:pt x="3" y="0"/>
                  </a:lnTo>
                  <a:lnTo>
                    <a:pt x="0" y="2"/>
                  </a:lnTo>
                  <a:lnTo>
                    <a:pt x="0" y="7"/>
                  </a:lnTo>
                  <a:lnTo>
                    <a:pt x="3" y="7"/>
                  </a:lnTo>
                  <a:lnTo>
                    <a:pt x="0" y="2"/>
                  </a:lnTo>
                  <a:close/>
                </a:path>
              </a:pathLst>
            </a:custGeom>
            <a:solidFill>
              <a:srgbClr val="1F1A17"/>
            </a:solidFill>
            <a:ln w="9525">
              <a:noFill/>
              <a:round/>
              <a:headEnd/>
              <a:tailEnd/>
            </a:ln>
          </p:spPr>
          <p:txBody>
            <a:bodyPr/>
            <a:lstStyle/>
            <a:p>
              <a:endParaRPr lang="hu-HU"/>
            </a:p>
          </p:txBody>
        </p:sp>
        <p:sp>
          <p:nvSpPr>
            <p:cNvPr id="57373" name="Freeform 1629"/>
            <p:cNvSpPr>
              <a:spLocks/>
            </p:cNvSpPr>
            <p:nvPr/>
          </p:nvSpPr>
          <p:spPr bwMode="auto">
            <a:xfrm>
              <a:off x="1951" y="1647"/>
              <a:ext cx="6" cy="184"/>
            </a:xfrm>
            <a:custGeom>
              <a:avLst/>
              <a:gdLst>
                <a:gd name="T0" fmla="*/ 3 w 6"/>
                <a:gd name="T1" fmla="*/ 0 h 184"/>
                <a:gd name="T2" fmla="*/ 0 w 6"/>
                <a:gd name="T3" fmla="*/ 3 h 184"/>
                <a:gd name="T4" fmla="*/ 0 w 6"/>
                <a:gd name="T5" fmla="*/ 184 h 184"/>
                <a:gd name="T6" fmla="*/ 6 w 6"/>
                <a:gd name="T7" fmla="*/ 184 h 184"/>
                <a:gd name="T8" fmla="*/ 6 w 6"/>
                <a:gd name="T9" fmla="*/ 3 h 184"/>
                <a:gd name="T10" fmla="*/ 3 w 6"/>
                <a:gd name="T11" fmla="*/ 0 h 184"/>
                <a:gd name="T12" fmla="*/ 6 w 6"/>
                <a:gd name="T13" fmla="*/ 3 h 184"/>
                <a:gd name="T14" fmla="*/ 6 w 6"/>
                <a:gd name="T15" fmla="*/ 0 h 184"/>
                <a:gd name="T16" fmla="*/ 3 w 6"/>
                <a:gd name="T17" fmla="*/ 0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4"/>
                <a:gd name="T29" fmla="*/ 6 w 6"/>
                <a:gd name="T30" fmla="*/ 184 h 1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4">
                  <a:moveTo>
                    <a:pt x="3" y="0"/>
                  </a:moveTo>
                  <a:lnTo>
                    <a:pt x="0" y="3"/>
                  </a:lnTo>
                  <a:lnTo>
                    <a:pt x="0" y="184"/>
                  </a:lnTo>
                  <a:lnTo>
                    <a:pt x="6" y="184"/>
                  </a:lnTo>
                  <a:lnTo>
                    <a:pt x="6" y="3"/>
                  </a:lnTo>
                  <a:lnTo>
                    <a:pt x="3" y="0"/>
                  </a:lnTo>
                  <a:lnTo>
                    <a:pt x="6" y="3"/>
                  </a:lnTo>
                  <a:lnTo>
                    <a:pt x="6" y="0"/>
                  </a:lnTo>
                  <a:lnTo>
                    <a:pt x="3" y="0"/>
                  </a:lnTo>
                  <a:close/>
                </a:path>
              </a:pathLst>
            </a:custGeom>
            <a:solidFill>
              <a:srgbClr val="1F1A17"/>
            </a:solidFill>
            <a:ln w="9525">
              <a:noFill/>
              <a:round/>
              <a:headEnd/>
              <a:tailEnd/>
            </a:ln>
          </p:spPr>
          <p:txBody>
            <a:bodyPr/>
            <a:lstStyle/>
            <a:p>
              <a:endParaRPr lang="hu-HU"/>
            </a:p>
          </p:txBody>
        </p:sp>
        <p:sp>
          <p:nvSpPr>
            <p:cNvPr id="57374" name="Freeform 1630"/>
            <p:cNvSpPr>
              <a:spLocks/>
            </p:cNvSpPr>
            <p:nvPr/>
          </p:nvSpPr>
          <p:spPr bwMode="auto">
            <a:xfrm>
              <a:off x="1895" y="1647"/>
              <a:ext cx="59" cy="7"/>
            </a:xfrm>
            <a:custGeom>
              <a:avLst/>
              <a:gdLst>
                <a:gd name="T0" fmla="*/ 0 w 59"/>
                <a:gd name="T1" fmla="*/ 3 h 7"/>
                <a:gd name="T2" fmla="*/ 3 w 59"/>
                <a:gd name="T3" fmla="*/ 7 h 7"/>
                <a:gd name="T4" fmla="*/ 59 w 59"/>
                <a:gd name="T5" fmla="*/ 7 h 7"/>
                <a:gd name="T6" fmla="*/ 59 w 59"/>
                <a:gd name="T7" fmla="*/ 0 h 7"/>
                <a:gd name="T8" fmla="*/ 3 w 59"/>
                <a:gd name="T9" fmla="*/ 0 h 7"/>
                <a:gd name="T10" fmla="*/ 0 w 59"/>
                <a:gd name="T11" fmla="*/ 3 h 7"/>
                <a:gd name="T12" fmla="*/ 3 w 59"/>
                <a:gd name="T13" fmla="*/ 0 h 7"/>
                <a:gd name="T14" fmla="*/ 0 w 59"/>
                <a:gd name="T15" fmla="*/ 0 h 7"/>
                <a:gd name="T16" fmla="*/ 0 w 59"/>
                <a:gd name="T17" fmla="*/ 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
                <a:gd name="T29" fmla="*/ 59 w 5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
                  <a:moveTo>
                    <a:pt x="0" y="3"/>
                  </a:moveTo>
                  <a:lnTo>
                    <a:pt x="3" y="7"/>
                  </a:lnTo>
                  <a:lnTo>
                    <a:pt x="59" y="7"/>
                  </a:lnTo>
                  <a:lnTo>
                    <a:pt x="59" y="0"/>
                  </a:lnTo>
                  <a:lnTo>
                    <a:pt x="3" y="0"/>
                  </a:lnTo>
                  <a:lnTo>
                    <a:pt x="0" y="3"/>
                  </a:lnTo>
                  <a:lnTo>
                    <a:pt x="3" y="0"/>
                  </a:lnTo>
                  <a:lnTo>
                    <a:pt x="0" y="0"/>
                  </a:lnTo>
                  <a:lnTo>
                    <a:pt x="0" y="3"/>
                  </a:lnTo>
                  <a:close/>
                </a:path>
              </a:pathLst>
            </a:custGeom>
            <a:solidFill>
              <a:srgbClr val="1F1A17"/>
            </a:solidFill>
            <a:ln w="9525">
              <a:noFill/>
              <a:round/>
              <a:headEnd/>
              <a:tailEnd/>
            </a:ln>
          </p:spPr>
          <p:txBody>
            <a:bodyPr/>
            <a:lstStyle/>
            <a:p>
              <a:endParaRPr lang="hu-HU"/>
            </a:p>
          </p:txBody>
        </p:sp>
        <p:sp>
          <p:nvSpPr>
            <p:cNvPr id="57375" name="Rectangle 1631"/>
            <p:cNvSpPr>
              <a:spLocks noChangeArrowheads="1"/>
            </p:cNvSpPr>
            <p:nvPr/>
          </p:nvSpPr>
          <p:spPr bwMode="auto">
            <a:xfrm>
              <a:off x="1465" y="1066"/>
              <a:ext cx="161"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PCR</a:t>
              </a:r>
              <a:endParaRPr lang="en-US">
                <a:latin typeface="Lucida Sans" pitchFamily="34" charset="0"/>
              </a:endParaRPr>
            </a:p>
          </p:txBody>
        </p:sp>
        <p:sp>
          <p:nvSpPr>
            <p:cNvPr id="57376" name="Rectangle 1632"/>
            <p:cNvSpPr>
              <a:spLocks noChangeArrowheads="1"/>
            </p:cNvSpPr>
            <p:nvPr/>
          </p:nvSpPr>
          <p:spPr bwMode="auto">
            <a:xfrm>
              <a:off x="2592" y="1212"/>
              <a:ext cx="207"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Gene</a:t>
              </a:r>
              <a:endParaRPr lang="en-US">
                <a:latin typeface="Lucida Sans" pitchFamily="34" charset="0"/>
              </a:endParaRPr>
            </a:p>
          </p:txBody>
        </p:sp>
        <p:sp>
          <p:nvSpPr>
            <p:cNvPr id="57377" name="Rectangle 1633"/>
            <p:cNvSpPr>
              <a:spLocks noChangeArrowheads="1"/>
            </p:cNvSpPr>
            <p:nvPr/>
          </p:nvSpPr>
          <p:spPr bwMode="auto">
            <a:xfrm>
              <a:off x="2497" y="1305"/>
              <a:ext cx="393"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synthesis</a:t>
              </a:r>
              <a:endParaRPr lang="en-US">
                <a:latin typeface="Lucida Sans" pitchFamily="34" charset="0"/>
              </a:endParaRPr>
            </a:p>
          </p:txBody>
        </p:sp>
        <p:sp>
          <p:nvSpPr>
            <p:cNvPr id="57378" name="Rectangle 1634"/>
            <p:cNvSpPr>
              <a:spLocks noChangeArrowheads="1"/>
            </p:cNvSpPr>
            <p:nvPr/>
          </p:nvSpPr>
          <p:spPr bwMode="auto">
            <a:xfrm>
              <a:off x="1058" y="1208"/>
              <a:ext cx="167"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ORF</a:t>
              </a:r>
              <a:endParaRPr lang="en-US">
                <a:latin typeface="Lucida Sans" pitchFamily="34" charset="0"/>
              </a:endParaRPr>
            </a:p>
          </p:txBody>
        </p:sp>
        <p:sp>
          <p:nvSpPr>
            <p:cNvPr id="57379" name="Rectangle 1635"/>
            <p:cNvSpPr>
              <a:spLocks noChangeArrowheads="1"/>
            </p:cNvSpPr>
            <p:nvPr/>
          </p:nvSpPr>
          <p:spPr bwMode="auto">
            <a:xfrm>
              <a:off x="940" y="1301"/>
              <a:ext cx="398"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collection</a:t>
              </a:r>
              <a:endParaRPr lang="en-US">
                <a:latin typeface="Lucida Sans" pitchFamily="34" charset="0"/>
              </a:endParaRPr>
            </a:p>
          </p:txBody>
        </p:sp>
        <p:sp>
          <p:nvSpPr>
            <p:cNvPr id="57380" name="Rectangle 1636"/>
            <p:cNvSpPr>
              <a:spLocks noChangeArrowheads="1"/>
            </p:cNvSpPr>
            <p:nvPr/>
          </p:nvSpPr>
          <p:spPr bwMode="auto">
            <a:xfrm>
              <a:off x="2185" y="1068"/>
              <a:ext cx="292"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Library</a:t>
              </a:r>
              <a:endParaRPr lang="en-US">
                <a:latin typeface="Lucida Sans" pitchFamily="34" charset="0"/>
              </a:endParaRPr>
            </a:p>
          </p:txBody>
        </p:sp>
        <p:sp>
          <p:nvSpPr>
            <p:cNvPr id="57381" name="Freeform 1637"/>
            <p:cNvSpPr>
              <a:spLocks/>
            </p:cNvSpPr>
            <p:nvPr/>
          </p:nvSpPr>
          <p:spPr bwMode="auto">
            <a:xfrm>
              <a:off x="1429" y="1358"/>
              <a:ext cx="227" cy="162"/>
            </a:xfrm>
            <a:custGeom>
              <a:avLst/>
              <a:gdLst>
                <a:gd name="T0" fmla="*/ 0 w 227"/>
                <a:gd name="T1" fmla="*/ 48 h 162"/>
                <a:gd name="T2" fmla="*/ 156 w 227"/>
                <a:gd name="T3" fmla="*/ 140 h 162"/>
                <a:gd name="T4" fmla="*/ 144 w 227"/>
                <a:gd name="T5" fmla="*/ 162 h 162"/>
                <a:gd name="T6" fmla="*/ 227 w 227"/>
                <a:gd name="T7" fmla="*/ 147 h 162"/>
                <a:gd name="T8" fmla="*/ 196 w 227"/>
                <a:gd name="T9" fmla="*/ 72 h 162"/>
                <a:gd name="T10" fmla="*/ 184 w 227"/>
                <a:gd name="T11" fmla="*/ 90 h 162"/>
                <a:gd name="T12" fmla="*/ 28 w 227"/>
                <a:gd name="T13" fmla="*/ 0 h 162"/>
                <a:gd name="T14" fmla="*/ 0 w 227"/>
                <a:gd name="T15" fmla="*/ 48 h 162"/>
                <a:gd name="T16" fmla="*/ 0 60000 65536"/>
                <a:gd name="T17" fmla="*/ 0 60000 65536"/>
                <a:gd name="T18" fmla="*/ 0 60000 65536"/>
                <a:gd name="T19" fmla="*/ 0 60000 65536"/>
                <a:gd name="T20" fmla="*/ 0 60000 65536"/>
                <a:gd name="T21" fmla="*/ 0 60000 65536"/>
                <a:gd name="T22" fmla="*/ 0 60000 65536"/>
                <a:gd name="T23" fmla="*/ 0 60000 65536"/>
                <a:gd name="T24" fmla="*/ 0 w 227"/>
                <a:gd name="T25" fmla="*/ 0 h 162"/>
                <a:gd name="T26" fmla="*/ 227 w 227"/>
                <a:gd name="T27" fmla="*/ 162 h 1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 h="162">
                  <a:moveTo>
                    <a:pt x="0" y="48"/>
                  </a:moveTo>
                  <a:lnTo>
                    <a:pt x="156" y="140"/>
                  </a:lnTo>
                  <a:lnTo>
                    <a:pt x="144" y="162"/>
                  </a:lnTo>
                  <a:lnTo>
                    <a:pt x="227" y="147"/>
                  </a:lnTo>
                  <a:lnTo>
                    <a:pt x="196" y="72"/>
                  </a:lnTo>
                  <a:lnTo>
                    <a:pt x="184" y="90"/>
                  </a:lnTo>
                  <a:lnTo>
                    <a:pt x="28" y="0"/>
                  </a:lnTo>
                  <a:lnTo>
                    <a:pt x="0" y="48"/>
                  </a:lnTo>
                  <a:close/>
                </a:path>
              </a:pathLst>
            </a:custGeom>
            <a:solidFill>
              <a:srgbClr val="1F1A17"/>
            </a:solidFill>
            <a:ln w="9525">
              <a:noFill/>
              <a:round/>
              <a:headEnd/>
              <a:tailEnd/>
            </a:ln>
          </p:spPr>
          <p:txBody>
            <a:bodyPr/>
            <a:lstStyle/>
            <a:p>
              <a:endParaRPr lang="hu-HU"/>
            </a:p>
          </p:txBody>
        </p:sp>
        <p:sp>
          <p:nvSpPr>
            <p:cNvPr id="57382" name="Freeform 1638"/>
            <p:cNvSpPr>
              <a:spLocks/>
            </p:cNvSpPr>
            <p:nvPr/>
          </p:nvSpPr>
          <p:spPr bwMode="auto">
            <a:xfrm>
              <a:off x="1427" y="1403"/>
              <a:ext cx="164" cy="98"/>
            </a:xfrm>
            <a:custGeom>
              <a:avLst/>
              <a:gdLst>
                <a:gd name="T0" fmla="*/ 161 w 164"/>
                <a:gd name="T1" fmla="*/ 96 h 98"/>
                <a:gd name="T2" fmla="*/ 161 w 164"/>
                <a:gd name="T3" fmla="*/ 92 h 98"/>
                <a:gd name="T4" fmla="*/ 3 w 164"/>
                <a:gd name="T5" fmla="*/ 0 h 98"/>
                <a:gd name="T6" fmla="*/ 0 w 164"/>
                <a:gd name="T7" fmla="*/ 6 h 98"/>
                <a:gd name="T8" fmla="*/ 157 w 164"/>
                <a:gd name="T9" fmla="*/ 98 h 98"/>
                <a:gd name="T10" fmla="*/ 161 w 164"/>
                <a:gd name="T11" fmla="*/ 96 h 98"/>
                <a:gd name="T12" fmla="*/ 161 w 164"/>
                <a:gd name="T13" fmla="*/ 96 h 98"/>
                <a:gd name="T14" fmla="*/ 164 w 164"/>
                <a:gd name="T15" fmla="*/ 93 h 98"/>
                <a:gd name="T16" fmla="*/ 161 w 164"/>
                <a:gd name="T17" fmla="*/ 92 h 98"/>
                <a:gd name="T18" fmla="*/ 161 w 164"/>
                <a:gd name="T19" fmla="*/ 96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98"/>
                <a:gd name="T32" fmla="*/ 164 w 164"/>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98">
                  <a:moveTo>
                    <a:pt x="161" y="96"/>
                  </a:moveTo>
                  <a:lnTo>
                    <a:pt x="161" y="92"/>
                  </a:lnTo>
                  <a:lnTo>
                    <a:pt x="3" y="0"/>
                  </a:lnTo>
                  <a:lnTo>
                    <a:pt x="0" y="6"/>
                  </a:lnTo>
                  <a:lnTo>
                    <a:pt x="157" y="98"/>
                  </a:lnTo>
                  <a:lnTo>
                    <a:pt x="161" y="96"/>
                  </a:lnTo>
                  <a:lnTo>
                    <a:pt x="164" y="93"/>
                  </a:lnTo>
                  <a:lnTo>
                    <a:pt x="161" y="92"/>
                  </a:lnTo>
                  <a:lnTo>
                    <a:pt x="161" y="96"/>
                  </a:lnTo>
                  <a:close/>
                </a:path>
              </a:pathLst>
            </a:custGeom>
            <a:solidFill>
              <a:srgbClr val="1F1A17"/>
            </a:solidFill>
            <a:ln w="9525">
              <a:noFill/>
              <a:round/>
              <a:headEnd/>
              <a:tailEnd/>
            </a:ln>
          </p:spPr>
          <p:txBody>
            <a:bodyPr/>
            <a:lstStyle/>
            <a:p>
              <a:endParaRPr lang="hu-HU"/>
            </a:p>
          </p:txBody>
        </p:sp>
        <p:sp>
          <p:nvSpPr>
            <p:cNvPr id="57383" name="Freeform 1639"/>
            <p:cNvSpPr>
              <a:spLocks/>
            </p:cNvSpPr>
            <p:nvPr/>
          </p:nvSpPr>
          <p:spPr bwMode="auto">
            <a:xfrm>
              <a:off x="1567" y="1496"/>
              <a:ext cx="21" cy="29"/>
            </a:xfrm>
            <a:custGeom>
              <a:avLst/>
              <a:gdLst>
                <a:gd name="T0" fmla="*/ 6 w 21"/>
                <a:gd name="T1" fmla="*/ 27 h 29"/>
                <a:gd name="T2" fmla="*/ 8 w 21"/>
                <a:gd name="T3" fmla="*/ 26 h 29"/>
                <a:gd name="T4" fmla="*/ 21 w 21"/>
                <a:gd name="T5" fmla="*/ 3 h 29"/>
                <a:gd name="T6" fmla="*/ 17 w 21"/>
                <a:gd name="T7" fmla="*/ 0 h 29"/>
                <a:gd name="T8" fmla="*/ 3 w 21"/>
                <a:gd name="T9" fmla="*/ 23 h 29"/>
                <a:gd name="T10" fmla="*/ 6 w 21"/>
                <a:gd name="T11" fmla="*/ 27 h 29"/>
                <a:gd name="T12" fmla="*/ 3 w 21"/>
                <a:gd name="T13" fmla="*/ 23 h 29"/>
                <a:gd name="T14" fmla="*/ 0 w 21"/>
                <a:gd name="T15" fmla="*/ 29 h 29"/>
                <a:gd name="T16" fmla="*/ 6 w 21"/>
                <a:gd name="T17" fmla="*/ 2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9"/>
                <a:gd name="T29" fmla="*/ 21 w 21"/>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9">
                  <a:moveTo>
                    <a:pt x="6" y="27"/>
                  </a:moveTo>
                  <a:lnTo>
                    <a:pt x="8" y="26"/>
                  </a:lnTo>
                  <a:lnTo>
                    <a:pt x="21" y="3"/>
                  </a:lnTo>
                  <a:lnTo>
                    <a:pt x="17" y="0"/>
                  </a:lnTo>
                  <a:lnTo>
                    <a:pt x="3" y="23"/>
                  </a:lnTo>
                  <a:lnTo>
                    <a:pt x="6" y="27"/>
                  </a:lnTo>
                  <a:lnTo>
                    <a:pt x="3" y="23"/>
                  </a:lnTo>
                  <a:lnTo>
                    <a:pt x="0" y="29"/>
                  </a:lnTo>
                  <a:lnTo>
                    <a:pt x="6" y="27"/>
                  </a:lnTo>
                  <a:close/>
                </a:path>
              </a:pathLst>
            </a:custGeom>
            <a:solidFill>
              <a:srgbClr val="1F1A17"/>
            </a:solidFill>
            <a:ln w="9525">
              <a:noFill/>
              <a:round/>
              <a:headEnd/>
              <a:tailEnd/>
            </a:ln>
          </p:spPr>
          <p:txBody>
            <a:bodyPr/>
            <a:lstStyle/>
            <a:p>
              <a:endParaRPr lang="hu-HU"/>
            </a:p>
          </p:txBody>
        </p:sp>
        <p:sp>
          <p:nvSpPr>
            <p:cNvPr id="57384" name="Freeform 1640"/>
            <p:cNvSpPr>
              <a:spLocks/>
            </p:cNvSpPr>
            <p:nvPr/>
          </p:nvSpPr>
          <p:spPr bwMode="auto">
            <a:xfrm>
              <a:off x="1573" y="1502"/>
              <a:ext cx="87" cy="21"/>
            </a:xfrm>
            <a:custGeom>
              <a:avLst/>
              <a:gdLst>
                <a:gd name="T0" fmla="*/ 85 w 87"/>
                <a:gd name="T1" fmla="*/ 1 h 21"/>
                <a:gd name="T2" fmla="*/ 81 w 87"/>
                <a:gd name="T3" fmla="*/ 0 h 21"/>
                <a:gd name="T4" fmla="*/ 0 w 87"/>
                <a:gd name="T5" fmla="*/ 15 h 21"/>
                <a:gd name="T6" fmla="*/ 0 w 87"/>
                <a:gd name="T7" fmla="*/ 21 h 21"/>
                <a:gd name="T8" fmla="*/ 83 w 87"/>
                <a:gd name="T9" fmla="*/ 6 h 21"/>
                <a:gd name="T10" fmla="*/ 85 w 87"/>
                <a:gd name="T11" fmla="*/ 1 h 21"/>
                <a:gd name="T12" fmla="*/ 83 w 87"/>
                <a:gd name="T13" fmla="*/ 6 h 21"/>
                <a:gd name="T14" fmla="*/ 87 w 87"/>
                <a:gd name="T15" fmla="*/ 6 h 21"/>
                <a:gd name="T16" fmla="*/ 85 w 87"/>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21"/>
                <a:gd name="T29" fmla="*/ 87 w 8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21">
                  <a:moveTo>
                    <a:pt x="85" y="1"/>
                  </a:moveTo>
                  <a:lnTo>
                    <a:pt x="81" y="0"/>
                  </a:lnTo>
                  <a:lnTo>
                    <a:pt x="0" y="15"/>
                  </a:lnTo>
                  <a:lnTo>
                    <a:pt x="0" y="21"/>
                  </a:lnTo>
                  <a:lnTo>
                    <a:pt x="83" y="6"/>
                  </a:lnTo>
                  <a:lnTo>
                    <a:pt x="85" y="1"/>
                  </a:lnTo>
                  <a:lnTo>
                    <a:pt x="83" y="6"/>
                  </a:lnTo>
                  <a:lnTo>
                    <a:pt x="87" y="6"/>
                  </a:lnTo>
                  <a:lnTo>
                    <a:pt x="85" y="1"/>
                  </a:lnTo>
                  <a:close/>
                </a:path>
              </a:pathLst>
            </a:custGeom>
            <a:solidFill>
              <a:srgbClr val="1F1A17"/>
            </a:solidFill>
            <a:ln w="9525">
              <a:noFill/>
              <a:round/>
              <a:headEnd/>
              <a:tailEnd/>
            </a:ln>
          </p:spPr>
          <p:txBody>
            <a:bodyPr/>
            <a:lstStyle/>
            <a:p>
              <a:endParaRPr lang="hu-HU"/>
            </a:p>
          </p:txBody>
        </p:sp>
        <p:sp>
          <p:nvSpPr>
            <p:cNvPr id="57385" name="Freeform 1641"/>
            <p:cNvSpPr>
              <a:spLocks/>
            </p:cNvSpPr>
            <p:nvPr/>
          </p:nvSpPr>
          <p:spPr bwMode="auto">
            <a:xfrm>
              <a:off x="1622" y="1423"/>
              <a:ext cx="36" cy="83"/>
            </a:xfrm>
            <a:custGeom>
              <a:avLst/>
              <a:gdLst>
                <a:gd name="T0" fmla="*/ 0 w 36"/>
                <a:gd name="T1" fmla="*/ 6 h 83"/>
                <a:gd name="T2" fmla="*/ 0 w 36"/>
                <a:gd name="T3" fmla="*/ 9 h 83"/>
                <a:gd name="T4" fmla="*/ 31 w 36"/>
                <a:gd name="T5" fmla="*/ 83 h 83"/>
                <a:gd name="T6" fmla="*/ 36 w 36"/>
                <a:gd name="T7" fmla="*/ 80 h 83"/>
                <a:gd name="T8" fmla="*/ 5 w 36"/>
                <a:gd name="T9" fmla="*/ 6 h 83"/>
                <a:gd name="T10" fmla="*/ 0 w 36"/>
                <a:gd name="T11" fmla="*/ 6 h 83"/>
                <a:gd name="T12" fmla="*/ 5 w 36"/>
                <a:gd name="T13" fmla="*/ 6 h 83"/>
                <a:gd name="T14" fmla="*/ 3 w 36"/>
                <a:gd name="T15" fmla="*/ 0 h 83"/>
                <a:gd name="T16" fmla="*/ 0 w 36"/>
                <a:gd name="T17" fmla="*/ 6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83"/>
                <a:gd name="T29" fmla="*/ 36 w 36"/>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83">
                  <a:moveTo>
                    <a:pt x="0" y="6"/>
                  </a:moveTo>
                  <a:lnTo>
                    <a:pt x="0" y="9"/>
                  </a:lnTo>
                  <a:lnTo>
                    <a:pt x="31" y="83"/>
                  </a:lnTo>
                  <a:lnTo>
                    <a:pt x="36" y="80"/>
                  </a:lnTo>
                  <a:lnTo>
                    <a:pt x="5" y="6"/>
                  </a:lnTo>
                  <a:lnTo>
                    <a:pt x="0" y="6"/>
                  </a:lnTo>
                  <a:lnTo>
                    <a:pt x="5" y="6"/>
                  </a:lnTo>
                  <a:lnTo>
                    <a:pt x="3" y="0"/>
                  </a:lnTo>
                  <a:lnTo>
                    <a:pt x="0" y="6"/>
                  </a:lnTo>
                  <a:close/>
                </a:path>
              </a:pathLst>
            </a:custGeom>
            <a:solidFill>
              <a:srgbClr val="1F1A17"/>
            </a:solidFill>
            <a:ln w="9525">
              <a:noFill/>
              <a:round/>
              <a:headEnd/>
              <a:tailEnd/>
            </a:ln>
          </p:spPr>
          <p:txBody>
            <a:bodyPr/>
            <a:lstStyle/>
            <a:p>
              <a:endParaRPr lang="hu-HU"/>
            </a:p>
          </p:txBody>
        </p:sp>
        <p:sp>
          <p:nvSpPr>
            <p:cNvPr id="57386" name="Freeform 1642"/>
            <p:cNvSpPr>
              <a:spLocks/>
            </p:cNvSpPr>
            <p:nvPr/>
          </p:nvSpPr>
          <p:spPr bwMode="auto">
            <a:xfrm>
              <a:off x="1611" y="1429"/>
              <a:ext cx="16" cy="25"/>
            </a:xfrm>
            <a:custGeom>
              <a:avLst/>
              <a:gdLst>
                <a:gd name="T0" fmla="*/ 1 w 16"/>
                <a:gd name="T1" fmla="*/ 22 h 25"/>
                <a:gd name="T2" fmla="*/ 5 w 16"/>
                <a:gd name="T3" fmla="*/ 22 h 25"/>
                <a:gd name="T4" fmla="*/ 16 w 16"/>
                <a:gd name="T5" fmla="*/ 3 h 25"/>
                <a:gd name="T6" fmla="*/ 11 w 16"/>
                <a:gd name="T7" fmla="*/ 0 h 25"/>
                <a:gd name="T8" fmla="*/ 0 w 16"/>
                <a:gd name="T9" fmla="*/ 18 h 25"/>
                <a:gd name="T10" fmla="*/ 1 w 16"/>
                <a:gd name="T11" fmla="*/ 22 h 25"/>
                <a:gd name="T12" fmla="*/ 1 w 16"/>
                <a:gd name="T13" fmla="*/ 22 h 25"/>
                <a:gd name="T14" fmla="*/ 4 w 16"/>
                <a:gd name="T15" fmla="*/ 25 h 25"/>
                <a:gd name="T16" fmla="*/ 5 w 16"/>
                <a:gd name="T17" fmla="*/ 22 h 25"/>
                <a:gd name="T18" fmla="*/ 1 w 16"/>
                <a:gd name="T19" fmla="*/ 2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25"/>
                <a:gd name="T32" fmla="*/ 16 w 1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25">
                  <a:moveTo>
                    <a:pt x="1" y="22"/>
                  </a:moveTo>
                  <a:lnTo>
                    <a:pt x="5" y="22"/>
                  </a:lnTo>
                  <a:lnTo>
                    <a:pt x="16" y="3"/>
                  </a:lnTo>
                  <a:lnTo>
                    <a:pt x="11" y="0"/>
                  </a:lnTo>
                  <a:lnTo>
                    <a:pt x="0" y="18"/>
                  </a:lnTo>
                  <a:lnTo>
                    <a:pt x="1" y="22"/>
                  </a:lnTo>
                  <a:lnTo>
                    <a:pt x="4" y="25"/>
                  </a:lnTo>
                  <a:lnTo>
                    <a:pt x="5" y="22"/>
                  </a:lnTo>
                  <a:lnTo>
                    <a:pt x="1" y="22"/>
                  </a:lnTo>
                  <a:close/>
                </a:path>
              </a:pathLst>
            </a:custGeom>
            <a:solidFill>
              <a:srgbClr val="1F1A17"/>
            </a:solidFill>
            <a:ln w="9525">
              <a:noFill/>
              <a:round/>
              <a:headEnd/>
              <a:tailEnd/>
            </a:ln>
          </p:spPr>
          <p:txBody>
            <a:bodyPr/>
            <a:lstStyle/>
            <a:p>
              <a:endParaRPr lang="hu-HU"/>
            </a:p>
          </p:txBody>
        </p:sp>
        <p:sp>
          <p:nvSpPr>
            <p:cNvPr id="57387" name="Freeform 1643"/>
            <p:cNvSpPr>
              <a:spLocks/>
            </p:cNvSpPr>
            <p:nvPr/>
          </p:nvSpPr>
          <p:spPr bwMode="auto">
            <a:xfrm>
              <a:off x="1454" y="1354"/>
              <a:ext cx="161" cy="97"/>
            </a:xfrm>
            <a:custGeom>
              <a:avLst/>
              <a:gdLst>
                <a:gd name="T0" fmla="*/ 0 w 161"/>
                <a:gd name="T1" fmla="*/ 3 h 97"/>
                <a:gd name="T2" fmla="*/ 0 w 161"/>
                <a:gd name="T3" fmla="*/ 7 h 97"/>
                <a:gd name="T4" fmla="*/ 158 w 161"/>
                <a:gd name="T5" fmla="*/ 97 h 97"/>
                <a:gd name="T6" fmla="*/ 161 w 161"/>
                <a:gd name="T7" fmla="*/ 93 h 97"/>
                <a:gd name="T8" fmla="*/ 4 w 161"/>
                <a:gd name="T9" fmla="*/ 2 h 97"/>
                <a:gd name="T10" fmla="*/ 0 w 161"/>
                <a:gd name="T11" fmla="*/ 3 h 97"/>
                <a:gd name="T12" fmla="*/ 4 w 161"/>
                <a:gd name="T13" fmla="*/ 2 h 97"/>
                <a:gd name="T14" fmla="*/ 2 w 161"/>
                <a:gd name="T15" fmla="*/ 0 h 97"/>
                <a:gd name="T16" fmla="*/ 0 w 161"/>
                <a:gd name="T17" fmla="*/ 3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97"/>
                <a:gd name="T29" fmla="*/ 161 w 161"/>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97">
                  <a:moveTo>
                    <a:pt x="0" y="3"/>
                  </a:moveTo>
                  <a:lnTo>
                    <a:pt x="0" y="7"/>
                  </a:lnTo>
                  <a:lnTo>
                    <a:pt x="158" y="97"/>
                  </a:lnTo>
                  <a:lnTo>
                    <a:pt x="161" y="93"/>
                  </a:lnTo>
                  <a:lnTo>
                    <a:pt x="4" y="2"/>
                  </a:lnTo>
                  <a:lnTo>
                    <a:pt x="0" y="3"/>
                  </a:lnTo>
                  <a:lnTo>
                    <a:pt x="4" y="2"/>
                  </a:lnTo>
                  <a:lnTo>
                    <a:pt x="2" y="0"/>
                  </a:lnTo>
                  <a:lnTo>
                    <a:pt x="0" y="3"/>
                  </a:lnTo>
                  <a:close/>
                </a:path>
              </a:pathLst>
            </a:custGeom>
            <a:solidFill>
              <a:srgbClr val="1F1A17"/>
            </a:solidFill>
            <a:ln w="9525">
              <a:noFill/>
              <a:round/>
              <a:headEnd/>
              <a:tailEnd/>
            </a:ln>
          </p:spPr>
          <p:txBody>
            <a:bodyPr/>
            <a:lstStyle/>
            <a:p>
              <a:endParaRPr lang="hu-HU"/>
            </a:p>
          </p:txBody>
        </p:sp>
        <p:sp>
          <p:nvSpPr>
            <p:cNvPr id="57388" name="Freeform 1644"/>
            <p:cNvSpPr>
              <a:spLocks/>
            </p:cNvSpPr>
            <p:nvPr/>
          </p:nvSpPr>
          <p:spPr bwMode="auto">
            <a:xfrm>
              <a:off x="1425" y="1357"/>
              <a:ext cx="35" cy="52"/>
            </a:xfrm>
            <a:custGeom>
              <a:avLst/>
              <a:gdLst>
                <a:gd name="T0" fmla="*/ 2 w 35"/>
                <a:gd name="T1" fmla="*/ 52 h 52"/>
                <a:gd name="T2" fmla="*/ 7 w 35"/>
                <a:gd name="T3" fmla="*/ 51 h 52"/>
                <a:gd name="T4" fmla="*/ 35 w 35"/>
                <a:gd name="T5" fmla="*/ 3 h 52"/>
                <a:gd name="T6" fmla="*/ 29 w 35"/>
                <a:gd name="T7" fmla="*/ 0 h 52"/>
                <a:gd name="T8" fmla="*/ 1 w 35"/>
                <a:gd name="T9" fmla="*/ 48 h 52"/>
                <a:gd name="T10" fmla="*/ 2 w 35"/>
                <a:gd name="T11" fmla="*/ 52 h 52"/>
                <a:gd name="T12" fmla="*/ 1 w 35"/>
                <a:gd name="T13" fmla="*/ 48 h 52"/>
                <a:gd name="T14" fmla="*/ 0 w 35"/>
                <a:gd name="T15" fmla="*/ 51 h 52"/>
                <a:gd name="T16" fmla="*/ 2 w 35"/>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52"/>
                <a:gd name="T29" fmla="*/ 35 w 35"/>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52">
                  <a:moveTo>
                    <a:pt x="2" y="52"/>
                  </a:moveTo>
                  <a:lnTo>
                    <a:pt x="7" y="51"/>
                  </a:lnTo>
                  <a:lnTo>
                    <a:pt x="35" y="3"/>
                  </a:lnTo>
                  <a:lnTo>
                    <a:pt x="29" y="0"/>
                  </a:lnTo>
                  <a:lnTo>
                    <a:pt x="1" y="48"/>
                  </a:lnTo>
                  <a:lnTo>
                    <a:pt x="2" y="52"/>
                  </a:lnTo>
                  <a:lnTo>
                    <a:pt x="1" y="48"/>
                  </a:lnTo>
                  <a:lnTo>
                    <a:pt x="0" y="51"/>
                  </a:lnTo>
                  <a:lnTo>
                    <a:pt x="2" y="52"/>
                  </a:lnTo>
                  <a:close/>
                </a:path>
              </a:pathLst>
            </a:custGeom>
            <a:solidFill>
              <a:srgbClr val="1F1A17"/>
            </a:solidFill>
            <a:ln w="9525">
              <a:noFill/>
              <a:round/>
              <a:headEnd/>
              <a:tailEnd/>
            </a:ln>
          </p:spPr>
          <p:txBody>
            <a:bodyPr/>
            <a:lstStyle/>
            <a:p>
              <a:endParaRPr lang="hu-HU"/>
            </a:p>
          </p:txBody>
        </p:sp>
        <p:sp>
          <p:nvSpPr>
            <p:cNvPr id="57389" name="Freeform 1645"/>
            <p:cNvSpPr>
              <a:spLocks/>
            </p:cNvSpPr>
            <p:nvPr/>
          </p:nvSpPr>
          <p:spPr bwMode="auto">
            <a:xfrm>
              <a:off x="2178" y="1358"/>
              <a:ext cx="227" cy="162"/>
            </a:xfrm>
            <a:custGeom>
              <a:avLst/>
              <a:gdLst>
                <a:gd name="T0" fmla="*/ 227 w 227"/>
                <a:gd name="T1" fmla="*/ 48 h 162"/>
                <a:gd name="T2" fmla="*/ 69 w 227"/>
                <a:gd name="T3" fmla="*/ 140 h 162"/>
                <a:gd name="T4" fmla="*/ 83 w 227"/>
                <a:gd name="T5" fmla="*/ 162 h 162"/>
                <a:gd name="T6" fmla="*/ 0 w 227"/>
                <a:gd name="T7" fmla="*/ 147 h 162"/>
                <a:gd name="T8" fmla="*/ 30 w 227"/>
                <a:gd name="T9" fmla="*/ 72 h 162"/>
                <a:gd name="T10" fmla="*/ 41 w 227"/>
                <a:gd name="T11" fmla="*/ 90 h 162"/>
                <a:gd name="T12" fmla="*/ 199 w 227"/>
                <a:gd name="T13" fmla="*/ 0 h 162"/>
                <a:gd name="T14" fmla="*/ 227 w 227"/>
                <a:gd name="T15" fmla="*/ 48 h 162"/>
                <a:gd name="T16" fmla="*/ 0 60000 65536"/>
                <a:gd name="T17" fmla="*/ 0 60000 65536"/>
                <a:gd name="T18" fmla="*/ 0 60000 65536"/>
                <a:gd name="T19" fmla="*/ 0 60000 65536"/>
                <a:gd name="T20" fmla="*/ 0 60000 65536"/>
                <a:gd name="T21" fmla="*/ 0 60000 65536"/>
                <a:gd name="T22" fmla="*/ 0 60000 65536"/>
                <a:gd name="T23" fmla="*/ 0 60000 65536"/>
                <a:gd name="T24" fmla="*/ 0 w 227"/>
                <a:gd name="T25" fmla="*/ 0 h 162"/>
                <a:gd name="T26" fmla="*/ 227 w 227"/>
                <a:gd name="T27" fmla="*/ 162 h 1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 h="162">
                  <a:moveTo>
                    <a:pt x="227" y="48"/>
                  </a:moveTo>
                  <a:lnTo>
                    <a:pt x="69" y="140"/>
                  </a:lnTo>
                  <a:lnTo>
                    <a:pt x="83" y="162"/>
                  </a:lnTo>
                  <a:lnTo>
                    <a:pt x="0" y="147"/>
                  </a:lnTo>
                  <a:lnTo>
                    <a:pt x="30" y="72"/>
                  </a:lnTo>
                  <a:lnTo>
                    <a:pt x="41" y="90"/>
                  </a:lnTo>
                  <a:lnTo>
                    <a:pt x="199" y="0"/>
                  </a:lnTo>
                  <a:lnTo>
                    <a:pt x="227" y="48"/>
                  </a:lnTo>
                  <a:close/>
                </a:path>
              </a:pathLst>
            </a:custGeom>
            <a:solidFill>
              <a:srgbClr val="1F1A17"/>
            </a:solidFill>
            <a:ln w="9525">
              <a:noFill/>
              <a:round/>
              <a:headEnd/>
              <a:tailEnd/>
            </a:ln>
          </p:spPr>
          <p:txBody>
            <a:bodyPr/>
            <a:lstStyle/>
            <a:p>
              <a:endParaRPr lang="hu-HU"/>
            </a:p>
          </p:txBody>
        </p:sp>
        <p:sp>
          <p:nvSpPr>
            <p:cNvPr id="57390" name="Freeform 1646"/>
            <p:cNvSpPr>
              <a:spLocks/>
            </p:cNvSpPr>
            <p:nvPr/>
          </p:nvSpPr>
          <p:spPr bwMode="auto">
            <a:xfrm>
              <a:off x="2243" y="1403"/>
              <a:ext cx="163" cy="98"/>
            </a:xfrm>
            <a:custGeom>
              <a:avLst/>
              <a:gdLst>
                <a:gd name="T0" fmla="*/ 1 w 163"/>
                <a:gd name="T1" fmla="*/ 96 h 98"/>
                <a:gd name="T2" fmla="*/ 6 w 163"/>
                <a:gd name="T3" fmla="*/ 98 h 98"/>
                <a:gd name="T4" fmla="*/ 163 w 163"/>
                <a:gd name="T5" fmla="*/ 6 h 98"/>
                <a:gd name="T6" fmla="*/ 161 w 163"/>
                <a:gd name="T7" fmla="*/ 0 h 98"/>
                <a:gd name="T8" fmla="*/ 3 w 163"/>
                <a:gd name="T9" fmla="*/ 92 h 98"/>
                <a:gd name="T10" fmla="*/ 1 w 163"/>
                <a:gd name="T11" fmla="*/ 96 h 98"/>
                <a:gd name="T12" fmla="*/ 3 w 163"/>
                <a:gd name="T13" fmla="*/ 92 h 98"/>
                <a:gd name="T14" fmla="*/ 0 w 163"/>
                <a:gd name="T15" fmla="*/ 93 h 98"/>
                <a:gd name="T16" fmla="*/ 1 w 163"/>
                <a:gd name="T17" fmla="*/ 96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98"/>
                <a:gd name="T29" fmla="*/ 163 w 163"/>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98">
                  <a:moveTo>
                    <a:pt x="1" y="96"/>
                  </a:moveTo>
                  <a:lnTo>
                    <a:pt x="6" y="98"/>
                  </a:lnTo>
                  <a:lnTo>
                    <a:pt x="163" y="6"/>
                  </a:lnTo>
                  <a:lnTo>
                    <a:pt x="161" y="0"/>
                  </a:lnTo>
                  <a:lnTo>
                    <a:pt x="3" y="92"/>
                  </a:lnTo>
                  <a:lnTo>
                    <a:pt x="1" y="96"/>
                  </a:lnTo>
                  <a:lnTo>
                    <a:pt x="3" y="92"/>
                  </a:lnTo>
                  <a:lnTo>
                    <a:pt x="0" y="93"/>
                  </a:lnTo>
                  <a:lnTo>
                    <a:pt x="1" y="96"/>
                  </a:lnTo>
                  <a:close/>
                </a:path>
              </a:pathLst>
            </a:custGeom>
            <a:solidFill>
              <a:srgbClr val="1F1A17"/>
            </a:solidFill>
            <a:ln w="9525">
              <a:noFill/>
              <a:round/>
              <a:headEnd/>
              <a:tailEnd/>
            </a:ln>
          </p:spPr>
          <p:txBody>
            <a:bodyPr/>
            <a:lstStyle/>
            <a:p>
              <a:endParaRPr lang="hu-HU"/>
            </a:p>
          </p:txBody>
        </p:sp>
        <p:sp>
          <p:nvSpPr>
            <p:cNvPr id="57391" name="Freeform 1647"/>
            <p:cNvSpPr>
              <a:spLocks/>
            </p:cNvSpPr>
            <p:nvPr/>
          </p:nvSpPr>
          <p:spPr bwMode="auto">
            <a:xfrm>
              <a:off x="2244" y="1496"/>
              <a:ext cx="23" cy="29"/>
            </a:xfrm>
            <a:custGeom>
              <a:avLst/>
              <a:gdLst>
                <a:gd name="T0" fmla="*/ 16 w 23"/>
                <a:gd name="T1" fmla="*/ 27 h 29"/>
                <a:gd name="T2" fmla="*/ 20 w 23"/>
                <a:gd name="T3" fmla="*/ 23 h 29"/>
                <a:gd name="T4" fmla="*/ 6 w 23"/>
                <a:gd name="T5" fmla="*/ 0 h 29"/>
                <a:gd name="T6" fmla="*/ 0 w 23"/>
                <a:gd name="T7" fmla="*/ 3 h 29"/>
                <a:gd name="T8" fmla="*/ 15 w 23"/>
                <a:gd name="T9" fmla="*/ 26 h 29"/>
                <a:gd name="T10" fmla="*/ 16 w 23"/>
                <a:gd name="T11" fmla="*/ 27 h 29"/>
                <a:gd name="T12" fmla="*/ 16 w 23"/>
                <a:gd name="T13" fmla="*/ 27 h 29"/>
                <a:gd name="T14" fmla="*/ 23 w 23"/>
                <a:gd name="T15" fmla="*/ 29 h 29"/>
                <a:gd name="T16" fmla="*/ 20 w 23"/>
                <a:gd name="T17" fmla="*/ 23 h 29"/>
                <a:gd name="T18" fmla="*/ 16 w 23"/>
                <a:gd name="T19" fmla="*/ 2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9"/>
                <a:gd name="T32" fmla="*/ 23 w 2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9">
                  <a:moveTo>
                    <a:pt x="16" y="27"/>
                  </a:moveTo>
                  <a:lnTo>
                    <a:pt x="20" y="23"/>
                  </a:lnTo>
                  <a:lnTo>
                    <a:pt x="6" y="0"/>
                  </a:lnTo>
                  <a:lnTo>
                    <a:pt x="0" y="3"/>
                  </a:lnTo>
                  <a:lnTo>
                    <a:pt x="15" y="26"/>
                  </a:lnTo>
                  <a:lnTo>
                    <a:pt x="16" y="27"/>
                  </a:lnTo>
                  <a:lnTo>
                    <a:pt x="23" y="29"/>
                  </a:lnTo>
                  <a:lnTo>
                    <a:pt x="20" y="23"/>
                  </a:lnTo>
                  <a:lnTo>
                    <a:pt x="16" y="27"/>
                  </a:lnTo>
                  <a:close/>
                </a:path>
              </a:pathLst>
            </a:custGeom>
            <a:solidFill>
              <a:srgbClr val="1F1A17"/>
            </a:solidFill>
            <a:ln w="9525">
              <a:noFill/>
              <a:round/>
              <a:headEnd/>
              <a:tailEnd/>
            </a:ln>
          </p:spPr>
          <p:txBody>
            <a:bodyPr/>
            <a:lstStyle/>
            <a:p>
              <a:endParaRPr lang="hu-HU"/>
            </a:p>
          </p:txBody>
        </p:sp>
        <p:sp>
          <p:nvSpPr>
            <p:cNvPr id="57392" name="Freeform 1648"/>
            <p:cNvSpPr>
              <a:spLocks/>
            </p:cNvSpPr>
            <p:nvPr/>
          </p:nvSpPr>
          <p:spPr bwMode="auto">
            <a:xfrm>
              <a:off x="2174" y="1502"/>
              <a:ext cx="87" cy="21"/>
            </a:xfrm>
            <a:custGeom>
              <a:avLst/>
              <a:gdLst>
                <a:gd name="T0" fmla="*/ 1 w 87"/>
                <a:gd name="T1" fmla="*/ 1 h 21"/>
                <a:gd name="T2" fmla="*/ 3 w 87"/>
                <a:gd name="T3" fmla="*/ 6 h 21"/>
                <a:gd name="T4" fmla="*/ 86 w 87"/>
                <a:gd name="T5" fmla="*/ 21 h 21"/>
                <a:gd name="T6" fmla="*/ 87 w 87"/>
                <a:gd name="T7" fmla="*/ 15 h 21"/>
                <a:gd name="T8" fmla="*/ 4 w 87"/>
                <a:gd name="T9" fmla="*/ 0 h 21"/>
                <a:gd name="T10" fmla="*/ 1 w 87"/>
                <a:gd name="T11" fmla="*/ 1 h 21"/>
                <a:gd name="T12" fmla="*/ 1 w 87"/>
                <a:gd name="T13" fmla="*/ 1 h 21"/>
                <a:gd name="T14" fmla="*/ 0 w 87"/>
                <a:gd name="T15" fmla="*/ 6 h 21"/>
                <a:gd name="T16" fmla="*/ 3 w 87"/>
                <a:gd name="T17" fmla="*/ 6 h 21"/>
                <a:gd name="T18" fmla="*/ 1 w 87"/>
                <a:gd name="T19" fmla="*/ 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21"/>
                <a:gd name="T32" fmla="*/ 87 w 8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21">
                  <a:moveTo>
                    <a:pt x="1" y="1"/>
                  </a:moveTo>
                  <a:lnTo>
                    <a:pt x="3" y="6"/>
                  </a:lnTo>
                  <a:lnTo>
                    <a:pt x="86" y="21"/>
                  </a:lnTo>
                  <a:lnTo>
                    <a:pt x="87" y="15"/>
                  </a:lnTo>
                  <a:lnTo>
                    <a:pt x="4" y="0"/>
                  </a:lnTo>
                  <a:lnTo>
                    <a:pt x="1" y="1"/>
                  </a:lnTo>
                  <a:lnTo>
                    <a:pt x="0" y="6"/>
                  </a:lnTo>
                  <a:lnTo>
                    <a:pt x="3" y="6"/>
                  </a:lnTo>
                  <a:lnTo>
                    <a:pt x="1" y="1"/>
                  </a:lnTo>
                  <a:close/>
                </a:path>
              </a:pathLst>
            </a:custGeom>
            <a:solidFill>
              <a:srgbClr val="1F1A17"/>
            </a:solidFill>
            <a:ln w="9525">
              <a:noFill/>
              <a:round/>
              <a:headEnd/>
              <a:tailEnd/>
            </a:ln>
          </p:spPr>
          <p:txBody>
            <a:bodyPr/>
            <a:lstStyle/>
            <a:p>
              <a:endParaRPr lang="hu-HU"/>
            </a:p>
          </p:txBody>
        </p:sp>
        <p:sp>
          <p:nvSpPr>
            <p:cNvPr id="57393" name="Freeform 1649"/>
            <p:cNvSpPr>
              <a:spLocks/>
            </p:cNvSpPr>
            <p:nvPr/>
          </p:nvSpPr>
          <p:spPr bwMode="auto">
            <a:xfrm>
              <a:off x="2175" y="1423"/>
              <a:ext cx="37" cy="83"/>
            </a:xfrm>
            <a:custGeom>
              <a:avLst/>
              <a:gdLst>
                <a:gd name="T0" fmla="*/ 36 w 37"/>
                <a:gd name="T1" fmla="*/ 6 h 83"/>
                <a:gd name="T2" fmla="*/ 30 w 37"/>
                <a:gd name="T3" fmla="*/ 6 h 83"/>
                <a:gd name="T4" fmla="*/ 0 w 37"/>
                <a:gd name="T5" fmla="*/ 80 h 83"/>
                <a:gd name="T6" fmla="*/ 6 w 37"/>
                <a:gd name="T7" fmla="*/ 83 h 83"/>
                <a:gd name="T8" fmla="*/ 37 w 37"/>
                <a:gd name="T9" fmla="*/ 9 h 83"/>
                <a:gd name="T10" fmla="*/ 36 w 37"/>
                <a:gd name="T11" fmla="*/ 6 h 83"/>
                <a:gd name="T12" fmla="*/ 36 w 37"/>
                <a:gd name="T13" fmla="*/ 6 h 83"/>
                <a:gd name="T14" fmla="*/ 33 w 37"/>
                <a:gd name="T15" fmla="*/ 0 h 83"/>
                <a:gd name="T16" fmla="*/ 30 w 37"/>
                <a:gd name="T17" fmla="*/ 6 h 83"/>
                <a:gd name="T18" fmla="*/ 36 w 37"/>
                <a:gd name="T19" fmla="*/ 6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83"/>
                <a:gd name="T32" fmla="*/ 37 w 37"/>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83">
                  <a:moveTo>
                    <a:pt x="36" y="6"/>
                  </a:moveTo>
                  <a:lnTo>
                    <a:pt x="30" y="6"/>
                  </a:lnTo>
                  <a:lnTo>
                    <a:pt x="0" y="80"/>
                  </a:lnTo>
                  <a:lnTo>
                    <a:pt x="6" y="83"/>
                  </a:lnTo>
                  <a:lnTo>
                    <a:pt x="37" y="9"/>
                  </a:lnTo>
                  <a:lnTo>
                    <a:pt x="36" y="6"/>
                  </a:lnTo>
                  <a:lnTo>
                    <a:pt x="33" y="0"/>
                  </a:lnTo>
                  <a:lnTo>
                    <a:pt x="30" y="6"/>
                  </a:lnTo>
                  <a:lnTo>
                    <a:pt x="36" y="6"/>
                  </a:lnTo>
                  <a:close/>
                </a:path>
              </a:pathLst>
            </a:custGeom>
            <a:solidFill>
              <a:srgbClr val="1F1A17"/>
            </a:solidFill>
            <a:ln w="9525">
              <a:noFill/>
              <a:round/>
              <a:headEnd/>
              <a:tailEnd/>
            </a:ln>
          </p:spPr>
          <p:txBody>
            <a:bodyPr/>
            <a:lstStyle/>
            <a:p>
              <a:endParaRPr lang="hu-HU"/>
            </a:p>
          </p:txBody>
        </p:sp>
        <p:sp>
          <p:nvSpPr>
            <p:cNvPr id="57394" name="Freeform 1650"/>
            <p:cNvSpPr>
              <a:spLocks/>
            </p:cNvSpPr>
            <p:nvPr/>
          </p:nvSpPr>
          <p:spPr bwMode="auto">
            <a:xfrm>
              <a:off x="2206" y="1429"/>
              <a:ext cx="16" cy="25"/>
            </a:xfrm>
            <a:custGeom>
              <a:avLst/>
              <a:gdLst>
                <a:gd name="T0" fmla="*/ 15 w 16"/>
                <a:gd name="T1" fmla="*/ 22 h 25"/>
                <a:gd name="T2" fmla="*/ 16 w 16"/>
                <a:gd name="T3" fmla="*/ 18 h 25"/>
                <a:gd name="T4" fmla="*/ 5 w 16"/>
                <a:gd name="T5" fmla="*/ 0 h 25"/>
                <a:gd name="T6" fmla="*/ 0 w 16"/>
                <a:gd name="T7" fmla="*/ 3 h 25"/>
                <a:gd name="T8" fmla="*/ 10 w 16"/>
                <a:gd name="T9" fmla="*/ 22 h 25"/>
                <a:gd name="T10" fmla="*/ 15 w 16"/>
                <a:gd name="T11" fmla="*/ 22 h 25"/>
                <a:gd name="T12" fmla="*/ 10 w 16"/>
                <a:gd name="T13" fmla="*/ 22 h 25"/>
                <a:gd name="T14" fmla="*/ 13 w 16"/>
                <a:gd name="T15" fmla="*/ 25 h 25"/>
                <a:gd name="T16" fmla="*/ 15 w 16"/>
                <a:gd name="T17" fmla="*/ 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5"/>
                <a:gd name="T29" fmla="*/ 16 w 1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5">
                  <a:moveTo>
                    <a:pt x="15" y="22"/>
                  </a:moveTo>
                  <a:lnTo>
                    <a:pt x="16" y="18"/>
                  </a:lnTo>
                  <a:lnTo>
                    <a:pt x="5" y="0"/>
                  </a:lnTo>
                  <a:lnTo>
                    <a:pt x="0" y="3"/>
                  </a:lnTo>
                  <a:lnTo>
                    <a:pt x="10" y="22"/>
                  </a:lnTo>
                  <a:lnTo>
                    <a:pt x="15" y="22"/>
                  </a:lnTo>
                  <a:lnTo>
                    <a:pt x="10" y="22"/>
                  </a:lnTo>
                  <a:lnTo>
                    <a:pt x="13" y="25"/>
                  </a:lnTo>
                  <a:lnTo>
                    <a:pt x="15" y="22"/>
                  </a:lnTo>
                  <a:close/>
                </a:path>
              </a:pathLst>
            </a:custGeom>
            <a:solidFill>
              <a:srgbClr val="1F1A17"/>
            </a:solidFill>
            <a:ln w="9525">
              <a:noFill/>
              <a:round/>
              <a:headEnd/>
              <a:tailEnd/>
            </a:ln>
          </p:spPr>
          <p:txBody>
            <a:bodyPr/>
            <a:lstStyle/>
            <a:p>
              <a:endParaRPr lang="hu-HU"/>
            </a:p>
          </p:txBody>
        </p:sp>
        <p:sp>
          <p:nvSpPr>
            <p:cNvPr id="57395" name="Freeform 1651"/>
            <p:cNvSpPr>
              <a:spLocks/>
            </p:cNvSpPr>
            <p:nvPr/>
          </p:nvSpPr>
          <p:spPr bwMode="auto">
            <a:xfrm>
              <a:off x="2218" y="1354"/>
              <a:ext cx="162" cy="97"/>
            </a:xfrm>
            <a:custGeom>
              <a:avLst/>
              <a:gdLst>
                <a:gd name="T0" fmla="*/ 162 w 162"/>
                <a:gd name="T1" fmla="*/ 3 h 97"/>
                <a:gd name="T2" fmla="*/ 157 w 162"/>
                <a:gd name="T3" fmla="*/ 2 h 97"/>
                <a:gd name="T4" fmla="*/ 0 w 162"/>
                <a:gd name="T5" fmla="*/ 93 h 97"/>
                <a:gd name="T6" fmla="*/ 3 w 162"/>
                <a:gd name="T7" fmla="*/ 97 h 97"/>
                <a:gd name="T8" fmla="*/ 160 w 162"/>
                <a:gd name="T9" fmla="*/ 7 h 97"/>
                <a:gd name="T10" fmla="*/ 162 w 162"/>
                <a:gd name="T11" fmla="*/ 3 h 97"/>
                <a:gd name="T12" fmla="*/ 162 w 162"/>
                <a:gd name="T13" fmla="*/ 3 h 97"/>
                <a:gd name="T14" fmla="*/ 160 w 162"/>
                <a:gd name="T15" fmla="*/ 0 h 97"/>
                <a:gd name="T16" fmla="*/ 157 w 162"/>
                <a:gd name="T17" fmla="*/ 2 h 97"/>
                <a:gd name="T18" fmla="*/ 162 w 162"/>
                <a:gd name="T19" fmla="*/ 3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97"/>
                <a:gd name="T32" fmla="*/ 162 w 16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97">
                  <a:moveTo>
                    <a:pt x="162" y="3"/>
                  </a:moveTo>
                  <a:lnTo>
                    <a:pt x="157" y="2"/>
                  </a:lnTo>
                  <a:lnTo>
                    <a:pt x="0" y="93"/>
                  </a:lnTo>
                  <a:lnTo>
                    <a:pt x="3" y="97"/>
                  </a:lnTo>
                  <a:lnTo>
                    <a:pt x="160" y="7"/>
                  </a:lnTo>
                  <a:lnTo>
                    <a:pt x="162" y="3"/>
                  </a:lnTo>
                  <a:lnTo>
                    <a:pt x="160" y="0"/>
                  </a:lnTo>
                  <a:lnTo>
                    <a:pt x="157" y="2"/>
                  </a:lnTo>
                  <a:lnTo>
                    <a:pt x="162" y="3"/>
                  </a:lnTo>
                  <a:close/>
                </a:path>
              </a:pathLst>
            </a:custGeom>
            <a:solidFill>
              <a:srgbClr val="1F1A17"/>
            </a:solidFill>
            <a:ln w="9525">
              <a:noFill/>
              <a:round/>
              <a:headEnd/>
              <a:tailEnd/>
            </a:ln>
          </p:spPr>
          <p:txBody>
            <a:bodyPr/>
            <a:lstStyle/>
            <a:p>
              <a:endParaRPr lang="hu-HU"/>
            </a:p>
          </p:txBody>
        </p:sp>
        <p:sp>
          <p:nvSpPr>
            <p:cNvPr id="57396" name="Freeform 1652"/>
            <p:cNvSpPr>
              <a:spLocks/>
            </p:cNvSpPr>
            <p:nvPr/>
          </p:nvSpPr>
          <p:spPr bwMode="auto">
            <a:xfrm>
              <a:off x="2374" y="1357"/>
              <a:ext cx="35" cy="52"/>
            </a:xfrm>
            <a:custGeom>
              <a:avLst/>
              <a:gdLst>
                <a:gd name="T0" fmla="*/ 32 w 35"/>
                <a:gd name="T1" fmla="*/ 52 h 52"/>
                <a:gd name="T2" fmla="*/ 34 w 35"/>
                <a:gd name="T3" fmla="*/ 48 h 52"/>
                <a:gd name="T4" fmla="*/ 6 w 35"/>
                <a:gd name="T5" fmla="*/ 0 h 52"/>
                <a:gd name="T6" fmla="*/ 0 w 35"/>
                <a:gd name="T7" fmla="*/ 3 h 52"/>
                <a:gd name="T8" fmla="*/ 28 w 35"/>
                <a:gd name="T9" fmla="*/ 51 h 52"/>
                <a:gd name="T10" fmla="*/ 32 w 35"/>
                <a:gd name="T11" fmla="*/ 52 h 52"/>
                <a:gd name="T12" fmla="*/ 32 w 35"/>
                <a:gd name="T13" fmla="*/ 52 h 52"/>
                <a:gd name="T14" fmla="*/ 35 w 35"/>
                <a:gd name="T15" fmla="*/ 51 h 52"/>
                <a:gd name="T16" fmla="*/ 34 w 35"/>
                <a:gd name="T17" fmla="*/ 48 h 52"/>
                <a:gd name="T18" fmla="*/ 32 w 35"/>
                <a:gd name="T19" fmla="*/ 52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52"/>
                <a:gd name="T32" fmla="*/ 35 w 3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52">
                  <a:moveTo>
                    <a:pt x="32" y="52"/>
                  </a:moveTo>
                  <a:lnTo>
                    <a:pt x="34" y="48"/>
                  </a:lnTo>
                  <a:lnTo>
                    <a:pt x="6" y="0"/>
                  </a:lnTo>
                  <a:lnTo>
                    <a:pt x="0" y="3"/>
                  </a:lnTo>
                  <a:lnTo>
                    <a:pt x="28" y="51"/>
                  </a:lnTo>
                  <a:lnTo>
                    <a:pt x="32" y="52"/>
                  </a:lnTo>
                  <a:lnTo>
                    <a:pt x="35" y="51"/>
                  </a:lnTo>
                  <a:lnTo>
                    <a:pt x="34" y="48"/>
                  </a:lnTo>
                  <a:lnTo>
                    <a:pt x="32" y="52"/>
                  </a:lnTo>
                  <a:close/>
                </a:path>
              </a:pathLst>
            </a:custGeom>
            <a:solidFill>
              <a:srgbClr val="1F1A17"/>
            </a:solidFill>
            <a:ln w="9525">
              <a:noFill/>
              <a:round/>
              <a:headEnd/>
              <a:tailEnd/>
            </a:ln>
          </p:spPr>
          <p:txBody>
            <a:bodyPr/>
            <a:lstStyle/>
            <a:p>
              <a:endParaRPr lang="hu-HU"/>
            </a:p>
          </p:txBody>
        </p:sp>
        <p:sp>
          <p:nvSpPr>
            <p:cNvPr id="57397" name="Freeform 1653"/>
            <p:cNvSpPr>
              <a:spLocks/>
            </p:cNvSpPr>
            <p:nvPr/>
          </p:nvSpPr>
          <p:spPr bwMode="auto">
            <a:xfrm>
              <a:off x="1626" y="1180"/>
              <a:ext cx="158" cy="226"/>
            </a:xfrm>
            <a:custGeom>
              <a:avLst/>
              <a:gdLst>
                <a:gd name="T0" fmla="*/ 0 w 158"/>
                <a:gd name="T1" fmla="*/ 28 h 226"/>
                <a:gd name="T2" fmla="*/ 92 w 158"/>
                <a:gd name="T3" fmla="*/ 185 h 226"/>
                <a:gd name="T4" fmla="*/ 68 w 158"/>
                <a:gd name="T5" fmla="*/ 198 h 226"/>
                <a:gd name="T6" fmla="*/ 148 w 158"/>
                <a:gd name="T7" fmla="*/ 226 h 226"/>
                <a:gd name="T8" fmla="*/ 158 w 158"/>
                <a:gd name="T9" fmla="*/ 146 h 226"/>
                <a:gd name="T10" fmla="*/ 140 w 158"/>
                <a:gd name="T11" fmla="*/ 157 h 226"/>
                <a:gd name="T12" fmla="*/ 48 w 158"/>
                <a:gd name="T13" fmla="*/ 0 h 226"/>
                <a:gd name="T14" fmla="*/ 0 w 158"/>
                <a:gd name="T15" fmla="*/ 28 h 226"/>
                <a:gd name="T16" fmla="*/ 0 60000 65536"/>
                <a:gd name="T17" fmla="*/ 0 60000 65536"/>
                <a:gd name="T18" fmla="*/ 0 60000 65536"/>
                <a:gd name="T19" fmla="*/ 0 60000 65536"/>
                <a:gd name="T20" fmla="*/ 0 60000 65536"/>
                <a:gd name="T21" fmla="*/ 0 60000 65536"/>
                <a:gd name="T22" fmla="*/ 0 60000 65536"/>
                <a:gd name="T23" fmla="*/ 0 60000 65536"/>
                <a:gd name="T24" fmla="*/ 0 w 158"/>
                <a:gd name="T25" fmla="*/ 0 h 226"/>
                <a:gd name="T26" fmla="*/ 158 w 158"/>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 h="226">
                  <a:moveTo>
                    <a:pt x="0" y="28"/>
                  </a:moveTo>
                  <a:lnTo>
                    <a:pt x="92" y="185"/>
                  </a:lnTo>
                  <a:lnTo>
                    <a:pt x="68" y="198"/>
                  </a:lnTo>
                  <a:lnTo>
                    <a:pt x="148" y="226"/>
                  </a:lnTo>
                  <a:lnTo>
                    <a:pt x="158" y="146"/>
                  </a:lnTo>
                  <a:lnTo>
                    <a:pt x="140" y="157"/>
                  </a:lnTo>
                  <a:lnTo>
                    <a:pt x="48" y="0"/>
                  </a:lnTo>
                  <a:lnTo>
                    <a:pt x="0" y="28"/>
                  </a:lnTo>
                  <a:close/>
                </a:path>
              </a:pathLst>
            </a:custGeom>
            <a:solidFill>
              <a:srgbClr val="1F1A17"/>
            </a:solidFill>
            <a:ln w="9525">
              <a:noFill/>
              <a:round/>
              <a:headEnd/>
              <a:tailEnd/>
            </a:ln>
          </p:spPr>
          <p:txBody>
            <a:bodyPr/>
            <a:lstStyle/>
            <a:p>
              <a:endParaRPr lang="hu-HU"/>
            </a:p>
          </p:txBody>
        </p:sp>
        <p:sp>
          <p:nvSpPr>
            <p:cNvPr id="57398" name="Freeform 1654"/>
            <p:cNvSpPr>
              <a:spLocks/>
            </p:cNvSpPr>
            <p:nvPr/>
          </p:nvSpPr>
          <p:spPr bwMode="auto">
            <a:xfrm>
              <a:off x="1623" y="1206"/>
              <a:ext cx="99" cy="161"/>
            </a:xfrm>
            <a:custGeom>
              <a:avLst/>
              <a:gdLst>
                <a:gd name="T0" fmla="*/ 96 w 99"/>
                <a:gd name="T1" fmla="*/ 161 h 161"/>
                <a:gd name="T2" fmla="*/ 97 w 99"/>
                <a:gd name="T3" fmla="*/ 157 h 161"/>
                <a:gd name="T4" fmla="*/ 6 w 99"/>
                <a:gd name="T5" fmla="*/ 0 h 161"/>
                <a:gd name="T6" fmla="*/ 0 w 99"/>
                <a:gd name="T7" fmla="*/ 3 h 161"/>
                <a:gd name="T8" fmla="*/ 92 w 99"/>
                <a:gd name="T9" fmla="*/ 161 h 161"/>
                <a:gd name="T10" fmla="*/ 96 w 99"/>
                <a:gd name="T11" fmla="*/ 161 h 161"/>
                <a:gd name="T12" fmla="*/ 96 w 99"/>
                <a:gd name="T13" fmla="*/ 161 h 161"/>
                <a:gd name="T14" fmla="*/ 99 w 99"/>
                <a:gd name="T15" fmla="*/ 159 h 161"/>
                <a:gd name="T16" fmla="*/ 97 w 99"/>
                <a:gd name="T17" fmla="*/ 157 h 161"/>
                <a:gd name="T18" fmla="*/ 96 w 99"/>
                <a:gd name="T19" fmla="*/ 16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161"/>
                <a:gd name="T32" fmla="*/ 99 w 99"/>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161">
                  <a:moveTo>
                    <a:pt x="96" y="161"/>
                  </a:moveTo>
                  <a:lnTo>
                    <a:pt x="97" y="157"/>
                  </a:lnTo>
                  <a:lnTo>
                    <a:pt x="6" y="0"/>
                  </a:lnTo>
                  <a:lnTo>
                    <a:pt x="0" y="3"/>
                  </a:lnTo>
                  <a:lnTo>
                    <a:pt x="92" y="161"/>
                  </a:lnTo>
                  <a:lnTo>
                    <a:pt x="96" y="161"/>
                  </a:lnTo>
                  <a:lnTo>
                    <a:pt x="99" y="159"/>
                  </a:lnTo>
                  <a:lnTo>
                    <a:pt x="97" y="157"/>
                  </a:lnTo>
                  <a:lnTo>
                    <a:pt x="96" y="161"/>
                  </a:lnTo>
                  <a:close/>
                </a:path>
              </a:pathLst>
            </a:custGeom>
            <a:solidFill>
              <a:srgbClr val="1F1A17"/>
            </a:solidFill>
            <a:ln w="9525">
              <a:noFill/>
              <a:round/>
              <a:headEnd/>
              <a:tailEnd/>
            </a:ln>
          </p:spPr>
          <p:txBody>
            <a:bodyPr/>
            <a:lstStyle/>
            <a:p>
              <a:endParaRPr lang="hu-HU"/>
            </a:p>
          </p:txBody>
        </p:sp>
        <p:sp>
          <p:nvSpPr>
            <p:cNvPr id="57399" name="Freeform 1655"/>
            <p:cNvSpPr>
              <a:spLocks/>
            </p:cNvSpPr>
            <p:nvPr/>
          </p:nvSpPr>
          <p:spPr bwMode="auto">
            <a:xfrm>
              <a:off x="1687" y="1363"/>
              <a:ext cx="32" cy="18"/>
            </a:xfrm>
            <a:custGeom>
              <a:avLst/>
              <a:gdLst>
                <a:gd name="T0" fmla="*/ 7 w 32"/>
                <a:gd name="T1" fmla="*/ 18 h 18"/>
                <a:gd name="T2" fmla="*/ 8 w 32"/>
                <a:gd name="T3" fmla="*/ 18 h 18"/>
                <a:gd name="T4" fmla="*/ 32 w 32"/>
                <a:gd name="T5" fmla="*/ 4 h 18"/>
                <a:gd name="T6" fmla="*/ 28 w 32"/>
                <a:gd name="T7" fmla="*/ 0 h 18"/>
                <a:gd name="T8" fmla="*/ 5 w 32"/>
                <a:gd name="T9" fmla="*/ 12 h 18"/>
                <a:gd name="T10" fmla="*/ 7 w 32"/>
                <a:gd name="T11" fmla="*/ 18 h 18"/>
                <a:gd name="T12" fmla="*/ 5 w 32"/>
                <a:gd name="T13" fmla="*/ 12 h 18"/>
                <a:gd name="T14" fmla="*/ 0 w 32"/>
                <a:gd name="T15" fmla="*/ 15 h 18"/>
                <a:gd name="T16" fmla="*/ 7 w 32"/>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8"/>
                <a:gd name="T29" fmla="*/ 32 w 3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8">
                  <a:moveTo>
                    <a:pt x="7" y="18"/>
                  </a:moveTo>
                  <a:lnTo>
                    <a:pt x="8" y="18"/>
                  </a:lnTo>
                  <a:lnTo>
                    <a:pt x="32" y="4"/>
                  </a:lnTo>
                  <a:lnTo>
                    <a:pt x="28" y="0"/>
                  </a:lnTo>
                  <a:lnTo>
                    <a:pt x="5" y="12"/>
                  </a:lnTo>
                  <a:lnTo>
                    <a:pt x="7" y="18"/>
                  </a:lnTo>
                  <a:lnTo>
                    <a:pt x="5" y="12"/>
                  </a:lnTo>
                  <a:lnTo>
                    <a:pt x="0" y="15"/>
                  </a:lnTo>
                  <a:lnTo>
                    <a:pt x="7" y="18"/>
                  </a:lnTo>
                  <a:close/>
                </a:path>
              </a:pathLst>
            </a:custGeom>
            <a:solidFill>
              <a:srgbClr val="1F1A17"/>
            </a:solidFill>
            <a:ln w="9525">
              <a:noFill/>
              <a:round/>
              <a:headEnd/>
              <a:tailEnd/>
            </a:ln>
          </p:spPr>
          <p:txBody>
            <a:bodyPr/>
            <a:lstStyle/>
            <a:p>
              <a:endParaRPr lang="hu-HU"/>
            </a:p>
          </p:txBody>
        </p:sp>
        <p:sp>
          <p:nvSpPr>
            <p:cNvPr id="57400" name="Freeform 1656"/>
            <p:cNvSpPr>
              <a:spLocks/>
            </p:cNvSpPr>
            <p:nvPr/>
          </p:nvSpPr>
          <p:spPr bwMode="auto">
            <a:xfrm>
              <a:off x="1694" y="1375"/>
              <a:ext cx="83" cy="35"/>
            </a:xfrm>
            <a:custGeom>
              <a:avLst/>
              <a:gdLst>
                <a:gd name="T0" fmla="*/ 83 w 83"/>
                <a:gd name="T1" fmla="*/ 31 h 35"/>
                <a:gd name="T2" fmla="*/ 80 w 83"/>
                <a:gd name="T3" fmla="*/ 28 h 35"/>
                <a:gd name="T4" fmla="*/ 1 w 83"/>
                <a:gd name="T5" fmla="*/ 0 h 35"/>
                <a:gd name="T6" fmla="*/ 0 w 83"/>
                <a:gd name="T7" fmla="*/ 6 h 35"/>
                <a:gd name="T8" fmla="*/ 79 w 83"/>
                <a:gd name="T9" fmla="*/ 34 h 35"/>
                <a:gd name="T10" fmla="*/ 83 w 83"/>
                <a:gd name="T11" fmla="*/ 31 h 35"/>
                <a:gd name="T12" fmla="*/ 79 w 83"/>
                <a:gd name="T13" fmla="*/ 34 h 35"/>
                <a:gd name="T14" fmla="*/ 81 w 83"/>
                <a:gd name="T15" fmla="*/ 35 h 35"/>
                <a:gd name="T16" fmla="*/ 83 w 83"/>
                <a:gd name="T17" fmla="*/ 31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35"/>
                <a:gd name="T29" fmla="*/ 83 w 83"/>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35">
                  <a:moveTo>
                    <a:pt x="83" y="31"/>
                  </a:moveTo>
                  <a:lnTo>
                    <a:pt x="80" y="28"/>
                  </a:lnTo>
                  <a:lnTo>
                    <a:pt x="1" y="0"/>
                  </a:lnTo>
                  <a:lnTo>
                    <a:pt x="0" y="6"/>
                  </a:lnTo>
                  <a:lnTo>
                    <a:pt x="79" y="34"/>
                  </a:lnTo>
                  <a:lnTo>
                    <a:pt x="83" y="31"/>
                  </a:lnTo>
                  <a:lnTo>
                    <a:pt x="79" y="34"/>
                  </a:lnTo>
                  <a:lnTo>
                    <a:pt x="81" y="35"/>
                  </a:lnTo>
                  <a:lnTo>
                    <a:pt x="83" y="31"/>
                  </a:lnTo>
                  <a:close/>
                </a:path>
              </a:pathLst>
            </a:custGeom>
            <a:solidFill>
              <a:srgbClr val="1F1A17"/>
            </a:solidFill>
            <a:ln w="9525">
              <a:noFill/>
              <a:round/>
              <a:headEnd/>
              <a:tailEnd/>
            </a:ln>
          </p:spPr>
          <p:txBody>
            <a:bodyPr/>
            <a:lstStyle/>
            <a:p>
              <a:endParaRPr lang="hu-HU"/>
            </a:p>
          </p:txBody>
        </p:sp>
        <p:sp>
          <p:nvSpPr>
            <p:cNvPr id="57401" name="Freeform 1657"/>
            <p:cNvSpPr>
              <a:spLocks/>
            </p:cNvSpPr>
            <p:nvPr/>
          </p:nvSpPr>
          <p:spPr bwMode="auto">
            <a:xfrm>
              <a:off x="1770" y="1320"/>
              <a:ext cx="18" cy="86"/>
            </a:xfrm>
            <a:custGeom>
              <a:avLst/>
              <a:gdLst>
                <a:gd name="T0" fmla="*/ 12 w 18"/>
                <a:gd name="T1" fmla="*/ 3 h 86"/>
                <a:gd name="T2" fmla="*/ 11 w 18"/>
                <a:gd name="T3" fmla="*/ 6 h 86"/>
                <a:gd name="T4" fmla="*/ 0 w 18"/>
                <a:gd name="T5" fmla="*/ 86 h 86"/>
                <a:gd name="T6" fmla="*/ 7 w 18"/>
                <a:gd name="T7" fmla="*/ 86 h 86"/>
                <a:gd name="T8" fmla="*/ 18 w 18"/>
                <a:gd name="T9" fmla="*/ 6 h 86"/>
                <a:gd name="T10" fmla="*/ 12 w 18"/>
                <a:gd name="T11" fmla="*/ 3 h 86"/>
                <a:gd name="T12" fmla="*/ 18 w 18"/>
                <a:gd name="T13" fmla="*/ 6 h 86"/>
                <a:gd name="T14" fmla="*/ 18 w 18"/>
                <a:gd name="T15" fmla="*/ 0 h 86"/>
                <a:gd name="T16" fmla="*/ 12 w 18"/>
                <a:gd name="T17" fmla="*/ 3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6"/>
                <a:gd name="T29" fmla="*/ 18 w 18"/>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6">
                  <a:moveTo>
                    <a:pt x="12" y="3"/>
                  </a:moveTo>
                  <a:lnTo>
                    <a:pt x="11" y="6"/>
                  </a:lnTo>
                  <a:lnTo>
                    <a:pt x="0" y="86"/>
                  </a:lnTo>
                  <a:lnTo>
                    <a:pt x="7" y="86"/>
                  </a:lnTo>
                  <a:lnTo>
                    <a:pt x="18" y="6"/>
                  </a:lnTo>
                  <a:lnTo>
                    <a:pt x="12" y="3"/>
                  </a:lnTo>
                  <a:lnTo>
                    <a:pt x="18" y="6"/>
                  </a:lnTo>
                  <a:lnTo>
                    <a:pt x="18" y="0"/>
                  </a:lnTo>
                  <a:lnTo>
                    <a:pt x="12" y="3"/>
                  </a:lnTo>
                  <a:close/>
                </a:path>
              </a:pathLst>
            </a:custGeom>
            <a:solidFill>
              <a:srgbClr val="1F1A17"/>
            </a:solidFill>
            <a:ln w="9525">
              <a:noFill/>
              <a:round/>
              <a:headEnd/>
              <a:tailEnd/>
            </a:ln>
          </p:spPr>
          <p:txBody>
            <a:bodyPr/>
            <a:lstStyle/>
            <a:p>
              <a:endParaRPr lang="hu-HU"/>
            </a:p>
          </p:txBody>
        </p:sp>
        <p:sp>
          <p:nvSpPr>
            <p:cNvPr id="57402" name="Freeform 1658"/>
            <p:cNvSpPr>
              <a:spLocks/>
            </p:cNvSpPr>
            <p:nvPr/>
          </p:nvSpPr>
          <p:spPr bwMode="auto">
            <a:xfrm>
              <a:off x="1763" y="1323"/>
              <a:ext cx="24" cy="18"/>
            </a:xfrm>
            <a:custGeom>
              <a:avLst/>
              <a:gdLst>
                <a:gd name="T0" fmla="*/ 0 w 24"/>
                <a:gd name="T1" fmla="*/ 16 h 18"/>
                <a:gd name="T2" fmla="*/ 4 w 24"/>
                <a:gd name="T3" fmla="*/ 17 h 18"/>
                <a:gd name="T4" fmla="*/ 24 w 24"/>
                <a:gd name="T5" fmla="*/ 6 h 18"/>
                <a:gd name="T6" fmla="*/ 19 w 24"/>
                <a:gd name="T7" fmla="*/ 0 h 18"/>
                <a:gd name="T8" fmla="*/ 1 w 24"/>
                <a:gd name="T9" fmla="*/ 11 h 18"/>
                <a:gd name="T10" fmla="*/ 0 w 24"/>
                <a:gd name="T11" fmla="*/ 16 h 18"/>
                <a:gd name="T12" fmla="*/ 0 w 24"/>
                <a:gd name="T13" fmla="*/ 16 h 18"/>
                <a:gd name="T14" fmla="*/ 1 w 24"/>
                <a:gd name="T15" fmla="*/ 18 h 18"/>
                <a:gd name="T16" fmla="*/ 4 w 24"/>
                <a:gd name="T17" fmla="*/ 17 h 18"/>
                <a:gd name="T18" fmla="*/ 0 w 24"/>
                <a:gd name="T19" fmla="*/ 16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8"/>
                <a:gd name="T32" fmla="*/ 24 w 2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8">
                  <a:moveTo>
                    <a:pt x="0" y="16"/>
                  </a:moveTo>
                  <a:lnTo>
                    <a:pt x="4" y="17"/>
                  </a:lnTo>
                  <a:lnTo>
                    <a:pt x="24" y="6"/>
                  </a:lnTo>
                  <a:lnTo>
                    <a:pt x="19" y="0"/>
                  </a:lnTo>
                  <a:lnTo>
                    <a:pt x="1" y="11"/>
                  </a:lnTo>
                  <a:lnTo>
                    <a:pt x="0" y="16"/>
                  </a:lnTo>
                  <a:lnTo>
                    <a:pt x="1" y="18"/>
                  </a:lnTo>
                  <a:lnTo>
                    <a:pt x="4" y="17"/>
                  </a:lnTo>
                  <a:lnTo>
                    <a:pt x="0" y="16"/>
                  </a:lnTo>
                  <a:close/>
                </a:path>
              </a:pathLst>
            </a:custGeom>
            <a:solidFill>
              <a:srgbClr val="1F1A17"/>
            </a:solidFill>
            <a:ln w="9525">
              <a:noFill/>
              <a:round/>
              <a:headEnd/>
              <a:tailEnd/>
            </a:ln>
          </p:spPr>
          <p:txBody>
            <a:bodyPr/>
            <a:lstStyle/>
            <a:p>
              <a:endParaRPr lang="hu-HU"/>
            </a:p>
          </p:txBody>
        </p:sp>
        <p:sp>
          <p:nvSpPr>
            <p:cNvPr id="57403" name="Freeform 1659"/>
            <p:cNvSpPr>
              <a:spLocks/>
            </p:cNvSpPr>
            <p:nvPr/>
          </p:nvSpPr>
          <p:spPr bwMode="auto">
            <a:xfrm>
              <a:off x="1671" y="1175"/>
              <a:ext cx="97" cy="164"/>
            </a:xfrm>
            <a:custGeom>
              <a:avLst/>
              <a:gdLst>
                <a:gd name="T0" fmla="*/ 2 w 97"/>
                <a:gd name="T1" fmla="*/ 2 h 164"/>
                <a:gd name="T2" fmla="*/ 0 w 97"/>
                <a:gd name="T3" fmla="*/ 6 h 164"/>
                <a:gd name="T4" fmla="*/ 92 w 97"/>
                <a:gd name="T5" fmla="*/ 164 h 164"/>
                <a:gd name="T6" fmla="*/ 97 w 97"/>
                <a:gd name="T7" fmla="*/ 161 h 164"/>
                <a:gd name="T8" fmla="*/ 6 w 97"/>
                <a:gd name="T9" fmla="*/ 3 h 164"/>
                <a:gd name="T10" fmla="*/ 2 w 97"/>
                <a:gd name="T11" fmla="*/ 2 h 164"/>
                <a:gd name="T12" fmla="*/ 6 w 97"/>
                <a:gd name="T13" fmla="*/ 3 h 164"/>
                <a:gd name="T14" fmla="*/ 4 w 97"/>
                <a:gd name="T15" fmla="*/ 0 h 164"/>
                <a:gd name="T16" fmla="*/ 2 w 97"/>
                <a:gd name="T17" fmla="*/ 2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164"/>
                <a:gd name="T29" fmla="*/ 97 w 97"/>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164">
                  <a:moveTo>
                    <a:pt x="2" y="2"/>
                  </a:moveTo>
                  <a:lnTo>
                    <a:pt x="0" y="6"/>
                  </a:lnTo>
                  <a:lnTo>
                    <a:pt x="92" y="164"/>
                  </a:lnTo>
                  <a:lnTo>
                    <a:pt x="97" y="161"/>
                  </a:lnTo>
                  <a:lnTo>
                    <a:pt x="6" y="3"/>
                  </a:lnTo>
                  <a:lnTo>
                    <a:pt x="2" y="2"/>
                  </a:lnTo>
                  <a:lnTo>
                    <a:pt x="6" y="3"/>
                  </a:lnTo>
                  <a:lnTo>
                    <a:pt x="4" y="0"/>
                  </a:lnTo>
                  <a:lnTo>
                    <a:pt x="2" y="2"/>
                  </a:lnTo>
                  <a:close/>
                </a:path>
              </a:pathLst>
            </a:custGeom>
            <a:solidFill>
              <a:srgbClr val="1F1A17"/>
            </a:solidFill>
            <a:ln w="9525">
              <a:noFill/>
              <a:round/>
              <a:headEnd/>
              <a:tailEnd/>
            </a:ln>
          </p:spPr>
          <p:txBody>
            <a:bodyPr/>
            <a:lstStyle/>
            <a:p>
              <a:endParaRPr lang="hu-HU"/>
            </a:p>
          </p:txBody>
        </p:sp>
        <p:sp>
          <p:nvSpPr>
            <p:cNvPr id="57404" name="Freeform 1660"/>
            <p:cNvSpPr>
              <a:spLocks/>
            </p:cNvSpPr>
            <p:nvPr/>
          </p:nvSpPr>
          <p:spPr bwMode="auto">
            <a:xfrm>
              <a:off x="1622" y="1177"/>
              <a:ext cx="55" cy="34"/>
            </a:xfrm>
            <a:custGeom>
              <a:avLst/>
              <a:gdLst>
                <a:gd name="T0" fmla="*/ 1 w 55"/>
                <a:gd name="T1" fmla="*/ 32 h 34"/>
                <a:gd name="T2" fmla="*/ 5 w 55"/>
                <a:gd name="T3" fmla="*/ 34 h 34"/>
                <a:gd name="T4" fmla="*/ 55 w 55"/>
                <a:gd name="T5" fmla="*/ 5 h 34"/>
                <a:gd name="T6" fmla="*/ 51 w 55"/>
                <a:gd name="T7" fmla="*/ 0 h 34"/>
                <a:gd name="T8" fmla="*/ 3 w 55"/>
                <a:gd name="T9" fmla="*/ 28 h 34"/>
                <a:gd name="T10" fmla="*/ 1 w 55"/>
                <a:gd name="T11" fmla="*/ 32 h 34"/>
                <a:gd name="T12" fmla="*/ 3 w 55"/>
                <a:gd name="T13" fmla="*/ 28 h 34"/>
                <a:gd name="T14" fmla="*/ 0 w 55"/>
                <a:gd name="T15" fmla="*/ 29 h 34"/>
                <a:gd name="T16" fmla="*/ 1 w 55"/>
                <a:gd name="T17" fmla="*/ 32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34"/>
                <a:gd name="T29" fmla="*/ 55 w 5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34">
                  <a:moveTo>
                    <a:pt x="1" y="32"/>
                  </a:moveTo>
                  <a:lnTo>
                    <a:pt x="5" y="34"/>
                  </a:lnTo>
                  <a:lnTo>
                    <a:pt x="55" y="5"/>
                  </a:lnTo>
                  <a:lnTo>
                    <a:pt x="51" y="0"/>
                  </a:lnTo>
                  <a:lnTo>
                    <a:pt x="3" y="28"/>
                  </a:lnTo>
                  <a:lnTo>
                    <a:pt x="1" y="32"/>
                  </a:lnTo>
                  <a:lnTo>
                    <a:pt x="3" y="28"/>
                  </a:lnTo>
                  <a:lnTo>
                    <a:pt x="0" y="29"/>
                  </a:lnTo>
                  <a:lnTo>
                    <a:pt x="1" y="32"/>
                  </a:lnTo>
                  <a:close/>
                </a:path>
              </a:pathLst>
            </a:custGeom>
            <a:solidFill>
              <a:srgbClr val="1F1A17"/>
            </a:solidFill>
            <a:ln w="9525">
              <a:noFill/>
              <a:round/>
              <a:headEnd/>
              <a:tailEnd/>
            </a:ln>
          </p:spPr>
          <p:txBody>
            <a:bodyPr/>
            <a:lstStyle/>
            <a:p>
              <a:endParaRPr lang="hu-HU"/>
            </a:p>
          </p:txBody>
        </p:sp>
        <p:sp>
          <p:nvSpPr>
            <p:cNvPr id="57405" name="Freeform 1661"/>
            <p:cNvSpPr>
              <a:spLocks/>
            </p:cNvSpPr>
            <p:nvPr/>
          </p:nvSpPr>
          <p:spPr bwMode="auto">
            <a:xfrm>
              <a:off x="2049" y="1180"/>
              <a:ext cx="159" cy="226"/>
            </a:xfrm>
            <a:custGeom>
              <a:avLst/>
              <a:gdLst>
                <a:gd name="T0" fmla="*/ 159 w 159"/>
                <a:gd name="T1" fmla="*/ 28 h 226"/>
                <a:gd name="T2" fmla="*/ 67 w 159"/>
                <a:gd name="T3" fmla="*/ 185 h 226"/>
                <a:gd name="T4" fmla="*/ 90 w 159"/>
                <a:gd name="T5" fmla="*/ 198 h 226"/>
                <a:gd name="T6" fmla="*/ 11 w 159"/>
                <a:gd name="T7" fmla="*/ 226 h 226"/>
                <a:gd name="T8" fmla="*/ 0 w 159"/>
                <a:gd name="T9" fmla="*/ 146 h 226"/>
                <a:gd name="T10" fmla="*/ 19 w 159"/>
                <a:gd name="T11" fmla="*/ 157 h 226"/>
                <a:gd name="T12" fmla="*/ 110 w 159"/>
                <a:gd name="T13" fmla="*/ 0 h 226"/>
                <a:gd name="T14" fmla="*/ 159 w 159"/>
                <a:gd name="T15" fmla="*/ 28 h 226"/>
                <a:gd name="T16" fmla="*/ 0 60000 65536"/>
                <a:gd name="T17" fmla="*/ 0 60000 65536"/>
                <a:gd name="T18" fmla="*/ 0 60000 65536"/>
                <a:gd name="T19" fmla="*/ 0 60000 65536"/>
                <a:gd name="T20" fmla="*/ 0 60000 65536"/>
                <a:gd name="T21" fmla="*/ 0 60000 65536"/>
                <a:gd name="T22" fmla="*/ 0 60000 65536"/>
                <a:gd name="T23" fmla="*/ 0 60000 65536"/>
                <a:gd name="T24" fmla="*/ 0 w 159"/>
                <a:gd name="T25" fmla="*/ 0 h 226"/>
                <a:gd name="T26" fmla="*/ 159 w 159"/>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9" h="226">
                  <a:moveTo>
                    <a:pt x="159" y="28"/>
                  </a:moveTo>
                  <a:lnTo>
                    <a:pt x="67" y="185"/>
                  </a:lnTo>
                  <a:lnTo>
                    <a:pt x="90" y="198"/>
                  </a:lnTo>
                  <a:lnTo>
                    <a:pt x="11" y="226"/>
                  </a:lnTo>
                  <a:lnTo>
                    <a:pt x="0" y="146"/>
                  </a:lnTo>
                  <a:lnTo>
                    <a:pt x="19" y="157"/>
                  </a:lnTo>
                  <a:lnTo>
                    <a:pt x="110" y="0"/>
                  </a:lnTo>
                  <a:lnTo>
                    <a:pt x="159" y="28"/>
                  </a:lnTo>
                  <a:close/>
                </a:path>
              </a:pathLst>
            </a:custGeom>
            <a:solidFill>
              <a:srgbClr val="1F1A17"/>
            </a:solidFill>
            <a:ln w="9525">
              <a:noFill/>
              <a:round/>
              <a:headEnd/>
              <a:tailEnd/>
            </a:ln>
          </p:spPr>
          <p:txBody>
            <a:bodyPr/>
            <a:lstStyle/>
            <a:p>
              <a:endParaRPr lang="hu-HU"/>
            </a:p>
          </p:txBody>
        </p:sp>
        <p:sp>
          <p:nvSpPr>
            <p:cNvPr id="57406" name="Freeform 1662"/>
            <p:cNvSpPr>
              <a:spLocks/>
            </p:cNvSpPr>
            <p:nvPr/>
          </p:nvSpPr>
          <p:spPr bwMode="auto">
            <a:xfrm>
              <a:off x="2112" y="1206"/>
              <a:ext cx="97" cy="161"/>
            </a:xfrm>
            <a:custGeom>
              <a:avLst/>
              <a:gdLst>
                <a:gd name="T0" fmla="*/ 3 w 97"/>
                <a:gd name="T1" fmla="*/ 161 h 161"/>
                <a:gd name="T2" fmla="*/ 7 w 97"/>
                <a:gd name="T3" fmla="*/ 161 h 161"/>
                <a:gd name="T4" fmla="*/ 97 w 97"/>
                <a:gd name="T5" fmla="*/ 3 h 161"/>
                <a:gd name="T6" fmla="*/ 93 w 97"/>
                <a:gd name="T7" fmla="*/ 0 h 161"/>
                <a:gd name="T8" fmla="*/ 1 w 97"/>
                <a:gd name="T9" fmla="*/ 157 h 161"/>
                <a:gd name="T10" fmla="*/ 3 w 97"/>
                <a:gd name="T11" fmla="*/ 161 h 161"/>
                <a:gd name="T12" fmla="*/ 1 w 97"/>
                <a:gd name="T13" fmla="*/ 157 h 161"/>
                <a:gd name="T14" fmla="*/ 0 w 97"/>
                <a:gd name="T15" fmla="*/ 159 h 161"/>
                <a:gd name="T16" fmla="*/ 3 w 97"/>
                <a:gd name="T17" fmla="*/ 161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161"/>
                <a:gd name="T29" fmla="*/ 97 w 97"/>
                <a:gd name="T30" fmla="*/ 161 h 1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161">
                  <a:moveTo>
                    <a:pt x="3" y="161"/>
                  </a:moveTo>
                  <a:lnTo>
                    <a:pt x="7" y="161"/>
                  </a:lnTo>
                  <a:lnTo>
                    <a:pt x="97" y="3"/>
                  </a:lnTo>
                  <a:lnTo>
                    <a:pt x="93" y="0"/>
                  </a:lnTo>
                  <a:lnTo>
                    <a:pt x="1" y="157"/>
                  </a:lnTo>
                  <a:lnTo>
                    <a:pt x="3" y="161"/>
                  </a:lnTo>
                  <a:lnTo>
                    <a:pt x="1" y="157"/>
                  </a:lnTo>
                  <a:lnTo>
                    <a:pt x="0" y="159"/>
                  </a:lnTo>
                  <a:lnTo>
                    <a:pt x="3" y="161"/>
                  </a:lnTo>
                  <a:close/>
                </a:path>
              </a:pathLst>
            </a:custGeom>
            <a:solidFill>
              <a:srgbClr val="1F1A17"/>
            </a:solidFill>
            <a:ln w="9525">
              <a:noFill/>
              <a:round/>
              <a:headEnd/>
              <a:tailEnd/>
            </a:ln>
          </p:spPr>
          <p:txBody>
            <a:bodyPr/>
            <a:lstStyle/>
            <a:p>
              <a:endParaRPr lang="hu-HU"/>
            </a:p>
          </p:txBody>
        </p:sp>
        <p:sp>
          <p:nvSpPr>
            <p:cNvPr id="57407" name="Freeform 1663"/>
            <p:cNvSpPr>
              <a:spLocks/>
            </p:cNvSpPr>
            <p:nvPr/>
          </p:nvSpPr>
          <p:spPr bwMode="auto">
            <a:xfrm>
              <a:off x="2115" y="1363"/>
              <a:ext cx="32" cy="18"/>
            </a:xfrm>
            <a:custGeom>
              <a:avLst/>
              <a:gdLst>
                <a:gd name="T0" fmla="*/ 25 w 32"/>
                <a:gd name="T1" fmla="*/ 18 h 18"/>
                <a:gd name="T2" fmla="*/ 27 w 32"/>
                <a:gd name="T3" fmla="*/ 12 h 18"/>
                <a:gd name="T4" fmla="*/ 3 w 32"/>
                <a:gd name="T5" fmla="*/ 0 h 18"/>
                <a:gd name="T6" fmla="*/ 0 w 32"/>
                <a:gd name="T7" fmla="*/ 4 h 18"/>
                <a:gd name="T8" fmla="*/ 22 w 32"/>
                <a:gd name="T9" fmla="*/ 18 h 18"/>
                <a:gd name="T10" fmla="*/ 25 w 32"/>
                <a:gd name="T11" fmla="*/ 18 h 18"/>
                <a:gd name="T12" fmla="*/ 25 w 32"/>
                <a:gd name="T13" fmla="*/ 18 h 18"/>
                <a:gd name="T14" fmla="*/ 32 w 32"/>
                <a:gd name="T15" fmla="*/ 15 h 18"/>
                <a:gd name="T16" fmla="*/ 27 w 32"/>
                <a:gd name="T17" fmla="*/ 12 h 18"/>
                <a:gd name="T18" fmla="*/ 25 w 32"/>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25" y="18"/>
                  </a:moveTo>
                  <a:lnTo>
                    <a:pt x="27" y="12"/>
                  </a:lnTo>
                  <a:lnTo>
                    <a:pt x="3" y="0"/>
                  </a:lnTo>
                  <a:lnTo>
                    <a:pt x="0" y="4"/>
                  </a:lnTo>
                  <a:lnTo>
                    <a:pt x="22" y="18"/>
                  </a:lnTo>
                  <a:lnTo>
                    <a:pt x="25" y="18"/>
                  </a:lnTo>
                  <a:lnTo>
                    <a:pt x="32" y="15"/>
                  </a:lnTo>
                  <a:lnTo>
                    <a:pt x="27" y="12"/>
                  </a:lnTo>
                  <a:lnTo>
                    <a:pt x="25" y="18"/>
                  </a:lnTo>
                  <a:close/>
                </a:path>
              </a:pathLst>
            </a:custGeom>
            <a:solidFill>
              <a:srgbClr val="1F1A17"/>
            </a:solidFill>
            <a:ln w="9525">
              <a:noFill/>
              <a:round/>
              <a:headEnd/>
              <a:tailEnd/>
            </a:ln>
          </p:spPr>
          <p:txBody>
            <a:bodyPr/>
            <a:lstStyle/>
            <a:p>
              <a:endParaRPr lang="hu-HU"/>
            </a:p>
          </p:txBody>
        </p:sp>
        <p:sp>
          <p:nvSpPr>
            <p:cNvPr id="57408" name="Freeform 1664"/>
            <p:cNvSpPr>
              <a:spLocks/>
            </p:cNvSpPr>
            <p:nvPr/>
          </p:nvSpPr>
          <p:spPr bwMode="auto">
            <a:xfrm>
              <a:off x="2057" y="1375"/>
              <a:ext cx="83" cy="35"/>
            </a:xfrm>
            <a:custGeom>
              <a:avLst/>
              <a:gdLst>
                <a:gd name="T0" fmla="*/ 0 w 83"/>
                <a:gd name="T1" fmla="*/ 31 h 35"/>
                <a:gd name="T2" fmla="*/ 4 w 83"/>
                <a:gd name="T3" fmla="*/ 34 h 35"/>
                <a:gd name="T4" fmla="*/ 83 w 83"/>
                <a:gd name="T5" fmla="*/ 6 h 35"/>
                <a:gd name="T6" fmla="*/ 82 w 83"/>
                <a:gd name="T7" fmla="*/ 0 h 35"/>
                <a:gd name="T8" fmla="*/ 2 w 83"/>
                <a:gd name="T9" fmla="*/ 28 h 35"/>
                <a:gd name="T10" fmla="*/ 0 w 83"/>
                <a:gd name="T11" fmla="*/ 31 h 35"/>
                <a:gd name="T12" fmla="*/ 0 w 83"/>
                <a:gd name="T13" fmla="*/ 31 h 35"/>
                <a:gd name="T14" fmla="*/ 0 w 83"/>
                <a:gd name="T15" fmla="*/ 35 h 35"/>
                <a:gd name="T16" fmla="*/ 4 w 83"/>
                <a:gd name="T17" fmla="*/ 34 h 35"/>
                <a:gd name="T18" fmla="*/ 0 w 83"/>
                <a:gd name="T19" fmla="*/ 31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35"/>
                <a:gd name="T32" fmla="*/ 83 w 83"/>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35">
                  <a:moveTo>
                    <a:pt x="0" y="31"/>
                  </a:moveTo>
                  <a:lnTo>
                    <a:pt x="4" y="34"/>
                  </a:lnTo>
                  <a:lnTo>
                    <a:pt x="83" y="6"/>
                  </a:lnTo>
                  <a:lnTo>
                    <a:pt x="82" y="0"/>
                  </a:lnTo>
                  <a:lnTo>
                    <a:pt x="2" y="28"/>
                  </a:lnTo>
                  <a:lnTo>
                    <a:pt x="0" y="31"/>
                  </a:lnTo>
                  <a:lnTo>
                    <a:pt x="0" y="35"/>
                  </a:lnTo>
                  <a:lnTo>
                    <a:pt x="4" y="34"/>
                  </a:lnTo>
                  <a:lnTo>
                    <a:pt x="0" y="31"/>
                  </a:lnTo>
                  <a:close/>
                </a:path>
              </a:pathLst>
            </a:custGeom>
            <a:solidFill>
              <a:srgbClr val="1F1A17"/>
            </a:solidFill>
            <a:ln w="9525">
              <a:noFill/>
              <a:round/>
              <a:headEnd/>
              <a:tailEnd/>
            </a:ln>
          </p:spPr>
          <p:txBody>
            <a:bodyPr/>
            <a:lstStyle/>
            <a:p>
              <a:endParaRPr lang="hu-HU"/>
            </a:p>
          </p:txBody>
        </p:sp>
        <p:sp>
          <p:nvSpPr>
            <p:cNvPr id="57409" name="Freeform 1665"/>
            <p:cNvSpPr>
              <a:spLocks/>
            </p:cNvSpPr>
            <p:nvPr/>
          </p:nvSpPr>
          <p:spPr bwMode="auto">
            <a:xfrm>
              <a:off x="2044" y="1320"/>
              <a:ext cx="19" cy="86"/>
            </a:xfrm>
            <a:custGeom>
              <a:avLst/>
              <a:gdLst>
                <a:gd name="T0" fmla="*/ 6 w 19"/>
                <a:gd name="T1" fmla="*/ 3 h 86"/>
                <a:gd name="T2" fmla="*/ 2 w 19"/>
                <a:gd name="T3" fmla="*/ 6 h 86"/>
                <a:gd name="T4" fmla="*/ 13 w 19"/>
                <a:gd name="T5" fmla="*/ 86 h 86"/>
                <a:gd name="T6" fmla="*/ 19 w 19"/>
                <a:gd name="T7" fmla="*/ 86 h 86"/>
                <a:gd name="T8" fmla="*/ 7 w 19"/>
                <a:gd name="T9" fmla="*/ 6 h 86"/>
                <a:gd name="T10" fmla="*/ 6 w 19"/>
                <a:gd name="T11" fmla="*/ 3 h 86"/>
                <a:gd name="T12" fmla="*/ 6 w 19"/>
                <a:gd name="T13" fmla="*/ 3 h 86"/>
                <a:gd name="T14" fmla="*/ 0 w 19"/>
                <a:gd name="T15" fmla="*/ 0 h 86"/>
                <a:gd name="T16" fmla="*/ 2 w 19"/>
                <a:gd name="T17" fmla="*/ 6 h 86"/>
                <a:gd name="T18" fmla="*/ 6 w 19"/>
                <a:gd name="T19" fmla="*/ 3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86"/>
                <a:gd name="T32" fmla="*/ 19 w 19"/>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86">
                  <a:moveTo>
                    <a:pt x="6" y="3"/>
                  </a:moveTo>
                  <a:lnTo>
                    <a:pt x="2" y="6"/>
                  </a:lnTo>
                  <a:lnTo>
                    <a:pt x="13" y="86"/>
                  </a:lnTo>
                  <a:lnTo>
                    <a:pt x="19" y="86"/>
                  </a:lnTo>
                  <a:lnTo>
                    <a:pt x="7" y="6"/>
                  </a:lnTo>
                  <a:lnTo>
                    <a:pt x="6" y="3"/>
                  </a:lnTo>
                  <a:lnTo>
                    <a:pt x="0" y="0"/>
                  </a:lnTo>
                  <a:lnTo>
                    <a:pt x="2" y="6"/>
                  </a:lnTo>
                  <a:lnTo>
                    <a:pt x="6" y="3"/>
                  </a:lnTo>
                  <a:close/>
                </a:path>
              </a:pathLst>
            </a:custGeom>
            <a:solidFill>
              <a:srgbClr val="1F1A17"/>
            </a:solidFill>
            <a:ln w="9525">
              <a:noFill/>
              <a:round/>
              <a:headEnd/>
              <a:tailEnd/>
            </a:ln>
          </p:spPr>
          <p:txBody>
            <a:bodyPr/>
            <a:lstStyle/>
            <a:p>
              <a:endParaRPr lang="hu-HU"/>
            </a:p>
          </p:txBody>
        </p:sp>
        <p:sp>
          <p:nvSpPr>
            <p:cNvPr id="57410" name="Freeform 1666"/>
            <p:cNvSpPr>
              <a:spLocks/>
            </p:cNvSpPr>
            <p:nvPr/>
          </p:nvSpPr>
          <p:spPr bwMode="auto">
            <a:xfrm>
              <a:off x="2047" y="1323"/>
              <a:ext cx="24" cy="18"/>
            </a:xfrm>
            <a:custGeom>
              <a:avLst/>
              <a:gdLst>
                <a:gd name="T0" fmla="*/ 24 w 24"/>
                <a:gd name="T1" fmla="*/ 16 h 18"/>
                <a:gd name="T2" fmla="*/ 23 w 24"/>
                <a:gd name="T3" fmla="*/ 11 h 18"/>
                <a:gd name="T4" fmla="*/ 3 w 24"/>
                <a:gd name="T5" fmla="*/ 0 h 18"/>
                <a:gd name="T6" fmla="*/ 0 w 24"/>
                <a:gd name="T7" fmla="*/ 6 h 18"/>
                <a:gd name="T8" fmla="*/ 20 w 24"/>
                <a:gd name="T9" fmla="*/ 17 h 18"/>
                <a:gd name="T10" fmla="*/ 24 w 24"/>
                <a:gd name="T11" fmla="*/ 16 h 18"/>
                <a:gd name="T12" fmla="*/ 20 w 24"/>
                <a:gd name="T13" fmla="*/ 17 h 18"/>
                <a:gd name="T14" fmla="*/ 23 w 24"/>
                <a:gd name="T15" fmla="*/ 18 h 18"/>
                <a:gd name="T16" fmla="*/ 24 w 24"/>
                <a:gd name="T17" fmla="*/ 1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8"/>
                <a:gd name="T29" fmla="*/ 24 w 2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8">
                  <a:moveTo>
                    <a:pt x="24" y="16"/>
                  </a:moveTo>
                  <a:lnTo>
                    <a:pt x="23" y="11"/>
                  </a:lnTo>
                  <a:lnTo>
                    <a:pt x="3" y="0"/>
                  </a:lnTo>
                  <a:lnTo>
                    <a:pt x="0" y="6"/>
                  </a:lnTo>
                  <a:lnTo>
                    <a:pt x="20" y="17"/>
                  </a:lnTo>
                  <a:lnTo>
                    <a:pt x="24" y="16"/>
                  </a:lnTo>
                  <a:lnTo>
                    <a:pt x="20" y="17"/>
                  </a:lnTo>
                  <a:lnTo>
                    <a:pt x="23" y="18"/>
                  </a:lnTo>
                  <a:lnTo>
                    <a:pt x="24" y="16"/>
                  </a:lnTo>
                  <a:close/>
                </a:path>
              </a:pathLst>
            </a:custGeom>
            <a:solidFill>
              <a:srgbClr val="1F1A17"/>
            </a:solidFill>
            <a:ln w="9525">
              <a:noFill/>
              <a:round/>
              <a:headEnd/>
              <a:tailEnd/>
            </a:ln>
          </p:spPr>
          <p:txBody>
            <a:bodyPr/>
            <a:lstStyle/>
            <a:p>
              <a:endParaRPr lang="hu-HU"/>
            </a:p>
          </p:txBody>
        </p:sp>
        <p:sp>
          <p:nvSpPr>
            <p:cNvPr id="57411" name="Freeform 1667"/>
            <p:cNvSpPr>
              <a:spLocks/>
            </p:cNvSpPr>
            <p:nvPr/>
          </p:nvSpPr>
          <p:spPr bwMode="auto">
            <a:xfrm>
              <a:off x="2066" y="1175"/>
              <a:ext cx="95" cy="164"/>
            </a:xfrm>
            <a:custGeom>
              <a:avLst/>
              <a:gdLst>
                <a:gd name="T0" fmla="*/ 94 w 95"/>
                <a:gd name="T1" fmla="*/ 2 h 164"/>
                <a:gd name="T2" fmla="*/ 90 w 95"/>
                <a:gd name="T3" fmla="*/ 3 h 164"/>
                <a:gd name="T4" fmla="*/ 0 w 95"/>
                <a:gd name="T5" fmla="*/ 161 h 164"/>
                <a:gd name="T6" fmla="*/ 5 w 95"/>
                <a:gd name="T7" fmla="*/ 164 h 164"/>
                <a:gd name="T8" fmla="*/ 95 w 95"/>
                <a:gd name="T9" fmla="*/ 6 h 164"/>
                <a:gd name="T10" fmla="*/ 94 w 95"/>
                <a:gd name="T11" fmla="*/ 2 h 164"/>
                <a:gd name="T12" fmla="*/ 94 w 95"/>
                <a:gd name="T13" fmla="*/ 2 h 164"/>
                <a:gd name="T14" fmla="*/ 91 w 95"/>
                <a:gd name="T15" fmla="*/ 0 h 164"/>
                <a:gd name="T16" fmla="*/ 90 w 95"/>
                <a:gd name="T17" fmla="*/ 3 h 164"/>
                <a:gd name="T18" fmla="*/ 94 w 95"/>
                <a:gd name="T19" fmla="*/ 2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164"/>
                <a:gd name="T32" fmla="*/ 95 w 95"/>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164">
                  <a:moveTo>
                    <a:pt x="94" y="2"/>
                  </a:moveTo>
                  <a:lnTo>
                    <a:pt x="90" y="3"/>
                  </a:lnTo>
                  <a:lnTo>
                    <a:pt x="0" y="161"/>
                  </a:lnTo>
                  <a:lnTo>
                    <a:pt x="5" y="164"/>
                  </a:lnTo>
                  <a:lnTo>
                    <a:pt x="95" y="6"/>
                  </a:lnTo>
                  <a:lnTo>
                    <a:pt x="94" y="2"/>
                  </a:lnTo>
                  <a:lnTo>
                    <a:pt x="91" y="0"/>
                  </a:lnTo>
                  <a:lnTo>
                    <a:pt x="90" y="3"/>
                  </a:lnTo>
                  <a:lnTo>
                    <a:pt x="94" y="2"/>
                  </a:lnTo>
                  <a:close/>
                </a:path>
              </a:pathLst>
            </a:custGeom>
            <a:solidFill>
              <a:srgbClr val="1F1A17"/>
            </a:solidFill>
            <a:ln w="9525">
              <a:noFill/>
              <a:round/>
              <a:headEnd/>
              <a:tailEnd/>
            </a:ln>
          </p:spPr>
          <p:txBody>
            <a:bodyPr/>
            <a:lstStyle/>
            <a:p>
              <a:endParaRPr lang="hu-HU"/>
            </a:p>
          </p:txBody>
        </p:sp>
        <p:sp>
          <p:nvSpPr>
            <p:cNvPr id="57412" name="Freeform 1668"/>
            <p:cNvSpPr>
              <a:spLocks/>
            </p:cNvSpPr>
            <p:nvPr/>
          </p:nvSpPr>
          <p:spPr bwMode="auto">
            <a:xfrm>
              <a:off x="2157" y="1177"/>
              <a:ext cx="55" cy="34"/>
            </a:xfrm>
            <a:custGeom>
              <a:avLst/>
              <a:gdLst>
                <a:gd name="T0" fmla="*/ 52 w 55"/>
                <a:gd name="T1" fmla="*/ 32 h 34"/>
                <a:gd name="T2" fmla="*/ 52 w 55"/>
                <a:gd name="T3" fmla="*/ 28 h 34"/>
                <a:gd name="T4" fmla="*/ 3 w 55"/>
                <a:gd name="T5" fmla="*/ 0 h 34"/>
                <a:gd name="T6" fmla="*/ 0 w 55"/>
                <a:gd name="T7" fmla="*/ 5 h 34"/>
                <a:gd name="T8" fmla="*/ 48 w 55"/>
                <a:gd name="T9" fmla="*/ 34 h 34"/>
                <a:gd name="T10" fmla="*/ 52 w 55"/>
                <a:gd name="T11" fmla="*/ 32 h 34"/>
                <a:gd name="T12" fmla="*/ 52 w 55"/>
                <a:gd name="T13" fmla="*/ 32 h 34"/>
                <a:gd name="T14" fmla="*/ 55 w 55"/>
                <a:gd name="T15" fmla="*/ 29 h 34"/>
                <a:gd name="T16" fmla="*/ 52 w 55"/>
                <a:gd name="T17" fmla="*/ 28 h 34"/>
                <a:gd name="T18" fmla="*/ 52 w 55"/>
                <a:gd name="T19" fmla="*/ 32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4"/>
                <a:gd name="T32" fmla="*/ 55 w 55"/>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4">
                  <a:moveTo>
                    <a:pt x="52" y="32"/>
                  </a:moveTo>
                  <a:lnTo>
                    <a:pt x="52" y="28"/>
                  </a:lnTo>
                  <a:lnTo>
                    <a:pt x="3" y="0"/>
                  </a:lnTo>
                  <a:lnTo>
                    <a:pt x="0" y="5"/>
                  </a:lnTo>
                  <a:lnTo>
                    <a:pt x="48" y="34"/>
                  </a:lnTo>
                  <a:lnTo>
                    <a:pt x="52" y="32"/>
                  </a:lnTo>
                  <a:lnTo>
                    <a:pt x="55" y="29"/>
                  </a:lnTo>
                  <a:lnTo>
                    <a:pt x="52" y="28"/>
                  </a:lnTo>
                  <a:lnTo>
                    <a:pt x="52" y="32"/>
                  </a:lnTo>
                  <a:close/>
                </a:path>
              </a:pathLst>
            </a:custGeom>
            <a:solidFill>
              <a:srgbClr val="1F1A17"/>
            </a:solidFill>
            <a:ln w="9525">
              <a:noFill/>
              <a:round/>
              <a:headEnd/>
              <a:tailEnd/>
            </a:ln>
          </p:spPr>
          <p:txBody>
            <a:bodyPr/>
            <a:lstStyle/>
            <a:p>
              <a:endParaRPr lang="hu-HU"/>
            </a:p>
          </p:txBody>
        </p:sp>
        <p:sp>
          <p:nvSpPr>
            <p:cNvPr id="57413" name="Freeform 1669"/>
            <p:cNvSpPr>
              <a:spLocks/>
            </p:cNvSpPr>
            <p:nvPr/>
          </p:nvSpPr>
          <p:spPr bwMode="auto">
            <a:xfrm>
              <a:off x="1871" y="1161"/>
              <a:ext cx="106" cy="245"/>
            </a:xfrm>
            <a:custGeom>
              <a:avLst/>
              <a:gdLst>
                <a:gd name="T0" fmla="*/ 27 w 106"/>
                <a:gd name="T1" fmla="*/ 0 h 245"/>
                <a:gd name="T2" fmla="*/ 27 w 106"/>
                <a:gd name="T3" fmla="*/ 182 h 245"/>
                <a:gd name="T4" fmla="*/ 0 w 106"/>
                <a:gd name="T5" fmla="*/ 182 h 245"/>
                <a:gd name="T6" fmla="*/ 55 w 106"/>
                <a:gd name="T7" fmla="*/ 245 h 245"/>
                <a:gd name="T8" fmla="*/ 106 w 106"/>
                <a:gd name="T9" fmla="*/ 182 h 245"/>
                <a:gd name="T10" fmla="*/ 83 w 106"/>
                <a:gd name="T11" fmla="*/ 182 h 245"/>
                <a:gd name="T12" fmla="*/ 83 w 106"/>
                <a:gd name="T13" fmla="*/ 0 h 245"/>
                <a:gd name="T14" fmla="*/ 27 w 106"/>
                <a:gd name="T15" fmla="*/ 0 h 245"/>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245"/>
                <a:gd name="T26" fmla="*/ 106 w 106"/>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245">
                  <a:moveTo>
                    <a:pt x="27" y="0"/>
                  </a:moveTo>
                  <a:lnTo>
                    <a:pt x="27" y="182"/>
                  </a:lnTo>
                  <a:lnTo>
                    <a:pt x="0" y="182"/>
                  </a:lnTo>
                  <a:lnTo>
                    <a:pt x="55" y="245"/>
                  </a:lnTo>
                  <a:lnTo>
                    <a:pt x="106" y="182"/>
                  </a:lnTo>
                  <a:lnTo>
                    <a:pt x="83" y="182"/>
                  </a:lnTo>
                  <a:lnTo>
                    <a:pt x="83" y="0"/>
                  </a:lnTo>
                  <a:lnTo>
                    <a:pt x="27" y="0"/>
                  </a:lnTo>
                  <a:close/>
                </a:path>
              </a:pathLst>
            </a:custGeom>
            <a:solidFill>
              <a:srgbClr val="1F1A17"/>
            </a:solidFill>
            <a:ln w="9525">
              <a:noFill/>
              <a:round/>
              <a:headEnd/>
              <a:tailEnd/>
            </a:ln>
          </p:spPr>
          <p:txBody>
            <a:bodyPr/>
            <a:lstStyle/>
            <a:p>
              <a:endParaRPr lang="hu-HU"/>
            </a:p>
          </p:txBody>
        </p:sp>
        <p:sp>
          <p:nvSpPr>
            <p:cNvPr id="57414" name="Freeform 1670"/>
            <p:cNvSpPr>
              <a:spLocks/>
            </p:cNvSpPr>
            <p:nvPr/>
          </p:nvSpPr>
          <p:spPr bwMode="auto">
            <a:xfrm>
              <a:off x="1895" y="1161"/>
              <a:ext cx="7" cy="185"/>
            </a:xfrm>
            <a:custGeom>
              <a:avLst/>
              <a:gdLst>
                <a:gd name="T0" fmla="*/ 3 w 7"/>
                <a:gd name="T1" fmla="*/ 185 h 185"/>
                <a:gd name="T2" fmla="*/ 7 w 7"/>
                <a:gd name="T3" fmla="*/ 182 h 185"/>
                <a:gd name="T4" fmla="*/ 7 w 7"/>
                <a:gd name="T5" fmla="*/ 0 h 185"/>
                <a:gd name="T6" fmla="*/ 0 w 7"/>
                <a:gd name="T7" fmla="*/ 0 h 185"/>
                <a:gd name="T8" fmla="*/ 0 w 7"/>
                <a:gd name="T9" fmla="*/ 182 h 185"/>
                <a:gd name="T10" fmla="*/ 3 w 7"/>
                <a:gd name="T11" fmla="*/ 185 h 185"/>
                <a:gd name="T12" fmla="*/ 3 w 7"/>
                <a:gd name="T13" fmla="*/ 185 h 185"/>
                <a:gd name="T14" fmla="*/ 7 w 7"/>
                <a:gd name="T15" fmla="*/ 185 h 185"/>
                <a:gd name="T16" fmla="*/ 7 w 7"/>
                <a:gd name="T17" fmla="*/ 182 h 185"/>
                <a:gd name="T18" fmla="*/ 3 w 7"/>
                <a:gd name="T19" fmla="*/ 185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85"/>
                <a:gd name="T32" fmla="*/ 7 w 7"/>
                <a:gd name="T33" fmla="*/ 185 h 1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85">
                  <a:moveTo>
                    <a:pt x="3" y="185"/>
                  </a:moveTo>
                  <a:lnTo>
                    <a:pt x="7" y="182"/>
                  </a:lnTo>
                  <a:lnTo>
                    <a:pt x="7" y="0"/>
                  </a:lnTo>
                  <a:lnTo>
                    <a:pt x="0" y="0"/>
                  </a:lnTo>
                  <a:lnTo>
                    <a:pt x="0" y="182"/>
                  </a:lnTo>
                  <a:lnTo>
                    <a:pt x="3" y="185"/>
                  </a:lnTo>
                  <a:lnTo>
                    <a:pt x="7" y="185"/>
                  </a:lnTo>
                  <a:lnTo>
                    <a:pt x="7" y="182"/>
                  </a:lnTo>
                  <a:lnTo>
                    <a:pt x="3" y="185"/>
                  </a:lnTo>
                  <a:close/>
                </a:path>
              </a:pathLst>
            </a:custGeom>
            <a:solidFill>
              <a:srgbClr val="1F1A17"/>
            </a:solidFill>
            <a:ln w="9525">
              <a:noFill/>
              <a:round/>
              <a:headEnd/>
              <a:tailEnd/>
            </a:ln>
          </p:spPr>
          <p:txBody>
            <a:bodyPr/>
            <a:lstStyle/>
            <a:p>
              <a:endParaRPr lang="hu-HU"/>
            </a:p>
          </p:txBody>
        </p:sp>
        <p:sp>
          <p:nvSpPr>
            <p:cNvPr id="57415" name="Freeform 1671"/>
            <p:cNvSpPr>
              <a:spLocks/>
            </p:cNvSpPr>
            <p:nvPr/>
          </p:nvSpPr>
          <p:spPr bwMode="auto">
            <a:xfrm>
              <a:off x="1866" y="1339"/>
              <a:ext cx="32" cy="7"/>
            </a:xfrm>
            <a:custGeom>
              <a:avLst/>
              <a:gdLst>
                <a:gd name="T0" fmla="*/ 4 w 32"/>
                <a:gd name="T1" fmla="*/ 5 h 7"/>
                <a:gd name="T2" fmla="*/ 5 w 32"/>
                <a:gd name="T3" fmla="*/ 7 h 7"/>
                <a:gd name="T4" fmla="*/ 32 w 32"/>
                <a:gd name="T5" fmla="*/ 7 h 7"/>
                <a:gd name="T6" fmla="*/ 32 w 32"/>
                <a:gd name="T7" fmla="*/ 0 h 7"/>
                <a:gd name="T8" fmla="*/ 5 w 32"/>
                <a:gd name="T9" fmla="*/ 0 h 7"/>
                <a:gd name="T10" fmla="*/ 4 w 32"/>
                <a:gd name="T11" fmla="*/ 5 h 7"/>
                <a:gd name="T12" fmla="*/ 5 w 32"/>
                <a:gd name="T13" fmla="*/ 0 h 7"/>
                <a:gd name="T14" fmla="*/ 0 w 32"/>
                <a:gd name="T15" fmla="*/ 0 h 7"/>
                <a:gd name="T16" fmla="*/ 4 w 32"/>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
                <a:gd name="T29" fmla="*/ 32 w 32"/>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
                  <a:moveTo>
                    <a:pt x="4" y="5"/>
                  </a:moveTo>
                  <a:lnTo>
                    <a:pt x="5" y="7"/>
                  </a:lnTo>
                  <a:lnTo>
                    <a:pt x="32" y="7"/>
                  </a:lnTo>
                  <a:lnTo>
                    <a:pt x="32" y="0"/>
                  </a:lnTo>
                  <a:lnTo>
                    <a:pt x="5" y="0"/>
                  </a:lnTo>
                  <a:lnTo>
                    <a:pt x="4" y="5"/>
                  </a:lnTo>
                  <a:lnTo>
                    <a:pt x="5" y="0"/>
                  </a:lnTo>
                  <a:lnTo>
                    <a:pt x="0" y="0"/>
                  </a:lnTo>
                  <a:lnTo>
                    <a:pt x="4" y="5"/>
                  </a:lnTo>
                  <a:close/>
                </a:path>
              </a:pathLst>
            </a:custGeom>
            <a:solidFill>
              <a:srgbClr val="1F1A17"/>
            </a:solidFill>
            <a:ln w="9525">
              <a:noFill/>
              <a:round/>
              <a:headEnd/>
              <a:tailEnd/>
            </a:ln>
          </p:spPr>
          <p:txBody>
            <a:bodyPr/>
            <a:lstStyle/>
            <a:p>
              <a:endParaRPr lang="hu-HU"/>
            </a:p>
          </p:txBody>
        </p:sp>
        <p:sp>
          <p:nvSpPr>
            <p:cNvPr id="57416" name="Freeform 1672"/>
            <p:cNvSpPr>
              <a:spLocks/>
            </p:cNvSpPr>
            <p:nvPr/>
          </p:nvSpPr>
          <p:spPr bwMode="auto">
            <a:xfrm>
              <a:off x="1870" y="1340"/>
              <a:ext cx="59" cy="72"/>
            </a:xfrm>
            <a:custGeom>
              <a:avLst/>
              <a:gdLst>
                <a:gd name="T0" fmla="*/ 59 w 59"/>
                <a:gd name="T1" fmla="*/ 68 h 72"/>
                <a:gd name="T2" fmla="*/ 59 w 59"/>
                <a:gd name="T3" fmla="*/ 65 h 72"/>
                <a:gd name="T4" fmla="*/ 4 w 59"/>
                <a:gd name="T5" fmla="*/ 0 h 72"/>
                <a:gd name="T6" fmla="*/ 0 w 59"/>
                <a:gd name="T7" fmla="*/ 4 h 72"/>
                <a:gd name="T8" fmla="*/ 55 w 59"/>
                <a:gd name="T9" fmla="*/ 69 h 72"/>
                <a:gd name="T10" fmla="*/ 59 w 59"/>
                <a:gd name="T11" fmla="*/ 68 h 72"/>
                <a:gd name="T12" fmla="*/ 55 w 59"/>
                <a:gd name="T13" fmla="*/ 69 h 72"/>
                <a:gd name="T14" fmla="*/ 56 w 59"/>
                <a:gd name="T15" fmla="*/ 72 h 72"/>
                <a:gd name="T16" fmla="*/ 59 w 59"/>
                <a:gd name="T17" fmla="*/ 68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2"/>
                <a:gd name="T29" fmla="*/ 59 w 59"/>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2">
                  <a:moveTo>
                    <a:pt x="59" y="68"/>
                  </a:moveTo>
                  <a:lnTo>
                    <a:pt x="59" y="65"/>
                  </a:lnTo>
                  <a:lnTo>
                    <a:pt x="4" y="0"/>
                  </a:lnTo>
                  <a:lnTo>
                    <a:pt x="0" y="4"/>
                  </a:lnTo>
                  <a:lnTo>
                    <a:pt x="55" y="69"/>
                  </a:lnTo>
                  <a:lnTo>
                    <a:pt x="59" y="68"/>
                  </a:lnTo>
                  <a:lnTo>
                    <a:pt x="55" y="69"/>
                  </a:lnTo>
                  <a:lnTo>
                    <a:pt x="56" y="72"/>
                  </a:lnTo>
                  <a:lnTo>
                    <a:pt x="59" y="68"/>
                  </a:lnTo>
                  <a:close/>
                </a:path>
              </a:pathLst>
            </a:custGeom>
            <a:solidFill>
              <a:srgbClr val="1F1A17"/>
            </a:solidFill>
            <a:ln w="9525">
              <a:noFill/>
              <a:round/>
              <a:headEnd/>
              <a:tailEnd/>
            </a:ln>
          </p:spPr>
          <p:txBody>
            <a:bodyPr/>
            <a:lstStyle/>
            <a:p>
              <a:endParaRPr lang="hu-HU"/>
            </a:p>
          </p:txBody>
        </p:sp>
        <p:sp>
          <p:nvSpPr>
            <p:cNvPr id="57417" name="Freeform 1673"/>
            <p:cNvSpPr>
              <a:spLocks/>
            </p:cNvSpPr>
            <p:nvPr/>
          </p:nvSpPr>
          <p:spPr bwMode="auto">
            <a:xfrm>
              <a:off x="1925" y="1339"/>
              <a:ext cx="57" cy="69"/>
            </a:xfrm>
            <a:custGeom>
              <a:avLst/>
              <a:gdLst>
                <a:gd name="T0" fmla="*/ 52 w 57"/>
                <a:gd name="T1" fmla="*/ 0 h 69"/>
                <a:gd name="T2" fmla="*/ 49 w 57"/>
                <a:gd name="T3" fmla="*/ 1 h 69"/>
                <a:gd name="T4" fmla="*/ 0 w 57"/>
                <a:gd name="T5" fmla="*/ 66 h 69"/>
                <a:gd name="T6" fmla="*/ 4 w 57"/>
                <a:gd name="T7" fmla="*/ 69 h 69"/>
                <a:gd name="T8" fmla="*/ 53 w 57"/>
                <a:gd name="T9" fmla="*/ 5 h 69"/>
                <a:gd name="T10" fmla="*/ 52 w 57"/>
                <a:gd name="T11" fmla="*/ 0 h 69"/>
                <a:gd name="T12" fmla="*/ 53 w 57"/>
                <a:gd name="T13" fmla="*/ 5 h 69"/>
                <a:gd name="T14" fmla="*/ 57 w 57"/>
                <a:gd name="T15" fmla="*/ 0 h 69"/>
                <a:gd name="T16" fmla="*/ 52 w 57"/>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9"/>
                <a:gd name="T29" fmla="*/ 57 w 5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9">
                  <a:moveTo>
                    <a:pt x="52" y="0"/>
                  </a:moveTo>
                  <a:lnTo>
                    <a:pt x="49" y="1"/>
                  </a:lnTo>
                  <a:lnTo>
                    <a:pt x="0" y="66"/>
                  </a:lnTo>
                  <a:lnTo>
                    <a:pt x="4" y="69"/>
                  </a:lnTo>
                  <a:lnTo>
                    <a:pt x="53" y="5"/>
                  </a:lnTo>
                  <a:lnTo>
                    <a:pt x="52" y="0"/>
                  </a:lnTo>
                  <a:lnTo>
                    <a:pt x="53" y="5"/>
                  </a:lnTo>
                  <a:lnTo>
                    <a:pt x="57" y="0"/>
                  </a:lnTo>
                  <a:lnTo>
                    <a:pt x="52" y="0"/>
                  </a:lnTo>
                  <a:close/>
                </a:path>
              </a:pathLst>
            </a:custGeom>
            <a:solidFill>
              <a:srgbClr val="1F1A17"/>
            </a:solidFill>
            <a:ln w="9525">
              <a:noFill/>
              <a:round/>
              <a:headEnd/>
              <a:tailEnd/>
            </a:ln>
          </p:spPr>
          <p:txBody>
            <a:bodyPr/>
            <a:lstStyle/>
            <a:p>
              <a:endParaRPr lang="hu-HU"/>
            </a:p>
          </p:txBody>
        </p:sp>
        <p:sp>
          <p:nvSpPr>
            <p:cNvPr id="57418" name="Freeform 1674"/>
            <p:cNvSpPr>
              <a:spLocks/>
            </p:cNvSpPr>
            <p:nvPr/>
          </p:nvSpPr>
          <p:spPr bwMode="auto">
            <a:xfrm>
              <a:off x="1951" y="1339"/>
              <a:ext cx="26" cy="7"/>
            </a:xfrm>
            <a:custGeom>
              <a:avLst/>
              <a:gdLst>
                <a:gd name="T0" fmla="*/ 0 w 26"/>
                <a:gd name="T1" fmla="*/ 4 h 7"/>
                <a:gd name="T2" fmla="*/ 3 w 26"/>
                <a:gd name="T3" fmla="*/ 7 h 7"/>
                <a:gd name="T4" fmla="*/ 26 w 26"/>
                <a:gd name="T5" fmla="*/ 7 h 7"/>
                <a:gd name="T6" fmla="*/ 26 w 26"/>
                <a:gd name="T7" fmla="*/ 0 h 7"/>
                <a:gd name="T8" fmla="*/ 3 w 26"/>
                <a:gd name="T9" fmla="*/ 0 h 7"/>
                <a:gd name="T10" fmla="*/ 0 w 26"/>
                <a:gd name="T11" fmla="*/ 4 h 7"/>
                <a:gd name="T12" fmla="*/ 0 w 26"/>
                <a:gd name="T13" fmla="*/ 4 h 7"/>
                <a:gd name="T14" fmla="*/ 0 w 26"/>
                <a:gd name="T15" fmla="*/ 7 h 7"/>
                <a:gd name="T16" fmla="*/ 3 w 26"/>
                <a:gd name="T17" fmla="*/ 7 h 7"/>
                <a:gd name="T18" fmla="*/ 0 w 26"/>
                <a:gd name="T19" fmla="*/ 4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7"/>
                <a:gd name="T32" fmla="*/ 26 w 2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7">
                  <a:moveTo>
                    <a:pt x="0" y="4"/>
                  </a:moveTo>
                  <a:lnTo>
                    <a:pt x="3" y="7"/>
                  </a:lnTo>
                  <a:lnTo>
                    <a:pt x="26" y="7"/>
                  </a:lnTo>
                  <a:lnTo>
                    <a:pt x="26" y="0"/>
                  </a:lnTo>
                  <a:lnTo>
                    <a:pt x="3" y="0"/>
                  </a:lnTo>
                  <a:lnTo>
                    <a:pt x="0" y="4"/>
                  </a:lnTo>
                  <a:lnTo>
                    <a:pt x="0" y="7"/>
                  </a:lnTo>
                  <a:lnTo>
                    <a:pt x="3" y="7"/>
                  </a:lnTo>
                  <a:lnTo>
                    <a:pt x="0" y="4"/>
                  </a:lnTo>
                  <a:close/>
                </a:path>
              </a:pathLst>
            </a:custGeom>
            <a:solidFill>
              <a:srgbClr val="1F1A17"/>
            </a:solidFill>
            <a:ln w="9525">
              <a:noFill/>
              <a:round/>
              <a:headEnd/>
              <a:tailEnd/>
            </a:ln>
          </p:spPr>
          <p:txBody>
            <a:bodyPr/>
            <a:lstStyle/>
            <a:p>
              <a:endParaRPr lang="hu-HU"/>
            </a:p>
          </p:txBody>
        </p:sp>
        <p:sp>
          <p:nvSpPr>
            <p:cNvPr id="57419" name="Freeform 1675"/>
            <p:cNvSpPr>
              <a:spLocks/>
            </p:cNvSpPr>
            <p:nvPr/>
          </p:nvSpPr>
          <p:spPr bwMode="auto">
            <a:xfrm>
              <a:off x="1951" y="1157"/>
              <a:ext cx="6" cy="186"/>
            </a:xfrm>
            <a:custGeom>
              <a:avLst/>
              <a:gdLst>
                <a:gd name="T0" fmla="*/ 3 w 6"/>
                <a:gd name="T1" fmla="*/ 0 h 186"/>
                <a:gd name="T2" fmla="*/ 0 w 6"/>
                <a:gd name="T3" fmla="*/ 4 h 186"/>
                <a:gd name="T4" fmla="*/ 0 w 6"/>
                <a:gd name="T5" fmla="*/ 186 h 186"/>
                <a:gd name="T6" fmla="*/ 6 w 6"/>
                <a:gd name="T7" fmla="*/ 186 h 186"/>
                <a:gd name="T8" fmla="*/ 6 w 6"/>
                <a:gd name="T9" fmla="*/ 4 h 186"/>
                <a:gd name="T10" fmla="*/ 3 w 6"/>
                <a:gd name="T11" fmla="*/ 0 h 186"/>
                <a:gd name="T12" fmla="*/ 6 w 6"/>
                <a:gd name="T13" fmla="*/ 4 h 186"/>
                <a:gd name="T14" fmla="*/ 6 w 6"/>
                <a:gd name="T15" fmla="*/ 0 h 186"/>
                <a:gd name="T16" fmla="*/ 3 w 6"/>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6"/>
                <a:gd name="T29" fmla="*/ 6 w 6"/>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6">
                  <a:moveTo>
                    <a:pt x="3" y="0"/>
                  </a:moveTo>
                  <a:lnTo>
                    <a:pt x="0" y="4"/>
                  </a:lnTo>
                  <a:lnTo>
                    <a:pt x="0" y="186"/>
                  </a:lnTo>
                  <a:lnTo>
                    <a:pt x="6" y="186"/>
                  </a:lnTo>
                  <a:lnTo>
                    <a:pt x="6" y="4"/>
                  </a:lnTo>
                  <a:lnTo>
                    <a:pt x="3" y="0"/>
                  </a:lnTo>
                  <a:lnTo>
                    <a:pt x="6" y="4"/>
                  </a:lnTo>
                  <a:lnTo>
                    <a:pt x="6" y="0"/>
                  </a:lnTo>
                  <a:lnTo>
                    <a:pt x="3" y="0"/>
                  </a:lnTo>
                  <a:close/>
                </a:path>
              </a:pathLst>
            </a:custGeom>
            <a:solidFill>
              <a:srgbClr val="1F1A17"/>
            </a:solidFill>
            <a:ln w="9525">
              <a:noFill/>
              <a:round/>
              <a:headEnd/>
              <a:tailEnd/>
            </a:ln>
          </p:spPr>
          <p:txBody>
            <a:bodyPr/>
            <a:lstStyle/>
            <a:p>
              <a:endParaRPr lang="hu-HU"/>
            </a:p>
          </p:txBody>
        </p:sp>
        <p:sp>
          <p:nvSpPr>
            <p:cNvPr id="57420" name="Freeform 1676"/>
            <p:cNvSpPr>
              <a:spLocks/>
            </p:cNvSpPr>
            <p:nvPr/>
          </p:nvSpPr>
          <p:spPr bwMode="auto">
            <a:xfrm>
              <a:off x="1895" y="1157"/>
              <a:ext cx="59" cy="7"/>
            </a:xfrm>
            <a:custGeom>
              <a:avLst/>
              <a:gdLst>
                <a:gd name="T0" fmla="*/ 0 w 59"/>
                <a:gd name="T1" fmla="*/ 4 h 7"/>
                <a:gd name="T2" fmla="*/ 3 w 59"/>
                <a:gd name="T3" fmla="*/ 7 h 7"/>
                <a:gd name="T4" fmla="*/ 59 w 59"/>
                <a:gd name="T5" fmla="*/ 7 h 7"/>
                <a:gd name="T6" fmla="*/ 59 w 59"/>
                <a:gd name="T7" fmla="*/ 0 h 7"/>
                <a:gd name="T8" fmla="*/ 3 w 59"/>
                <a:gd name="T9" fmla="*/ 0 h 7"/>
                <a:gd name="T10" fmla="*/ 0 w 59"/>
                <a:gd name="T11" fmla="*/ 4 h 7"/>
                <a:gd name="T12" fmla="*/ 3 w 59"/>
                <a:gd name="T13" fmla="*/ 0 h 7"/>
                <a:gd name="T14" fmla="*/ 0 w 59"/>
                <a:gd name="T15" fmla="*/ 0 h 7"/>
                <a:gd name="T16" fmla="*/ 0 w 59"/>
                <a:gd name="T17" fmla="*/ 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
                <a:gd name="T29" fmla="*/ 59 w 5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
                  <a:moveTo>
                    <a:pt x="0" y="4"/>
                  </a:moveTo>
                  <a:lnTo>
                    <a:pt x="3" y="7"/>
                  </a:lnTo>
                  <a:lnTo>
                    <a:pt x="59" y="7"/>
                  </a:lnTo>
                  <a:lnTo>
                    <a:pt x="59" y="0"/>
                  </a:lnTo>
                  <a:lnTo>
                    <a:pt x="3" y="0"/>
                  </a:lnTo>
                  <a:lnTo>
                    <a:pt x="0" y="4"/>
                  </a:lnTo>
                  <a:lnTo>
                    <a:pt x="3" y="0"/>
                  </a:lnTo>
                  <a:lnTo>
                    <a:pt x="0" y="0"/>
                  </a:lnTo>
                  <a:lnTo>
                    <a:pt x="0" y="4"/>
                  </a:lnTo>
                  <a:close/>
                </a:path>
              </a:pathLst>
            </a:custGeom>
            <a:solidFill>
              <a:srgbClr val="1F1A17"/>
            </a:solidFill>
            <a:ln w="9525">
              <a:noFill/>
              <a:round/>
              <a:headEnd/>
              <a:tailEnd/>
            </a:ln>
          </p:spPr>
          <p:txBody>
            <a:bodyPr/>
            <a:lstStyle/>
            <a:p>
              <a:endParaRPr lang="hu-HU"/>
            </a:p>
          </p:txBody>
        </p:sp>
        <p:sp>
          <p:nvSpPr>
            <p:cNvPr id="57421" name="Rectangle 1677"/>
            <p:cNvSpPr>
              <a:spLocks noChangeArrowheads="1"/>
            </p:cNvSpPr>
            <p:nvPr/>
          </p:nvSpPr>
          <p:spPr bwMode="auto">
            <a:xfrm>
              <a:off x="1826" y="902"/>
              <a:ext cx="195"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Your</a:t>
              </a:r>
              <a:endParaRPr lang="en-US">
                <a:latin typeface="Lucida Sans" pitchFamily="34" charset="0"/>
              </a:endParaRPr>
            </a:p>
          </p:txBody>
        </p:sp>
        <p:sp>
          <p:nvSpPr>
            <p:cNvPr id="57422" name="Rectangle 1678"/>
            <p:cNvSpPr>
              <a:spLocks noChangeArrowheads="1"/>
            </p:cNvSpPr>
            <p:nvPr/>
          </p:nvSpPr>
          <p:spPr bwMode="auto">
            <a:xfrm>
              <a:off x="1785" y="995"/>
              <a:ext cx="276" cy="96"/>
            </a:xfrm>
            <a:prstGeom prst="rect">
              <a:avLst/>
            </a:prstGeom>
            <a:noFill/>
            <a:ln w="9525">
              <a:noFill/>
              <a:miter lim="800000"/>
              <a:headEnd/>
              <a:tailEnd/>
            </a:ln>
          </p:spPr>
          <p:txBody>
            <a:bodyPr wrap="none" lIns="0" tIns="0" rIns="0" bIns="0">
              <a:spAutoFit/>
            </a:bodyPr>
            <a:lstStyle/>
            <a:p>
              <a:pPr>
                <a:buFont typeface="Arial" charset="0"/>
                <a:buNone/>
              </a:pPr>
              <a:r>
                <a:rPr lang="en-US" sz="1000" b="1">
                  <a:solidFill>
                    <a:srgbClr val="1F1A17"/>
                  </a:solidFill>
                  <a:latin typeface="Lucida Sans" pitchFamily="34" charset="0"/>
                </a:rPr>
                <a:t>Source</a:t>
              </a:r>
              <a:endParaRPr lang="en-US">
                <a:latin typeface="Lucida Sans" pitchFamily="34" charset="0"/>
              </a:endParaRPr>
            </a:p>
          </p:txBody>
        </p:sp>
      </p:grpSp>
      <p:sp>
        <p:nvSpPr>
          <p:cNvPr id="57347" name="Rectangle 1679"/>
          <p:cNvSpPr>
            <a:spLocks noChangeArrowheads="1"/>
          </p:cNvSpPr>
          <p:nvPr/>
        </p:nvSpPr>
        <p:spPr bwMode="auto">
          <a:xfrm>
            <a:off x="7319964" y="1066800"/>
            <a:ext cx="3119437" cy="4724400"/>
          </a:xfrm>
          <a:prstGeom prst="rect">
            <a:avLst/>
          </a:prstGeom>
          <a:noFill/>
          <a:ln w="9525">
            <a:noFill/>
            <a:miter lim="800000"/>
            <a:headEnd/>
            <a:tailEnd/>
          </a:ln>
        </p:spPr>
        <p:txBody>
          <a:bodyPr lIns="92075" tIns="46038" rIns="92075" bIns="46038"/>
          <a:lstStyle/>
          <a:p>
            <a:pPr marL="342900" indent="-342900" eaLnBrk="0" hangingPunct="0">
              <a:buFontTx/>
              <a:buChar char="•"/>
            </a:pPr>
            <a:r>
              <a:rPr lang="hu-HU" sz="1600" b="1">
                <a:latin typeface="Lucida Sans" pitchFamily="34" charset="0"/>
              </a:rPr>
              <a:t>Irányítható klónozás</a:t>
            </a:r>
            <a:endParaRPr lang="en-US" sz="1600" b="1">
              <a:latin typeface="Lucida Sans" pitchFamily="34" charset="0"/>
            </a:endParaRPr>
          </a:p>
          <a:p>
            <a:pPr marL="342900" indent="-342900" eaLnBrk="0" hangingPunct="0">
              <a:buFontTx/>
              <a:buChar char="•"/>
            </a:pPr>
            <a:endParaRPr lang="en-US" sz="1600" b="1">
              <a:latin typeface="Lucida Sans" pitchFamily="34" charset="0"/>
            </a:endParaRPr>
          </a:p>
          <a:p>
            <a:pPr marL="342900" indent="-342900" eaLnBrk="0" hangingPunct="0">
              <a:buFontTx/>
              <a:buChar char="•"/>
            </a:pPr>
            <a:r>
              <a:rPr lang="hu-HU" sz="1600" b="1">
                <a:latin typeface="Lucida Sans" pitchFamily="34" charset="0"/>
              </a:rPr>
              <a:t>Fenntartja a leolvasási keretet</a:t>
            </a:r>
            <a:endParaRPr lang="en-US" sz="1600" b="1">
              <a:latin typeface="Lucida Sans" pitchFamily="34" charset="0"/>
            </a:endParaRPr>
          </a:p>
          <a:p>
            <a:pPr marL="342900" indent="-342900" eaLnBrk="0" hangingPunct="0">
              <a:buFontTx/>
              <a:buChar char="•"/>
            </a:pPr>
            <a:endParaRPr lang="en-US" sz="1600" b="1">
              <a:latin typeface="Lucida Sans" pitchFamily="34" charset="0"/>
            </a:endParaRPr>
          </a:p>
          <a:p>
            <a:pPr marL="342900" indent="-342900" eaLnBrk="0" hangingPunct="0">
              <a:buFontTx/>
              <a:buChar char="•"/>
            </a:pPr>
            <a:r>
              <a:rPr lang="hu-HU" sz="1600" b="1">
                <a:latin typeface="Lucida Sans" pitchFamily="34" charset="0"/>
              </a:rPr>
              <a:t>Nem igényel restrikciós enzimeket</a:t>
            </a:r>
            <a:endParaRPr lang="en-US" sz="1600" b="1">
              <a:latin typeface="Lucida Sans" pitchFamily="34" charset="0"/>
            </a:endParaRPr>
          </a:p>
          <a:p>
            <a:pPr marL="342900" indent="-342900" eaLnBrk="0" hangingPunct="0">
              <a:buFontTx/>
              <a:buChar char="•"/>
            </a:pPr>
            <a:endParaRPr lang="en-US" sz="1600" b="1">
              <a:latin typeface="Lucida Sans" pitchFamily="34" charset="0"/>
            </a:endParaRPr>
          </a:p>
          <a:p>
            <a:pPr marL="342900" indent="-342900" eaLnBrk="0" hangingPunct="0">
              <a:buFontTx/>
              <a:buChar char="•"/>
            </a:pPr>
            <a:r>
              <a:rPr lang="hu-HU" sz="1600" b="1">
                <a:latin typeface="Lucida Sans" pitchFamily="34" charset="0"/>
              </a:rPr>
              <a:t>Nem igényel DNS ligázt</a:t>
            </a:r>
            <a:endParaRPr lang="en-US" sz="1600" b="1">
              <a:latin typeface="Lucida Sans" pitchFamily="34" charset="0"/>
            </a:endParaRPr>
          </a:p>
          <a:p>
            <a:pPr marL="342900" indent="-342900" eaLnBrk="0" hangingPunct="0">
              <a:buFontTx/>
              <a:buChar char="•"/>
            </a:pPr>
            <a:endParaRPr lang="en-US" sz="1600" b="1">
              <a:latin typeface="Lucida Sans" pitchFamily="34" charset="0"/>
            </a:endParaRPr>
          </a:p>
          <a:p>
            <a:pPr marL="342900" indent="-342900" eaLnBrk="0" hangingPunct="0">
              <a:buFontTx/>
              <a:buChar char="•"/>
            </a:pPr>
            <a:r>
              <a:rPr lang="hu-HU" sz="1600" b="1">
                <a:latin typeface="Lucida Sans" pitchFamily="34" charset="0"/>
              </a:rPr>
              <a:t>1 órás reakció szobahőmérsékleten</a:t>
            </a:r>
            <a:endParaRPr lang="en-US" sz="1600" b="1">
              <a:latin typeface="Lucida Sans" pitchFamily="34" charset="0"/>
            </a:endParaRPr>
          </a:p>
          <a:p>
            <a:pPr marL="342900" indent="-342900" eaLnBrk="0" hangingPunct="0">
              <a:buFontTx/>
              <a:buChar char="•"/>
            </a:pPr>
            <a:endParaRPr lang="en-US" sz="1600" b="1">
              <a:latin typeface="Lucida Sans" pitchFamily="34" charset="0"/>
            </a:endParaRPr>
          </a:p>
          <a:p>
            <a:pPr marL="342900" indent="-342900" eaLnBrk="0" hangingPunct="0">
              <a:buFontTx/>
              <a:buChar char="•"/>
            </a:pPr>
            <a:r>
              <a:rPr lang="hu-HU" sz="1600" b="1">
                <a:latin typeface="Lucida Sans" pitchFamily="34" charset="0"/>
              </a:rPr>
              <a:t>Nem kell újra szekvenálni</a:t>
            </a:r>
            <a:endParaRPr lang="en-US" sz="1600" b="1">
              <a:latin typeface="Lucida Sans" pitchFamily="34" charset="0"/>
            </a:endParaRPr>
          </a:p>
          <a:p>
            <a:pPr marL="342900" indent="-342900" eaLnBrk="0" hangingPunct="0">
              <a:buFontTx/>
              <a:buChar char="•"/>
            </a:pPr>
            <a:endParaRPr lang="en-US" sz="1600">
              <a:latin typeface="Lucida Sans" pitchFamily="34" charset="0"/>
            </a:endParaRPr>
          </a:p>
          <a:p>
            <a:pPr marL="342900" indent="-342900" eaLnBrk="0" hangingPunct="0">
              <a:buFontTx/>
              <a:buChar char="•"/>
            </a:pPr>
            <a:r>
              <a:rPr lang="hu-HU" sz="1600" b="1">
                <a:latin typeface="Lucida Sans" pitchFamily="34" charset="0"/>
              </a:rPr>
              <a:t>Automatizálható</a:t>
            </a:r>
            <a:endParaRPr lang="en-US" sz="1600" b="1">
              <a:latin typeface="Lucida Sans" pitchFamily="34" charset="0"/>
            </a:endParaRPr>
          </a:p>
          <a:p>
            <a:pPr marL="342900" indent="-342900" eaLnBrk="0" hangingPunct="0">
              <a:buFontTx/>
              <a:buChar char="•"/>
            </a:pPr>
            <a:endParaRPr lang="en-US" sz="1600" b="1">
              <a:latin typeface="Lucida Sans" pitchFamily="34" charset="0"/>
            </a:endParaRPr>
          </a:p>
          <a:p>
            <a:pPr marL="342900" indent="-342900" eaLnBrk="0" hangingPunct="0">
              <a:buFontTx/>
              <a:buChar char="•"/>
            </a:pPr>
            <a:r>
              <a:rPr lang="hu-HU" sz="1600" b="1">
                <a:latin typeface="Lucida Sans" pitchFamily="34" charset="0"/>
              </a:rPr>
              <a:t>Reverzibilis reakciók</a:t>
            </a:r>
            <a:endParaRPr lang="en-US" sz="1600" b="1">
              <a:latin typeface="Lucida Sans" pitchFamily="34" charset="0"/>
            </a:endParaRPr>
          </a:p>
        </p:txBody>
      </p:sp>
    </p:spTree>
    <p:extLst>
      <p:ext uri="{BB962C8B-B14F-4D97-AF65-F5344CB8AC3E}">
        <p14:creationId xmlns:p14="http://schemas.microsoft.com/office/powerpoint/2010/main" val="2282992660"/>
      </p:ext>
    </p:extLst>
  </p:cSld>
  <p:clrMapOvr>
    <a:overrideClrMapping bg1="lt1" tx1="dk1" bg2="lt2" tx2="dk2" accent1="accent1" accent2="accent2" accent3="accent3" accent4="accent4" accent5="accent5" accent6="accent6" hlink="hlink" folHlink="folHlink"/>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558214" y="3676648"/>
            <a:ext cx="2033587" cy="891020"/>
            <a:chOff x="-240" y="2880"/>
            <a:chExt cx="1537" cy="686"/>
          </a:xfrm>
        </p:grpSpPr>
        <p:sp>
          <p:nvSpPr>
            <p:cNvPr id="61452" name="Rectangle 3"/>
            <p:cNvSpPr>
              <a:spLocks noChangeArrowheads="1"/>
            </p:cNvSpPr>
            <p:nvPr/>
          </p:nvSpPr>
          <p:spPr bwMode="auto">
            <a:xfrm>
              <a:off x="-240" y="3257"/>
              <a:ext cx="1537" cy="309"/>
            </a:xfrm>
            <a:prstGeom prst="rect">
              <a:avLst/>
            </a:prstGeom>
            <a:noFill/>
            <a:ln w="9525">
              <a:noFill/>
              <a:miter lim="800000"/>
              <a:headEnd/>
              <a:tailEnd/>
            </a:ln>
          </p:spPr>
          <p:txBody>
            <a:bodyPr lIns="92075" tIns="46038" rIns="92075" bIns="46038">
              <a:spAutoFit/>
            </a:bodyPr>
            <a:lstStyle/>
            <a:p>
              <a:pPr algn="ctr" eaLnBrk="0" hangingPunct="0"/>
              <a:r>
                <a:rPr lang="en-US" sz="1000" b="1">
                  <a:latin typeface="Lucida Sans" pitchFamily="34" charset="0"/>
                </a:rPr>
                <a:t>90-99% correct clones</a:t>
              </a:r>
            </a:p>
            <a:p>
              <a:pPr algn="ctr" eaLnBrk="0" hangingPunct="0"/>
              <a:r>
                <a:rPr lang="en-US" sz="1000" b="1">
                  <a:latin typeface="Lucida Sans" pitchFamily="34" charset="0"/>
                </a:rPr>
                <a:t>on Kan plates</a:t>
              </a:r>
              <a:endParaRPr lang="en-US" sz="1000" b="1" i="1">
                <a:latin typeface="Lucida Sans" pitchFamily="34" charset="0"/>
              </a:endParaRPr>
            </a:p>
          </p:txBody>
        </p:sp>
        <p:sp>
          <p:nvSpPr>
            <p:cNvPr id="61453" name="Line 4"/>
            <p:cNvSpPr>
              <a:spLocks noChangeShapeType="1"/>
            </p:cNvSpPr>
            <p:nvPr/>
          </p:nvSpPr>
          <p:spPr bwMode="auto">
            <a:xfrm>
              <a:off x="76" y="3005"/>
              <a:ext cx="0" cy="81"/>
            </a:xfrm>
            <a:prstGeom prst="line">
              <a:avLst/>
            </a:prstGeom>
            <a:noFill/>
            <a:ln w="12700">
              <a:solidFill>
                <a:schemeClr val="tx1"/>
              </a:solidFill>
              <a:round/>
              <a:headEnd type="none" w="sm" len="sm"/>
              <a:tailEnd type="none" w="sm" len="sm"/>
            </a:ln>
          </p:spPr>
          <p:txBody>
            <a:bodyPr wrap="none" anchor="ctr"/>
            <a:lstStyle/>
            <a:p>
              <a:endParaRPr lang="hu-HU"/>
            </a:p>
          </p:txBody>
        </p:sp>
        <p:sp>
          <p:nvSpPr>
            <p:cNvPr id="115717" name="Oval 5"/>
            <p:cNvSpPr>
              <a:spLocks noChangeArrowheads="1"/>
            </p:cNvSpPr>
            <p:nvPr/>
          </p:nvSpPr>
          <p:spPr bwMode="auto">
            <a:xfrm>
              <a:off x="79" y="2977"/>
              <a:ext cx="819" cy="187"/>
            </a:xfrm>
            <a:prstGeom prst="ellipse">
              <a:avLst/>
            </a:prstGeom>
            <a:solidFill>
              <a:srgbClr val="969696"/>
            </a:solidFill>
            <a:ln w="12700">
              <a:solidFill>
                <a:srgbClr val="000000"/>
              </a:solidFill>
              <a:round/>
              <a:headEnd/>
              <a:tailEnd/>
            </a:ln>
            <a:effectLst>
              <a:outerShdw dist="28398" dir="6993903" algn="ctr" rotWithShape="0">
                <a:schemeClr val="bg2"/>
              </a:outerShdw>
            </a:effectLst>
          </p:spPr>
          <p:txBody>
            <a:bodyPr wrap="none" anchor="ctr"/>
            <a:lstStyle/>
            <a:p>
              <a:pPr>
                <a:defRPr/>
              </a:pPr>
              <a:endParaRPr lang="hu-HU"/>
            </a:p>
          </p:txBody>
        </p:sp>
        <p:sp>
          <p:nvSpPr>
            <p:cNvPr id="61455" name="Line 6"/>
            <p:cNvSpPr>
              <a:spLocks noChangeShapeType="1"/>
            </p:cNvSpPr>
            <p:nvPr/>
          </p:nvSpPr>
          <p:spPr bwMode="auto">
            <a:xfrm>
              <a:off x="891" y="2998"/>
              <a:ext cx="0" cy="84"/>
            </a:xfrm>
            <a:prstGeom prst="line">
              <a:avLst/>
            </a:prstGeom>
            <a:noFill/>
            <a:ln w="12700">
              <a:solidFill>
                <a:schemeClr val="tx1"/>
              </a:solidFill>
              <a:round/>
              <a:headEnd type="none" w="sm" len="sm"/>
              <a:tailEnd type="none" w="sm" len="sm"/>
            </a:ln>
          </p:spPr>
          <p:txBody>
            <a:bodyPr wrap="none" anchor="ctr"/>
            <a:lstStyle/>
            <a:p>
              <a:endParaRPr lang="hu-HU"/>
            </a:p>
          </p:txBody>
        </p:sp>
        <p:sp>
          <p:nvSpPr>
            <p:cNvPr id="61456" name="Oval 7"/>
            <p:cNvSpPr>
              <a:spLocks noChangeArrowheads="1"/>
            </p:cNvSpPr>
            <p:nvPr/>
          </p:nvSpPr>
          <p:spPr bwMode="auto">
            <a:xfrm>
              <a:off x="213" y="3026"/>
              <a:ext cx="55" cy="52"/>
            </a:xfrm>
            <a:prstGeom prst="ellipse">
              <a:avLst/>
            </a:prstGeom>
            <a:solidFill>
              <a:srgbClr val="FCD190"/>
            </a:solidFill>
            <a:ln w="12700">
              <a:solidFill>
                <a:srgbClr val="FCD190"/>
              </a:solidFill>
              <a:round/>
              <a:headEnd/>
              <a:tailEnd/>
            </a:ln>
          </p:spPr>
          <p:txBody>
            <a:bodyPr wrap="none" anchor="ctr"/>
            <a:lstStyle/>
            <a:p>
              <a:endParaRPr lang="hu-HU">
                <a:latin typeface="Calibri" pitchFamily="34" charset="0"/>
              </a:endParaRPr>
            </a:p>
          </p:txBody>
        </p:sp>
        <p:sp>
          <p:nvSpPr>
            <p:cNvPr id="61457" name="Oval 8"/>
            <p:cNvSpPr>
              <a:spLocks noChangeArrowheads="1"/>
            </p:cNvSpPr>
            <p:nvPr/>
          </p:nvSpPr>
          <p:spPr bwMode="auto">
            <a:xfrm>
              <a:off x="444" y="3072"/>
              <a:ext cx="60" cy="58"/>
            </a:xfrm>
            <a:prstGeom prst="ellipse">
              <a:avLst/>
            </a:prstGeom>
            <a:solidFill>
              <a:srgbClr val="FCD190"/>
            </a:solidFill>
            <a:ln w="9525">
              <a:noFill/>
              <a:round/>
              <a:headEnd/>
              <a:tailEnd/>
            </a:ln>
          </p:spPr>
          <p:txBody>
            <a:bodyPr wrap="none" anchor="ctr"/>
            <a:lstStyle/>
            <a:p>
              <a:endParaRPr lang="hu-HU">
                <a:latin typeface="Calibri" pitchFamily="34" charset="0"/>
              </a:endParaRPr>
            </a:p>
          </p:txBody>
        </p:sp>
        <p:sp>
          <p:nvSpPr>
            <p:cNvPr id="61458" name="Oval 9"/>
            <p:cNvSpPr>
              <a:spLocks noChangeArrowheads="1"/>
            </p:cNvSpPr>
            <p:nvPr/>
          </p:nvSpPr>
          <p:spPr bwMode="auto">
            <a:xfrm>
              <a:off x="349" y="3026"/>
              <a:ext cx="60" cy="57"/>
            </a:xfrm>
            <a:prstGeom prst="ellipse">
              <a:avLst/>
            </a:prstGeom>
            <a:solidFill>
              <a:srgbClr val="FCD190"/>
            </a:solidFill>
            <a:ln w="9525">
              <a:noFill/>
              <a:round/>
              <a:headEnd/>
              <a:tailEnd/>
            </a:ln>
          </p:spPr>
          <p:txBody>
            <a:bodyPr wrap="none" anchor="ctr"/>
            <a:lstStyle/>
            <a:p>
              <a:endParaRPr lang="hu-HU">
                <a:latin typeface="Calibri" pitchFamily="34" charset="0"/>
              </a:endParaRPr>
            </a:p>
          </p:txBody>
        </p:sp>
        <p:sp>
          <p:nvSpPr>
            <p:cNvPr id="61459" name="Oval 10"/>
            <p:cNvSpPr>
              <a:spLocks noChangeArrowheads="1"/>
            </p:cNvSpPr>
            <p:nvPr/>
          </p:nvSpPr>
          <p:spPr bwMode="auto">
            <a:xfrm>
              <a:off x="632" y="3072"/>
              <a:ext cx="60" cy="58"/>
            </a:xfrm>
            <a:prstGeom prst="ellipse">
              <a:avLst/>
            </a:prstGeom>
            <a:solidFill>
              <a:srgbClr val="FCD190"/>
            </a:solidFill>
            <a:ln w="9525">
              <a:noFill/>
              <a:round/>
              <a:headEnd/>
              <a:tailEnd/>
            </a:ln>
          </p:spPr>
          <p:txBody>
            <a:bodyPr wrap="none" anchor="ctr"/>
            <a:lstStyle/>
            <a:p>
              <a:endParaRPr lang="hu-HU">
                <a:latin typeface="Calibri" pitchFamily="34" charset="0"/>
              </a:endParaRPr>
            </a:p>
          </p:txBody>
        </p:sp>
        <p:sp>
          <p:nvSpPr>
            <p:cNvPr id="61460" name="Oval 11"/>
            <p:cNvSpPr>
              <a:spLocks noChangeArrowheads="1"/>
            </p:cNvSpPr>
            <p:nvPr/>
          </p:nvSpPr>
          <p:spPr bwMode="auto">
            <a:xfrm>
              <a:off x="530" y="3011"/>
              <a:ext cx="60" cy="57"/>
            </a:xfrm>
            <a:prstGeom prst="ellipse">
              <a:avLst/>
            </a:prstGeom>
            <a:solidFill>
              <a:srgbClr val="FCD190"/>
            </a:solidFill>
            <a:ln w="9525">
              <a:noFill/>
              <a:round/>
              <a:headEnd/>
              <a:tailEnd/>
            </a:ln>
          </p:spPr>
          <p:txBody>
            <a:bodyPr wrap="none" anchor="ctr"/>
            <a:lstStyle/>
            <a:p>
              <a:endParaRPr lang="hu-HU">
                <a:latin typeface="Calibri" pitchFamily="34" charset="0"/>
              </a:endParaRPr>
            </a:p>
          </p:txBody>
        </p:sp>
        <p:sp>
          <p:nvSpPr>
            <p:cNvPr id="61461" name="Oval 12"/>
            <p:cNvSpPr>
              <a:spLocks noChangeArrowheads="1"/>
            </p:cNvSpPr>
            <p:nvPr/>
          </p:nvSpPr>
          <p:spPr bwMode="auto">
            <a:xfrm>
              <a:off x="71" y="2880"/>
              <a:ext cx="820" cy="188"/>
            </a:xfrm>
            <a:prstGeom prst="ellipse">
              <a:avLst/>
            </a:prstGeom>
            <a:noFill/>
            <a:ln w="12700">
              <a:solidFill>
                <a:schemeClr val="tx1"/>
              </a:solidFill>
              <a:round/>
              <a:headEnd/>
              <a:tailEnd/>
            </a:ln>
          </p:spPr>
          <p:txBody>
            <a:bodyPr wrap="none" anchor="ctr"/>
            <a:lstStyle/>
            <a:p>
              <a:endParaRPr lang="hu-HU">
                <a:latin typeface="Calibri" pitchFamily="34" charset="0"/>
              </a:endParaRPr>
            </a:p>
          </p:txBody>
        </p:sp>
        <p:sp>
          <p:nvSpPr>
            <p:cNvPr id="61462" name="Oval 13"/>
            <p:cNvSpPr>
              <a:spLocks noChangeArrowheads="1"/>
            </p:cNvSpPr>
            <p:nvPr/>
          </p:nvSpPr>
          <p:spPr bwMode="auto">
            <a:xfrm>
              <a:off x="281" y="3078"/>
              <a:ext cx="55" cy="52"/>
            </a:xfrm>
            <a:prstGeom prst="ellipse">
              <a:avLst/>
            </a:prstGeom>
            <a:solidFill>
              <a:srgbClr val="FCD190"/>
            </a:solidFill>
            <a:ln w="12700">
              <a:solidFill>
                <a:srgbClr val="FCD190"/>
              </a:solidFill>
              <a:round/>
              <a:headEnd/>
              <a:tailEnd/>
            </a:ln>
          </p:spPr>
          <p:txBody>
            <a:bodyPr wrap="none" anchor="ctr"/>
            <a:lstStyle/>
            <a:p>
              <a:endParaRPr lang="hu-HU">
                <a:latin typeface="Calibri" pitchFamily="34" charset="0"/>
              </a:endParaRPr>
            </a:p>
          </p:txBody>
        </p:sp>
        <p:sp>
          <p:nvSpPr>
            <p:cNvPr id="61463" name="Oval 14"/>
            <p:cNvSpPr>
              <a:spLocks noChangeArrowheads="1"/>
            </p:cNvSpPr>
            <p:nvPr/>
          </p:nvSpPr>
          <p:spPr bwMode="auto">
            <a:xfrm>
              <a:off x="739" y="3056"/>
              <a:ext cx="55" cy="52"/>
            </a:xfrm>
            <a:prstGeom prst="ellipse">
              <a:avLst/>
            </a:prstGeom>
            <a:solidFill>
              <a:srgbClr val="FCD190"/>
            </a:solidFill>
            <a:ln w="12700">
              <a:solidFill>
                <a:srgbClr val="FCD190"/>
              </a:solidFill>
              <a:round/>
              <a:headEnd/>
              <a:tailEnd/>
            </a:ln>
          </p:spPr>
          <p:txBody>
            <a:bodyPr wrap="none" anchor="ctr"/>
            <a:lstStyle/>
            <a:p>
              <a:endParaRPr lang="hu-HU">
                <a:latin typeface="Calibri" pitchFamily="34" charset="0"/>
              </a:endParaRPr>
            </a:p>
          </p:txBody>
        </p:sp>
      </p:grpSp>
      <p:sp>
        <p:nvSpPr>
          <p:cNvPr id="61442" name="AutoShape 15"/>
          <p:cNvSpPr>
            <a:spLocks noChangeArrowheads="1"/>
          </p:cNvSpPr>
          <p:nvPr/>
        </p:nvSpPr>
        <p:spPr bwMode="auto">
          <a:xfrm rot="16200000" flipH="1">
            <a:off x="5857876" y="2657476"/>
            <a:ext cx="319087" cy="766762"/>
          </a:xfrm>
          <a:prstGeom prst="downArrow">
            <a:avLst>
              <a:gd name="adj1" fmla="val 50000"/>
              <a:gd name="adj2" fmla="val 60075"/>
            </a:avLst>
          </a:prstGeom>
          <a:gradFill rotWithShape="1">
            <a:gsLst>
              <a:gs pos="0">
                <a:schemeClr val="bg1"/>
              </a:gs>
              <a:gs pos="100000">
                <a:schemeClr val="tx1"/>
              </a:gs>
            </a:gsLst>
            <a:lin ang="5400000" scaled="1"/>
          </a:gradFill>
          <a:ln w="9525" algn="ctr">
            <a:noFill/>
            <a:miter lim="800000"/>
            <a:headEnd/>
            <a:tailEnd/>
          </a:ln>
        </p:spPr>
        <p:txBody>
          <a:bodyPr wrap="none" anchor="ctr"/>
          <a:lstStyle/>
          <a:p>
            <a:endParaRPr lang="hu-HU">
              <a:latin typeface="Calibri" pitchFamily="34" charset="0"/>
            </a:endParaRPr>
          </a:p>
        </p:txBody>
      </p:sp>
      <p:sp>
        <p:nvSpPr>
          <p:cNvPr id="61443" name="Rectangle 16"/>
          <p:cNvSpPr>
            <a:spLocks noGrp="1" noChangeArrowheads="1"/>
          </p:cNvSpPr>
          <p:nvPr>
            <p:ph type="title"/>
          </p:nvPr>
        </p:nvSpPr>
        <p:spPr/>
        <p:txBody>
          <a:bodyPr/>
          <a:lstStyle/>
          <a:p>
            <a:r>
              <a:rPr lang="en-US" sz="4100"/>
              <a:t>Building a Gateway® Entry Clone</a:t>
            </a:r>
          </a:p>
        </p:txBody>
      </p:sp>
      <p:pic>
        <p:nvPicPr>
          <p:cNvPr id="61444" name="Picture 17"/>
          <p:cNvPicPr>
            <a:picLocks noChangeAspect="1" noChangeArrowheads="1"/>
          </p:cNvPicPr>
          <p:nvPr/>
        </p:nvPicPr>
        <p:blipFill>
          <a:blip r:embed="rId4" cstate="print"/>
          <a:srcRect/>
          <a:stretch>
            <a:fillRect/>
          </a:stretch>
        </p:blipFill>
        <p:spPr bwMode="auto">
          <a:xfrm>
            <a:off x="1600201" y="2824164"/>
            <a:ext cx="1565275" cy="307975"/>
          </a:xfrm>
          <a:prstGeom prst="rect">
            <a:avLst/>
          </a:prstGeom>
          <a:noFill/>
          <a:ln w="9525" algn="ctr">
            <a:noFill/>
            <a:miter lim="800000"/>
            <a:headEnd/>
            <a:tailEnd/>
          </a:ln>
        </p:spPr>
      </p:pic>
      <p:sp>
        <p:nvSpPr>
          <p:cNvPr id="61445" name="Text Box 18"/>
          <p:cNvSpPr txBox="1">
            <a:spLocks noChangeArrowheads="1"/>
          </p:cNvSpPr>
          <p:nvPr/>
        </p:nvSpPr>
        <p:spPr bwMode="auto">
          <a:xfrm>
            <a:off x="3182938" y="2806700"/>
            <a:ext cx="379412" cy="457200"/>
          </a:xfrm>
          <a:prstGeom prst="rect">
            <a:avLst/>
          </a:prstGeom>
          <a:noFill/>
          <a:ln w="9525" algn="ctr">
            <a:noFill/>
            <a:miter lim="800000"/>
            <a:headEnd/>
            <a:tailEnd/>
          </a:ln>
        </p:spPr>
        <p:txBody>
          <a:bodyPr wrap="none">
            <a:spAutoFit/>
          </a:bodyPr>
          <a:lstStyle/>
          <a:p>
            <a:pPr>
              <a:buFont typeface="Arial" charset="0"/>
              <a:buNone/>
            </a:pPr>
            <a:r>
              <a:rPr lang="en-US" sz="2400" b="1">
                <a:latin typeface="Lucida Sans" pitchFamily="34" charset="0"/>
              </a:rPr>
              <a:t>+</a:t>
            </a:r>
          </a:p>
        </p:txBody>
      </p:sp>
      <p:pic>
        <p:nvPicPr>
          <p:cNvPr id="61446" name="Picture 19"/>
          <p:cNvPicPr>
            <a:picLocks noChangeAspect="1" noChangeArrowheads="1"/>
          </p:cNvPicPr>
          <p:nvPr/>
        </p:nvPicPr>
        <p:blipFill>
          <a:blip r:embed="rId5" cstate="print"/>
          <a:srcRect/>
          <a:stretch>
            <a:fillRect/>
          </a:stretch>
        </p:blipFill>
        <p:spPr bwMode="auto">
          <a:xfrm>
            <a:off x="3581401" y="2417764"/>
            <a:ext cx="1744663" cy="1157287"/>
          </a:xfrm>
          <a:prstGeom prst="rect">
            <a:avLst/>
          </a:prstGeom>
          <a:noFill/>
          <a:ln w="9525" algn="ctr">
            <a:noFill/>
            <a:miter lim="800000"/>
            <a:headEnd/>
            <a:tailEnd/>
          </a:ln>
        </p:spPr>
      </p:pic>
      <p:sp>
        <p:nvSpPr>
          <p:cNvPr id="61447" name="Text Box 20"/>
          <p:cNvSpPr txBox="1">
            <a:spLocks noChangeArrowheads="1"/>
          </p:cNvSpPr>
          <p:nvPr/>
        </p:nvSpPr>
        <p:spPr bwMode="auto">
          <a:xfrm>
            <a:off x="8251826" y="2806700"/>
            <a:ext cx="379413" cy="457200"/>
          </a:xfrm>
          <a:prstGeom prst="rect">
            <a:avLst/>
          </a:prstGeom>
          <a:noFill/>
          <a:ln w="9525" algn="ctr">
            <a:noFill/>
            <a:miter lim="800000"/>
            <a:headEnd/>
            <a:tailEnd/>
          </a:ln>
        </p:spPr>
        <p:txBody>
          <a:bodyPr wrap="none">
            <a:spAutoFit/>
          </a:bodyPr>
          <a:lstStyle/>
          <a:p>
            <a:pPr>
              <a:buFont typeface="Arial" charset="0"/>
              <a:buNone/>
            </a:pPr>
            <a:r>
              <a:rPr lang="en-US" sz="2400" b="1">
                <a:latin typeface="Lucida Sans" pitchFamily="34" charset="0"/>
              </a:rPr>
              <a:t>+</a:t>
            </a:r>
          </a:p>
        </p:txBody>
      </p:sp>
      <p:pic>
        <p:nvPicPr>
          <p:cNvPr id="61448" name="Picture 21"/>
          <p:cNvPicPr>
            <a:picLocks noChangeAspect="1" noChangeArrowheads="1"/>
          </p:cNvPicPr>
          <p:nvPr/>
        </p:nvPicPr>
        <p:blipFill>
          <a:blip r:embed="rId6" cstate="print"/>
          <a:srcRect/>
          <a:stretch>
            <a:fillRect/>
          </a:stretch>
        </p:blipFill>
        <p:spPr bwMode="auto">
          <a:xfrm>
            <a:off x="8680450" y="1958976"/>
            <a:ext cx="1682750" cy="1141413"/>
          </a:xfrm>
          <a:prstGeom prst="rect">
            <a:avLst/>
          </a:prstGeom>
          <a:noFill/>
          <a:ln w="9525" algn="ctr">
            <a:noFill/>
            <a:miter lim="800000"/>
            <a:headEnd/>
            <a:tailEnd/>
          </a:ln>
        </p:spPr>
      </p:pic>
      <p:pic>
        <p:nvPicPr>
          <p:cNvPr id="61449" name="Picture 22"/>
          <p:cNvPicPr>
            <a:picLocks noChangeAspect="1" noChangeArrowheads="1"/>
          </p:cNvPicPr>
          <p:nvPr/>
        </p:nvPicPr>
        <p:blipFill>
          <a:blip r:embed="rId7" cstate="print"/>
          <a:srcRect/>
          <a:stretch>
            <a:fillRect/>
          </a:stretch>
        </p:blipFill>
        <p:spPr bwMode="auto">
          <a:xfrm>
            <a:off x="6629401" y="2822575"/>
            <a:ext cx="1573213" cy="312738"/>
          </a:xfrm>
          <a:prstGeom prst="rect">
            <a:avLst/>
          </a:prstGeom>
          <a:noFill/>
          <a:ln w="9525" algn="ctr">
            <a:noFill/>
            <a:miter lim="800000"/>
            <a:headEnd/>
            <a:tailEnd/>
          </a:ln>
        </p:spPr>
      </p:pic>
      <p:sp>
        <p:nvSpPr>
          <p:cNvPr id="61450" name="Rectangle 23"/>
          <p:cNvSpPr>
            <a:spLocks noChangeArrowheads="1"/>
          </p:cNvSpPr>
          <p:nvPr/>
        </p:nvSpPr>
        <p:spPr bwMode="auto">
          <a:xfrm>
            <a:off x="5410200" y="3352800"/>
            <a:ext cx="1206500" cy="381000"/>
          </a:xfrm>
          <a:prstGeom prst="rect">
            <a:avLst/>
          </a:prstGeom>
          <a:noFill/>
          <a:ln w="9525" algn="ctr">
            <a:noFill/>
            <a:miter lim="800000"/>
            <a:headEnd/>
            <a:tailEnd/>
          </a:ln>
        </p:spPr>
        <p:txBody>
          <a:bodyPr wrap="none" anchor="ctr"/>
          <a:lstStyle/>
          <a:p>
            <a:pPr algn="ctr">
              <a:buFont typeface="Arial" charset="0"/>
              <a:buNone/>
            </a:pPr>
            <a:r>
              <a:rPr lang="en-US" sz="1400" b="1">
                <a:latin typeface="Lucida Sans" pitchFamily="34" charset="0"/>
              </a:rPr>
              <a:t>BP Clonase™ II</a:t>
            </a:r>
          </a:p>
        </p:txBody>
      </p:sp>
      <p:sp>
        <p:nvSpPr>
          <p:cNvPr id="61451" name="Rectangle 24"/>
          <p:cNvSpPr>
            <a:spLocks noChangeArrowheads="1"/>
          </p:cNvSpPr>
          <p:nvPr/>
        </p:nvSpPr>
        <p:spPr bwMode="auto">
          <a:xfrm>
            <a:off x="8629650" y="1857376"/>
            <a:ext cx="1771650" cy="2790825"/>
          </a:xfrm>
          <a:prstGeom prst="rect">
            <a:avLst/>
          </a:prstGeom>
          <a:noFill/>
          <a:ln w="9525" algn="ctr">
            <a:solidFill>
              <a:schemeClr val="tx1"/>
            </a:solidFill>
            <a:miter lim="800000"/>
            <a:headEnd/>
            <a:tailEnd/>
          </a:ln>
        </p:spPr>
        <p:txBody>
          <a:bodyPr wrap="none" anchor="ctr"/>
          <a:lstStyle/>
          <a:p>
            <a:endParaRPr lang="hu-HU">
              <a:latin typeface="Calibri" pitchFamily="34" charset="0"/>
            </a:endParaRPr>
          </a:p>
        </p:txBody>
      </p:sp>
    </p:spTree>
    <p:extLst>
      <p:ext uri="{BB962C8B-B14F-4D97-AF65-F5344CB8AC3E}">
        <p14:creationId xmlns:p14="http://schemas.microsoft.com/office/powerpoint/2010/main" val="3348708951"/>
      </p:ext>
    </p:extLst>
  </p:cSld>
  <p:clrMapOvr>
    <a:overrideClrMapping bg1="lt1" tx1="dk1" bg2="lt2" tx2="dk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4" cstate="print"/>
          <a:srcRect/>
          <a:stretch>
            <a:fillRect/>
          </a:stretch>
        </p:blipFill>
        <p:spPr bwMode="auto">
          <a:xfrm>
            <a:off x="8686800" y="1974851"/>
            <a:ext cx="1682750" cy="1135063"/>
          </a:xfrm>
          <a:prstGeom prst="rect">
            <a:avLst/>
          </a:prstGeom>
          <a:noFill/>
          <a:ln w="9525" algn="ctr">
            <a:noFill/>
            <a:miter lim="800000"/>
            <a:headEnd/>
            <a:tailEnd/>
          </a:ln>
        </p:spPr>
      </p:pic>
      <p:pic>
        <p:nvPicPr>
          <p:cNvPr id="63490" name="Picture 3"/>
          <p:cNvPicPr>
            <a:picLocks noChangeAspect="1" noChangeArrowheads="1"/>
          </p:cNvPicPr>
          <p:nvPr/>
        </p:nvPicPr>
        <p:blipFill>
          <a:blip r:embed="rId5" cstate="print"/>
          <a:srcRect/>
          <a:stretch>
            <a:fillRect/>
          </a:stretch>
        </p:blipFill>
        <p:spPr bwMode="auto">
          <a:xfrm>
            <a:off x="6553201" y="2362201"/>
            <a:ext cx="1736725" cy="1152525"/>
          </a:xfrm>
          <a:prstGeom prst="rect">
            <a:avLst/>
          </a:prstGeom>
          <a:noFill/>
          <a:ln w="9525" algn="ctr">
            <a:noFill/>
            <a:miter lim="800000"/>
            <a:headEnd/>
            <a:tailEnd/>
          </a:ln>
        </p:spPr>
      </p:pic>
      <p:pic>
        <p:nvPicPr>
          <p:cNvPr id="63491" name="Picture 4"/>
          <p:cNvPicPr>
            <a:picLocks noChangeAspect="1" noChangeArrowheads="1"/>
          </p:cNvPicPr>
          <p:nvPr/>
        </p:nvPicPr>
        <p:blipFill>
          <a:blip r:embed="rId6" cstate="print"/>
          <a:srcRect/>
          <a:stretch>
            <a:fillRect/>
          </a:stretch>
        </p:blipFill>
        <p:spPr bwMode="auto">
          <a:xfrm>
            <a:off x="3581400" y="2398714"/>
            <a:ext cx="1746250" cy="1171575"/>
          </a:xfrm>
          <a:prstGeom prst="rect">
            <a:avLst/>
          </a:prstGeom>
          <a:noFill/>
          <a:ln w="9525" algn="ctr">
            <a:noFill/>
            <a:miter lim="800000"/>
            <a:headEnd/>
            <a:tailEnd/>
          </a:ln>
        </p:spPr>
      </p:pic>
      <p:pic>
        <p:nvPicPr>
          <p:cNvPr id="63492" name="Picture 5"/>
          <p:cNvPicPr>
            <a:picLocks noChangeAspect="1" noChangeArrowheads="1"/>
          </p:cNvPicPr>
          <p:nvPr/>
        </p:nvPicPr>
        <p:blipFill>
          <a:blip r:embed="rId7" cstate="print"/>
          <a:srcRect/>
          <a:stretch>
            <a:fillRect/>
          </a:stretch>
        </p:blipFill>
        <p:spPr bwMode="auto">
          <a:xfrm>
            <a:off x="1593850" y="2457451"/>
            <a:ext cx="1682750" cy="1141413"/>
          </a:xfrm>
          <a:prstGeom prst="rect">
            <a:avLst/>
          </a:prstGeom>
          <a:noFill/>
          <a:ln w="9525" algn="ctr">
            <a:noFill/>
            <a:miter lim="800000"/>
            <a:headEnd/>
            <a:tailEnd/>
          </a:ln>
        </p:spPr>
      </p:pic>
      <p:grpSp>
        <p:nvGrpSpPr>
          <p:cNvPr id="2" name="Group 6"/>
          <p:cNvGrpSpPr>
            <a:grpSpLocks/>
          </p:cNvGrpSpPr>
          <p:nvPr/>
        </p:nvGrpSpPr>
        <p:grpSpPr bwMode="auto">
          <a:xfrm>
            <a:off x="8558214" y="3676648"/>
            <a:ext cx="2033587" cy="891020"/>
            <a:chOff x="-240" y="2880"/>
            <a:chExt cx="1537" cy="686"/>
          </a:xfrm>
        </p:grpSpPr>
        <p:sp>
          <p:nvSpPr>
            <p:cNvPr id="63500" name="Rectangle 7"/>
            <p:cNvSpPr>
              <a:spLocks noChangeArrowheads="1"/>
            </p:cNvSpPr>
            <p:nvPr/>
          </p:nvSpPr>
          <p:spPr bwMode="auto">
            <a:xfrm>
              <a:off x="-240" y="3257"/>
              <a:ext cx="1537" cy="309"/>
            </a:xfrm>
            <a:prstGeom prst="rect">
              <a:avLst/>
            </a:prstGeom>
            <a:noFill/>
            <a:ln w="9525">
              <a:noFill/>
              <a:miter lim="800000"/>
              <a:headEnd/>
              <a:tailEnd/>
            </a:ln>
          </p:spPr>
          <p:txBody>
            <a:bodyPr lIns="92075" tIns="46038" rIns="92075" bIns="46038">
              <a:spAutoFit/>
            </a:bodyPr>
            <a:lstStyle/>
            <a:p>
              <a:pPr algn="ctr" eaLnBrk="0" hangingPunct="0"/>
              <a:r>
                <a:rPr lang="en-US" sz="1000" b="1">
                  <a:latin typeface="Lucida Sans" pitchFamily="34" charset="0"/>
                </a:rPr>
                <a:t>90-99% correct clones</a:t>
              </a:r>
            </a:p>
            <a:p>
              <a:pPr algn="ctr" eaLnBrk="0" hangingPunct="0"/>
              <a:r>
                <a:rPr lang="en-US" sz="1000" b="1">
                  <a:latin typeface="Lucida Sans" pitchFamily="34" charset="0"/>
                </a:rPr>
                <a:t>on Amp plates</a:t>
              </a:r>
              <a:endParaRPr lang="en-US" sz="1000" b="1" i="1">
                <a:latin typeface="Lucida Sans" pitchFamily="34" charset="0"/>
              </a:endParaRPr>
            </a:p>
          </p:txBody>
        </p:sp>
        <p:sp>
          <p:nvSpPr>
            <p:cNvPr id="63501" name="Line 8"/>
            <p:cNvSpPr>
              <a:spLocks noChangeShapeType="1"/>
            </p:cNvSpPr>
            <p:nvPr/>
          </p:nvSpPr>
          <p:spPr bwMode="auto">
            <a:xfrm>
              <a:off x="76" y="3005"/>
              <a:ext cx="0" cy="81"/>
            </a:xfrm>
            <a:prstGeom prst="line">
              <a:avLst/>
            </a:prstGeom>
            <a:noFill/>
            <a:ln w="12700">
              <a:solidFill>
                <a:schemeClr val="tx1"/>
              </a:solidFill>
              <a:round/>
              <a:headEnd type="none" w="sm" len="sm"/>
              <a:tailEnd type="none" w="sm" len="sm"/>
            </a:ln>
          </p:spPr>
          <p:txBody>
            <a:bodyPr wrap="none" anchor="ctr"/>
            <a:lstStyle/>
            <a:p>
              <a:endParaRPr lang="hu-HU"/>
            </a:p>
          </p:txBody>
        </p:sp>
        <p:sp>
          <p:nvSpPr>
            <p:cNvPr id="117769" name="Oval 9"/>
            <p:cNvSpPr>
              <a:spLocks noChangeArrowheads="1"/>
            </p:cNvSpPr>
            <p:nvPr/>
          </p:nvSpPr>
          <p:spPr bwMode="auto">
            <a:xfrm>
              <a:off x="79" y="2977"/>
              <a:ext cx="819" cy="187"/>
            </a:xfrm>
            <a:prstGeom prst="ellipse">
              <a:avLst/>
            </a:prstGeom>
            <a:solidFill>
              <a:srgbClr val="969696"/>
            </a:solidFill>
            <a:ln w="12700">
              <a:solidFill>
                <a:srgbClr val="000000"/>
              </a:solidFill>
              <a:round/>
              <a:headEnd/>
              <a:tailEnd/>
            </a:ln>
            <a:effectLst>
              <a:outerShdw dist="28398" dir="6993903" algn="ctr" rotWithShape="0">
                <a:schemeClr val="bg2"/>
              </a:outerShdw>
            </a:effectLst>
          </p:spPr>
          <p:txBody>
            <a:bodyPr wrap="none" anchor="ctr"/>
            <a:lstStyle/>
            <a:p>
              <a:pPr>
                <a:defRPr/>
              </a:pPr>
              <a:endParaRPr lang="hu-HU"/>
            </a:p>
          </p:txBody>
        </p:sp>
        <p:sp>
          <p:nvSpPr>
            <p:cNvPr id="63503" name="Line 10"/>
            <p:cNvSpPr>
              <a:spLocks noChangeShapeType="1"/>
            </p:cNvSpPr>
            <p:nvPr/>
          </p:nvSpPr>
          <p:spPr bwMode="auto">
            <a:xfrm>
              <a:off x="891" y="2998"/>
              <a:ext cx="0" cy="84"/>
            </a:xfrm>
            <a:prstGeom prst="line">
              <a:avLst/>
            </a:prstGeom>
            <a:noFill/>
            <a:ln w="12700">
              <a:solidFill>
                <a:schemeClr val="tx1"/>
              </a:solidFill>
              <a:round/>
              <a:headEnd type="none" w="sm" len="sm"/>
              <a:tailEnd type="none" w="sm" len="sm"/>
            </a:ln>
          </p:spPr>
          <p:txBody>
            <a:bodyPr wrap="none" anchor="ctr"/>
            <a:lstStyle/>
            <a:p>
              <a:endParaRPr lang="hu-HU"/>
            </a:p>
          </p:txBody>
        </p:sp>
        <p:sp>
          <p:nvSpPr>
            <p:cNvPr id="63504" name="Oval 11"/>
            <p:cNvSpPr>
              <a:spLocks noChangeArrowheads="1"/>
            </p:cNvSpPr>
            <p:nvPr/>
          </p:nvSpPr>
          <p:spPr bwMode="auto">
            <a:xfrm>
              <a:off x="213" y="3026"/>
              <a:ext cx="55" cy="52"/>
            </a:xfrm>
            <a:prstGeom prst="ellipse">
              <a:avLst/>
            </a:prstGeom>
            <a:solidFill>
              <a:srgbClr val="FCD190"/>
            </a:solidFill>
            <a:ln w="12700">
              <a:solidFill>
                <a:srgbClr val="FCD190"/>
              </a:solidFill>
              <a:round/>
              <a:headEnd/>
              <a:tailEnd/>
            </a:ln>
          </p:spPr>
          <p:txBody>
            <a:bodyPr wrap="none" anchor="ctr"/>
            <a:lstStyle/>
            <a:p>
              <a:endParaRPr lang="hu-HU">
                <a:latin typeface="Calibri" pitchFamily="34" charset="0"/>
              </a:endParaRPr>
            </a:p>
          </p:txBody>
        </p:sp>
        <p:sp>
          <p:nvSpPr>
            <p:cNvPr id="63505" name="Oval 12"/>
            <p:cNvSpPr>
              <a:spLocks noChangeArrowheads="1"/>
            </p:cNvSpPr>
            <p:nvPr/>
          </p:nvSpPr>
          <p:spPr bwMode="auto">
            <a:xfrm>
              <a:off x="444" y="3072"/>
              <a:ext cx="60" cy="58"/>
            </a:xfrm>
            <a:prstGeom prst="ellipse">
              <a:avLst/>
            </a:prstGeom>
            <a:solidFill>
              <a:srgbClr val="FCD190"/>
            </a:solidFill>
            <a:ln w="9525">
              <a:noFill/>
              <a:round/>
              <a:headEnd/>
              <a:tailEnd/>
            </a:ln>
          </p:spPr>
          <p:txBody>
            <a:bodyPr wrap="none" anchor="ctr"/>
            <a:lstStyle/>
            <a:p>
              <a:endParaRPr lang="hu-HU">
                <a:latin typeface="Calibri" pitchFamily="34" charset="0"/>
              </a:endParaRPr>
            </a:p>
          </p:txBody>
        </p:sp>
        <p:sp>
          <p:nvSpPr>
            <p:cNvPr id="63506" name="Oval 13"/>
            <p:cNvSpPr>
              <a:spLocks noChangeArrowheads="1"/>
            </p:cNvSpPr>
            <p:nvPr/>
          </p:nvSpPr>
          <p:spPr bwMode="auto">
            <a:xfrm>
              <a:off x="349" y="3026"/>
              <a:ext cx="60" cy="57"/>
            </a:xfrm>
            <a:prstGeom prst="ellipse">
              <a:avLst/>
            </a:prstGeom>
            <a:solidFill>
              <a:srgbClr val="FCD190"/>
            </a:solidFill>
            <a:ln w="9525">
              <a:noFill/>
              <a:round/>
              <a:headEnd/>
              <a:tailEnd/>
            </a:ln>
          </p:spPr>
          <p:txBody>
            <a:bodyPr wrap="none" anchor="ctr"/>
            <a:lstStyle/>
            <a:p>
              <a:endParaRPr lang="hu-HU">
                <a:latin typeface="Calibri" pitchFamily="34" charset="0"/>
              </a:endParaRPr>
            </a:p>
          </p:txBody>
        </p:sp>
        <p:sp>
          <p:nvSpPr>
            <p:cNvPr id="63507" name="Oval 14"/>
            <p:cNvSpPr>
              <a:spLocks noChangeArrowheads="1"/>
            </p:cNvSpPr>
            <p:nvPr/>
          </p:nvSpPr>
          <p:spPr bwMode="auto">
            <a:xfrm>
              <a:off x="632" y="3072"/>
              <a:ext cx="60" cy="58"/>
            </a:xfrm>
            <a:prstGeom prst="ellipse">
              <a:avLst/>
            </a:prstGeom>
            <a:solidFill>
              <a:srgbClr val="FCD190"/>
            </a:solidFill>
            <a:ln w="9525">
              <a:noFill/>
              <a:round/>
              <a:headEnd/>
              <a:tailEnd/>
            </a:ln>
          </p:spPr>
          <p:txBody>
            <a:bodyPr wrap="none" anchor="ctr"/>
            <a:lstStyle/>
            <a:p>
              <a:endParaRPr lang="hu-HU">
                <a:latin typeface="Calibri" pitchFamily="34" charset="0"/>
              </a:endParaRPr>
            </a:p>
          </p:txBody>
        </p:sp>
        <p:sp>
          <p:nvSpPr>
            <p:cNvPr id="63508" name="Oval 15"/>
            <p:cNvSpPr>
              <a:spLocks noChangeArrowheads="1"/>
            </p:cNvSpPr>
            <p:nvPr/>
          </p:nvSpPr>
          <p:spPr bwMode="auto">
            <a:xfrm>
              <a:off x="530" y="3011"/>
              <a:ext cx="60" cy="57"/>
            </a:xfrm>
            <a:prstGeom prst="ellipse">
              <a:avLst/>
            </a:prstGeom>
            <a:solidFill>
              <a:srgbClr val="FCD190"/>
            </a:solidFill>
            <a:ln w="9525">
              <a:noFill/>
              <a:round/>
              <a:headEnd/>
              <a:tailEnd/>
            </a:ln>
          </p:spPr>
          <p:txBody>
            <a:bodyPr wrap="none" anchor="ctr"/>
            <a:lstStyle/>
            <a:p>
              <a:endParaRPr lang="hu-HU">
                <a:latin typeface="Calibri" pitchFamily="34" charset="0"/>
              </a:endParaRPr>
            </a:p>
          </p:txBody>
        </p:sp>
        <p:sp>
          <p:nvSpPr>
            <p:cNvPr id="63509" name="Oval 16"/>
            <p:cNvSpPr>
              <a:spLocks noChangeArrowheads="1"/>
            </p:cNvSpPr>
            <p:nvPr/>
          </p:nvSpPr>
          <p:spPr bwMode="auto">
            <a:xfrm>
              <a:off x="71" y="2880"/>
              <a:ext cx="820" cy="188"/>
            </a:xfrm>
            <a:prstGeom prst="ellipse">
              <a:avLst/>
            </a:prstGeom>
            <a:noFill/>
            <a:ln w="12700">
              <a:solidFill>
                <a:schemeClr val="tx1"/>
              </a:solidFill>
              <a:round/>
              <a:headEnd/>
              <a:tailEnd/>
            </a:ln>
          </p:spPr>
          <p:txBody>
            <a:bodyPr wrap="none" anchor="ctr"/>
            <a:lstStyle/>
            <a:p>
              <a:endParaRPr lang="hu-HU">
                <a:latin typeface="Calibri" pitchFamily="34" charset="0"/>
              </a:endParaRPr>
            </a:p>
          </p:txBody>
        </p:sp>
        <p:sp>
          <p:nvSpPr>
            <p:cNvPr id="63510" name="Oval 17"/>
            <p:cNvSpPr>
              <a:spLocks noChangeArrowheads="1"/>
            </p:cNvSpPr>
            <p:nvPr/>
          </p:nvSpPr>
          <p:spPr bwMode="auto">
            <a:xfrm>
              <a:off x="281" y="3078"/>
              <a:ext cx="55" cy="52"/>
            </a:xfrm>
            <a:prstGeom prst="ellipse">
              <a:avLst/>
            </a:prstGeom>
            <a:solidFill>
              <a:srgbClr val="FCD190"/>
            </a:solidFill>
            <a:ln w="12700">
              <a:solidFill>
                <a:srgbClr val="FCD190"/>
              </a:solidFill>
              <a:round/>
              <a:headEnd/>
              <a:tailEnd/>
            </a:ln>
          </p:spPr>
          <p:txBody>
            <a:bodyPr wrap="none" anchor="ctr"/>
            <a:lstStyle/>
            <a:p>
              <a:endParaRPr lang="hu-HU">
                <a:latin typeface="Calibri" pitchFamily="34" charset="0"/>
              </a:endParaRPr>
            </a:p>
          </p:txBody>
        </p:sp>
        <p:sp>
          <p:nvSpPr>
            <p:cNvPr id="63511" name="Oval 18"/>
            <p:cNvSpPr>
              <a:spLocks noChangeArrowheads="1"/>
            </p:cNvSpPr>
            <p:nvPr/>
          </p:nvSpPr>
          <p:spPr bwMode="auto">
            <a:xfrm>
              <a:off x="739" y="3056"/>
              <a:ext cx="55" cy="52"/>
            </a:xfrm>
            <a:prstGeom prst="ellipse">
              <a:avLst/>
            </a:prstGeom>
            <a:solidFill>
              <a:srgbClr val="FCD190"/>
            </a:solidFill>
            <a:ln w="12700">
              <a:solidFill>
                <a:srgbClr val="FCD190"/>
              </a:solidFill>
              <a:round/>
              <a:headEnd/>
              <a:tailEnd/>
            </a:ln>
          </p:spPr>
          <p:txBody>
            <a:bodyPr wrap="none" anchor="ctr"/>
            <a:lstStyle/>
            <a:p>
              <a:endParaRPr lang="hu-HU">
                <a:latin typeface="Calibri" pitchFamily="34" charset="0"/>
              </a:endParaRPr>
            </a:p>
          </p:txBody>
        </p:sp>
      </p:grpSp>
      <p:sp>
        <p:nvSpPr>
          <p:cNvPr id="63494" name="AutoShape 19"/>
          <p:cNvSpPr>
            <a:spLocks noChangeArrowheads="1"/>
          </p:cNvSpPr>
          <p:nvPr/>
        </p:nvSpPr>
        <p:spPr bwMode="auto">
          <a:xfrm rot="16200000" flipH="1">
            <a:off x="5857876" y="2657476"/>
            <a:ext cx="319087" cy="766762"/>
          </a:xfrm>
          <a:prstGeom prst="downArrow">
            <a:avLst>
              <a:gd name="adj1" fmla="val 50000"/>
              <a:gd name="adj2" fmla="val 60075"/>
            </a:avLst>
          </a:prstGeom>
          <a:gradFill rotWithShape="1">
            <a:gsLst>
              <a:gs pos="0">
                <a:schemeClr val="bg1"/>
              </a:gs>
              <a:gs pos="100000">
                <a:schemeClr val="tx1"/>
              </a:gs>
            </a:gsLst>
            <a:lin ang="5400000" scaled="1"/>
          </a:gradFill>
          <a:ln w="9525" algn="ctr">
            <a:noFill/>
            <a:miter lim="800000"/>
            <a:headEnd/>
            <a:tailEnd/>
          </a:ln>
        </p:spPr>
        <p:txBody>
          <a:bodyPr wrap="none" anchor="ctr"/>
          <a:lstStyle/>
          <a:p>
            <a:endParaRPr lang="hu-HU">
              <a:latin typeface="Calibri" pitchFamily="34" charset="0"/>
            </a:endParaRPr>
          </a:p>
        </p:txBody>
      </p:sp>
      <p:sp>
        <p:nvSpPr>
          <p:cNvPr id="117780" name="Rectangle 20"/>
          <p:cNvSpPr>
            <a:spLocks noGrp="1" noChangeArrowheads="1"/>
          </p:cNvSpPr>
          <p:nvPr>
            <p:ph type="title"/>
          </p:nvPr>
        </p:nvSpPr>
        <p:spPr/>
        <p:txBody>
          <a:bodyPr rtlCol="0">
            <a:normAutofit/>
          </a:bodyPr>
          <a:lstStyle/>
          <a:p>
            <a:pPr>
              <a:defRPr/>
            </a:pPr>
            <a:r>
              <a:rPr lang="en-US" sz="4100"/>
              <a:t>Obtaining a Gateway® Expression Clone</a:t>
            </a:r>
          </a:p>
        </p:txBody>
      </p:sp>
      <p:sp>
        <p:nvSpPr>
          <p:cNvPr id="63496" name="Text Box 21"/>
          <p:cNvSpPr txBox="1">
            <a:spLocks noChangeArrowheads="1"/>
          </p:cNvSpPr>
          <p:nvPr/>
        </p:nvSpPr>
        <p:spPr bwMode="auto">
          <a:xfrm>
            <a:off x="3182938" y="2806700"/>
            <a:ext cx="379412" cy="457200"/>
          </a:xfrm>
          <a:prstGeom prst="rect">
            <a:avLst/>
          </a:prstGeom>
          <a:noFill/>
          <a:ln w="9525" algn="ctr">
            <a:noFill/>
            <a:miter lim="800000"/>
            <a:headEnd/>
            <a:tailEnd/>
          </a:ln>
        </p:spPr>
        <p:txBody>
          <a:bodyPr wrap="none">
            <a:spAutoFit/>
          </a:bodyPr>
          <a:lstStyle/>
          <a:p>
            <a:pPr>
              <a:buFont typeface="Arial" charset="0"/>
              <a:buNone/>
            </a:pPr>
            <a:r>
              <a:rPr lang="en-US" sz="2400" b="1">
                <a:latin typeface="Lucida Sans" pitchFamily="34" charset="0"/>
              </a:rPr>
              <a:t>+</a:t>
            </a:r>
          </a:p>
        </p:txBody>
      </p:sp>
      <p:sp>
        <p:nvSpPr>
          <p:cNvPr id="63497" name="Text Box 22"/>
          <p:cNvSpPr txBox="1">
            <a:spLocks noChangeArrowheads="1"/>
          </p:cNvSpPr>
          <p:nvPr/>
        </p:nvSpPr>
        <p:spPr bwMode="auto">
          <a:xfrm>
            <a:off x="8251826" y="2806700"/>
            <a:ext cx="379413" cy="457200"/>
          </a:xfrm>
          <a:prstGeom prst="rect">
            <a:avLst/>
          </a:prstGeom>
          <a:noFill/>
          <a:ln w="9525" algn="ctr">
            <a:noFill/>
            <a:miter lim="800000"/>
            <a:headEnd/>
            <a:tailEnd/>
          </a:ln>
        </p:spPr>
        <p:txBody>
          <a:bodyPr wrap="none">
            <a:spAutoFit/>
          </a:bodyPr>
          <a:lstStyle/>
          <a:p>
            <a:pPr>
              <a:buFont typeface="Arial" charset="0"/>
              <a:buNone/>
            </a:pPr>
            <a:r>
              <a:rPr lang="en-US" sz="2400" b="1">
                <a:latin typeface="Lucida Sans" pitchFamily="34" charset="0"/>
              </a:rPr>
              <a:t>+</a:t>
            </a:r>
          </a:p>
        </p:txBody>
      </p:sp>
      <p:sp>
        <p:nvSpPr>
          <p:cNvPr id="63498" name="Rectangle 23"/>
          <p:cNvSpPr>
            <a:spLocks noChangeArrowheads="1"/>
          </p:cNvSpPr>
          <p:nvPr/>
        </p:nvSpPr>
        <p:spPr bwMode="auto">
          <a:xfrm>
            <a:off x="5410200" y="3352800"/>
            <a:ext cx="1206500" cy="381000"/>
          </a:xfrm>
          <a:prstGeom prst="rect">
            <a:avLst/>
          </a:prstGeom>
          <a:noFill/>
          <a:ln w="9525" algn="ctr">
            <a:noFill/>
            <a:miter lim="800000"/>
            <a:headEnd/>
            <a:tailEnd/>
          </a:ln>
        </p:spPr>
        <p:txBody>
          <a:bodyPr wrap="none" anchor="ctr"/>
          <a:lstStyle/>
          <a:p>
            <a:pPr algn="ctr">
              <a:buFont typeface="Arial" charset="0"/>
              <a:buNone/>
            </a:pPr>
            <a:r>
              <a:rPr lang="en-US" sz="1400" b="1">
                <a:latin typeface="Lucida Sans" pitchFamily="34" charset="0"/>
              </a:rPr>
              <a:t>LR Clonase™ II</a:t>
            </a:r>
          </a:p>
        </p:txBody>
      </p:sp>
      <p:sp>
        <p:nvSpPr>
          <p:cNvPr id="63499" name="Rectangle 24"/>
          <p:cNvSpPr>
            <a:spLocks noChangeArrowheads="1"/>
          </p:cNvSpPr>
          <p:nvPr/>
        </p:nvSpPr>
        <p:spPr bwMode="auto">
          <a:xfrm>
            <a:off x="8629650" y="1857376"/>
            <a:ext cx="1771650" cy="2790825"/>
          </a:xfrm>
          <a:prstGeom prst="rect">
            <a:avLst/>
          </a:prstGeom>
          <a:noFill/>
          <a:ln w="9525" algn="ctr">
            <a:solidFill>
              <a:schemeClr val="tx1"/>
            </a:solidFill>
            <a:miter lim="800000"/>
            <a:headEnd/>
            <a:tailEnd/>
          </a:ln>
        </p:spPr>
        <p:txBody>
          <a:bodyPr wrap="none" anchor="ctr"/>
          <a:lstStyle/>
          <a:p>
            <a:endParaRPr lang="hu-HU">
              <a:latin typeface="Calibri" pitchFamily="34" charset="0"/>
            </a:endParaRPr>
          </a:p>
        </p:txBody>
      </p:sp>
    </p:spTree>
    <p:extLst>
      <p:ext uri="{BB962C8B-B14F-4D97-AF65-F5344CB8AC3E}">
        <p14:creationId xmlns:p14="http://schemas.microsoft.com/office/powerpoint/2010/main" val="2790830403"/>
      </p:ext>
    </p:extLst>
  </p:cSld>
  <p:clrMapOvr>
    <a:overrideClrMapping bg1="lt1" tx1="dk1" bg2="lt2" tx2="dk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203" y="188216"/>
            <a:ext cx="3200239" cy="6387677"/>
          </a:xfrm>
          <a:prstGeom prst="rect">
            <a:avLst/>
          </a:prstGeom>
        </p:spPr>
      </p:pic>
      <p:pic>
        <p:nvPicPr>
          <p:cNvPr id="5" name="Kép 4"/>
          <p:cNvPicPr>
            <a:picLocks noChangeAspect="1"/>
          </p:cNvPicPr>
          <p:nvPr/>
        </p:nvPicPr>
        <p:blipFill>
          <a:blip r:embed="rId4"/>
          <a:stretch>
            <a:fillRect/>
          </a:stretch>
        </p:blipFill>
        <p:spPr>
          <a:xfrm>
            <a:off x="6280401" y="294467"/>
            <a:ext cx="3881321" cy="6373435"/>
          </a:xfrm>
          <a:prstGeom prst="rect">
            <a:avLst/>
          </a:prstGeom>
        </p:spPr>
      </p:pic>
    </p:spTree>
    <p:extLst>
      <p:ext uri="{BB962C8B-B14F-4D97-AF65-F5344CB8AC3E}">
        <p14:creationId xmlns:p14="http://schemas.microsoft.com/office/powerpoint/2010/main" val="314483514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3250612" y="806602"/>
            <a:ext cx="8586188" cy="5857244"/>
          </a:xfrm>
          <a:prstGeom prst="rect">
            <a:avLst/>
          </a:prstGeom>
        </p:spPr>
      </p:pic>
    </p:spTree>
    <p:extLst>
      <p:ext uri="{BB962C8B-B14F-4D97-AF65-F5344CB8AC3E}">
        <p14:creationId xmlns:p14="http://schemas.microsoft.com/office/powerpoint/2010/main" val="23383203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a:t>Rekombináción alapuló módszerek </a:t>
            </a:r>
            <a:r>
              <a:rPr lang="hu-HU" i="1" dirty="0" err="1"/>
              <a:t>Canorhabditis</a:t>
            </a:r>
            <a:r>
              <a:rPr lang="hu-HU" i="1" dirty="0"/>
              <a:t> </a:t>
            </a:r>
            <a:r>
              <a:rPr lang="hu-HU" i="1" dirty="0" err="1"/>
              <a:t>elegans</a:t>
            </a:r>
            <a:endParaRPr lang="hu-HU" i="1" dirty="0"/>
          </a:p>
        </p:txBody>
      </p:sp>
      <p:sp>
        <p:nvSpPr>
          <p:cNvPr id="3" name="Alcím 2"/>
          <p:cNvSpPr>
            <a:spLocks noGrp="1"/>
          </p:cNvSpPr>
          <p:nvPr>
            <p:ph type="subTitle" idx="1"/>
          </p:nvPr>
        </p:nvSpPr>
        <p:spPr/>
        <p:txBody>
          <a:bodyPr/>
          <a:lstStyle/>
          <a:p>
            <a:endParaRPr lang="hu-HU" dirty="0"/>
          </a:p>
        </p:txBody>
      </p:sp>
    </p:spTree>
    <p:extLst>
      <p:ext uri="{BB962C8B-B14F-4D97-AF65-F5344CB8AC3E}">
        <p14:creationId xmlns:p14="http://schemas.microsoft.com/office/powerpoint/2010/main" val="347811025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73919" y="0"/>
            <a:ext cx="10515600" cy="1325563"/>
          </a:xfrm>
        </p:spPr>
        <p:txBody>
          <a:bodyPr/>
          <a:lstStyle/>
          <a:p>
            <a:pPr algn="ctr"/>
            <a:r>
              <a:rPr lang="hu-HU" sz="3200" i="1" dirty="0"/>
              <a:t>Aktív </a:t>
            </a:r>
            <a:r>
              <a:rPr lang="hu-HU" sz="3200" i="1" dirty="0" err="1"/>
              <a:t>Transzpozonok</a:t>
            </a:r>
            <a:r>
              <a:rPr lang="hu-HU" sz="3200" i="1" dirty="0"/>
              <a:t> a </a:t>
            </a:r>
            <a:r>
              <a:rPr lang="hu-HU" sz="3200" i="1" dirty="0" err="1"/>
              <a:t>Caenorhabditis</a:t>
            </a:r>
            <a:r>
              <a:rPr lang="hu-HU" sz="3200" i="1" dirty="0"/>
              <a:t> </a:t>
            </a:r>
            <a:r>
              <a:rPr lang="hu-HU" sz="3200" i="1" dirty="0" err="1"/>
              <a:t>elegans</a:t>
            </a:r>
            <a:r>
              <a:rPr lang="hu-HU" sz="3200" i="1" dirty="0"/>
              <a:t> genomban</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015" y="1161138"/>
            <a:ext cx="8713788" cy="386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a:extLst>
              <a:ext uri="{FF2B5EF4-FFF2-40B4-BE49-F238E27FC236}">
                <a16:creationId xmlns:a16="http://schemas.microsoft.com/office/drawing/2014/main" id="{00EFBB28-43E7-4672-8420-8AF2DD1B917A}"/>
              </a:ext>
            </a:extLst>
          </p:cNvPr>
          <p:cNvSpPr txBox="1">
            <a:spLocks noChangeArrowheads="1"/>
          </p:cNvSpPr>
          <p:nvPr/>
        </p:nvSpPr>
        <p:spPr>
          <a:xfrm>
            <a:off x="3329015" y="4340944"/>
            <a:ext cx="8229600" cy="2698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u-HU" sz="2000" dirty="0"/>
          </a:p>
          <a:p>
            <a:r>
              <a:rPr lang="hu-HU" sz="2000" dirty="0"/>
              <a:t>Bristol N2 törzs 31 kópia Tc1 és 22 kópia Tc3-t tartalmaz, a kópiák száma törzs függő</a:t>
            </a:r>
          </a:p>
          <a:p>
            <a:r>
              <a:rPr lang="hu-HU" sz="2000" dirty="0" err="1"/>
              <a:t>Mutátor</a:t>
            </a:r>
            <a:r>
              <a:rPr lang="hu-HU" sz="2000" dirty="0"/>
              <a:t> törzsek: pl.: </a:t>
            </a:r>
            <a:r>
              <a:rPr lang="hu-HU" sz="2000" dirty="0" err="1"/>
              <a:t>Bergerac</a:t>
            </a:r>
            <a:r>
              <a:rPr lang="hu-HU" sz="2000" dirty="0"/>
              <a:t> törzsben Tc1 transzpozíció aktív a csíra vonalban, a </a:t>
            </a:r>
            <a:r>
              <a:rPr lang="hu-HU" sz="2000" dirty="0" err="1"/>
              <a:t>haploid</a:t>
            </a:r>
            <a:r>
              <a:rPr lang="hu-HU" sz="2000" dirty="0"/>
              <a:t> genomok 300-500 kópia Tc1-t tartalmaznak</a:t>
            </a:r>
          </a:p>
          <a:p>
            <a:r>
              <a:rPr lang="hu-HU" sz="2000" dirty="0"/>
              <a:t>Tc1, Tc3, Tc7 TA szekvenciába </a:t>
            </a:r>
            <a:r>
              <a:rPr lang="hu-HU" sz="2000" dirty="0" err="1"/>
              <a:t>integrálódik</a:t>
            </a:r>
            <a:r>
              <a:rPr lang="hu-HU" sz="2000" dirty="0"/>
              <a:t>, Tc4, Tc5 TNA-</a:t>
            </a:r>
            <a:r>
              <a:rPr lang="hu-HU" sz="2000" dirty="0" err="1"/>
              <a:t>ba</a:t>
            </a:r>
            <a:r>
              <a:rPr lang="hu-HU" sz="2000" dirty="0"/>
              <a:t>, </a:t>
            </a:r>
            <a:r>
              <a:rPr lang="hu-HU" sz="2000" dirty="0" err="1"/>
              <a:t>intronok</a:t>
            </a:r>
            <a:r>
              <a:rPr lang="hu-HU" sz="2000" dirty="0"/>
              <a:t> AT gazdagok – nagy valószínűséggel </a:t>
            </a:r>
            <a:r>
              <a:rPr lang="hu-HU" sz="2000" dirty="0" err="1"/>
              <a:t>intronba</a:t>
            </a:r>
            <a:r>
              <a:rPr lang="hu-HU" sz="2000" dirty="0"/>
              <a:t> ugranak</a:t>
            </a:r>
          </a:p>
          <a:p>
            <a:endParaRPr lang="hu-HU" sz="2000" dirty="0"/>
          </a:p>
          <a:p>
            <a:pPr>
              <a:buFontTx/>
              <a:buNone/>
            </a:pPr>
            <a:endParaRPr lang="hu-HU" sz="2000" dirty="0"/>
          </a:p>
        </p:txBody>
      </p:sp>
    </p:spTree>
    <p:extLst>
      <p:ext uri="{BB962C8B-B14F-4D97-AF65-F5344CB8AC3E}">
        <p14:creationId xmlns:p14="http://schemas.microsoft.com/office/powerpoint/2010/main" val="388649985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9553" y="-23181"/>
            <a:ext cx="10515600" cy="1325563"/>
          </a:xfrm>
        </p:spPr>
        <p:txBody>
          <a:bodyPr/>
          <a:lstStyle/>
          <a:p>
            <a:r>
              <a:rPr lang="hu-HU" sz="3200" dirty="0"/>
              <a:t>Transzpozíció szabályozás</a:t>
            </a:r>
          </a:p>
        </p:txBody>
      </p:sp>
      <p:sp>
        <p:nvSpPr>
          <p:cNvPr id="6147" name="Rectangle 3"/>
          <p:cNvSpPr>
            <a:spLocks noGrp="1" noChangeArrowheads="1"/>
          </p:cNvSpPr>
          <p:nvPr>
            <p:ph idx="1"/>
          </p:nvPr>
        </p:nvSpPr>
        <p:spPr>
          <a:xfrm>
            <a:off x="1489553" y="1437319"/>
            <a:ext cx="10515600" cy="4351338"/>
          </a:xfrm>
        </p:spPr>
        <p:txBody>
          <a:bodyPr/>
          <a:lstStyle/>
          <a:p>
            <a:r>
              <a:rPr lang="hu-HU" sz="2000" dirty="0"/>
              <a:t>Sok törzsben a csíravonalban nem történik transzpozíció (Bristol N2), néhány törzsben (</a:t>
            </a:r>
            <a:r>
              <a:rPr lang="hu-HU" sz="2000" dirty="0" err="1"/>
              <a:t>Bergerac</a:t>
            </a:r>
            <a:r>
              <a:rPr lang="hu-HU" sz="2000" dirty="0"/>
              <a:t> BO) van transzpozíció a csírasejtekben – </a:t>
            </a:r>
            <a:r>
              <a:rPr lang="hu-HU" sz="2000" dirty="0" err="1"/>
              <a:t>mutátor</a:t>
            </a:r>
            <a:r>
              <a:rPr lang="hu-HU" sz="2000" dirty="0"/>
              <a:t> </a:t>
            </a:r>
            <a:r>
              <a:rPr lang="hu-HU" sz="2000" dirty="0" err="1"/>
              <a:t>fenotípus</a:t>
            </a:r>
            <a:endParaRPr lang="hu-HU" sz="2000" dirty="0"/>
          </a:p>
          <a:p>
            <a:r>
              <a:rPr lang="hu-HU" sz="2000" dirty="0"/>
              <a:t>Transzpozíció szabályozása: a </a:t>
            </a:r>
            <a:r>
              <a:rPr lang="hu-HU" sz="2000" dirty="0" err="1"/>
              <a:t>nematoda</a:t>
            </a:r>
            <a:r>
              <a:rPr lang="hu-HU" sz="2000" dirty="0"/>
              <a:t> védi ki a transzpozíciót a csíravonalban</a:t>
            </a:r>
          </a:p>
          <a:p>
            <a:endParaRPr lang="hu-HU" sz="2000" dirty="0"/>
          </a:p>
          <a:p>
            <a:endParaRPr lang="hu-HU" sz="2000" dirty="0"/>
          </a:p>
          <a:p>
            <a:endParaRPr lang="hu-HU" sz="2000" dirty="0"/>
          </a:p>
        </p:txBody>
      </p:sp>
      <p:sp>
        <p:nvSpPr>
          <p:cNvPr id="6" name="Rectangle 2">
            <a:extLst>
              <a:ext uri="{FF2B5EF4-FFF2-40B4-BE49-F238E27FC236}">
                <a16:creationId xmlns:a16="http://schemas.microsoft.com/office/drawing/2014/main" id="{E2534605-F016-4AF6-B508-644100920DAE}"/>
              </a:ext>
            </a:extLst>
          </p:cNvPr>
          <p:cNvSpPr txBox="1">
            <a:spLocks noChangeArrowheads="1"/>
          </p:cNvSpPr>
          <p:nvPr/>
        </p:nvSpPr>
        <p:spPr bwMode="auto">
          <a:xfrm>
            <a:off x="1489553" y="2236626"/>
            <a:ext cx="10433049"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l" rtl="0" eaLnBrk="0" fontAlgn="base" hangingPunct="0">
              <a:spcBef>
                <a:spcPct val="0"/>
              </a:spcBef>
              <a:spcAft>
                <a:spcPct val="0"/>
              </a:spcAft>
              <a:defRPr sz="3400">
                <a:solidFill>
                  <a:srgbClr val="006699"/>
                </a:solidFill>
                <a:latin typeface="+mj-lt"/>
                <a:ea typeface="+mj-ea"/>
                <a:cs typeface="+mj-cs"/>
              </a:defRPr>
            </a:lvl1pPr>
            <a:lvl2pPr algn="l" rtl="0" eaLnBrk="0" fontAlgn="base" hangingPunct="0">
              <a:spcBef>
                <a:spcPct val="0"/>
              </a:spcBef>
              <a:spcAft>
                <a:spcPct val="0"/>
              </a:spcAft>
              <a:defRPr sz="3400">
                <a:solidFill>
                  <a:srgbClr val="006699"/>
                </a:solidFill>
                <a:latin typeface="Arial" charset="0"/>
              </a:defRPr>
            </a:lvl2pPr>
            <a:lvl3pPr algn="l" rtl="0" eaLnBrk="0" fontAlgn="base" hangingPunct="0">
              <a:spcBef>
                <a:spcPct val="0"/>
              </a:spcBef>
              <a:spcAft>
                <a:spcPct val="0"/>
              </a:spcAft>
              <a:defRPr sz="3400">
                <a:solidFill>
                  <a:srgbClr val="006699"/>
                </a:solidFill>
                <a:latin typeface="Arial" charset="0"/>
              </a:defRPr>
            </a:lvl3pPr>
            <a:lvl4pPr algn="l" rtl="0" eaLnBrk="0" fontAlgn="base" hangingPunct="0">
              <a:spcBef>
                <a:spcPct val="0"/>
              </a:spcBef>
              <a:spcAft>
                <a:spcPct val="0"/>
              </a:spcAft>
              <a:defRPr sz="3400">
                <a:solidFill>
                  <a:srgbClr val="006699"/>
                </a:solidFill>
                <a:latin typeface="Arial" charset="0"/>
              </a:defRPr>
            </a:lvl4pPr>
            <a:lvl5pPr algn="l" rtl="0" eaLnBrk="0" fontAlgn="base" hangingPunct="0">
              <a:spcBef>
                <a:spcPct val="0"/>
              </a:spcBef>
              <a:spcAft>
                <a:spcPct val="0"/>
              </a:spcAft>
              <a:defRPr sz="3400">
                <a:solidFill>
                  <a:srgbClr val="006699"/>
                </a:solidFill>
                <a:latin typeface="Arial" charset="0"/>
              </a:defRPr>
            </a:lvl5pPr>
            <a:lvl6pPr marL="457200" algn="l" rtl="0" eaLnBrk="1" fontAlgn="base" hangingPunct="1">
              <a:spcBef>
                <a:spcPct val="0"/>
              </a:spcBef>
              <a:spcAft>
                <a:spcPct val="0"/>
              </a:spcAft>
              <a:defRPr sz="3400">
                <a:solidFill>
                  <a:srgbClr val="006699"/>
                </a:solidFill>
                <a:latin typeface="Arial" charset="0"/>
              </a:defRPr>
            </a:lvl6pPr>
            <a:lvl7pPr marL="914400" algn="l" rtl="0" eaLnBrk="1" fontAlgn="base" hangingPunct="1">
              <a:spcBef>
                <a:spcPct val="0"/>
              </a:spcBef>
              <a:spcAft>
                <a:spcPct val="0"/>
              </a:spcAft>
              <a:defRPr sz="3400">
                <a:solidFill>
                  <a:srgbClr val="006699"/>
                </a:solidFill>
                <a:latin typeface="Arial" charset="0"/>
              </a:defRPr>
            </a:lvl7pPr>
            <a:lvl8pPr marL="1371600" algn="l" rtl="0" eaLnBrk="1" fontAlgn="base" hangingPunct="1">
              <a:spcBef>
                <a:spcPct val="0"/>
              </a:spcBef>
              <a:spcAft>
                <a:spcPct val="0"/>
              </a:spcAft>
              <a:defRPr sz="3400">
                <a:solidFill>
                  <a:srgbClr val="006699"/>
                </a:solidFill>
                <a:latin typeface="Arial" charset="0"/>
              </a:defRPr>
            </a:lvl8pPr>
            <a:lvl9pPr marL="1828800" algn="l" rtl="0" eaLnBrk="1" fontAlgn="base" hangingPunct="1">
              <a:spcBef>
                <a:spcPct val="0"/>
              </a:spcBef>
              <a:spcAft>
                <a:spcPct val="0"/>
              </a:spcAft>
              <a:defRPr sz="3400">
                <a:solidFill>
                  <a:srgbClr val="006699"/>
                </a:solidFill>
                <a:latin typeface="Arial" charset="0"/>
              </a:defRPr>
            </a:lvl9pPr>
          </a:lstStyle>
          <a:p>
            <a:r>
              <a:rPr lang="hu-HU" sz="3200" kern="0" dirty="0"/>
              <a:t>Felhasználás</a:t>
            </a:r>
          </a:p>
        </p:txBody>
      </p:sp>
      <p:sp>
        <p:nvSpPr>
          <p:cNvPr id="7" name="Rectangle 3">
            <a:extLst>
              <a:ext uri="{FF2B5EF4-FFF2-40B4-BE49-F238E27FC236}">
                <a16:creationId xmlns:a16="http://schemas.microsoft.com/office/drawing/2014/main" id="{874C2B2F-56D3-47BF-A4D6-EA3931700624}"/>
              </a:ext>
            </a:extLst>
          </p:cNvPr>
          <p:cNvSpPr txBox="1">
            <a:spLocks noChangeArrowheads="1"/>
          </p:cNvSpPr>
          <p:nvPr/>
        </p:nvSpPr>
        <p:spPr bwMode="auto">
          <a:xfrm>
            <a:off x="1489553" y="3356756"/>
            <a:ext cx="100711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vl6pPr marL="2514600" indent="-228600" algn="l" rtl="0" eaLnBrk="1" fontAlgn="base" hangingPunct="1">
              <a:spcBef>
                <a:spcPct val="20000"/>
              </a:spcBef>
              <a:spcAft>
                <a:spcPct val="0"/>
              </a:spcAft>
              <a:buChar char="»"/>
              <a:defRPr sz="1600">
                <a:solidFill>
                  <a:srgbClr val="006699"/>
                </a:solidFill>
                <a:latin typeface="+mn-lt"/>
              </a:defRPr>
            </a:lvl6pPr>
            <a:lvl7pPr marL="2971800" indent="-228600" algn="l" rtl="0" eaLnBrk="1" fontAlgn="base" hangingPunct="1">
              <a:spcBef>
                <a:spcPct val="20000"/>
              </a:spcBef>
              <a:spcAft>
                <a:spcPct val="0"/>
              </a:spcAft>
              <a:buChar char="»"/>
              <a:defRPr sz="1600">
                <a:solidFill>
                  <a:srgbClr val="006699"/>
                </a:solidFill>
                <a:latin typeface="+mn-lt"/>
              </a:defRPr>
            </a:lvl7pPr>
            <a:lvl8pPr marL="3429000" indent="-228600" algn="l" rtl="0" eaLnBrk="1" fontAlgn="base" hangingPunct="1">
              <a:spcBef>
                <a:spcPct val="20000"/>
              </a:spcBef>
              <a:spcAft>
                <a:spcPct val="0"/>
              </a:spcAft>
              <a:buChar char="»"/>
              <a:defRPr sz="1600">
                <a:solidFill>
                  <a:srgbClr val="006699"/>
                </a:solidFill>
                <a:latin typeface="+mn-lt"/>
              </a:defRPr>
            </a:lvl8pPr>
            <a:lvl9pPr marL="3886200" indent="-228600" algn="l" rtl="0" eaLnBrk="1" fontAlgn="base" hangingPunct="1">
              <a:spcBef>
                <a:spcPct val="20000"/>
              </a:spcBef>
              <a:spcAft>
                <a:spcPct val="0"/>
              </a:spcAft>
              <a:buChar char="»"/>
              <a:defRPr sz="1600">
                <a:solidFill>
                  <a:srgbClr val="006699"/>
                </a:solidFill>
                <a:latin typeface="+mn-lt"/>
              </a:defRPr>
            </a:lvl9pPr>
          </a:lstStyle>
          <a:p>
            <a:r>
              <a:rPr lang="hu-HU" sz="2400" kern="0" dirty="0" err="1"/>
              <a:t>Mutagenezis</a:t>
            </a:r>
            <a:endParaRPr lang="hu-HU" sz="2400" kern="0" dirty="0"/>
          </a:p>
          <a:p>
            <a:pPr lvl="1"/>
            <a:r>
              <a:rPr lang="hu-HU" sz="2000" kern="0" dirty="0"/>
              <a:t>Tc1: </a:t>
            </a:r>
            <a:r>
              <a:rPr lang="hu-HU" sz="2000" kern="0" dirty="0" err="1"/>
              <a:t>mutátor</a:t>
            </a:r>
            <a:r>
              <a:rPr lang="hu-HU" sz="2000" kern="0" dirty="0"/>
              <a:t> törzsekkel, tag</a:t>
            </a:r>
          </a:p>
          <a:p>
            <a:pPr lvl="1"/>
            <a:r>
              <a:rPr lang="hu-HU" sz="2000" kern="0" dirty="0"/>
              <a:t>De más </a:t>
            </a:r>
            <a:r>
              <a:rPr lang="hu-HU" sz="2000" kern="0" dirty="0" err="1"/>
              <a:t>Tc</a:t>
            </a:r>
            <a:r>
              <a:rPr lang="hu-HU" sz="2000" kern="0" dirty="0"/>
              <a:t> is </a:t>
            </a:r>
            <a:r>
              <a:rPr lang="hu-HU" sz="2000" kern="0" dirty="0" err="1"/>
              <a:t>aktivizálódhat</a:t>
            </a:r>
            <a:r>
              <a:rPr lang="hu-HU" sz="2000" kern="0" dirty="0"/>
              <a:t>, több kópiában van jelen, nehezen szabályozható</a:t>
            </a:r>
          </a:p>
          <a:p>
            <a:pPr lvl="1"/>
            <a:r>
              <a:rPr lang="hu-HU" sz="2000" kern="0" dirty="0"/>
              <a:t>Mos-1: </a:t>
            </a:r>
            <a:r>
              <a:rPr lang="hu-HU" sz="2000" i="1" kern="0" dirty="0"/>
              <a:t>Drosophila</a:t>
            </a:r>
            <a:r>
              <a:rPr lang="hu-HU" sz="2000" kern="0" dirty="0"/>
              <a:t> elem, </a:t>
            </a:r>
            <a:r>
              <a:rPr lang="hu-HU" sz="2000" kern="0" dirty="0" err="1"/>
              <a:t>transzpozáz</a:t>
            </a:r>
            <a:r>
              <a:rPr lang="hu-HU" sz="2000" kern="0" dirty="0"/>
              <a:t> - </a:t>
            </a:r>
            <a:r>
              <a:rPr lang="hu-HU" sz="2000" kern="0" dirty="0" err="1"/>
              <a:t>kondícionális</a:t>
            </a:r>
            <a:r>
              <a:rPr lang="hu-HU" sz="2000" kern="0" dirty="0"/>
              <a:t> expressziója megvalósítható</a:t>
            </a:r>
          </a:p>
          <a:p>
            <a:pPr lvl="1">
              <a:buFontTx/>
              <a:buNone/>
            </a:pPr>
            <a:endParaRPr lang="hu-HU" sz="2000" kern="0" dirty="0"/>
          </a:p>
          <a:p>
            <a:r>
              <a:rPr lang="hu-HU" sz="2400" kern="0" dirty="0"/>
              <a:t>Célzott gén </a:t>
            </a:r>
            <a:r>
              <a:rPr lang="hu-HU" sz="2400" kern="0" dirty="0" err="1"/>
              <a:t>inaktiváció</a:t>
            </a:r>
            <a:endParaRPr lang="hu-HU" sz="2400" kern="0" dirty="0"/>
          </a:p>
          <a:p>
            <a:pPr lvl="1"/>
            <a:r>
              <a:rPr lang="hu-HU" sz="2000" kern="0" dirty="0" err="1"/>
              <a:t>Transzpozon</a:t>
            </a:r>
            <a:r>
              <a:rPr lang="hu-HU" sz="2000" kern="0" dirty="0"/>
              <a:t> van a vizsgálandó génben – Tc1 kiugrik - lábnyom</a:t>
            </a:r>
          </a:p>
        </p:txBody>
      </p:sp>
    </p:spTree>
    <p:extLst>
      <p:ext uri="{BB962C8B-B14F-4D97-AF65-F5344CB8AC3E}">
        <p14:creationId xmlns:p14="http://schemas.microsoft.com/office/powerpoint/2010/main" val="192433270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hu-HU" sz="2000" dirty="0" err="1"/>
              <a:t>Transzpozon</a:t>
            </a:r>
            <a:r>
              <a:rPr lang="hu-HU" sz="2000" dirty="0"/>
              <a:t> szállítása (járművek - </a:t>
            </a:r>
            <a:r>
              <a:rPr lang="hu-HU" sz="2000" dirty="0" err="1"/>
              <a:t>vehicles</a:t>
            </a:r>
            <a:r>
              <a:rPr lang="hu-HU" sz="2000" dirty="0"/>
              <a:t>)</a:t>
            </a:r>
          </a:p>
          <a:p>
            <a:pPr lvl="1"/>
            <a:r>
              <a:rPr lang="hu-HU" sz="1800" dirty="0"/>
              <a:t>Öngyilkos (</a:t>
            </a:r>
            <a:r>
              <a:rPr lang="hu-HU" sz="1800" dirty="0" err="1"/>
              <a:t>suicide</a:t>
            </a:r>
            <a:r>
              <a:rPr lang="hu-HU" sz="1800" dirty="0"/>
              <a:t>) </a:t>
            </a:r>
            <a:r>
              <a:rPr lang="hu-HU" sz="1800" dirty="0" err="1"/>
              <a:t>plazmidok</a:t>
            </a:r>
            <a:r>
              <a:rPr lang="hu-HU" sz="1800" dirty="0"/>
              <a:t>: nem képes a gazdában szaporodni</a:t>
            </a:r>
          </a:p>
          <a:p>
            <a:pPr lvl="1">
              <a:buFontTx/>
              <a:buNone/>
            </a:pPr>
            <a:r>
              <a:rPr lang="hu-HU" sz="1800" dirty="0"/>
              <a:t>	pl.: oriR6K – csak olyan sejtben </a:t>
            </a:r>
            <a:r>
              <a:rPr lang="hu-HU" sz="1800" dirty="0" err="1"/>
              <a:t>replikálódik</a:t>
            </a:r>
            <a:r>
              <a:rPr lang="hu-HU" sz="1800" dirty="0"/>
              <a:t> ahol van </a:t>
            </a:r>
            <a:r>
              <a:rPr lang="hu-HU" sz="1800" i="1" dirty="0" err="1"/>
              <a:t>pir</a:t>
            </a:r>
            <a:r>
              <a:rPr lang="hu-HU" sz="1800" dirty="0"/>
              <a:t> gén –</a:t>
            </a:r>
            <a:r>
              <a:rPr lang="hu-HU" sz="1800" dirty="0" err="1"/>
              <a:t>pir</a:t>
            </a:r>
            <a:r>
              <a:rPr lang="hu-HU" sz="1800" dirty="0"/>
              <a:t> fehérje</a:t>
            </a:r>
            <a:br>
              <a:rPr lang="hu-HU" sz="1800" dirty="0"/>
            </a:br>
            <a:r>
              <a:rPr lang="hu-HU" sz="1800" dirty="0"/>
              <a:t>széles </a:t>
            </a:r>
            <a:r>
              <a:rPr lang="hu-HU" sz="1800" dirty="0" err="1"/>
              <a:t>gazdaspecifitás</a:t>
            </a:r>
            <a:endParaRPr lang="hu-HU" sz="1800" dirty="0"/>
          </a:p>
          <a:p>
            <a:pPr lvl="1"/>
            <a:r>
              <a:rPr lang="hu-HU" sz="1800" dirty="0" err="1"/>
              <a:t>Fágok</a:t>
            </a:r>
            <a:r>
              <a:rPr lang="hu-HU" sz="1800" dirty="0"/>
              <a:t>: </a:t>
            </a:r>
            <a:r>
              <a:rPr lang="hu-HU" sz="1800" i="1" dirty="0"/>
              <a:t>in vitro </a:t>
            </a:r>
            <a:r>
              <a:rPr lang="hu-HU" sz="1800" dirty="0"/>
              <a:t>pakolt defektív </a:t>
            </a:r>
            <a:r>
              <a:rPr lang="hu-HU" sz="1800" dirty="0" err="1"/>
              <a:t>fágok</a:t>
            </a:r>
            <a:r>
              <a:rPr lang="hu-HU" sz="1800" dirty="0"/>
              <a:t> – </a:t>
            </a:r>
            <a:r>
              <a:rPr lang="hu-HU" sz="1800" dirty="0" err="1"/>
              <a:t>gazdaspecifitás</a:t>
            </a:r>
            <a:r>
              <a:rPr lang="hu-HU" sz="1800" dirty="0"/>
              <a:t> korlátozza</a:t>
            </a:r>
            <a:br>
              <a:rPr lang="hu-HU" sz="1800" dirty="0"/>
            </a:br>
            <a:endParaRPr lang="hu-HU" sz="1800" dirty="0"/>
          </a:p>
          <a:p>
            <a:r>
              <a:rPr lang="hu-HU" sz="2000" dirty="0"/>
              <a:t>Bejuttatás: transzformáció, konjugáció, fertőzés</a:t>
            </a:r>
          </a:p>
          <a:p>
            <a:pPr marL="457200" lvl="1" indent="0">
              <a:buNone/>
            </a:pPr>
            <a:endParaRPr lang="hu-HU" sz="1800" dirty="0"/>
          </a:p>
          <a:p>
            <a:r>
              <a:rPr lang="hu-HU" sz="2000" dirty="0" err="1"/>
              <a:t>Transzpozáz</a:t>
            </a:r>
            <a:r>
              <a:rPr lang="hu-HU" sz="2000" dirty="0"/>
              <a:t> átírása szabályozható: </a:t>
            </a:r>
            <a:r>
              <a:rPr lang="hu-HU" sz="2000" dirty="0" err="1"/>
              <a:t>promoterek</a:t>
            </a:r>
            <a:r>
              <a:rPr lang="hu-HU" sz="2000" dirty="0"/>
              <a:t> – </a:t>
            </a:r>
            <a:r>
              <a:rPr lang="hu-HU" sz="2000" dirty="0" err="1"/>
              <a:t>pl</a:t>
            </a:r>
            <a:r>
              <a:rPr lang="hu-HU" sz="2000" dirty="0"/>
              <a:t> hősokk </a:t>
            </a:r>
            <a:r>
              <a:rPr lang="hu-HU" sz="2000" dirty="0" err="1"/>
              <a:t>promóter</a:t>
            </a:r>
            <a:endParaRPr lang="hu-HU" sz="2000" dirty="0"/>
          </a:p>
        </p:txBody>
      </p:sp>
      <p:sp>
        <p:nvSpPr>
          <p:cNvPr id="3" name="Rectangle 2">
            <a:extLst>
              <a:ext uri="{FF2B5EF4-FFF2-40B4-BE49-F238E27FC236}">
                <a16:creationId xmlns:a16="http://schemas.microsoft.com/office/drawing/2014/main" id="{6592D7CA-FD1B-4FF4-B307-98331EC85547}"/>
              </a:ext>
            </a:extLst>
          </p:cNvPr>
          <p:cNvSpPr>
            <a:spLocks noGrp="1" noChangeArrowheads="1"/>
          </p:cNvSpPr>
          <p:nvPr>
            <p:ph type="title"/>
          </p:nvPr>
        </p:nvSpPr>
        <p:spPr>
          <a:xfrm>
            <a:off x="2034435" y="0"/>
            <a:ext cx="7772400" cy="990600"/>
          </a:xfrm>
        </p:spPr>
        <p:txBody>
          <a:bodyPr>
            <a:normAutofit/>
          </a:bodyPr>
          <a:lstStyle/>
          <a:p>
            <a:pPr algn="ctr"/>
            <a:r>
              <a:rPr lang="hu-HU" altLang="zh-CN" b="1" i="1" dirty="0">
                <a:solidFill>
                  <a:schemeClr val="tx1"/>
                </a:solidFill>
                <a:ea typeface="宋体" panose="02010600030101010101" pitchFamily="2" charset="-122"/>
              </a:rPr>
              <a:t>T</a:t>
            </a:r>
            <a:r>
              <a:rPr lang="en-US" altLang="zh-CN" b="1" i="1" dirty="0">
                <a:solidFill>
                  <a:schemeClr val="tx1"/>
                </a:solidFill>
                <a:ea typeface="宋体" panose="02010600030101010101" pitchFamily="2" charset="-122"/>
              </a:rPr>
              <a:t>ran</a:t>
            </a:r>
            <a:r>
              <a:rPr lang="hu-HU" altLang="zh-CN" b="1" i="1" dirty="0" err="1">
                <a:solidFill>
                  <a:schemeClr val="tx1"/>
                </a:solidFill>
                <a:ea typeface="宋体" panose="02010600030101010101" pitchFamily="2" charset="-122"/>
              </a:rPr>
              <a:t>szpozon</a:t>
            </a:r>
            <a:r>
              <a:rPr lang="hu-HU" altLang="zh-CN" b="1" i="1" dirty="0">
                <a:solidFill>
                  <a:schemeClr val="tx1"/>
                </a:solidFill>
                <a:ea typeface="宋体" panose="02010600030101010101" pitchFamily="2" charset="-122"/>
              </a:rPr>
              <a:t> alapú </a:t>
            </a:r>
            <a:r>
              <a:rPr lang="hu-HU" altLang="zh-CN" b="1" i="1" dirty="0" err="1">
                <a:solidFill>
                  <a:schemeClr val="tx1"/>
                </a:solidFill>
                <a:ea typeface="宋体" panose="02010600030101010101" pitchFamily="2" charset="-122"/>
              </a:rPr>
              <a:t>mutagenezis</a:t>
            </a:r>
            <a:endParaRPr lang="en-US" altLang="zh-CN" b="1" i="1" dirty="0">
              <a:solidFill>
                <a:schemeClr val="tx1"/>
              </a:solidFill>
              <a:ea typeface="宋体" panose="02010600030101010101" pitchFamily="2" charset="-122"/>
            </a:endParaRPr>
          </a:p>
        </p:txBody>
      </p:sp>
    </p:spTree>
    <p:extLst>
      <p:ext uri="{BB962C8B-B14F-4D97-AF65-F5344CB8AC3E}">
        <p14:creationId xmlns:p14="http://schemas.microsoft.com/office/powerpoint/2010/main" val="366007231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274639"/>
            <a:ext cx="8229600" cy="777875"/>
          </a:xfrm>
        </p:spPr>
        <p:txBody>
          <a:bodyPr/>
          <a:lstStyle/>
          <a:p>
            <a:r>
              <a:rPr lang="hu-HU" sz="3200"/>
              <a:t>Kivágás utáni javítás</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1052513"/>
            <a:ext cx="8135937"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 Box 5"/>
          <p:cNvSpPr txBox="1">
            <a:spLocks noChangeArrowheads="1"/>
          </p:cNvSpPr>
          <p:nvPr/>
        </p:nvSpPr>
        <p:spPr bwMode="auto">
          <a:xfrm>
            <a:off x="8040688" y="6021388"/>
            <a:ext cx="20875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t>Aktív: szomatikus sejt, csíra sejtek is</a:t>
            </a:r>
          </a:p>
        </p:txBody>
      </p:sp>
      <p:sp>
        <p:nvSpPr>
          <p:cNvPr id="5126" name="Text Box 6"/>
          <p:cNvSpPr txBox="1">
            <a:spLocks noChangeArrowheads="1"/>
          </p:cNvSpPr>
          <p:nvPr/>
        </p:nvSpPr>
        <p:spPr bwMode="auto">
          <a:xfrm>
            <a:off x="4440239" y="5876926"/>
            <a:ext cx="28082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t>Deléciós allélok előállítása, az érdekes génben</a:t>
            </a:r>
          </a:p>
        </p:txBody>
      </p:sp>
    </p:spTree>
    <p:extLst>
      <p:ext uri="{BB962C8B-B14F-4D97-AF65-F5344CB8AC3E}">
        <p14:creationId xmlns:p14="http://schemas.microsoft.com/office/powerpoint/2010/main" val="225286120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b="54475"/>
          <a:stretch>
            <a:fillRect/>
          </a:stretch>
        </p:blipFill>
        <p:spPr bwMode="auto">
          <a:xfrm>
            <a:off x="2424113" y="981075"/>
            <a:ext cx="7777162" cy="5664200"/>
          </a:xfrm>
          <a:prstGeom prst="rect">
            <a:avLst/>
          </a:prstGeom>
          <a:noFill/>
          <a:ln>
            <a:noFill/>
          </a:ln>
          <a:effectLst/>
          <a:extLst>
            <a:ext uri="{909E8E84-426E-40DD-AFC4-6F175D3DCCD1}">
              <a14:hiddenFill xmlns:a14="http://schemas.microsoft.com/office/drawing/2010/main">
                <a:blipFill dpi="0" rotWithShape="0">
                  <a:blip>
                    <a:lum bright="-12000" contrast="24000"/>
                  </a:blip>
                  <a:srcRect b="54475"/>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1" name="Text Box 5"/>
          <p:cNvSpPr txBox="1">
            <a:spLocks noChangeArrowheads="1"/>
          </p:cNvSpPr>
          <p:nvPr/>
        </p:nvSpPr>
        <p:spPr bwMode="auto">
          <a:xfrm>
            <a:off x="6096001" y="188913"/>
            <a:ext cx="3851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t>Nem integráns Mos transzpozáz, hősokk promóterrel </a:t>
            </a:r>
          </a:p>
        </p:txBody>
      </p:sp>
      <p:sp>
        <p:nvSpPr>
          <p:cNvPr id="34822" name="Text Box 6"/>
          <p:cNvSpPr txBox="1">
            <a:spLocks noChangeArrowheads="1"/>
          </p:cNvSpPr>
          <p:nvPr/>
        </p:nvSpPr>
        <p:spPr bwMode="auto">
          <a:xfrm>
            <a:off x="2135189" y="188913"/>
            <a:ext cx="2555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t>Nem integráns transzpozon</a:t>
            </a:r>
          </a:p>
        </p:txBody>
      </p:sp>
      <p:sp>
        <p:nvSpPr>
          <p:cNvPr id="34824" name="Text Box 8"/>
          <p:cNvSpPr txBox="1">
            <a:spLocks noChangeArrowheads="1"/>
          </p:cNvSpPr>
          <p:nvPr/>
        </p:nvSpPr>
        <p:spPr bwMode="auto">
          <a:xfrm>
            <a:off x="7175500" y="2565400"/>
            <a:ext cx="2952750" cy="1741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t>Utód: együtt a transzpozon és a transzpozáz</a:t>
            </a:r>
          </a:p>
          <a:p>
            <a:pPr>
              <a:spcBef>
                <a:spcPct val="50000"/>
              </a:spcBef>
            </a:pPr>
            <a:endParaRPr lang="hu-HU"/>
          </a:p>
          <a:p>
            <a:pPr>
              <a:spcBef>
                <a:spcPct val="50000"/>
              </a:spcBef>
            </a:pPr>
            <a:r>
              <a:rPr lang="hu-HU"/>
              <a:t>Hősokk: transzpozíció generálása </a:t>
            </a:r>
          </a:p>
        </p:txBody>
      </p:sp>
    </p:spTree>
    <p:extLst>
      <p:ext uri="{BB962C8B-B14F-4D97-AF65-F5344CB8AC3E}">
        <p14:creationId xmlns:p14="http://schemas.microsoft.com/office/powerpoint/2010/main" val="106159247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ép 2"/>
          <p:cNvPicPr>
            <a:picLocks noChangeAspect="1"/>
          </p:cNvPicPr>
          <p:nvPr/>
        </p:nvPicPr>
        <p:blipFill>
          <a:blip r:embed="rId3"/>
          <a:stretch>
            <a:fillRect/>
          </a:stretch>
        </p:blipFill>
        <p:spPr>
          <a:xfrm>
            <a:off x="7290148" y="188804"/>
            <a:ext cx="4677341" cy="6324441"/>
          </a:xfrm>
          <a:prstGeom prst="rect">
            <a:avLst/>
          </a:prstGeom>
        </p:spPr>
      </p:pic>
      <p:sp>
        <p:nvSpPr>
          <p:cNvPr id="2" name="Téglalap 1">
            <a:extLst>
              <a:ext uri="{FF2B5EF4-FFF2-40B4-BE49-F238E27FC236}">
                <a16:creationId xmlns:a16="http://schemas.microsoft.com/office/drawing/2014/main" id="{35B7FDE4-BD23-45E4-9F53-7E533E008B12}"/>
              </a:ext>
            </a:extLst>
          </p:cNvPr>
          <p:cNvSpPr/>
          <p:nvPr/>
        </p:nvSpPr>
        <p:spPr>
          <a:xfrm>
            <a:off x="1244251" y="188804"/>
            <a:ext cx="60458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eaLnBrk="0" fontAlgn="base" hangingPunct="0">
              <a:spcBef>
                <a:spcPct val="0"/>
              </a:spcBef>
              <a:spcAft>
                <a:spcPct val="0"/>
              </a:spcAft>
            </a:pPr>
            <a:r>
              <a:rPr lang="en-US" sz="3200" dirty="0">
                <a:solidFill>
                  <a:srgbClr val="006699"/>
                </a:solidFill>
                <a:latin typeface="+mj-lt"/>
                <a:ea typeface="+mj-ea"/>
                <a:cs typeface="+mj-cs"/>
              </a:rPr>
              <a:t>Schematic presentation of Mos1 mediated Single Copy Insertion (</a:t>
            </a:r>
            <a:r>
              <a:rPr lang="en-US" sz="3200" dirty="0" err="1">
                <a:solidFill>
                  <a:srgbClr val="006699"/>
                </a:solidFill>
                <a:latin typeface="+mj-lt"/>
                <a:ea typeface="+mj-ea"/>
                <a:cs typeface="+mj-cs"/>
              </a:rPr>
              <a:t>MosSCI</a:t>
            </a:r>
            <a:r>
              <a:rPr lang="en-US" sz="3200" dirty="0">
                <a:solidFill>
                  <a:srgbClr val="006699"/>
                </a:solidFill>
                <a:latin typeface="+mj-lt"/>
                <a:ea typeface="+mj-ea"/>
                <a:cs typeface="+mj-cs"/>
              </a:rPr>
              <a:t>). </a:t>
            </a:r>
            <a:endParaRPr lang="hu-HU" sz="3200" dirty="0">
              <a:solidFill>
                <a:srgbClr val="006699"/>
              </a:solidFill>
              <a:latin typeface="+mj-lt"/>
              <a:ea typeface="+mj-ea"/>
              <a:cs typeface="+mj-cs"/>
            </a:endParaRPr>
          </a:p>
        </p:txBody>
      </p:sp>
    </p:spTree>
    <p:extLst>
      <p:ext uri="{BB962C8B-B14F-4D97-AF65-F5344CB8AC3E}">
        <p14:creationId xmlns:p14="http://schemas.microsoft.com/office/powerpoint/2010/main" val="52192864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l="3549" t="14142" r="35911" b="12976"/>
          <a:stretch/>
        </p:blipFill>
        <p:spPr>
          <a:xfrm>
            <a:off x="1340496" y="146492"/>
            <a:ext cx="5904855" cy="5331417"/>
          </a:xfrm>
          <a:prstGeom prst="rect">
            <a:avLst/>
          </a:prstGeom>
        </p:spPr>
      </p:pic>
      <p:pic>
        <p:nvPicPr>
          <p:cNvPr id="3" name="Kép 2"/>
          <p:cNvPicPr>
            <a:picLocks noChangeAspect="1"/>
          </p:cNvPicPr>
          <p:nvPr/>
        </p:nvPicPr>
        <p:blipFill rotWithShape="1">
          <a:blip r:embed="rId4"/>
          <a:srcRect l="3707" t="49312" r="35434" b="22509"/>
          <a:stretch/>
        </p:blipFill>
        <p:spPr>
          <a:xfrm>
            <a:off x="6256148" y="624390"/>
            <a:ext cx="5935852" cy="2061275"/>
          </a:xfrm>
          <a:prstGeom prst="rect">
            <a:avLst/>
          </a:prstGeom>
        </p:spPr>
      </p:pic>
    </p:spTree>
    <p:extLst>
      <p:ext uri="{BB962C8B-B14F-4D97-AF65-F5344CB8AC3E}">
        <p14:creationId xmlns:p14="http://schemas.microsoft.com/office/powerpoint/2010/main" val="325488875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b="56796"/>
          <a:stretch/>
        </p:blipFill>
        <p:spPr>
          <a:xfrm>
            <a:off x="1524017" y="976866"/>
            <a:ext cx="5142991" cy="4205049"/>
          </a:xfrm>
          <a:prstGeom prst="rect">
            <a:avLst/>
          </a:prstGeom>
        </p:spPr>
      </p:pic>
      <p:pic>
        <p:nvPicPr>
          <p:cNvPr id="3" name="Kép 2"/>
          <p:cNvPicPr>
            <a:picLocks noChangeAspect="1"/>
          </p:cNvPicPr>
          <p:nvPr/>
        </p:nvPicPr>
        <p:blipFill rotWithShape="1">
          <a:blip r:embed="rId4"/>
          <a:srcRect t="42978"/>
          <a:stretch/>
        </p:blipFill>
        <p:spPr>
          <a:xfrm>
            <a:off x="7358857" y="976866"/>
            <a:ext cx="4666379" cy="5036476"/>
          </a:xfrm>
          <a:prstGeom prst="rect">
            <a:avLst/>
          </a:prstGeom>
        </p:spPr>
      </p:pic>
    </p:spTree>
    <p:extLst>
      <p:ext uri="{BB962C8B-B14F-4D97-AF65-F5344CB8AC3E}">
        <p14:creationId xmlns:p14="http://schemas.microsoft.com/office/powerpoint/2010/main" val="232773143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7E7488E-0E55-43A0-BCA6-0F55BE637242}"/>
              </a:ext>
            </a:extLst>
          </p:cNvPr>
          <p:cNvSpPr>
            <a:spLocks noGrp="1" noChangeArrowheads="1"/>
          </p:cNvSpPr>
          <p:nvPr>
            <p:ph type="title"/>
          </p:nvPr>
        </p:nvSpPr>
        <p:spPr>
          <a:xfrm>
            <a:off x="2209800" y="0"/>
            <a:ext cx="7772400" cy="990600"/>
          </a:xfrm>
        </p:spPr>
        <p:txBody>
          <a:bodyPr>
            <a:normAutofit/>
          </a:bodyPr>
          <a:lstStyle/>
          <a:p>
            <a:pPr algn="ctr"/>
            <a:r>
              <a:rPr lang="hu-HU" altLang="zh-CN" b="1" i="1" dirty="0">
                <a:solidFill>
                  <a:schemeClr val="tx1"/>
                </a:solidFill>
                <a:ea typeface="宋体" panose="02010600030101010101" pitchFamily="2" charset="-122"/>
              </a:rPr>
              <a:t>T</a:t>
            </a:r>
            <a:r>
              <a:rPr lang="en-US" altLang="zh-CN" b="1" i="1" dirty="0">
                <a:solidFill>
                  <a:schemeClr val="tx1"/>
                </a:solidFill>
                <a:ea typeface="宋体" panose="02010600030101010101" pitchFamily="2" charset="-122"/>
              </a:rPr>
              <a:t>ran</a:t>
            </a:r>
            <a:r>
              <a:rPr lang="hu-HU" altLang="zh-CN" b="1" i="1" dirty="0" err="1">
                <a:solidFill>
                  <a:schemeClr val="tx1"/>
                </a:solidFill>
                <a:ea typeface="宋体" panose="02010600030101010101" pitchFamily="2" charset="-122"/>
              </a:rPr>
              <a:t>szpozon</a:t>
            </a:r>
            <a:r>
              <a:rPr lang="hu-HU" altLang="zh-CN" b="1" i="1" dirty="0">
                <a:solidFill>
                  <a:schemeClr val="tx1"/>
                </a:solidFill>
                <a:ea typeface="宋体" panose="02010600030101010101" pitchFamily="2" charset="-122"/>
              </a:rPr>
              <a:t> alapú </a:t>
            </a:r>
            <a:r>
              <a:rPr lang="hu-HU" altLang="zh-CN" b="1" i="1" dirty="0" err="1">
                <a:solidFill>
                  <a:schemeClr val="tx1"/>
                </a:solidFill>
                <a:ea typeface="宋体" panose="02010600030101010101" pitchFamily="2" charset="-122"/>
              </a:rPr>
              <a:t>mutagenezis</a:t>
            </a:r>
            <a:endParaRPr lang="en-US" altLang="zh-CN" b="1" i="1" dirty="0">
              <a:solidFill>
                <a:schemeClr val="tx1"/>
              </a:solidFill>
              <a:ea typeface="宋体" panose="02010600030101010101" pitchFamily="2" charset="-122"/>
            </a:endParaRPr>
          </a:p>
        </p:txBody>
      </p:sp>
      <p:sp>
        <p:nvSpPr>
          <p:cNvPr id="13316" name="Text Box 5">
            <a:extLst>
              <a:ext uri="{FF2B5EF4-FFF2-40B4-BE49-F238E27FC236}">
                <a16:creationId xmlns:a16="http://schemas.microsoft.com/office/drawing/2014/main" id="{F6366E06-B3CF-4126-9511-3AC0468FEDD0}"/>
              </a:ext>
            </a:extLst>
          </p:cNvPr>
          <p:cNvSpPr txBox="1">
            <a:spLocks noChangeArrowheads="1"/>
          </p:cNvSpPr>
          <p:nvPr/>
        </p:nvSpPr>
        <p:spPr bwMode="auto">
          <a:xfrm>
            <a:off x="1553029" y="1027876"/>
            <a:ext cx="352149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9pPr>
          </a:lstStyle>
          <a:p>
            <a:pPr algn="ctr">
              <a:spcBef>
                <a:spcPct val="50000"/>
              </a:spcBef>
              <a:buFontTx/>
              <a:buNone/>
            </a:pPr>
            <a:r>
              <a:rPr lang="en-US" altLang="zh-CN" b="1" i="1" dirty="0">
                <a:solidFill>
                  <a:schemeClr val="tx2"/>
                </a:solidFill>
                <a:ea typeface="宋体" panose="02010600030101010101" pitchFamily="2" charset="-122"/>
              </a:rPr>
              <a:t>A. </a:t>
            </a:r>
            <a:r>
              <a:rPr lang="hu-HU" altLang="zh-CN" b="1" i="1" dirty="0">
                <a:solidFill>
                  <a:schemeClr val="tx2"/>
                </a:solidFill>
                <a:ea typeface="宋体" panose="02010600030101010101" pitchFamily="2" charset="-122"/>
              </a:rPr>
              <a:t>i</a:t>
            </a:r>
            <a:r>
              <a:rPr lang="en-US" altLang="zh-CN" b="1" i="1" dirty="0">
                <a:solidFill>
                  <a:schemeClr val="tx2"/>
                </a:solidFill>
                <a:ea typeface="宋体" panose="02010600030101010101" pitchFamily="2" charset="-122"/>
              </a:rPr>
              <a:t>n  vivo  </a:t>
            </a:r>
            <a:r>
              <a:rPr lang="en-US" altLang="zh-CN" b="1" dirty="0" err="1">
                <a:solidFill>
                  <a:schemeClr val="tx2"/>
                </a:solidFill>
                <a:ea typeface="宋体" panose="02010600030101010101" pitchFamily="2" charset="-122"/>
              </a:rPr>
              <a:t>Mutagene</a:t>
            </a:r>
            <a:r>
              <a:rPr lang="hu-HU" altLang="zh-CN" b="1" dirty="0">
                <a:solidFill>
                  <a:schemeClr val="tx2"/>
                </a:solidFill>
                <a:ea typeface="宋体" panose="02010600030101010101" pitchFamily="2" charset="-122"/>
              </a:rPr>
              <a:t>z</a:t>
            </a:r>
            <a:r>
              <a:rPr lang="en-US" altLang="zh-CN" b="1" dirty="0">
                <a:solidFill>
                  <a:schemeClr val="tx2"/>
                </a:solidFill>
                <a:ea typeface="宋体" panose="02010600030101010101" pitchFamily="2" charset="-122"/>
              </a:rPr>
              <a:t>is</a:t>
            </a:r>
          </a:p>
        </p:txBody>
      </p:sp>
      <p:grpSp>
        <p:nvGrpSpPr>
          <p:cNvPr id="2" name="Group 10">
            <a:extLst>
              <a:ext uri="{FF2B5EF4-FFF2-40B4-BE49-F238E27FC236}">
                <a16:creationId xmlns:a16="http://schemas.microsoft.com/office/drawing/2014/main" id="{D81EC6E4-374F-4A7E-B5A4-F913BE53A24D}"/>
              </a:ext>
            </a:extLst>
          </p:cNvPr>
          <p:cNvGrpSpPr>
            <a:grpSpLocks/>
          </p:cNvGrpSpPr>
          <p:nvPr/>
        </p:nvGrpSpPr>
        <p:grpSpPr bwMode="auto">
          <a:xfrm>
            <a:off x="1681619" y="1672225"/>
            <a:ext cx="3505200" cy="4343399"/>
            <a:chOff x="240" y="1056"/>
            <a:chExt cx="2352" cy="2400"/>
          </a:xfrm>
        </p:grpSpPr>
        <p:sp>
          <p:nvSpPr>
            <p:cNvPr id="13318" name="Rectangle 6">
              <a:extLst>
                <a:ext uri="{FF2B5EF4-FFF2-40B4-BE49-F238E27FC236}">
                  <a16:creationId xmlns:a16="http://schemas.microsoft.com/office/drawing/2014/main" id="{A64FDFE2-E452-4B09-8349-60E2E693A06A}"/>
                </a:ext>
              </a:extLst>
            </p:cNvPr>
            <p:cNvSpPr>
              <a:spLocks noChangeArrowheads="1"/>
            </p:cNvSpPr>
            <p:nvPr/>
          </p:nvSpPr>
          <p:spPr bwMode="auto">
            <a:xfrm>
              <a:off x="240" y="1056"/>
              <a:ext cx="2352" cy="24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9pPr>
            </a:lstStyle>
            <a:p>
              <a:endParaRPr lang="zh-CN" altLang="en-US">
                <a:latin typeface="Tahoma" panose="020B0604030504040204" pitchFamily="34" charset="0"/>
                <a:ea typeface="宋体" panose="02010600030101010101" pitchFamily="2" charset="-122"/>
              </a:endParaRPr>
            </a:p>
          </p:txBody>
        </p:sp>
        <p:sp>
          <p:nvSpPr>
            <p:cNvPr id="13319" name="Rectangle 9">
              <a:extLst>
                <a:ext uri="{FF2B5EF4-FFF2-40B4-BE49-F238E27FC236}">
                  <a16:creationId xmlns:a16="http://schemas.microsoft.com/office/drawing/2014/main" id="{3D8147A4-5813-449E-9919-BAEAF1659B80}"/>
                </a:ext>
              </a:extLst>
            </p:cNvPr>
            <p:cNvSpPr>
              <a:spLocks noChangeArrowheads="1"/>
            </p:cNvSpPr>
            <p:nvPr/>
          </p:nvSpPr>
          <p:spPr bwMode="auto">
            <a:xfrm>
              <a:off x="240" y="1104"/>
              <a:ext cx="2352" cy="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9pPr>
            </a:lstStyle>
            <a:p>
              <a:pPr>
                <a:lnSpc>
                  <a:spcPct val="105000"/>
                </a:lnSpc>
              </a:pPr>
              <a:r>
                <a:rPr lang="hu-HU" altLang="zh-CN" sz="2000" dirty="0">
                  <a:ea typeface="宋体" panose="02010600030101010101" pitchFamily="2" charset="-122"/>
                </a:rPr>
                <a:t> - Nincs szükség kompetens sejt készítésre</a:t>
              </a:r>
              <a:endParaRPr lang="en-US" altLang="zh-CN" sz="2000" dirty="0">
                <a:ea typeface="宋体" panose="02010600030101010101" pitchFamily="2" charset="-122"/>
              </a:endParaRPr>
            </a:p>
            <a:p>
              <a:pPr>
                <a:lnSpc>
                  <a:spcPct val="105000"/>
                </a:lnSpc>
              </a:pPr>
              <a:r>
                <a:rPr lang="hu-HU" altLang="zh-CN" sz="2000" dirty="0">
                  <a:ea typeface="宋体" panose="02010600030101010101" pitchFamily="2" charset="-122"/>
                </a:rPr>
                <a:t> - A </a:t>
              </a:r>
              <a:r>
                <a:rPr lang="hu-HU" altLang="zh-CN" sz="2000" dirty="0" err="1">
                  <a:ea typeface="宋体" panose="02010600030101010101" pitchFamily="2" charset="-122"/>
                </a:rPr>
                <a:t>transzpozont</a:t>
              </a:r>
              <a:r>
                <a:rPr lang="hu-HU" altLang="zh-CN" sz="2000" dirty="0">
                  <a:ea typeface="宋体" panose="02010600030101010101" pitchFamily="2" charset="-122"/>
                </a:rPr>
                <a:t> öngyilkos vektor segítségével, konjugációval juttatják a gazdába.</a:t>
              </a:r>
            </a:p>
            <a:p>
              <a:pPr>
                <a:lnSpc>
                  <a:spcPct val="105000"/>
                </a:lnSpc>
              </a:pPr>
              <a:r>
                <a:rPr lang="hu-HU" altLang="zh-CN" sz="2000" dirty="0">
                  <a:ea typeface="宋体" panose="02010600030101010101" pitchFamily="2" charset="-122"/>
                </a:rPr>
                <a:t> - A </a:t>
              </a:r>
              <a:r>
                <a:rPr lang="hu-HU" altLang="zh-CN" sz="2000" dirty="0" err="1">
                  <a:ea typeface="宋体" panose="02010600030101010101" pitchFamily="2" charset="-122"/>
                </a:rPr>
                <a:t>transzpozázt</a:t>
              </a:r>
              <a:r>
                <a:rPr lang="hu-HU" altLang="zh-CN" sz="2000" dirty="0">
                  <a:ea typeface="宋体" panose="02010600030101010101" pitchFamily="2" charset="-122"/>
                </a:rPr>
                <a:t> ki kell fejeztetni a gazdasejtben</a:t>
              </a:r>
            </a:p>
            <a:p>
              <a:pPr>
                <a:lnSpc>
                  <a:spcPct val="105000"/>
                </a:lnSpc>
              </a:pPr>
              <a:r>
                <a:rPr lang="hu-HU" altLang="zh-CN" sz="2000" dirty="0">
                  <a:ea typeface="宋体" panose="02010600030101010101" pitchFamily="2" charset="-122"/>
                </a:rPr>
                <a:t> - A </a:t>
              </a:r>
              <a:r>
                <a:rPr lang="hu-HU" altLang="zh-CN" sz="2000" dirty="0" err="1">
                  <a:ea typeface="宋体" panose="02010600030101010101" pitchFamily="2" charset="-122"/>
                </a:rPr>
                <a:t>transzpozáz</a:t>
              </a:r>
              <a:r>
                <a:rPr lang="hu-HU" altLang="zh-CN" sz="2000" dirty="0">
                  <a:ea typeface="宋体" panose="02010600030101010101" pitchFamily="2" charset="-122"/>
                </a:rPr>
                <a:t> általában generációkon át kifejeződik, ami az </a:t>
              </a:r>
              <a:r>
                <a:rPr lang="hu-HU" altLang="zh-CN" sz="2000" dirty="0" err="1">
                  <a:ea typeface="宋体" panose="02010600030101010101" pitchFamily="2" charset="-122"/>
                </a:rPr>
                <a:t>inszerciók</a:t>
              </a:r>
              <a:r>
                <a:rPr lang="hu-HU" altLang="zh-CN" sz="2000" dirty="0">
                  <a:ea typeface="宋体" panose="02010600030101010101" pitchFamily="2" charset="-122"/>
                </a:rPr>
                <a:t> instabilitásához vezethet</a:t>
              </a:r>
              <a:endParaRPr lang="zh-CN" altLang="en-US" sz="2000" dirty="0">
                <a:ea typeface="宋体" panose="02010600030101010101" pitchFamily="2" charset="-122"/>
              </a:endParaRPr>
            </a:p>
          </p:txBody>
        </p:sp>
      </p:grpSp>
      <p:pic>
        <p:nvPicPr>
          <p:cNvPr id="8" name="Picture 4">
            <a:extLst>
              <a:ext uri="{FF2B5EF4-FFF2-40B4-BE49-F238E27FC236}">
                <a16:creationId xmlns:a16="http://schemas.microsoft.com/office/drawing/2014/main" id="{0A7AB05E-C135-468C-98E7-B67099FC5290}"/>
              </a:ext>
            </a:extLst>
          </p:cNvPr>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a:stretch>
            <a:fillRect/>
          </a:stretch>
        </p:blipFill>
        <p:spPr bwMode="auto">
          <a:xfrm>
            <a:off x="5799220" y="1527928"/>
            <a:ext cx="4403558" cy="518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a:extLst>
              <a:ext uri="{FF2B5EF4-FFF2-40B4-BE49-F238E27FC236}">
                <a16:creationId xmlns:a16="http://schemas.microsoft.com/office/drawing/2014/main" id="{D9534189-94B5-4C35-963A-06A9E8D1326E}"/>
              </a:ext>
            </a:extLst>
          </p:cNvPr>
          <p:cNvSpPr txBox="1">
            <a:spLocks noChangeArrowheads="1"/>
          </p:cNvSpPr>
          <p:nvPr/>
        </p:nvSpPr>
        <p:spPr bwMode="auto">
          <a:xfrm>
            <a:off x="5438399" y="1112097"/>
            <a:ext cx="69781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u-HU" b="1" u="sng" dirty="0"/>
              <a:t>Egy </a:t>
            </a:r>
            <a:r>
              <a:rPr lang="hu-HU" b="1" u="sng" dirty="0" err="1"/>
              <a:t>plazmid</a:t>
            </a:r>
            <a:r>
              <a:rPr lang="hu-HU" b="1" u="sng" dirty="0"/>
              <a:t> </a:t>
            </a:r>
            <a:r>
              <a:rPr lang="hu-HU" b="1" u="sng" dirty="0" err="1"/>
              <a:t>mutagenezise</a:t>
            </a:r>
            <a:r>
              <a:rPr lang="hu-HU" b="1" u="sng" dirty="0"/>
              <a:t>, </a:t>
            </a:r>
            <a:r>
              <a:rPr lang="hu-HU" b="1" u="sng" dirty="0" err="1"/>
              <a:t>konjugatív</a:t>
            </a:r>
            <a:r>
              <a:rPr lang="hu-HU" b="1" u="sng" dirty="0"/>
              <a:t>, öngyilkos </a:t>
            </a:r>
            <a:r>
              <a:rPr lang="hu-HU" b="1" u="sng" dirty="0" err="1"/>
              <a:t>plazmiddal</a:t>
            </a:r>
            <a:endParaRPr lang="hu-HU" b="1" u="sng" dirty="0"/>
          </a:p>
        </p:txBody>
      </p:sp>
      <p:sp>
        <p:nvSpPr>
          <p:cNvPr id="3" name="Szövegdoboz 2">
            <a:extLst>
              <a:ext uri="{FF2B5EF4-FFF2-40B4-BE49-F238E27FC236}">
                <a16:creationId xmlns:a16="http://schemas.microsoft.com/office/drawing/2014/main" id="{618BB28B-6DCE-448D-82FF-5382E966B09B}"/>
              </a:ext>
            </a:extLst>
          </p:cNvPr>
          <p:cNvSpPr txBox="1"/>
          <p:nvPr/>
        </p:nvSpPr>
        <p:spPr>
          <a:xfrm>
            <a:off x="10154653" y="1759093"/>
            <a:ext cx="590226" cy="307777"/>
          </a:xfrm>
          <a:prstGeom prst="rect">
            <a:avLst/>
          </a:prstGeom>
          <a:noFill/>
        </p:spPr>
        <p:txBody>
          <a:bodyPr wrap="none" rtlCol="0">
            <a:spAutoFit/>
          </a:bodyPr>
          <a:lstStyle/>
          <a:p>
            <a:r>
              <a:rPr lang="hu-HU" sz="1400" dirty="0" err="1"/>
              <a:t>Kan</a:t>
            </a:r>
            <a:r>
              <a:rPr lang="hu-HU" sz="1400" baseline="30000" dirty="0" err="1"/>
              <a:t>R</a:t>
            </a:r>
            <a:endParaRPr lang="hu-HU" sz="1400" baseline="30000" dirty="0"/>
          </a:p>
        </p:txBody>
      </p:sp>
      <p:sp>
        <p:nvSpPr>
          <p:cNvPr id="11" name="Szövegdoboz 10">
            <a:extLst>
              <a:ext uri="{FF2B5EF4-FFF2-40B4-BE49-F238E27FC236}">
                <a16:creationId xmlns:a16="http://schemas.microsoft.com/office/drawing/2014/main" id="{040865EB-10DC-4885-90D8-A087E63B919A}"/>
              </a:ext>
            </a:extLst>
          </p:cNvPr>
          <p:cNvSpPr txBox="1"/>
          <p:nvPr/>
        </p:nvSpPr>
        <p:spPr>
          <a:xfrm>
            <a:off x="10154653" y="2298035"/>
            <a:ext cx="550151" cy="307777"/>
          </a:xfrm>
          <a:prstGeom prst="rect">
            <a:avLst/>
          </a:prstGeom>
          <a:noFill/>
        </p:spPr>
        <p:txBody>
          <a:bodyPr wrap="none" rtlCol="0">
            <a:spAutoFit/>
          </a:bodyPr>
          <a:lstStyle/>
          <a:p>
            <a:r>
              <a:rPr lang="hu-HU" sz="1400" dirty="0" err="1"/>
              <a:t>Cm</a:t>
            </a:r>
            <a:r>
              <a:rPr lang="hu-HU" sz="1400" baseline="30000" dirty="0" err="1"/>
              <a:t>R</a:t>
            </a:r>
            <a:endParaRPr lang="hu-HU" sz="1400" baseline="30000" dirty="0"/>
          </a:p>
        </p:txBody>
      </p:sp>
      <p:sp>
        <p:nvSpPr>
          <p:cNvPr id="12" name="Szövegdoboz 11">
            <a:extLst>
              <a:ext uri="{FF2B5EF4-FFF2-40B4-BE49-F238E27FC236}">
                <a16:creationId xmlns:a16="http://schemas.microsoft.com/office/drawing/2014/main" id="{4FBCAA2E-AEDA-4ECB-9FC6-505BDD497A09}"/>
              </a:ext>
            </a:extLst>
          </p:cNvPr>
          <p:cNvSpPr txBox="1"/>
          <p:nvPr/>
        </p:nvSpPr>
        <p:spPr>
          <a:xfrm>
            <a:off x="9388882" y="3366870"/>
            <a:ext cx="2811379" cy="954107"/>
          </a:xfrm>
          <a:prstGeom prst="rect">
            <a:avLst/>
          </a:prstGeom>
          <a:noFill/>
        </p:spPr>
        <p:txBody>
          <a:bodyPr wrap="square" rtlCol="0">
            <a:spAutoFit/>
          </a:bodyPr>
          <a:lstStyle/>
          <a:p>
            <a:r>
              <a:rPr lang="hu-HU" sz="1400" dirty="0"/>
              <a:t>Kan és Cm táptalajon csak azok élnek túl ,amelyek a genomban vagy a </a:t>
            </a:r>
            <a:r>
              <a:rPr lang="hu-HU" sz="1400" dirty="0" err="1"/>
              <a:t>plazmidon</a:t>
            </a:r>
            <a:r>
              <a:rPr lang="hu-HU" sz="1400" dirty="0"/>
              <a:t> hordozzák az </a:t>
            </a:r>
            <a:r>
              <a:rPr lang="hu-HU" sz="1400" dirty="0" err="1"/>
              <a:t>inszerciót</a:t>
            </a:r>
            <a:endParaRPr lang="hu-HU" sz="1400" dirty="0"/>
          </a:p>
        </p:txBody>
      </p:sp>
      <p:sp>
        <p:nvSpPr>
          <p:cNvPr id="13" name="Szövegdoboz 12">
            <a:extLst>
              <a:ext uri="{FF2B5EF4-FFF2-40B4-BE49-F238E27FC236}">
                <a16:creationId xmlns:a16="http://schemas.microsoft.com/office/drawing/2014/main" id="{4B6F60D0-76C3-4CF9-9CAD-263560353DE4}"/>
              </a:ext>
            </a:extLst>
          </p:cNvPr>
          <p:cNvSpPr txBox="1"/>
          <p:nvPr/>
        </p:nvSpPr>
        <p:spPr>
          <a:xfrm>
            <a:off x="10154653" y="5205812"/>
            <a:ext cx="2037347" cy="1600438"/>
          </a:xfrm>
          <a:prstGeom prst="rect">
            <a:avLst/>
          </a:prstGeom>
          <a:noFill/>
        </p:spPr>
        <p:txBody>
          <a:bodyPr wrap="square" rtlCol="0">
            <a:spAutoFit/>
          </a:bodyPr>
          <a:lstStyle/>
          <a:p>
            <a:r>
              <a:rPr lang="hu-HU" sz="1400" dirty="0" err="1"/>
              <a:t>Plazmid</a:t>
            </a:r>
            <a:r>
              <a:rPr lang="hu-HU" sz="1400" dirty="0"/>
              <a:t> izolálás és újra transzformálják a sejteket és a Kan Cm táptalajon csak azok élnek túl, amelyek a </a:t>
            </a:r>
            <a:r>
              <a:rPr lang="hu-HU" sz="1400" dirty="0" err="1"/>
              <a:t>plazmidon</a:t>
            </a:r>
            <a:r>
              <a:rPr lang="hu-HU" sz="1400" dirty="0"/>
              <a:t> hordozzák az </a:t>
            </a:r>
            <a:r>
              <a:rPr lang="hu-HU" sz="1400" dirty="0" err="1"/>
              <a:t>inszerciót</a:t>
            </a:r>
            <a:endParaRPr lang="hu-HU" sz="1400" dirty="0"/>
          </a:p>
        </p:txBody>
      </p:sp>
    </p:spTree>
    <p:extLst>
      <p:ext uri="{BB962C8B-B14F-4D97-AF65-F5344CB8AC3E}">
        <p14:creationId xmlns:p14="http://schemas.microsoft.com/office/powerpoint/2010/main" val="19662524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1703389" y="1149787"/>
            <a:ext cx="5777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2400" b="1" dirty="0"/>
              <a:t>Az </a:t>
            </a:r>
            <a:r>
              <a:rPr lang="hu-HU" sz="2400" b="1" dirty="0" err="1"/>
              <a:t>inszerció</a:t>
            </a:r>
            <a:r>
              <a:rPr lang="hu-HU" sz="2400" b="1" dirty="0"/>
              <a:t> környezetének klónozása</a:t>
            </a:r>
            <a:endParaRPr lang="en-US" sz="2400" b="1" dirty="0"/>
          </a:p>
        </p:txBody>
      </p:sp>
      <p:pic>
        <p:nvPicPr>
          <p:cNvPr id="21509" name="Picture 5" descr="i_EZTn5_RescueCloning"/>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703389" y="1700213"/>
            <a:ext cx="8713787" cy="3638550"/>
          </a:xfrm>
          <a:prstGeom prst="rect">
            <a:avLst/>
          </a:prstGeom>
          <a:noFill/>
          <a:extLst>
            <a:ext uri="{909E8E84-426E-40DD-AFC4-6F175D3DCCD1}">
              <a14:hiddenFill xmlns:a14="http://schemas.microsoft.com/office/drawing/2010/main">
                <a:solidFill>
                  <a:srgbClr val="FFFFFF"/>
                </a:solidFill>
              </a14:hiddenFill>
            </a:ext>
          </a:extLst>
        </p:spPr>
      </p:pic>
      <p:sp>
        <p:nvSpPr>
          <p:cNvPr id="21510" name="Text Box 6"/>
          <p:cNvSpPr txBox="1">
            <a:spLocks noChangeArrowheads="1"/>
          </p:cNvSpPr>
          <p:nvPr/>
        </p:nvSpPr>
        <p:spPr bwMode="auto">
          <a:xfrm>
            <a:off x="1703389" y="5637567"/>
            <a:ext cx="698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dirty="0" err="1"/>
              <a:t>Plasposons</a:t>
            </a:r>
            <a:r>
              <a:rPr lang="hu-HU" dirty="0"/>
              <a:t>: </a:t>
            </a:r>
            <a:r>
              <a:rPr lang="hu-HU" dirty="0" err="1"/>
              <a:t>Modular</a:t>
            </a:r>
            <a:r>
              <a:rPr lang="hu-HU" dirty="0"/>
              <a:t> </a:t>
            </a:r>
            <a:r>
              <a:rPr lang="hu-HU" dirty="0" err="1"/>
              <a:t>Self-Cloning</a:t>
            </a:r>
            <a:r>
              <a:rPr lang="hu-HU" dirty="0"/>
              <a:t> </a:t>
            </a:r>
            <a:r>
              <a:rPr lang="hu-HU" dirty="0" err="1"/>
              <a:t>Minitransposon</a:t>
            </a:r>
            <a:r>
              <a:rPr lang="hu-HU" dirty="0"/>
              <a:t> </a:t>
            </a:r>
            <a:r>
              <a:rPr lang="hu-HU" dirty="0" err="1"/>
              <a:t>Derivatives</a:t>
            </a:r>
            <a:endParaRPr lang="hu-HU" dirty="0"/>
          </a:p>
        </p:txBody>
      </p:sp>
      <p:sp>
        <p:nvSpPr>
          <p:cNvPr id="5" name="Rectangle 2">
            <a:extLst>
              <a:ext uri="{FF2B5EF4-FFF2-40B4-BE49-F238E27FC236}">
                <a16:creationId xmlns:a16="http://schemas.microsoft.com/office/drawing/2014/main" id="{46A28F4E-655C-4F22-8FC6-16FDBF82B8DB}"/>
              </a:ext>
            </a:extLst>
          </p:cNvPr>
          <p:cNvSpPr>
            <a:spLocks noGrp="1" noChangeArrowheads="1"/>
          </p:cNvSpPr>
          <p:nvPr>
            <p:ph type="title"/>
          </p:nvPr>
        </p:nvSpPr>
        <p:spPr>
          <a:xfrm>
            <a:off x="2174082" y="70426"/>
            <a:ext cx="7772400" cy="990600"/>
          </a:xfrm>
        </p:spPr>
        <p:txBody>
          <a:bodyPr>
            <a:normAutofit/>
          </a:bodyPr>
          <a:lstStyle/>
          <a:p>
            <a:pPr algn="ctr"/>
            <a:r>
              <a:rPr lang="en-US" altLang="zh-CN" b="1" i="1" dirty="0">
                <a:solidFill>
                  <a:schemeClr val="tx1"/>
                </a:solidFill>
                <a:ea typeface="宋体" panose="02010600030101010101" pitchFamily="2" charset="-122"/>
              </a:rPr>
              <a:t>Tran</a:t>
            </a:r>
            <a:r>
              <a:rPr lang="hu-HU" altLang="zh-CN" b="1" i="1" dirty="0" err="1">
                <a:solidFill>
                  <a:schemeClr val="tx1"/>
                </a:solidFill>
                <a:ea typeface="宋体" panose="02010600030101010101" pitchFamily="2" charset="-122"/>
              </a:rPr>
              <a:t>szpozon</a:t>
            </a:r>
            <a:r>
              <a:rPr lang="hu-HU" altLang="zh-CN" b="1" i="1" dirty="0">
                <a:solidFill>
                  <a:schemeClr val="tx1"/>
                </a:solidFill>
                <a:ea typeface="宋体" panose="02010600030101010101" pitchFamily="2" charset="-122"/>
              </a:rPr>
              <a:t> alapú </a:t>
            </a:r>
            <a:r>
              <a:rPr lang="hu-HU" altLang="zh-CN" b="1" i="1" dirty="0" err="1">
                <a:solidFill>
                  <a:schemeClr val="tx1"/>
                </a:solidFill>
                <a:ea typeface="宋体" panose="02010600030101010101" pitchFamily="2" charset="-122"/>
              </a:rPr>
              <a:t>mutagenezis</a:t>
            </a:r>
            <a:endParaRPr lang="en-US" altLang="zh-CN" b="1" i="1" dirty="0">
              <a:solidFill>
                <a:schemeClr val="tx1"/>
              </a:solidFill>
              <a:ea typeface="宋体" panose="02010600030101010101" pitchFamily="2" charset="-122"/>
            </a:endParaRPr>
          </a:p>
        </p:txBody>
      </p:sp>
    </p:spTree>
    <p:extLst>
      <p:ext uri="{BB962C8B-B14F-4D97-AF65-F5344CB8AC3E}">
        <p14:creationId xmlns:p14="http://schemas.microsoft.com/office/powerpoint/2010/main" val="25003569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E7CA4EE-433A-4674-9DAE-C8C36053362B}"/>
              </a:ext>
            </a:extLst>
          </p:cNvPr>
          <p:cNvSpPr>
            <a:spLocks noGrp="1" noChangeArrowheads="1"/>
          </p:cNvSpPr>
          <p:nvPr>
            <p:ph type="title"/>
          </p:nvPr>
        </p:nvSpPr>
        <p:spPr>
          <a:xfrm>
            <a:off x="2209800" y="698500"/>
            <a:ext cx="7772400" cy="990600"/>
          </a:xfrm>
        </p:spPr>
        <p:txBody>
          <a:bodyPr/>
          <a:lstStyle/>
          <a:p>
            <a:pPr algn="ctr"/>
            <a:r>
              <a:rPr lang="en-US" altLang="zh-CN" sz="2400" b="1" i="1" dirty="0">
                <a:solidFill>
                  <a:schemeClr val="tx1"/>
                </a:solidFill>
                <a:ea typeface="宋体" panose="02010600030101010101" pitchFamily="2" charset="-122"/>
              </a:rPr>
              <a:t>B. </a:t>
            </a:r>
            <a:r>
              <a:rPr lang="hu-HU" altLang="zh-CN" sz="2400" b="1" i="1" dirty="0">
                <a:solidFill>
                  <a:schemeClr val="tx1"/>
                </a:solidFill>
                <a:ea typeface="宋体" panose="02010600030101010101" pitchFamily="2" charset="-122"/>
              </a:rPr>
              <a:t>i</a:t>
            </a:r>
            <a:r>
              <a:rPr lang="en-US" altLang="zh-CN" sz="2400" b="1" i="1" dirty="0">
                <a:solidFill>
                  <a:schemeClr val="tx1"/>
                </a:solidFill>
                <a:ea typeface="宋体" panose="02010600030101010101" pitchFamily="2" charset="-122"/>
              </a:rPr>
              <a:t>n  vitro  </a:t>
            </a:r>
            <a:r>
              <a:rPr lang="en-US" altLang="zh-CN" sz="2400" b="1" dirty="0" err="1">
                <a:solidFill>
                  <a:schemeClr val="tx1"/>
                </a:solidFill>
                <a:ea typeface="宋体" panose="02010600030101010101" pitchFamily="2" charset="-122"/>
              </a:rPr>
              <a:t>Mutagene</a:t>
            </a:r>
            <a:r>
              <a:rPr lang="hu-HU" altLang="zh-CN" sz="2400" b="1" dirty="0">
                <a:solidFill>
                  <a:schemeClr val="tx1"/>
                </a:solidFill>
                <a:ea typeface="宋体" panose="02010600030101010101" pitchFamily="2" charset="-122"/>
              </a:rPr>
              <a:t>z</a:t>
            </a:r>
            <a:r>
              <a:rPr lang="en-US" altLang="zh-CN" sz="2400" b="1" dirty="0">
                <a:solidFill>
                  <a:schemeClr val="tx1"/>
                </a:solidFill>
                <a:ea typeface="宋体" panose="02010600030101010101" pitchFamily="2" charset="-122"/>
              </a:rPr>
              <a:t>is</a:t>
            </a:r>
            <a:br>
              <a:rPr lang="en-US" altLang="zh-CN" sz="2400" b="1" i="1" dirty="0">
                <a:solidFill>
                  <a:schemeClr val="tx1"/>
                </a:solidFill>
                <a:ea typeface="宋体" panose="02010600030101010101" pitchFamily="2" charset="-122"/>
              </a:rPr>
            </a:br>
            <a:endParaRPr lang="zh-CN" altLang="en-US" sz="2400" b="1" i="1" dirty="0">
              <a:solidFill>
                <a:schemeClr val="tx1"/>
              </a:solidFill>
              <a:ea typeface="宋体" panose="02010600030101010101" pitchFamily="2" charset="-122"/>
            </a:endParaRPr>
          </a:p>
        </p:txBody>
      </p:sp>
      <p:pic>
        <p:nvPicPr>
          <p:cNvPr id="14339" name="Picture 4" descr="image056">
            <a:extLst>
              <a:ext uri="{FF2B5EF4-FFF2-40B4-BE49-F238E27FC236}">
                <a16:creationId xmlns:a16="http://schemas.microsoft.com/office/drawing/2014/main" id="{A81C11B2-3F5C-43B7-A309-35E7238E0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2070100"/>
            <a:ext cx="603885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a:extLst>
              <a:ext uri="{FF2B5EF4-FFF2-40B4-BE49-F238E27FC236}">
                <a16:creationId xmlns:a16="http://schemas.microsoft.com/office/drawing/2014/main" id="{ECC2C8FA-1D75-420F-B265-D2B675C0C68C}"/>
              </a:ext>
            </a:extLst>
          </p:cNvPr>
          <p:cNvSpPr txBox="1">
            <a:spLocks noChangeArrowheads="1"/>
          </p:cNvSpPr>
          <p:nvPr/>
        </p:nvSpPr>
        <p:spPr bwMode="auto">
          <a:xfrm>
            <a:off x="1828800" y="1362214"/>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9pPr>
          </a:lstStyle>
          <a:p>
            <a:pPr>
              <a:buFontTx/>
              <a:buNone/>
            </a:pPr>
            <a:r>
              <a:rPr lang="hu-HU" altLang="zh-CN" sz="2000" dirty="0">
                <a:ea typeface="宋体" panose="02010600030101010101" pitchFamily="2" charset="-122"/>
              </a:rPr>
              <a:t>Tisztított </a:t>
            </a:r>
            <a:r>
              <a:rPr lang="hu-HU" altLang="zh-CN" sz="2000" dirty="0" err="1">
                <a:ea typeface="宋体" panose="02010600030101010101" pitchFamily="2" charset="-122"/>
              </a:rPr>
              <a:t>transzpozázt</a:t>
            </a:r>
            <a:r>
              <a:rPr lang="hu-HU" altLang="zh-CN" sz="2000" dirty="0">
                <a:ea typeface="宋体" panose="02010600030101010101" pitchFamily="2" charset="-122"/>
              </a:rPr>
              <a:t> használnak, hogy sejtmentes környezetben katalizálják a transzpozíciót</a:t>
            </a:r>
            <a:endParaRPr lang="zh-CN" altLang="en-US" sz="2000" dirty="0">
              <a:ea typeface="宋体" panose="02010600030101010101" pitchFamily="2" charset="-122"/>
            </a:endParaRPr>
          </a:p>
        </p:txBody>
      </p:sp>
      <p:sp>
        <p:nvSpPr>
          <p:cNvPr id="14341" name="Text Box 7">
            <a:extLst>
              <a:ext uri="{FF2B5EF4-FFF2-40B4-BE49-F238E27FC236}">
                <a16:creationId xmlns:a16="http://schemas.microsoft.com/office/drawing/2014/main" id="{62D0811F-F343-4609-AF2E-D9F734FFB0E1}"/>
              </a:ext>
            </a:extLst>
          </p:cNvPr>
          <p:cNvSpPr txBox="1">
            <a:spLocks noChangeArrowheads="1"/>
          </p:cNvSpPr>
          <p:nvPr/>
        </p:nvSpPr>
        <p:spPr bwMode="auto">
          <a:xfrm>
            <a:off x="2209800" y="2895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9pPr>
          </a:lstStyle>
          <a:p>
            <a:pPr>
              <a:spcBef>
                <a:spcPct val="50000"/>
              </a:spcBef>
            </a:pPr>
            <a:endParaRPr lang="zh-CN" altLang="en-US">
              <a:latin typeface="Tahoma" panose="020B0604030504040204" pitchFamily="34" charset="0"/>
              <a:ea typeface="宋体" panose="02010600030101010101" pitchFamily="2" charset="-122"/>
            </a:endParaRPr>
          </a:p>
        </p:txBody>
      </p:sp>
      <p:sp>
        <p:nvSpPr>
          <p:cNvPr id="14342" name="TextBox 6">
            <a:extLst>
              <a:ext uri="{FF2B5EF4-FFF2-40B4-BE49-F238E27FC236}">
                <a16:creationId xmlns:a16="http://schemas.microsoft.com/office/drawing/2014/main" id="{40B3F3EB-1AAC-471A-A86E-8DB2C465386C}"/>
              </a:ext>
            </a:extLst>
          </p:cNvPr>
          <p:cNvSpPr txBox="1">
            <a:spLocks noChangeArrowheads="1"/>
          </p:cNvSpPr>
          <p:nvPr/>
        </p:nvSpPr>
        <p:spPr bwMode="auto">
          <a:xfrm>
            <a:off x="1905000" y="2133601"/>
            <a:ext cx="2514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9pPr>
          </a:lstStyle>
          <a:p>
            <a:pPr>
              <a:buFontTx/>
              <a:buNone/>
            </a:pPr>
            <a:r>
              <a:rPr lang="hu-HU" altLang="zh-CN" sz="2000" dirty="0">
                <a:ea typeface="宋体" panose="02010600030101010101" pitchFamily="2" charset="-122"/>
                <a:cs typeface="Times New Roman" panose="02020603050405020304" pitchFamily="18" charset="0"/>
              </a:rPr>
              <a:t>- nagyon hatékony  </a:t>
            </a:r>
            <a:r>
              <a:rPr lang="hu-HU" altLang="zh-CN" sz="2000" dirty="0" err="1">
                <a:ea typeface="宋体" panose="02010600030101010101" pitchFamily="2" charset="-122"/>
                <a:cs typeface="Times New Roman" panose="02020603050405020304" pitchFamily="18" charset="0"/>
              </a:rPr>
              <a:t>mutagenezist</a:t>
            </a:r>
            <a:r>
              <a:rPr lang="hu-HU" altLang="zh-CN" sz="2000" dirty="0">
                <a:ea typeface="宋体" panose="02010600030101010101" pitchFamily="2" charset="-122"/>
                <a:cs typeface="Times New Roman" panose="02020603050405020304" pitchFamily="18" charset="0"/>
              </a:rPr>
              <a:t> tesz lehetővé</a:t>
            </a:r>
          </a:p>
          <a:p>
            <a:r>
              <a:rPr lang="hu-HU" altLang="zh-CN" sz="2000" dirty="0">
                <a:ea typeface="宋体" panose="02010600030101010101" pitchFamily="2" charset="-122"/>
                <a:cs typeface="Times New Roman" panose="02020603050405020304" pitchFamily="18" charset="0"/>
              </a:rPr>
              <a:t>- nagy és kis léptékű analízisekhez egyaránt alkalmas</a:t>
            </a:r>
          </a:p>
          <a:p>
            <a:r>
              <a:rPr lang="hu-HU" altLang="zh-CN" sz="2000" dirty="0">
                <a:ea typeface="宋体" panose="02010600030101010101" pitchFamily="2" charset="-122"/>
                <a:cs typeface="Times New Roman" panose="02020603050405020304" pitchFamily="18" charset="0"/>
              </a:rPr>
              <a:t> - előzetes szekvencia információ szükséges</a:t>
            </a:r>
            <a:r>
              <a:rPr lang="en-US" altLang="zh-CN" sz="2000" dirty="0">
                <a:ea typeface="宋体" panose="02010600030101010101" pitchFamily="2" charset="-122"/>
                <a:cs typeface="Times New Roman" panose="02020603050405020304" pitchFamily="18" charset="0"/>
              </a:rPr>
              <a:t>.</a:t>
            </a:r>
            <a:endParaRPr lang="zh-CN" altLang="en-US" sz="2000" dirty="0">
              <a:ea typeface="宋体" panose="02010600030101010101" pitchFamily="2" charset="-122"/>
              <a:cs typeface="Times New Roman" panose="02020603050405020304" pitchFamily="18" charset="0"/>
            </a:endParaRPr>
          </a:p>
          <a:p>
            <a:endParaRPr lang="zh-CN" altLang="en-US" dirty="0">
              <a:ea typeface="宋体" panose="02010600030101010101" pitchFamily="2" charset="-122"/>
              <a:cs typeface="Times New Roman" panose="02020603050405020304" pitchFamily="18" charset="0"/>
            </a:endParaRPr>
          </a:p>
        </p:txBody>
      </p:sp>
      <p:sp>
        <p:nvSpPr>
          <p:cNvPr id="14343" name="矩形 7">
            <a:extLst>
              <a:ext uri="{FF2B5EF4-FFF2-40B4-BE49-F238E27FC236}">
                <a16:creationId xmlns:a16="http://schemas.microsoft.com/office/drawing/2014/main" id="{DC87FA19-FA1D-4935-BFB0-31D6B8832F3B}"/>
              </a:ext>
            </a:extLst>
          </p:cNvPr>
          <p:cNvSpPr>
            <a:spLocks noChangeArrowheads="1"/>
          </p:cNvSpPr>
          <p:nvPr/>
        </p:nvSpPr>
        <p:spPr bwMode="auto">
          <a:xfrm>
            <a:off x="1905000" y="2209800"/>
            <a:ext cx="2419350" cy="2449286"/>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9pPr>
          </a:lstStyle>
          <a:p>
            <a:pPr eaLnBrk="1" hangingPunct="1">
              <a:spcBef>
                <a:spcPct val="0"/>
              </a:spcBef>
              <a:buClrTx/>
              <a:buFontTx/>
              <a:buNone/>
            </a:pPr>
            <a:endParaRPr lang="zh-CN" altLang="en-US" b="1">
              <a:latin typeface="Palatino" pitchFamily="18" charset="0"/>
              <a:ea typeface="宋体" panose="02010600030101010101" pitchFamily="2" charset="-122"/>
            </a:endParaRPr>
          </a:p>
        </p:txBody>
      </p:sp>
      <p:sp>
        <p:nvSpPr>
          <p:cNvPr id="8" name="Rectangle 2">
            <a:extLst>
              <a:ext uri="{FF2B5EF4-FFF2-40B4-BE49-F238E27FC236}">
                <a16:creationId xmlns:a16="http://schemas.microsoft.com/office/drawing/2014/main" id="{729F0F2B-B0E8-4FB1-A792-ECBC8A33AB7D}"/>
              </a:ext>
            </a:extLst>
          </p:cNvPr>
          <p:cNvSpPr txBox="1">
            <a:spLocks noChangeArrowheads="1"/>
          </p:cNvSpPr>
          <p:nvPr/>
        </p:nvSpPr>
        <p:spPr bwMode="auto">
          <a:xfrm>
            <a:off x="2209800" y="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normAutofit/>
          </a:bodyPr>
          <a:lstStyle>
            <a:lvl1pPr algn="l" rtl="0" eaLnBrk="0" fontAlgn="base" hangingPunct="0">
              <a:spcBef>
                <a:spcPct val="0"/>
              </a:spcBef>
              <a:spcAft>
                <a:spcPct val="0"/>
              </a:spcAft>
              <a:defRPr sz="3400">
                <a:solidFill>
                  <a:srgbClr val="006699"/>
                </a:solidFill>
                <a:latin typeface="+mj-lt"/>
                <a:ea typeface="+mj-ea"/>
                <a:cs typeface="+mj-cs"/>
              </a:defRPr>
            </a:lvl1pPr>
            <a:lvl2pPr algn="l" rtl="0" eaLnBrk="0" fontAlgn="base" hangingPunct="0">
              <a:spcBef>
                <a:spcPct val="0"/>
              </a:spcBef>
              <a:spcAft>
                <a:spcPct val="0"/>
              </a:spcAft>
              <a:defRPr sz="3400">
                <a:solidFill>
                  <a:srgbClr val="006699"/>
                </a:solidFill>
                <a:latin typeface="Arial" charset="0"/>
              </a:defRPr>
            </a:lvl2pPr>
            <a:lvl3pPr algn="l" rtl="0" eaLnBrk="0" fontAlgn="base" hangingPunct="0">
              <a:spcBef>
                <a:spcPct val="0"/>
              </a:spcBef>
              <a:spcAft>
                <a:spcPct val="0"/>
              </a:spcAft>
              <a:defRPr sz="3400">
                <a:solidFill>
                  <a:srgbClr val="006699"/>
                </a:solidFill>
                <a:latin typeface="Arial" charset="0"/>
              </a:defRPr>
            </a:lvl3pPr>
            <a:lvl4pPr algn="l" rtl="0" eaLnBrk="0" fontAlgn="base" hangingPunct="0">
              <a:spcBef>
                <a:spcPct val="0"/>
              </a:spcBef>
              <a:spcAft>
                <a:spcPct val="0"/>
              </a:spcAft>
              <a:defRPr sz="3400">
                <a:solidFill>
                  <a:srgbClr val="006699"/>
                </a:solidFill>
                <a:latin typeface="Arial" charset="0"/>
              </a:defRPr>
            </a:lvl4pPr>
            <a:lvl5pPr algn="l" rtl="0" eaLnBrk="0" fontAlgn="base" hangingPunct="0">
              <a:spcBef>
                <a:spcPct val="0"/>
              </a:spcBef>
              <a:spcAft>
                <a:spcPct val="0"/>
              </a:spcAft>
              <a:defRPr sz="3400">
                <a:solidFill>
                  <a:srgbClr val="006699"/>
                </a:solidFill>
                <a:latin typeface="Arial" charset="0"/>
              </a:defRPr>
            </a:lvl5pPr>
            <a:lvl6pPr marL="457200" algn="l" rtl="0" eaLnBrk="1" fontAlgn="base" hangingPunct="1">
              <a:spcBef>
                <a:spcPct val="0"/>
              </a:spcBef>
              <a:spcAft>
                <a:spcPct val="0"/>
              </a:spcAft>
              <a:defRPr sz="3400">
                <a:solidFill>
                  <a:srgbClr val="006699"/>
                </a:solidFill>
                <a:latin typeface="Arial" charset="0"/>
              </a:defRPr>
            </a:lvl6pPr>
            <a:lvl7pPr marL="914400" algn="l" rtl="0" eaLnBrk="1" fontAlgn="base" hangingPunct="1">
              <a:spcBef>
                <a:spcPct val="0"/>
              </a:spcBef>
              <a:spcAft>
                <a:spcPct val="0"/>
              </a:spcAft>
              <a:defRPr sz="3400">
                <a:solidFill>
                  <a:srgbClr val="006699"/>
                </a:solidFill>
                <a:latin typeface="Arial" charset="0"/>
              </a:defRPr>
            </a:lvl7pPr>
            <a:lvl8pPr marL="1371600" algn="l" rtl="0" eaLnBrk="1" fontAlgn="base" hangingPunct="1">
              <a:spcBef>
                <a:spcPct val="0"/>
              </a:spcBef>
              <a:spcAft>
                <a:spcPct val="0"/>
              </a:spcAft>
              <a:defRPr sz="3400">
                <a:solidFill>
                  <a:srgbClr val="006699"/>
                </a:solidFill>
                <a:latin typeface="Arial" charset="0"/>
              </a:defRPr>
            </a:lvl8pPr>
            <a:lvl9pPr marL="1828800" algn="l" rtl="0" eaLnBrk="1" fontAlgn="base" hangingPunct="1">
              <a:spcBef>
                <a:spcPct val="0"/>
              </a:spcBef>
              <a:spcAft>
                <a:spcPct val="0"/>
              </a:spcAft>
              <a:defRPr sz="3400">
                <a:solidFill>
                  <a:srgbClr val="006699"/>
                </a:solidFill>
                <a:latin typeface="Arial" charset="0"/>
              </a:defRPr>
            </a:lvl9pPr>
          </a:lstStyle>
          <a:p>
            <a:pPr algn="ctr"/>
            <a:r>
              <a:rPr lang="hu-HU" altLang="zh-CN" b="1" i="1" kern="0" dirty="0">
                <a:solidFill>
                  <a:schemeClr val="tx1"/>
                </a:solidFill>
                <a:ea typeface="宋体" panose="02010600030101010101" pitchFamily="2" charset="-122"/>
              </a:rPr>
              <a:t>T</a:t>
            </a:r>
            <a:r>
              <a:rPr lang="en-US" altLang="zh-CN" b="1" i="1" kern="0" dirty="0">
                <a:solidFill>
                  <a:schemeClr val="tx1"/>
                </a:solidFill>
                <a:ea typeface="宋体" panose="02010600030101010101" pitchFamily="2" charset="-122"/>
              </a:rPr>
              <a:t>ran</a:t>
            </a:r>
            <a:r>
              <a:rPr lang="hu-HU" altLang="zh-CN" b="1" i="1" kern="0" dirty="0" err="1">
                <a:solidFill>
                  <a:schemeClr val="tx1"/>
                </a:solidFill>
                <a:ea typeface="宋体" panose="02010600030101010101" pitchFamily="2" charset="-122"/>
              </a:rPr>
              <a:t>szpozon</a:t>
            </a:r>
            <a:r>
              <a:rPr lang="hu-HU" altLang="zh-CN" b="1" i="1" kern="0" dirty="0">
                <a:solidFill>
                  <a:schemeClr val="tx1"/>
                </a:solidFill>
                <a:ea typeface="宋体" panose="02010600030101010101" pitchFamily="2" charset="-122"/>
              </a:rPr>
              <a:t> alapú </a:t>
            </a:r>
            <a:r>
              <a:rPr lang="hu-HU" altLang="zh-CN" b="1" i="1" kern="0" dirty="0" err="1">
                <a:solidFill>
                  <a:schemeClr val="tx1"/>
                </a:solidFill>
                <a:ea typeface="宋体" panose="02010600030101010101" pitchFamily="2" charset="-122"/>
              </a:rPr>
              <a:t>mutagenezis</a:t>
            </a:r>
            <a:endParaRPr lang="en-US" altLang="zh-CN" b="1" i="1" kern="0" dirty="0">
              <a:solidFill>
                <a:schemeClr val="tx1"/>
              </a:solidFill>
              <a:ea typeface="宋体" panose="02010600030101010101" pitchFamily="2" charset="-122"/>
            </a:endParaRPr>
          </a:p>
        </p:txBody>
      </p:sp>
    </p:spTree>
    <p:extLst>
      <p:ext uri="{BB962C8B-B14F-4D97-AF65-F5344CB8AC3E}">
        <p14:creationId xmlns:p14="http://schemas.microsoft.com/office/powerpoint/2010/main" val="189652995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3" name="Picture 4" descr="image057">
            <a:extLst>
              <a:ext uri="{FF2B5EF4-FFF2-40B4-BE49-F238E27FC236}">
                <a16:creationId xmlns:a16="http://schemas.microsoft.com/office/drawing/2014/main" id="{39D87118-CFD0-46BA-84BC-BED9F21DB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322" y="1927086"/>
            <a:ext cx="7280503" cy="488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5">
            <a:extLst>
              <a:ext uri="{FF2B5EF4-FFF2-40B4-BE49-F238E27FC236}">
                <a16:creationId xmlns:a16="http://schemas.microsoft.com/office/drawing/2014/main" id="{BF42C3B0-4C09-4CBF-BD18-1FE907DCD0CD}"/>
              </a:ext>
            </a:extLst>
          </p:cNvPr>
          <p:cNvSpPr>
            <a:spLocks noChangeArrowheads="1"/>
          </p:cNvSpPr>
          <p:nvPr/>
        </p:nvSpPr>
        <p:spPr bwMode="auto">
          <a:xfrm>
            <a:off x="1981200" y="1219200"/>
            <a:ext cx="8305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9pPr>
          </a:lstStyle>
          <a:p>
            <a:pPr>
              <a:buFontTx/>
              <a:buNone/>
            </a:pPr>
            <a:r>
              <a:rPr lang="hu-HU" altLang="zh-CN" sz="2000" dirty="0">
                <a:ea typeface="宋体" panose="02010600030101010101" pitchFamily="2" charset="-122"/>
              </a:rPr>
              <a:t>A t</a:t>
            </a:r>
            <a:r>
              <a:rPr lang="en-US" altLang="zh-CN" sz="2000" dirty="0">
                <a:ea typeface="宋体" panose="02010600030101010101" pitchFamily="2" charset="-122"/>
              </a:rPr>
              <a:t>rans</a:t>
            </a:r>
            <a:r>
              <a:rPr lang="hu-HU" altLang="zh-CN" sz="2000" dirty="0">
                <a:ea typeface="宋体" panose="02010600030101010101" pitchFamily="2" charset="-122"/>
              </a:rPr>
              <a:t>z</a:t>
            </a:r>
            <a:r>
              <a:rPr lang="en-US" altLang="zh-CN" sz="2000" dirty="0" err="1">
                <a:ea typeface="宋体" panose="02010600030101010101" pitchFamily="2" charset="-122"/>
              </a:rPr>
              <a:t>pos</a:t>
            </a:r>
            <a:r>
              <a:rPr lang="hu-HU" altLang="zh-CN" sz="2000" dirty="0" err="1">
                <a:ea typeface="宋体" panose="02010600030101010101" pitchFamily="2" charset="-122"/>
              </a:rPr>
              <a:t>zóma</a:t>
            </a:r>
            <a:r>
              <a:rPr lang="en-US" altLang="zh-CN" sz="2000" dirty="0">
                <a:ea typeface="宋体" panose="02010600030101010101" pitchFamily="2" charset="-122"/>
              </a:rPr>
              <a:t> </a:t>
            </a:r>
            <a:r>
              <a:rPr lang="hu-HU" altLang="zh-CN" sz="2000" dirty="0">
                <a:ea typeface="宋体" panose="02010600030101010101" pitchFamily="2" charset="-122"/>
              </a:rPr>
              <a:t>ötvözi az </a:t>
            </a:r>
            <a:r>
              <a:rPr lang="hu-HU" altLang="zh-CN" sz="2000" i="1" dirty="0">
                <a:ea typeface="宋体" panose="02010600030101010101" pitchFamily="2" charset="-122"/>
              </a:rPr>
              <a:t>in vivo </a:t>
            </a:r>
            <a:r>
              <a:rPr lang="hu-HU" altLang="zh-CN" sz="2000" dirty="0">
                <a:ea typeface="宋体" panose="02010600030101010101" pitchFamily="2" charset="-122"/>
              </a:rPr>
              <a:t>és az </a:t>
            </a:r>
            <a:r>
              <a:rPr lang="hu-HU" altLang="zh-CN" sz="2000" i="1" dirty="0">
                <a:ea typeface="宋体" panose="02010600030101010101" pitchFamily="2" charset="-122"/>
              </a:rPr>
              <a:t>in vitro </a:t>
            </a:r>
            <a:r>
              <a:rPr lang="hu-HU" altLang="zh-CN" sz="2000" dirty="0">
                <a:ea typeface="宋体" panose="02010600030101010101" pitchFamily="2" charset="-122"/>
              </a:rPr>
              <a:t>módszerek előnyeit.</a:t>
            </a:r>
          </a:p>
          <a:p>
            <a:pPr>
              <a:buFontTx/>
              <a:buNone/>
            </a:pPr>
            <a:r>
              <a:rPr lang="hu-HU" altLang="zh-CN" sz="2000" dirty="0">
                <a:ea typeface="宋体" panose="02010600030101010101" pitchFamily="2" charset="-122"/>
              </a:rPr>
              <a:t>Alapja a Tn5 transzpozíciós rendszer.  </a:t>
            </a:r>
            <a:endParaRPr lang="zh-CN" altLang="en-US" dirty="0">
              <a:latin typeface="Tahoma" panose="020B0604030504040204" pitchFamily="34" charset="0"/>
              <a:ea typeface="宋体" panose="02010600030101010101" pitchFamily="2" charset="-122"/>
            </a:endParaRPr>
          </a:p>
        </p:txBody>
      </p:sp>
      <p:sp>
        <p:nvSpPr>
          <p:cNvPr id="10" name="Rectangle 2">
            <a:extLst>
              <a:ext uri="{FF2B5EF4-FFF2-40B4-BE49-F238E27FC236}">
                <a16:creationId xmlns:a16="http://schemas.microsoft.com/office/drawing/2014/main" id="{04B80847-96AE-4A15-8070-FEEAA8F50D88}"/>
              </a:ext>
            </a:extLst>
          </p:cNvPr>
          <p:cNvSpPr txBox="1">
            <a:spLocks noChangeArrowheads="1"/>
          </p:cNvSpPr>
          <p:nvPr/>
        </p:nvSpPr>
        <p:spPr bwMode="auto">
          <a:xfrm>
            <a:off x="2209800" y="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normAutofit/>
          </a:bodyPr>
          <a:lstStyle>
            <a:lvl1pPr algn="l" rtl="0" eaLnBrk="0" fontAlgn="base" hangingPunct="0">
              <a:spcBef>
                <a:spcPct val="0"/>
              </a:spcBef>
              <a:spcAft>
                <a:spcPct val="0"/>
              </a:spcAft>
              <a:defRPr sz="3400">
                <a:solidFill>
                  <a:srgbClr val="006699"/>
                </a:solidFill>
                <a:latin typeface="+mj-lt"/>
                <a:ea typeface="+mj-ea"/>
                <a:cs typeface="+mj-cs"/>
              </a:defRPr>
            </a:lvl1pPr>
            <a:lvl2pPr algn="l" rtl="0" eaLnBrk="0" fontAlgn="base" hangingPunct="0">
              <a:spcBef>
                <a:spcPct val="0"/>
              </a:spcBef>
              <a:spcAft>
                <a:spcPct val="0"/>
              </a:spcAft>
              <a:defRPr sz="3400">
                <a:solidFill>
                  <a:srgbClr val="006699"/>
                </a:solidFill>
                <a:latin typeface="Arial" charset="0"/>
              </a:defRPr>
            </a:lvl2pPr>
            <a:lvl3pPr algn="l" rtl="0" eaLnBrk="0" fontAlgn="base" hangingPunct="0">
              <a:spcBef>
                <a:spcPct val="0"/>
              </a:spcBef>
              <a:spcAft>
                <a:spcPct val="0"/>
              </a:spcAft>
              <a:defRPr sz="3400">
                <a:solidFill>
                  <a:srgbClr val="006699"/>
                </a:solidFill>
                <a:latin typeface="Arial" charset="0"/>
              </a:defRPr>
            </a:lvl3pPr>
            <a:lvl4pPr algn="l" rtl="0" eaLnBrk="0" fontAlgn="base" hangingPunct="0">
              <a:spcBef>
                <a:spcPct val="0"/>
              </a:spcBef>
              <a:spcAft>
                <a:spcPct val="0"/>
              </a:spcAft>
              <a:defRPr sz="3400">
                <a:solidFill>
                  <a:srgbClr val="006699"/>
                </a:solidFill>
                <a:latin typeface="Arial" charset="0"/>
              </a:defRPr>
            </a:lvl4pPr>
            <a:lvl5pPr algn="l" rtl="0" eaLnBrk="0" fontAlgn="base" hangingPunct="0">
              <a:spcBef>
                <a:spcPct val="0"/>
              </a:spcBef>
              <a:spcAft>
                <a:spcPct val="0"/>
              </a:spcAft>
              <a:defRPr sz="3400">
                <a:solidFill>
                  <a:srgbClr val="006699"/>
                </a:solidFill>
                <a:latin typeface="Arial" charset="0"/>
              </a:defRPr>
            </a:lvl5pPr>
            <a:lvl6pPr marL="457200" algn="l" rtl="0" eaLnBrk="1" fontAlgn="base" hangingPunct="1">
              <a:spcBef>
                <a:spcPct val="0"/>
              </a:spcBef>
              <a:spcAft>
                <a:spcPct val="0"/>
              </a:spcAft>
              <a:defRPr sz="3400">
                <a:solidFill>
                  <a:srgbClr val="006699"/>
                </a:solidFill>
                <a:latin typeface="Arial" charset="0"/>
              </a:defRPr>
            </a:lvl6pPr>
            <a:lvl7pPr marL="914400" algn="l" rtl="0" eaLnBrk="1" fontAlgn="base" hangingPunct="1">
              <a:spcBef>
                <a:spcPct val="0"/>
              </a:spcBef>
              <a:spcAft>
                <a:spcPct val="0"/>
              </a:spcAft>
              <a:defRPr sz="3400">
                <a:solidFill>
                  <a:srgbClr val="006699"/>
                </a:solidFill>
                <a:latin typeface="Arial" charset="0"/>
              </a:defRPr>
            </a:lvl7pPr>
            <a:lvl8pPr marL="1371600" algn="l" rtl="0" eaLnBrk="1" fontAlgn="base" hangingPunct="1">
              <a:spcBef>
                <a:spcPct val="0"/>
              </a:spcBef>
              <a:spcAft>
                <a:spcPct val="0"/>
              </a:spcAft>
              <a:defRPr sz="3400">
                <a:solidFill>
                  <a:srgbClr val="006699"/>
                </a:solidFill>
                <a:latin typeface="Arial" charset="0"/>
              </a:defRPr>
            </a:lvl8pPr>
            <a:lvl9pPr marL="1828800" algn="l" rtl="0" eaLnBrk="1" fontAlgn="base" hangingPunct="1">
              <a:spcBef>
                <a:spcPct val="0"/>
              </a:spcBef>
              <a:spcAft>
                <a:spcPct val="0"/>
              </a:spcAft>
              <a:defRPr sz="3400">
                <a:solidFill>
                  <a:srgbClr val="006699"/>
                </a:solidFill>
                <a:latin typeface="Arial" charset="0"/>
              </a:defRPr>
            </a:lvl9pPr>
          </a:lstStyle>
          <a:p>
            <a:pPr algn="ctr"/>
            <a:r>
              <a:rPr lang="hu-HU" altLang="zh-CN" b="1" i="1" kern="0" dirty="0">
                <a:solidFill>
                  <a:schemeClr val="tx1"/>
                </a:solidFill>
                <a:ea typeface="宋体" panose="02010600030101010101" pitchFamily="2" charset="-122"/>
              </a:rPr>
              <a:t>T</a:t>
            </a:r>
            <a:r>
              <a:rPr lang="en-US" altLang="zh-CN" b="1" i="1" kern="0" dirty="0">
                <a:solidFill>
                  <a:schemeClr val="tx1"/>
                </a:solidFill>
                <a:ea typeface="宋体" panose="02010600030101010101" pitchFamily="2" charset="-122"/>
              </a:rPr>
              <a:t>ran</a:t>
            </a:r>
            <a:r>
              <a:rPr lang="hu-HU" altLang="zh-CN" b="1" i="1" kern="0" dirty="0" err="1">
                <a:solidFill>
                  <a:schemeClr val="tx1"/>
                </a:solidFill>
                <a:ea typeface="宋体" panose="02010600030101010101" pitchFamily="2" charset="-122"/>
              </a:rPr>
              <a:t>szpozon</a:t>
            </a:r>
            <a:r>
              <a:rPr lang="hu-HU" altLang="zh-CN" b="1" i="1" kern="0" dirty="0">
                <a:solidFill>
                  <a:schemeClr val="tx1"/>
                </a:solidFill>
                <a:ea typeface="宋体" panose="02010600030101010101" pitchFamily="2" charset="-122"/>
              </a:rPr>
              <a:t> alapú </a:t>
            </a:r>
            <a:r>
              <a:rPr lang="hu-HU" altLang="zh-CN" b="1" i="1" kern="0" dirty="0" err="1">
                <a:solidFill>
                  <a:schemeClr val="tx1"/>
                </a:solidFill>
                <a:ea typeface="宋体" panose="02010600030101010101" pitchFamily="2" charset="-122"/>
              </a:rPr>
              <a:t>mutagenezis</a:t>
            </a:r>
            <a:endParaRPr lang="en-US" altLang="zh-CN" b="1" i="1" kern="0" dirty="0">
              <a:solidFill>
                <a:schemeClr val="tx1"/>
              </a:solidFill>
              <a:ea typeface="宋体" panose="02010600030101010101" pitchFamily="2" charset="-122"/>
            </a:endParaRPr>
          </a:p>
        </p:txBody>
      </p:sp>
      <p:sp>
        <p:nvSpPr>
          <p:cNvPr id="11" name="Text Box 5">
            <a:extLst>
              <a:ext uri="{FF2B5EF4-FFF2-40B4-BE49-F238E27FC236}">
                <a16:creationId xmlns:a16="http://schemas.microsoft.com/office/drawing/2014/main" id="{BE04B5C4-CFE1-4D76-BEAF-E9759729FBD8}"/>
              </a:ext>
            </a:extLst>
          </p:cNvPr>
          <p:cNvSpPr txBox="1">
            <a:spLocks noChangeArrowheads="1"/>
          </p:cNvSpPr>
          <p:nvPr/>
        </p:nvSpPr>
        <p:spPr bwMode="auto">
          <a:xfrm>
            <a:off x="4200695" y="756313"/>
            <a:ext cx="3521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9pPr>
          </a:lstStyle>
          <a:p>
            <a:pPr algn="ctr">
              <a:spcBef>
                <a:spcPct val="50000"/>
              </a:spcBef>
              <a:buFontTx/>
              <a:buNone/>
            </a:pPr>
            <a:r>
              <a:rPr lang="hu-HU" altLang="zh-CN" b="1" i="1" dirty="0">
                <a:solidFill>
                  <a:schemeClr val="tx2"/>
                </a:solidFill>
                <a:ea typeface="宋体" panose="02010600030101010101" pitchFamily="2" charset="-122"/>
              </a:rPr>
              <a:t>C</a:t>
            </a:r>
            <a:r>
              <a:rPr lang="en-US" altLang="zh-CN" b="1" i="1" dirty="0">
                <a:solidFill>
                  <a:schemeClr val="tx2"/>
                </a:solidFill>
                <a:ea typeface="宋体" panose="02010600030101010101" pitchFamily="2" charset="-122"/>
              </a:rPr>
              <a:t>. </a:t>
            </a:r>
            <a:r>
              <a:rPr lang="hu-HU" altLang="zh-CN" b="1" dirty="0" err="1">
                <a:solidFill>
                  <a:schemeClr val="tx2"/>
                </a:solidFill>
                <a:ea typeface="宋体" panose="02010600030101010101" pitchFamily="2" charset="-122"/>
              </a:rPr>
              <a:t>Transzposzóma</a:t>
            </a:r>
            <a:endParaRPr lang="en-US" altLang="zh-CN" b="1" dirty="0">
              <a:solidFill>
                <a:schemeClr val="tx2"/>
              </a:solidFill>
              <a:ea typeface="宋体" panose="02010600030101010101" pitchFamily="2" charset="-122"/>
            </a:endParaRPr>
          </a:p>
        </p:txBody>
      </p:sp>
    </p:spTree>
    <p:extLst>
      <p:ext uri="{BB962C8B-B14F-4D97-AF65-F5344CB8AC3E}">
        <p14:creationId xmlns:p14="http://schemas.microsoft.com/office/powerpoint/2010/main" val="396551014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91" name="Picture 7" descr="i_EZTn5_InsertionSite"/>
          <p:cNvPicPr>
            <a:picLocks noGrp="1" noChangeAspect="1" noChangeArrowheads="1"/>
          </p:cNvPicPr>
          <p:nvPr>
            <p:ph idx="1"/>
          </p:nvPr>
        </p:nvPicPr>
        <p:blipFill>
          <a:blip r:embed="rId3">
            <a:lum bright="-6000" contrast="12000"/>
            <a:extLst>
              <a:ext uri="{28A0092B-C50C-407E-A947-70E740481C1C}">
                <a14:useLocalDpi xmlns:a14="http://schemas.microsoft.com/office/drawing/2010/main" val="0"/>
              </a:ext>
            </a:extLst>
          </a:blip>
          <a:srcRect/>
          <a:stretch>
            <a:fillRect/>
          </a:stretch>
        </p:blipFill>
        <p:spPr>
          <a:xfrm>
            <a:off x="2053302" y="1784148"/>
            <a:ext cx="4694237" cy="4897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2" name="Text Box 8"/>
          <p:cNvSpPr txBox="1">
            <a:spLocks noChangeArrowheads="1"/>
          </p:cNvSpPr>
          <p:nvPr/>
        </p:nvSpPr>
        <p:spPr bwMode="auto">
          <a:xfrm>
            <a:off x="7950958" y="1556769"/>
            <a:ext cx="3025775"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dirty="0"/>
              <a:t>Megvásárolható kész kit</a:t>
            </a:r>
          </a:p>
          <a:p>
            <a:pPr>
              <a:spcBef>
                <a:spcPct val="50000"/>
              </a:spcBef>
            </a:pPr>
            <a:r>
              <a:rPr lang="hu-HU" dirty="0"/>
              <a:t>Gyors, egyszerű</a:t>
            </a:r>
          </a:p>
          <a:p>
            <a:pPr>
              <a:spcBef>
                <a:spcPct val="50000"/>
              </a:spcBef>
            </a:pPr>
            <a:r>
              <a:rPr lang="hu-HU" dirty="0"/>
              <a:t>Azonnal </a:t>
            </a:r>
            <a:r>
              <a:rPr lang="hu-HU" dirty="0" err="1"/>
              <a:t>szekvenálható</a:t>
            </a:r>
            <a:r>
              <a:rPr lang="hu-HU" dirty="0"/>
              <a:t> a mutáció környezete</a:t>
            </a:r>
          </a:p>
          <a:p>
            <a:pPr>
              <a:spcBef>
                <a:spcPct val="50000"/>
              </a:spcBef>
            </a:pPr>
            <a:r>
              <a:rPr lang="hu-HU" dirty="0"/>
              <a:t>DE:</a:t>
            </a:r>
          </a:p>
          <a:p>
            <a:pPr>
              <a:spcBef>
                <a:spcPct val="50000"/>
              </a:spcBef>
            </a:pPr>
            <a:r>
              <a:rPr lang="hu-HU" dirty="0"/>
              <a:t>Csak </a:t>
            </a:r>
            <a:r>
              <a:rPr lang="hu-HU" dirty="0" err="1"/>
              <a:t>elektroporálható</a:t>
            </a:r>
            <a:r>
              <a:rPr lang="hu-HU" dirty="0"/>
              <a:t> fajoknál használható</a:t>
            </a:r>
          </a:p>
        </p:txBody>
      </p:sp>
      <p:sp>
        <p:nvSpPr>
          <p:cNvPr id="16394" name="Text Box 10"/>
          <p:cNvSpPr txBox="1">
            <a:spLocks noChangeArrowheads="1"/>
          </p:cNvSpPr>
          <p:nvPr/>
        </p:nvSpPr>
        <p:spPr bwMode="auto">
          <a:xfrm>
            <a:off x="7950958" y="4741349"/>
            <a:ext cx="28082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dirty="0"/>
              <a:t>Alkalmazták: </a:t>
            </a:r>
            <a:r>
              <a:rPr lang="hu-HU" dirty="0" err="1"/>
              <a:t>Gram</a:t>
            </a:r>
            <a:r>
              <a:rPr lang="hu-HU" dirty="0"/>
              <a:t>-, </a:t>
            </a:r>
            <a:r>
              <a:rPr lang="hu-HU" dirty="0" err="1"/>
              <a:t>Gram</a:t>
            </a:r>
            <a:r>
              <a:rPr lang="hu-HU" dirty="0"/>
              <a:t>+, </a:t>
            </a:r>
            <a:r>
              <a:rPr lang="hu-HU" dirty="0" err="1"/>
              <a:t>Archaea</a:t>
            </a:r>
            <a:r>
              <a:rPr lang="hu-HU" dirty="0"/>
              <a:t>, sőt </a:t>
            </a:r>
            <a:r>
              <a:rPr lang="hu-HU" dirty="0" err="1"/>
              <a:t>Saccharomyces</a:t>
            </a:r>
            <a:r>
              <a:rPr lang="hu-HU" dirty="0"/>
              <a:t> és </a:t>
            </a:r>
            <a:r>
              <a:rPr lang="hu-HU" dirty="0" err="1"/>
              <a:t>Trypanosoma</a:t>
            </a:r>
            <a:r>
              <a:rPr lang="hu-HU" dirty="0"/>
              <a:t> esetén</a:t>
            </a:r>
          </a:p>
        </p:txBody>
      </p:sp>
      <p:sp>
        <p:nvSpPr>
          <p:cNvPr id="8" name="Rectangle 2">
            <a:extLst>
              <a:ext uri="{FF2B5EF4-FFF2-40B4-BE49-F238E27FC236}">
                <a16:creationId xmlns:a16="http://schemas.microsoft.com/office/drawing/2014/main" id="{11875486-DC65-4BE6-B189-DA512E6C23EA}"/>
              </a:ext>
            </a:extLst>
          </p:cNvPr>
          <p:cNvSpPr txBox="1">
            <a:spLocks noChangeArrowheads="1"/>
          </p:cNvSpPr>
          <p:nvPr/>
        </p:nvSpPr>
        <p:spPr bwMode="auto">
          <a:xfrm>
            <a:off x="2209800" y="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normAutofit/>
          </a:bodyPr>
          <a:lstStyle>
            <a:lvl1pPr algn="l" rtl="0" eaLnBrk="0" fontAlgn="base" hangingPunct="0">
              <a:spcBef>
                <a:spcPct val="0"/>
              </a:spcBef>
              <a:spcAft>
                <a:spcPct val="0"/>
              </a:spcAft>
              <a:defRPr sz="3400">
                <a:solidFill>
                  <a:srgbClr val="006699"/>
                </a:solidFill>
                <a:latin typeface="+mj-lt"/>
                <a:ea typeface="+mj-ea"/>
                <a:cs typeface="+mj-cs"/>
              </a:defRPr>
            </a:lvl1pPr>
            <a:lvl2pPr algn="l" rtl="0" eaLnBrk="0" fontAlgn="base" hangingPunct="0">
              <a:spcBef>
                <a:spcPct val="0"/>
              </a:spcBef>
              <a:spcAft>
                <a:spcPct val="0"/>
              </a:spcAft>
              <a:defRPr sz="3400">
                <a:solidFill>
                  <a:srgbClr val="006699"/>
                </a:solidFill>
                <a:latin typeface="Arial" charset="0"/>
              </a:defRPr>
            </a:lvl2pPr>
            <a:lvl3pPr algn="l" rtl="0" eaLnBrk="0" fontAlgn="base" hangingPunct="0">
              <a:spcBef>
                <a:spcPct val="0"/>
              </a:spcBef>
              <a:spcAft>
                <a:spcPct val="0"/>
              </a:spcAft>
              <a:defRPr sz="3400">
                <a:solidFill>
                  <a:srgbClr val="006699"/>
                </a:solidFill>
                <a:latin typeface="Arial" charset="0"/>
              </a:defRPr>
            </a:lvl3pPr>
            <a:lvl4pPr algn="l" rtl="0" eaLnBrk="0" fontAlgn="base" hangingPunct="0">
              <a:spcBef>
                <a:spcPct val="0"/>
              </a:spcBef>
              <a:spcAft>
                <a:spcPct val="0"/>
              </a:spcAft>
              <a:defRPr sz="3400">
                <a:solidFill>
                  <a:srgbClr val="006699"/>
                </a:solidFill>
                <a:latin typeface="Arial" charset="0"/>
              </a:defRPr>
            </a:lvl4pPr>
            <a:lvl5pPr algn="l" rtl="0" eaLnBrk="0" fontAlgn="base" hangingPunct="0">
              <a:spcBef>
                <a:spcPct val="0"/>
              </a:spcBef>
              <a:spcAft>
                <a:spcPct val="0"/>
              </a:spcAft>
              <a:defRPr sz="3400">
                <a:solidFill>
                  <a:srgbClr val="006699"/>
                </a:solidFill>
                <a:latin typeface="Arial" charset="0"/>
              </a:defRPr>
            </a:lvl5pPr>
            <a:lvl6pPr marL="457200" algn="l" rtl="0" eaLnBrk="1" fontAlgn="base" hangingPunct="1">
              <a:spcBef>
                <a:spcPct val="0"/>
              </a:spcBef>
              <a:spcAft>
                <a:spcPct val="0"/>
              </a:spcAft>
              <a:defRPr sz="3400">
                <a:solidFill>
                  <a:srgbClr val="006699"/>
                </a:solidFill>
                <a:latin typeface="Arial" charset="0"/>
              </a:defRPr>
            </a:lvl6pPr>
            <a:lvl7pPr marL="914400" algn="l" rtl="0" eaLnBrk="1" fontAlgn="base" hangingPunct="1">
              <a:spcBef>
                <a:spcPct val="0"/>
              </a:spcBef>
              <a:spcAft>
                <a:spcPct val="0"/>
              </a:spcAft>
              <a:defRPr sz="3400">
                <a:solidFill>
                  <a:srgbClr val="006699"/>
                </a:solidFill>
                <a:latin typeface="Arial" charset="0"/>
              </a:defRPr>
            </a:lvl7pPr>
            <a:lvl8pPr marL="1371600" algn="l" rtl="0" eaLnBrk="1" fontAlgn="base" hangingPunct="1">
              <a:spcBef>
                <a:spcPct val="0"/>
              </a:spcBef>
              <a:spcAft>
                <a:spcPct val="0"/>
              </a:spcAft>
              <a:defRPr sz="3400">
                <a:solidFill>
                  <a:srgbClr val="006699"/>
                </a:solidFill>
                <a:latin typeface="Arial" charset="0"/>
              </a:defRPr>
            </a:lvl8pPr>
            <a:lvl9pPr marL="1828800" algn="l" rtl="0" eaLnBrk="1" fontAlgn="base" hangingPunct="1">
              <a:spcBef>
                <a:spcPct val="0"/>
              </a:spcBef>
              <a:spcAft>
                <a:spcPct val="0"/>
              </a:spcAft>
              <a:defRPr sz="3400">
                <a:solidFill>
                  <a:srgbClr val="006699"/>
                </a:solidFill>
                <a:latin typeface="Arial" charset="0"/>
              </a:defRPr>
            </a:lvl9pPr>
          </a:lstStyle>
          <a:p>
            <a:pPr algn="ctr"/>
            <a:r>
              <a:rPr lang="hu-HU" altLang="zh-CN" b="1" i="1" kern="0" dirty="0">
                <a:solidFill>
                  <a:schemeClr val="tx1"/>
                </a:solidFill>
                <a:ea typeface="宋体" panose="02010600030101010101" pitchFamily="2" charset="-122"/>
              </a:rPr>
              <a:t>T</a:t>
            </a:r>
            <a:r>
              <a:rPr lang="en-US" altLang="zh-CN" b="1" i="1" kern="0" dirty="0">
                <a:solidFill>
                  <a:schemeClr val="tx1"/>
                </a:solidFill>
                <a:ea typeface="宋体" panose="02010600030101010101" pitchFamily="2" charset="-122"/>
              </a:rPr>
              <a:t>ran</a:t>
            </a:r>
            <a:r>
              <a:rPr lang="hu-HU" altLang="zh-CN" b="1" i="1" kern="0" dirty="0" err="1">
                <a:solidFill>
                  <a:schemeClr val="tx1"/>
                </a:solidFill>
                <a:ea typeface="宋体" panose="02010600030101010101" pitchFamily="2" charset="-122"/>
              </a:rPr>
              <a:t>szpozon</a:t>
            </a:r>
            <a:r>
              <a:rPr lang="hu-HU" altLang="zh-CN" b="1" i="1" kern="0" dirty="0">
                <a:solidFill>
                  <a:schemeClr val="tx1"/>
                </a:solidFill>
                <a:ea typeface="宋体" panose="02010600030101010101" pitchFamily="2" charset="-122"/>
              </a:rPr>
              <a:t> alapú </a:t>
            </a:r>
            <a:r>
              <a:rPr lang="hu-HU" altLang="zh-CN" b="1" i="1" kern="0" dirty="0" err="1">
                <a:solidFill>
                  <a:schemeClr val="tx1"/>
                </a:solidFill>
                <a:ea typeface="宋体" panose="02010600030101010101" pitchFamily="2" charset="-122"/>
              </a:rPr>
              <a:t>mutagenezis</a:t>
            </a:r>
            <a:endParaRPr lang="en-US" altLang="zh-CN" b="1" i="1" kern="0" dirty="0">
              <a:solidFill>
                <a:schemeClr val="tx1"/>
              </a:solidFill>
              <a:ea typeface="宋体" panose="02010600030101010101" pitchFamily="2" charset="-122"/>
            </a:endParaRPr>
          </a:p>
        </p:txBody>
      </p:sp>
      <p:sp>
        <p:nvSpPr>
          <p:cNvPr id="9" name="Text Box 5">
            <a:extLst>
              <a:ext uri="{FF2B5EF4-FFF2-40B4-BE49-F238E27FC236}">
                <a16:creationId xmlns:a16="http://schemas.microsoft.com/office/drawing/2014/main" id="{A04680FE-FCD5-4537-99CC-6E917310395E}"/>
              </a:ext>
            </a:extLst>
          </p:cNvPr>
          <p:cNvSpPr txBox="1">
            <a:spLocks noChangeArrowheads="1"/>
          </p:cNvSpPr>
          <p:nvPr/>
        </p:nvSpPr>
        <p:spPr bwMode="auto">
          <a:xfrm>
            <a:off x="3480179" y="756313"/>
            <a:ext cx="51315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1"/>
              </a:buClr>
              <a:buChar char="•"/>
              <a:defRPr sz="2400">
                <a:solidFill>
                  <a:schemeClr val="tx1"/>
                </a:solidFill>
                <a:latin typeface="Times New Roman" panose="02020603050405020304" pitchFamily="18" charset="0"/>
              </a:defRPr>
            </a:lvl9pPr>
          </a:lstStyle>
          <a:p>
            <a:pPr lvl="0" algn="ctr">
              <a:spcBef>
                <a:spcPct val="50000"/>
              </a:spcBef>
            </a:pPr>
            <a:r>
              <a:rPr lang="hu-HU" altLang="zh-CN" i="1" dirty="0">
                <a:solidFill>
                  <a:schemeClr val="tx2"/>
                </a:solidFill>
                <a:ea typeface="宋体" panose="02010600030101010101" pitchFamily="2" charset="-122"/>
              </a:rPr>
              <a:t>D</a:t>
            </a:r>
            <a:r>
              <a:rPr lang="en-US" altLang="zh-CN" i="1" dirty="0">
                <a:solidFill>
                  <a:schemeClr val="tx2"/>
                </a:solidFill>
                <a:ea typeface="宋体" panose="02010600030101010101" pitchFamily="2" charset="-122"/>
              </a:rPr>
              <a:t>. </a:t>
            </a:r>
            <a:r>
              <a:rPr lang="hu-HU" dirty="0"/>
              <a:t>EZ-Tn5™ </a:t>
            </a:r>
            <a:r>
              <a:rPr lang="hu-HU" dirty="0" err="1"/>
              <a:t>Transposomes</a:t>
            </a:r>
            <a:r>
              <a:rPr lang="hu-HU" dirty="0"/>
              <a:t>:</a:t>
            </a:r>
            <a:br>
              <a:rPr lang="hu-HU" dirty="0"/>
            </a:br>
            <a:r>
              <a:rPr lang="hu-HU" dirty="0"/>
              <a:t> </a:t>
            </a:r>
            <a:r>
              <a:rPr lang="hu-HU" sz="1600" dirty="0">
                <a:solidFill>
                  <a:srgbClr val="000000"/>
                </a:solidFill>
                <a:latin typeface="Arial"/>
              </a:rPr>
              <a:t>EZ-Tn5™ </a:t>
            </a:r>
            <a:r>
              <a:rPr lang="hu-HU" sz="1600" dirty="0" err="1">
                <a:solidFill>
                  <a:srgbClr val="000000"/>
                </a:solidFill>
                <a:latin typeface="Arial"/>
              </a:rPr>
              <a:t>Transposon</a:t>
            </a:r>
            <a:r>
              <a:rPr lang="hu-HU" sz="1600" dirty="0">
                <a:solidFill>
                  <a:srgbClr val="000000"/>
                </a:solidFill>
                <a:latin typeface="Arial"/>
              </a:rPr>
              <a:t> and EZ-Tn5™ </a:t>
            </a:r>
            <a:r>
              <a:rPr lang="hu-HU" sz="1600" dirty="0" err="1">
                <a:solidFill>
                  <a:srgbClr val="000000"/>
                </a:solidFill>
                <a:latin typeface="Arial"/>
              </a:rPr>
              <a:t>Transposase</a:t>
            </a:r>
            <a:r>
              <a:rPr lang="hu-HU" sz="1800" dirty="0">
                <a:solidFill>
                  <a:srgbClr val="000000"/>
                </a:solidFill>
                <a:latin typeface="Arial"/>
              </a:rPr>
              <a:t> </a:t>
            </a:r>
            <a:endParaRPr lang="en-US" altLang="zh-CN" dirty="0">
              <a:solidFill>
                <a:schemeClr val="tx2"/>
              </a:solidFill>
              <a:ea typeface="宋体" panose="02010600030101010101" pitchFamily="2" charset="-122"/>
            </a:endParaRPr>
          </a:p>
        </p:txBody>
      </p:sp>
    </p:spTree>
    <p:extLst>
      <p:ext uri="{BB962C8B-B14F-4D97-AF65-F5344CB8AC3E}">
        <p14:creationId xmlns:p14="http://schemas.microsoft.com/office/powerpoint/2010/main" val="64212641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5742746" y="1414732"/>
            <a:ext cx="707029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dirty="0"/>
          </a:p>
          <a:p>
            <a:r>
              <a:rPr lang="hu-HU" dirty="0"/>
              <a:t> EZ-Tn5 </a:t>
            </a:r>
            <a:r>
              <a:rPr lang="hu-HU" dirty="0" err="1"/>
              <a:t>Transposase</a:t>
            </a:r>
            <a:r>
              <a:rPr lang="hu-HU" dirty="0"/>
              <a:t>: </a:t>
            </a:r>
            <a:br>
              <a:rPr lang="hu-HU" dirty="0"/>
            </a:br>
            <a:r>
              <a:rPr lang="hu-HU" dirty="0"/>
              <a:t>a </a:t>
            </a:r>
            <a:r>
              <a:rPr lang="hu-HU" dirty="0" err="1"/>
              <a:t>hyperactive</a:t>
            </a:r>
            <a:r>
              <a:rPr lang="hu-HU" dirty="0"/>
              <a:t>, </a:t>
            </a:r>
            <a:r>
              <a:rPr lang="hu-HU" dirty="0" err="1"/>
              <a:t>mutated</a:t>
            </a:r>
            <a:r>
              <a:rPr lang="hu-HU" dirty="0"/>
              <a:t> </a:t>
            </a:r>
            <a:r>
              <a:rPr lang="hu-HU" dirty="0" err="1"/>
              <a:t>form</a:t>
            </a:r>
            <a:r>
              <a:rPr lang="hu-HU" dirty="0"/>
              <a:t> of Tn5 </a:t>
            </a:r>
            <a:r>
              <a:rPr lang="hu-HU" dirty="0" err="1"/>
              <a:t>transposase</a:t>
            </a:r>
            <a:r>
              <a:rPr lang="hu-HU" dirty="0"/>
              <a:t> </a:t>
            </a:r>
          </a:p>
        </p:txBody>
      </p:sp>
      <p:sp>
        <p:nvSpPr>
          <p:cNvPr id="48134" name="Rectangle 6"/>
          <p:cNvSpPr>
            <a:spLocks noChangeArrowheads="1"/>
          </p:cNvSpPr>
          <p:nvPr/>
        </p:nvSpPr>
        <p:spPr bwMode="auto">
          <a:xfrm>
            <a:off x="1269242" y="495300"/>
            <a:ext cx="1022217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sz="3200" dirty="0"/>
              <a:t>EZ-Tn5™ Custom </a:t>
            </a:r>
            <a:r>
              <a:rPr lang="en-US" sz="3200" dirty="0" err="1"/>
              <a:t>Transposome</a:t>
            </a:r>
            <a:r>
              <a:rPr lang="en-US" sz="3200" dirty="0"/>
              <a:t>™ Construction Kits</a:t>
            </a:r>
            <a:endParaRPr lang="hu-HU" sz="3200" dirty="0"/>
          </a:p>
        </p:txBody>
      </p:sp>
      <p:sp>
        <p:nvSpPr>
          <p:cNvPr id="48135" name="Text Box 7"/>
          <p:cNvSpPr txBox="1">
            <a:spLocks noChangeArrowheads="1"/>
          </p:cNvSpPr>
          <p:nvPr/>
        </p:nvSpPr>
        <p:spPr bwMode="auto">
          <a:xfrm>
            <a:off x="5535755" y="5893485"/>
            <a:ext cx="49308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b="1" dirty="0"/>
              <a:t>Gyors, gazdaságos </a:t>
            </a:r>
            <a:r>
              <a:rPr lang="hu-HU" b="1" dirty="0" err="1"/>
              <a:t>szekvenálás</a:t>
            </a:r>
            <a:r>
              <a:rPr lang="hu-HU" b="1" dirty="0"/>
              <a:t> (ugyanaz a primer)</a:t>
            </a:r>
          </a:p>
          <a:p>
            <a:endParaRPr lang="en-US" b="1" dirty="0"/>
          </a:p>
        </p:txBody>
      </p:sp>
      <p:pic>
        <p:nvPicPr>
          <p:cNvPr id="48136" name="Picture 8"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09" y="1414732"/>
            <a:ext cx="3761546" cy="51250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F574EF49-DBA5-455B-A8FC-3E0F2BAED9D5}"/>
              </a:ext>
            </a:extLst>
          </p:cNvPr>
          <p:cNvSpPr txBox="1">
            <a:spLocks noChangeArrowheads="1"/>
          </p:cNvSpPr>
          <p:nvPr/>
        </p:nvSpPr>
        <p:spPr bwMode="auto">
          <a:xfrm>
            <a:off x="2209800" y="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normAutofit/>
          </a:bodyPr>
          <a:lstStyle>
            <a:lvl1pPr algn="l" rtl="0" eaLnBrk="0" fontAlgn="base" hangingPunct="0">
              <a:spcBef>
                <a:spcPct val="0"/>
              </a:spcBef>
              <a:spcAft>
                <a:spcPct val="0"/>
              </a:spcAft>
              <a:defRPr sz="3400">
                <a:solidFill>
                  <a:srgbClr val="006699"/>
                </a:solidFill>
                <a:latin typeface="+mj-lt"/>
                <a:ea typeface="+mj-ea"/>
                <a:cs typeface="+mj-cs"/>
              </a:defRPr>
            </a:lvl1pPr>
            <a:lvl2pPr algn="l" rtl="0" eaLnBrk="0" fontAlgn="base" hangingPunct="0">
              <a:spcBef>
                <a:spcPct val="0"/>
              </a:spcBef>
              <a:spcAft>
                <a:spcPct val="0"/>
              </a:spcAft>
              <a:defRPr sz="3400">
                <a:solidFill>
                  <a:srgbClr val="006699"/>
                </a:solidFill>
                <a:latin typeface="Arial" charset="0"/>
              </a:defRPr>
            </a:lvl2pPr>
            <a:lvl3pPr algn="l" rtl="0" eaLnBrk="0" fontAlgn="base" hangingPunct="0">
              <a:spcBef>
                <a:spcPct val="0"/>
              </a:spcBef>
              <a:spcAft>
                <a:spcPct val="0"/>
              </a:spcAft>
              <a:defRPr sz="3400">
                <a:solidFill>
                  <a:srgbClr val="006699"/>
                </a:solidFill>
                <a:latin typeface="Arial" charset="0"/>
              </a:defRPr>
            </a:lvl3pPr>
            <a:lvl4pPr algn="l" rtl="0" eaLnBrk="0" fontAlgn="base" hangingPunct="0">
              <a:spcBef>
                <a:spcPct val="0"/>
              </a:spcBef>
              <a:spcAft>
                <a:spcPct val="0"/>
              </a:spcAft>
              <a:defRPr sz="3400">
                <a:solidFill>
                  <a:srgbClr val="006699"/>
                </a:solidFill>
                <a:latin typeface="Arial" charset="0"/>
              </a:defRPr>
            </a:lvl4pPr>
            <a:lvl5pPr algn="l" rtl="0" eaLnBrk="0" fontAlgn="base" hangingPunct="0">
              <a:spcBef>
                <a:spcPct val="0"/>
              </a:spcBef>
              <a:spcAft>
                <a:spcPct val="0"/>
              </a:spcAft>
              <a:defRPr sz="3400">
                <a:solidFill>
                  <a:srgbClr val="006699"/>
                </a:solidFill>
                <a:latin typeface="Arial" charset="0"/>
              </a:defRPr>
            </a:lvl5pPr>
            <a:lvl6pPr marL="457200" algn="l" rtl="0" eaLnBrk="1" fontAlgn="base" hangingPunct="1">
              <a:spcBef>
                <a:spcPct val="0"/>
              </a:spcBef>
              <a:spcAft>
                <a:spcPct val="0"/>
              </a:spcAft>
              <a:defRPr sz="3400">
                <a:solidFill>
                  <a:srgbClr val="006699"/>
                </a:solidFill>
                <a:latin typeface="Arial" charset="0"/>
              </a:defRPr>
            </a:lvl6pPr>
            <a:lvl7pPr marL="914400" algn="l" rtl="0" eaLnBrk="1" fontAlgn="base" hangingPunct="1">
              <a:spcBef>
                <a:spcPct val="0"/>
              </a:spcBef>
              <a:spcAft>
                <a:spcPct val="0"/>
              </a:spcAft>
              <a:defRPr sz="3400">
                <a:solidFill>
                  <a:srgbClr val="006699"/>
                </a:solidFill>
                <a:latin typeface="Arial" charset="0"/>
              </a:defRPr>
            </a:lvl7pPr>
            <a:lvl8pPr marL="1371600" algn="l" rtl="0" eaLnBrk="1" fontAlgn="base" hangingPunct="1">
              <a:spcBef>
                <a:spcPct val="0"/>
              </a:spcBef>
              <a:spcAft>
                <a:spcPct val="0"/>
              </a:spcAft>
              <a:defRPr sz="3400">
                <a:solidFill>
                  <a:srgbClr val="006699"/>
                </a:solidFill>
                <a:latin typeface="Arial" charset="0"/>
              </a:defRPr>
            </a:lvl8pPr>
            <a:lvl9pPr marL="1828800" algn="l" rtl="0" eaLnBrk="1" fontAlgn="base" hangingPunct="1">
              <a:spcBef>
                <a:spcPct val="0"/>
              </a:spcBef>
              <a:spcAft>
                <a:spcPct val="0"/>
              </a:spcAft>
              <a:defRPr sz="3400">
                <a:solidFill>
                  <a:srgbClr val="006699"/>
                </a:solidFill>
                <a:latin typeface="Arial" charset="0"/>
              </a:defRPr>
            </a:lvl9pPr>
          </a:lstStyle>
          <a:p>
            <a:pPr algn="ctr"/>
            <a:r>
              <a:rPr lang="hu-HU" altLang="zh-CN" b="1" i="1" kern="0" dirty="0">
                <a:solidFill>
                  <a:schemeClr val="tx1"/>
                </a:solidFill>
                <a:ea typeface="宋体" panose="02010600030101010101" pitchFamily="2" charset="-122"/>
              </a:rPr>
              <a:t>T</a:t>
            </a:r>
            <a:r>
              <a:rPr lang="en-US" altLang="zh-CN" b="1" i="1" kern="0" dirty="0">
                <a:solidFill>
                  <a:schemeClr val="tx1"/>
                </a:solidFill>
                <a:ea typeface="宋体" panose="02010600030101010101" pitchFamily="2" charset="-122"/>
              </a:rPr>
              <a:t>ran</a:t>
            </a:r>
            <a:r>
              <a:rPr lang="hu-HU" altLang="zh-CN" b="1" i="1" kern="0" dirty="0" err="1">
                <a:solidFill>
                  <a:schemeClr val="tx1"/>
                </a:solidFill>
                <a:ea typeface="宋体" panose="02010600030101010101" pitchFamily="2" charset="-122"/>
              </a:rPr>
              <a:t>szpozon</a:t>
            </a:r>
            <a:r>
              <a:rPr lang="hu-HU" altLang="zh-CN" b="1" i="1" kern="0" dirty="0">
                <a:solidFill>
                  <a:schemeClr val="tx1"/>
                </a:solidFill>
                <a:ea typeface="宋体" panose="02010600030101010101" pitchFamily="2" charset="-122"/>
              </a:rPr>
              <a:t> alapú </a:t>
            </a:r>
            <a:r>
              <a:rPr lang="hu-HU" altLang="zh-CN" b="1" i="1" kern="0" dirty="0" err="1">
                <a:solidFill>
                  <a:schemeClr val="tx1"/>
                </a:solidFill>
                <a:ea typeface="宋体" panose="02010600030101010101" pitchFamily="2" charset="-122"/>
              </a:rPr>
              <a:t>mutagenezis</a:t>
            </a:r>
            <a:endParaRPr lang="en-US" altLang="zh-CN" b="1" i="1" kern="0" dirty="0">
              <a:solidFill>
                <a:schemeClr val="tx1"/>
              </a:solidFill>
              <a:ea typeface="宋体" panose="02010600030101010101" pitchFamily="2" charset="-122"/>
            </a:endParaRPr>
          </a:p>
        </p:txBody>
      </p:sp>
    </p:spTree>
    <p:extLst>
      <p:ext uri="{BB962C8B-B14F-4D97-AF65-F5344CB8AC3E}">
        <p14:creationId xmlns:p14="http://schemas.microsoft.com/office/powerpoint/2010/main" val="286484285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heme1">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SMEDI_PRT_DNA_Stru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lnDef>
  </a:objectDefaults>
  <a:extraClrSchemeLst>
    <a:extraClrScheme>
      <a:clrScheme name="PPP_SMEDI_PRT_DNA_Structur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MEDI_PRT_DNA_Structu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MEDI_PRT_DNA_Structur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MEDI_PRT_DNA_Structur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MEDI_PRT_DNA_Stru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MEDI_PRT_DNA_Stru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MEDI_PRT_DNA_Stru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7.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8.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9.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20.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21.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22.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23.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24.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25.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26.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27.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28.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29.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30.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31.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32.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33.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34.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1500</TotalTime>
  <Words>1775</Words>
  <Application>Microsoft Office PowerPoint</Application>
  <PresentationFormat>Szélesvásznú</PresentationFormat>
  <Paragraphs>236</Paragraphs>
  <Slides>34</Slides>
  <Notes>5</Notes>
  <HiddenSlides>0</HiddenSlides>
  <MMClips>0</MMClips>
  <ScaleCrop>false</ScaleCrop>
  <HeadingPairs>
    <vt:vector size="6" baseType="variant">
      <vt:variant>
        <vt:lpstr>Használt betűtípusok</vt:lpstr>
      </vt:variant>
      <vt:variant>
        <vt:i4>10</vt:i4>
      </vt:variant>
      <vt:variant>
        <vt:lpstr>Téma</vt:lpstr>
      </vt:variant>
      <vt:variant>
        <vt:i4>1</vt:i4>
      </vt:variant>
      <vt:variant>
        <vt:lpstr>Diacímek</vt:lpstr>
      </vt:variant>
      <vt:variant>
        <vt:i4>34</vt:i4>
      </vt:variant>
    </vt:vector>
  </HeadingPairs>
  <TitlesOfParts>
    <vt:vector size="45" baseType="lpstr">
      <vt:lpstr>等线</vt:lpstr>
      <vt:lpstr>宋体</vt:lpstr>
      <vt:lpstr>Arial</vt:lpstr>
      <vt:lpstr>Calibri</vt:lpstr>
      <vt:lpstr>Lucida Sans</vt:lpstr>
      <vt:lpstr>Palatino</vt:lpstr>
      <vt:lpstr>Symbol</vt:lpstr>
      <vt:lpstr>Tahoma</vt:lpstr>
      <vt:lpstr>Times New Roman</vt:lpstr>
      <vt:lpstr>Wingdings</vt:lpstr>
      <vt:lpstr>Theme1</vt:lpstr>
      <vt:lpstr>Rekombináción alapuló módszerek baktériumok</vt:lpstr>
      <vt:lpstr>Transzpozon alapú mutagenezis baktériumokban</vt:lpstr>
      <vt:lpstr>Transzpozon alapú mutagenezis</vt:lpstr>
      <vt:lpstr>Transzpozon alapú mutagenezis</vt:lpstr>
      <vt:lpstr>Transzpozon alapú mutagenezis</vt:lpstr>
      <vt:lpstr>B. in  vitro  Mutagenezis </vt:lpstr>
      <vt:lpstr>PowerPoint-bemutató</vt:lpstr>
      <vt:lpstr>PowerPoint-bemutató</vt:lpstr>
      <vt:lpstr>PowerPoint-bemutató</vt:lpstr>
      <vt:lpstr>PowerPoint-bemutató</vt:lpstr>
      <vt:lpstr>Signature-tagged mutagenesis</vt:lpstr>
      <vt:lpstr>Célzott mutagenezis  homológ rekombinációval</vt:lpstr>
      <vt:lpstr>PowerPoint-bemutató</vt:lpstr>
      <vt:lpstr>PowerPoint-bemutató</vt:lpstr>
      <vt:lpstr>B. Gene  Replacement  by  Double-cross-over  Recombination:  The  Deletion–Substitution  Method</vt:lpstr>
      <vt:lpstr>C. Construction  of  Unmarked  Deletions  through  Use  of  Counterselectable Markers</vt:lpstr>
      <vt:lpstr>PowerPoint-bemutató</vt:lpstr>
      <vt:lpstr>Gateway Cloning System</vt:lpstr>
      <vt:lpstr>PowerPoint-bemutató</vt:lpstr>
      <vt:lpstr>PowerPoint-bemutató</vt:lpstr>
      <vt:lpstr>Phage lambda recombination in E. coli</vt:lpstr>
      <vt:lpstr>A Gateway® Cloning System</vt:lpstr>
      <vt:lpstr>Building a Gateway® Entry Clone</vt:lpstr>
      <vt:lpstr>Obtaining a Gateway® Expression Clone</vt:lpstr>
      <vt:lpstr>PowerPoint-bemutató</vt:lpstr>
      <vt:lpstr>PowerPoint-bemutató</vt:lpstr>
      <vt:lpstr>Rekombináción alapuló módszerek Canorhabditis elegans</vt:lpstr>
      <vt:lpstr>Aktív Transzpozonok a Caenorhabditis elegans genomban</vt:lpstr>
      <vt:lpstr>Transzpozíció szabályozás</vt:lpstr>
      <vt:lpstr>Kivágás utáni javítás</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Kati</dc:creator>
  <cp:lastModifiedBy>János</cp:lastModifiedBy>
  <cp:revision>39</cp:revision>
  <dcterms:created xsi:type="dcterms:W3CDTF">2015-11-24T13:51:14Z</dcterms:created>
  <dcterms:modified xsi:type="dcterms:W3CDTF">2018-03-20T20:06:34Z</dcterms:modified>
</cp:coreProperties>
</file>