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ppt" ContentType="application/vnd.ms-powerpoi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62" r:id="rId3"/>
    <p:sldId id="259" r:id="rId4"/>
    <p:sldId id="265" r:id="rId5"/>
    <p:sldId id="267" r:id="rId6"/>
    <p:sldId id="266" r:id="rId7"/>
    <p:sldId id="261" r:id="rId8"/>
    <p:sldId id="264" r:id="rId9"/>
    <p:sldId id="269" r:id="rId10"/>
    <p:sldId id="257" r:id="rId11"/>
    <p:sldId id="268" r:id="rId12"/>
  </p:sldIdLst>
  <p:sldSz cx="9144000" cy="6858000" type="screen4x3"/>
  <p:notesSz cx="6884988"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napToGrid="0" snapToObjects="1">
      <p:cViewPr varScale="1">
        <p:scale>
          <a:sx n="64" d="100"/>
          <a:sy n="64" d="100"/>
        </p:scale>
        <p:origin x="-148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82913" cy="501650"/>
          </a:xfrm>
          <a:prstGeom prst="rect">
            <a:avLst/>
          </a:prstGeom>
        </p:spPr>
        <p:txBody>
          <a:bodyPr vert="horz" lIns="91440" tIns="45720" rIns="91440" bIns="45720" rtlCol="0"/>
          <a:lstStyle>
            <a:lvl1pPr algn="l">
              <a:defRPr sz="1200"/>
            </a:lvl1pPr>
          </a:lstStyle>
          <a:p>
            <a:endParaRPr lang="en-US"/>
          </a:p>
        </p:txBody>
      </p:sp>
      <p:sp>
        <p:nvSpPr>
          <p:cNvPr id="3" name="Dátum helye 2"/>
          <p:cNvSpPr>
            <a:spLocks noGrp="1"/>
          </p:cNvSpPr>
          <p:nvPr>
            <p:ph type="dt" sz="quarter" idx="1"/>
          </p:nvPr>
        </p:nvSpPr>
        <p:spPr>
          <a:xfrm>
            <a:off x="3900488" y="0"/>
            <a:ext cx="2982912" cy="501650"/>
          </a:xfrm>
          <a:prstGeom prst="rect">
            <a:avLst/>
          </a:prstGeom>
        </p:spPr>
        <p:txBody>
          <a:bodyPr vert="horz" lIns="91440" tIns="45720" rIns="91440" bIns="45720" rtlCol="0"/>
          <a:lstStyle>
            <a:lvl1pPr algn="r">
              <a:defRPr sz="1200"/>
            </a:lvl1pPr>
          </a:lstStyle>
          <a:p>
            <a:fld id="{0611510D-5C0C-48E0-892E-2AA464585D1D}" type="datetimeFigureOut">
              <a:rPr lang="en-US" smtClean="0"/>
              <a:pPr/>
              <a:t>4/22/2013</a:t>
            </a:fld>
            <a:endParaRPr lang="en-US"/>
          </a:p>
        </p:txBody>
      </p:sp>
      <p:sp>
        <p:nvSpPr>
          <p:cNvPr id="4" name="Élőláb helye 3"/>
          <p:cNvSpPr>
            <a:spLocks noGrp="1"/>
          </p:cNvSpPr>
          <p:nvPr>
            <p:ph type="ftr" sz="quarter" idx="2"/>
          </p:nvPr>
        </p:nvSpPr>
        <p:spPr>
          <a:xfrm>
            <a:off x="0" y="9515475"/>
            <a:ext cx="2982913" cy="501650"/>
          </a:xfrm>
          <a:prstGeom prst="rect">
            <a:avLst/>
          </a:prstGeom>
        </p:spPr>
        <p:txBody>
          <a:bodyPr vert="horz" lIns="91440" tIns="45720" rIns="91440" bIns="45720" rtlCol="0" anchor="b"/>
          <a:lstStyle>
            <a:lvl1pPr algn="l">
              <a:defRPr sz="1200"/>
            </a:lvl1pPr>
          </a:lstStyle>
          <a:p>
            <a:endParaRPr lang="en-US"/>
          </a:p>
        </p:txBody>
      </p:sp>
      <p:sp>
        <p:nvSpPr>
          <p:cNvPr id="5" name="Dia számának helye 4"/>
          <p:cNvSpPr>
            <a:spLocks noGrp="1"/>
          </p:cNvSpPr>
          <p:nvPr>
            <p:ph type="sldNum" sz="quarter" idx="3"/>
          </p:nvPr>
        </p:nvSpPr>
        <p:spPr>
          <a:xfrm>
            <a:off x="3900488" y="9515475"/>
            <a:ext cx="2982912" cy="501650"/>
          </a:xfrm>
          <a:prstGeom prst="rect">
            <a:avLst/>
          </a:prstGeom>
        </p:spPr>
        <p:txBody>
          <a:bodyPr vert="horz" lIns="91440" tIns="45720" rIns="91440" bIns="45720" rtlCol="0" anchor="b"/>
          <a:lstStyle>
            <a:lvl1pPr algn="r">
              <a:defRPr sz="1200"/>
            </a:lvl1pPr>
          </a:lstStyle>
          <a:p>
            <a:fld id="{8804B770-53E6-4805-9849-0DD54F318AD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83495" cy="500936"/>
          </a:xfrm>
          <a:prstGeom prst="rect">
            <a:avLst/>
          </a:prstGeom>
        </p:spPr>
        <p:txBody>
          <a:bodyPr vert="horz" lIns="96588" tIns="48294" rIns="96588" bIns="48294" rtlCol="0"/>
          <a:lstStyle>
            <a:lvl1pPr algn="l">
              <a:defRPr sz="1300"/>
            </a:lvl1pPr>
          </a:lstStyle>
          <a:p>
            <a:endParaRPr lang="en-US"/>
          </a:p>
        </p:txBody>
      </p:sp>
      <p:sp>
        <p:nvSpPr>
          <p:cNvPr id="3" name="Dátum helye 2"/>
          <p:cNvSpPr>
            <a:spLocks noGrp="1"/>
          </p:cNvSpPr>
          <p:nvPr>
            <p:ph type="dt" idx="1"/>
          </p:nvPr>
        </p:nvSpPr>
        <p:spPr>
          <a:xfrm>
            <a:off x="3899900" y="0"/>
            <a:ext cx="2983495" cy="500936"/>
          </a:xfrm>
          <a:prstGeom prst="rect">
            <a:avLst/>
          </a:prstGeom>
        </p:spPr>
        <p:txBody>
          <a:bodyPr vert="horz" lIns="96588" tIns="48294" rIns="96588" bIns="48294" rtlCol="0"/>
          <a:lstStyle>
            <a:lvl1pPr algn="r">
              <a:defRPr sz="1300"/>
            </a:lvl1pPr>
          </a:lstStyle>
          <a:p>
            <a:fld id="{0E9BE180-22D0-490E-B808-C731E636EAB4}" type="datetimeFigureOut">
              <a:rPr lang="en-US" smtClean="0"/>
              <a:pPr/>
              <a:t>4/22/2013</a:t>
            </a:fld>
            <a:endParaRPr lang="en-US"/>
          </a:p>
        </p:txBody>
      </p:sp>
      <p:sp>
        <p:nvSpPr>
          <p:cNvPr id="4" name="Diakép helye 3"/>
          <p:cNvSpPr>
            <a:spLocks noGrp="1" noRot="1" noChangeAspect="1"/>
          </p:cNvSpPr>
          <p:nvPr>
            <p:ph type="sldImg" idx="2"/>
          </p:nvPr>
        </p:nvSpPr>
        <p:spPr>
          <a:xfrm>
            <a:off x="938213" y="750888"/>
            <a:ext cx="5008562" cy="3757612"/>
          </a:xfrm>
          <a:prstGeom prst="rect">
            <a:avLst/>
          </a:prstGeom>
          <a:noFill/>
          <a:ln w="12700">
            <a:solidFill>
              <a:prstClr val="black"/>
            </a:solidFill>
          </a:ln>
        </p:spPr>
        <p:txBody>
          <a:bodyPr vert="horz" lIns="96588" tIns="48294" rIns="96588" bIns="48294" rtlCol="0" anchor="ctr"/>
          <a:lstStyle/>
          <a:p>
            <a:endParaRPr lang="en-US"/>
          </a:p>
        </p:txBody>
      </p:sp>
      <p:sp>
        <p:nvSpPr>
          <p:cNvPr id="5" name="Jegyzetek helye 4"/>
          <p:cNvSpPr>
            <a:spLocks noGrp="1"/>
          </p:cNvSpPr>
          <p:nvPr>
            <p:ph type="body" sz="quarter" idx="3"/>
          </p:nvPr>
        </p:nvSpPr>
        <p:spPr>
          <a:xfrm>
            <a:off x="688499" y="4758889"/>
            <a:ext cx="5507990" cy="4508421"/>
          </a:xfrm>
          <a:prstGeom prst="rect">
            <a:avLst/>
          </a:prstGeom>
        </p:spPr>
        <p:txBody>
          <a:bodyPr vert="horz" lIns="96588" tIns="48294" rIns="96588" bIns="48294"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6" name="Élőláb helye 5"/>
          <p:cNvSpPr>
            <a:spLocks noGrp="1"/>
          </p:cNvSpPr>
          <p:nvPr>
            <p:ph type="ftr" sz="quarter" idx="4"/>
          </p:nvPr>
        </p:nvSpPr>
        <p:spPr>
          <a:xfrm>
            <a:off x="0" y="9516038"/>
            <a:ext cx="2983495" cy="500936"/>
          </a:xfrm>
          <a:prstGeom prst="rect">
            <a:avLst/>
          </a:prstGeom>
        </p:spPr>
        <p:txBody>
          <a:bodyPr vert="horz" lIns="96588" tIns="48294" rIns="96588" bIns="48294" rtlCol="0" anchor="b"/>
          <a:lstStyle>
            <a:lvl1pPr algn="l">
              <a:defRPr sz="1300"/>
            </a:lvl1pPr>
          </a:lstStyle>
          <a:p>
            <a:endParaRPr lang="en-US"/>
          </a:p>
        </p:txBody>
      </p:sp>
      <p:sp>
        <p:nvSpPr>
          <p:cNvPr id="7" name="Dia számának helye 6"/>
          <p:cNvSpPr>
            <a:spLocks noGrp="1"/>
          </p:cNvSpPr>
          <p:nvPr>
            <p:ph type="sldNum" sz="quarter" idx="5"/>
          </p:nvPr>
        </p:nvSpPr>
        <p:spPr>
          <a:xfrm>
            <a:off x="3899900" y="9516038"/>
            <a:ext cx="2983495" cy="500936"/>
          </a:xfrm>
          <a:prstGeom prst="rect">
            <a:avLst/>
          </a:prstGeom>
        </p:spPr>
        <p:txBody>
          <a:bodyPr vert="horz" lIns="96588" tIns="48294" rIns="96588" bIns="48294" rtlCol="0" anchor="b"/>
          <a:lstStyle>
            <a:lvl1pPr algn="r">
              <a:defRPr sz="1300"/>
            </a:lvl1pPr>
          </a:lstStyle>
          <a:p>
            <a:fld id="{C648BE47-7B8A-40E3-B2B4-96F864EA80B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err="1" smtClean="0"/>
              <a:t>gnathostomata</a:t>
            </a:r>
            <a:endParaRPr lang="en-US" dirty="0"/>
          </a:p>
        </p:txBody>
      </p:sp>
      <p:sp>
        <p:nvSpPr>
          <p:cNvPr id="4" name="Dia számának helye 3"/>
          <p:cNvSpPr>
            <a:spLocks noGrp="1"/>
          </p:cNvSpPr>
          <p:nvPr>
            <p:ph type="sldNum" sz="quarter" idx="10"/>
          </p:nvPr>
        </p:nvSpPr>
        <p:spPr/>
        <p:txBody>
          <a:bodyPr/>
          <a:lstStyle/>
          <a:p>
            <a:fld id="{C648BE47-7B8A-40E3-B2B4-96F864EA80BF}"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err="1" smtClean="0"/>
              <a:t>gnathostomata</a:t>
            </a:r>
            <a:endParaRPr lang="en-US" dirty="0"/>
          </a:p>
        </p:txBody>
      </p:sp>
      <p:sp>
        <p:nvSpPr>
          <p:cNvPr id="4" name="Dia számának helye 3"/>
          <p:cNvSpPr>
            <a:spLocks noGrp="1"/>
          </p:cNvSpPr>
          <p:nvPr>
            <p:ph type="sldNum" sz="quarter" idx="10"/>
          </p:nvPr>
        </p:nvSpPr>
        <p:spPr/>
        <p:txBody>
          <a:bodyPr/>
          <a:lstStyle/>
          <a:p>
            <a:fld id="{C648BE47-7B8A-40E3-B2B4-96F864EA80BF}"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err="1" smtClean="0"/>
              <a:t>gnathostomata</a:t>
            </a:r>
            <a:endParaRPr lang="en-US" dirty="0"/>
          </a:p>
        </p:txBody>
      </p:sp>
      <p:sp>
        <p:nvSpPr>
          <p:cNvPr id="4" name="Dia számának helye 3"/>
          <p:cNvSpPr>
            <a:spLocks noGrp="1"/>
          </p:cNvSpPr>
          <p:nvPr>
            <p:ph type="sldNum" sz="quarter" idx="10"/>
          </p:nvPr>
        </p:nvSpPr>
        <p:spPr/>
        <p:txBody>
          <a:bodyPr/>
          <a:lstStyle/>
          <a:p>
            <a:fld id="{C648BE47-7B8A-40E3-B2B4-96F864EA80BF}"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6249" y="1002504"/>
            <a:ext cx="4071087" cy="3434445"/>
          </a:xfrm>
          <a:prstGeom prst="rect">
            <a:avLst/>
          </a:prstGeom>
          <a:solidFill>
            <a:srgbClr val="FFFFFF"/>
          </a:solidFill>
          <a:ln w="9525">
            <a:solidFill>
              <a:srgbClr val="000000"/>
            </a:solidFill>
            <a:miter lim="800000"/>
            <a:headEnd/>
            <a:tailEnd/>
          </a:ln>
          <a:effectLst/>
        </p:spPr>
        <p:txBody>
          <a:bodyPr wrap="none" lIns="86678" tIns="43339" rIns="86678" bIns="43339" anchor="ctr"/>
          <a:lstStyle/>
          <a:p>
            <a:endParaRPr lang="en-US"/>
          </a:p>
        </p:txBody>
      </p:sp>
      <p:sp>
        <p:nvSpPr>
          <p:cNvPr id="4098" name="Text Box 2"/>
          <p:cNvSpPr txBox="1">
            <a:spLocks noGrp="1" noChangeArrowheads="1"/>
          </p:cNvSpPr>
          <p:nvPr>
            <p:ph type="body"/>
          </p:nvPr>
        </p:nvSpPr>
        <p:spPr bwMode="auto">
          <a:xfrm>
            <a:off x="1050468" y="4769009"/>
            <a:ext cx="4789679" cy="3810779"/>
          </a:xfrm>
          <a:prstGeom prst="rect">
            <a:avLst/>
          </a:prstGeom>
          <a:noFill/>
          <a:ln>
            <a:round/>
            <a:headEnd/>
            <a:tailEnd/>
          </a:ln>
        </p:spPr>
        <p:txBody>
          <a:bodyPr lIns="0" tIns="0" rIns="0" bIns="0">
            <a:normAutofit/>
          </a:bodyPr>
          <a:lstStyle/>
          <a:p>
            <a:pPr marL="81261" indent="-81261">
              <a:lnSpc>
                <a:spcPct val="93000"/>
              </a:lnSpc>
              <a:spcBef>
                <a:spcPct val="0"/>
              </a:spcBef>
              <a:buSzPct val="45000"/>
              <a:tabLst>
                <a:tab pos="686202" algn="l"/>
                <a:tab pos="1372404" algn="l"/>
                <a:tab pos="2058606" algn="l"/>
                <a:tab pos="2744807" algn="l"/>
                <a:tab pos="3431009" algn="l"/>
                <a:tab pos="4117211" algn="l"/>
                <a:tab pos="4803413" algn="l"/>
              </a:tabLst>
            </a:pPr>
            <a:r>
              <a:rPr lang="en-GB" dirty="0">
                <a:latin typeface="Arial" charset="0"/>
                <a:ea typeface="msgothic" charset="0"/>
                <a:cs typeface="msgothic" charset="0"/>
              </a:rPr>
              <a:t>A lamprey SPOPL homolog is present and expressed in the </a:t>
            </a:r>
            <a:r>
              <a:rPr lang="en-GB" dirty="0" err="1">
                <a:latin typeface="Arial" charset="0"/>
                <a:ea typeface="msgothic" charset="0"/>
                <a:cs typeface="msgothic" charset="0"/>
              </a:rPr>
              <a:t>germline</a:t>
            </a:r>
            <a:r>
              <a:rPr lang="en-GB" dirty="0">
                <a:latin typeface="Arial" charset="0"/>
                <a:ea typeface="msgothic" charset="0"/>
                <a:cs typeface="msgothic" charset="0"/>
              </a:rPr>
              <a:t> but lost from soma during embryonic development. (A) Polymerase chain reactions were performed using primers that were targeted to a lamprey SPOPL homolog and an internal control (IC). Templates were genomic DNA (</a:t>
            </a:r>
            <a:r>
              <a:rPr lang="en-GB" dirty="0" err="1">
                <a:latin typeface="Arial" charset="0"/>
                <a:ea typeface="msgothic" charset="0"/>
                <a:cs typeface="msgothic" charset="0"/>
              </a:rPr>
              <a:t>gDNA</a:t>
            </a:r>
            <a:r>
              <a:rPr lang="en-GB" dirty="0">
                <a:latin typeface="Arial" charset="0"/>
                <a:ea typeface="msgothic" charset="0"/>
                <a:cs typeface="msgothic" charset="0"/>
              </a:rPr>
              <a:t>) from sperm (S) and blood (B), </a:t>
            </a:r>
            <a:r>
              <a:rPr lang="en-GB" dirty="0" err="1">
                <a:latin typeface="Arial" charset="0"/>
                <a:ea typeface="msgothic" charset="0"/>
                <a:cs typeface="msgothic" charset="0"/>
              </a:rPr>
              <a:t>cDNA</a:t>
            </a:r>
            <a:r>
              <a:rPr lang="en-GB" dirty="0">
                <a:latin typeface="Arial" charset="0"/>
                <a:ea typeface="msgothic" charset="0"/>
                <a:cs typeface="msgothic" charset="0"/>
              </a:rPr>
              <a:t> from adult (A) and juvenile (J) lamprey, RNAs from these same samples, and diH2O (X). Amplifications of genomic DNAs show that the gene is present in sperm but substantially reduced in blood. Amplifications of </a:t>
            </a:r>
            <a:r>
              <a:rPr lang="en-GB" dirty="0" err="1">
                <a:latin typeface="Arial" charset="0"/>
                <a:ea typeface="msgothic" charset="0"/>
                <a:cs typeface="msgothic" charset="0"/>
              </a:rPr>
              <a:t>cDNAs</a:t>
            </a:r>
            <a:r>
              <a:rPr lang="en-GB" dirty="0">
                <a:latin typeface="Arial" charset="0"/>
                <a:ea typeface="msgothic" charset="0"/>
                <a:cs typeface="msgothic" charset="0"/>
              </a:rPr>
              <a:t> reveal expression of the gene in juvenile and adult testes. Failure to amplify fragments from source RNAs rules out the possibility that contaminating genomic DNAs contributed to the amplification of SPOPL fragments from </a:t>
            </a:r>
            <a:r>
              <a:rPr lang="en-GB" dirty="0" err="1">
                <a:latin typeface="Arial" charset="0"/>
                <a:ea typeface="msgothic" charset="0"/>
                <a:cs typeface="msgothic" charset="0"/>
              </a:rPr>
              <a:t>cDNAs</a:t>
            </a:r>
            <a:r>
              <a:rPr lang="en-GB" dirty="0">
                <a:latin typeface="Arial" charset="0"/>
                <a:ea typeface="msgothic" charset="0"/>
                <a:cs typeface="msgothic" charset="0"/>
              </a:rPr>
              <a:t>. Amplified fragments are flanked by size standards (M, 1 kb Plus DNA Ladder; </a:t>
            </a:r>
            <a:r>
              <a:rPr lang="en-GB" dirty="0" err="1">
                <a:latin typeface="Arial" charset="0"/>
                <a:ea typeface="msgothic" charset="0"/>
                <a:cs typeface="msgothic" charset="0"/>
              </a:rPr>
              <a:t>Invitrogen</a:t>
            </a:r>
            <a:r>
              <a:rPr lang="en-GB" dirty="0">
                <a:latin typeface="Arial" charset="0"/>
                <a:ea typeface="msgothic" charset="0"/>
                <a:cs typeface="msgothic" charset="0"/>
              </a:rPr>
              <a:t>). (B) Variation in abundance of SPOPL over embryonic development. The abundance of SPOPL was measured relative to a single-copy gene HMG. Data are plotted relative to the log ratio of these two fragments in sperm DNA. The value for blood is plotted but is not distinguishable from zero. These measurements indicate that loss of SPOPL occurs during early development and is already apparent by day 2 </a:t>
            </a:r>
            <a:r>
              <a:rPr lang="en-GB" dirty="0" err="1">
                <a:latin typeface="Arial" charset="0"/>
                <a:ea typeface="msgothic" charset="0"/>
                <a:cs typeface="msgothic" charset="0"/>
              </a:rPr>
              <a:t>postfertilization</a:t>
            </a:r>
            <a:r>
              <a:rPr lang="en-GB" dirty="0">
                <a:latin typeface="Arial" charset="0"/>
                <a:ea typeface="msgothic" charset="0"/>
                <a:cs typeface="msgothic" charset="0"/>
              </a:rPr>
              <a:t>. A timeline of major embryological events (16) is superimposed on this plot. See Fig. 4 for corresponding </a:t>
            </a:r>
            <a:r>
              <a:rPr lang="en-GB" dirty="0" err="1">
                <a:latin typeface="Arial" charset="0"/>
                <a:ea typeface="msgothic" charset="0"/>
                <a:cs typeface="msgothic" charset="0"/>
              </a:rPr>
              <a:t>Tahara</a:t>
            </a:r>
            <a:r>
              <a:rPr lang="en-GB" dirty="0">
                <a:latin typeface="Arial" charset="0"/>
                <a:ea typeface="msgothic" charset="0"/>
                <a:cs typeface="msgothic" charset="0"/>
              </a:rPr>
              <a:t> (34) stages.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1665B-C24A-4702-B522-6A4334602E03}"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s-ES_tradnl" smtClean="0"/>
              <a:t>Clic para editar título</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s-ES_tradnl" smtClean="0"/>
              <a:t>Clic para editar título</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4251665B-C24A-4702-B522-6A4334602E03}"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s-ES_tradnl" smtClean="0"/>
              <a:t>Clic para editar título</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4251665B-C24A-4702-B522-6A4334602E03}"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alternativo">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s-ES_tradnl" smtClean="0"/>
              <a:t>Clic para editar título</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4251665B-C24A-4702-B522-6A4334602E03}"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bjetos, imagen y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s-ES_tradnl" smtClean="0"/>
              <a:t>Clic para editar título</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s-ES_tradnl" smtClean="0"/>
              <a:t>Arrastre la imagen al marcador de posición o haga clic en el icono para agregar</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imágenes con título">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s-ES_tradnl" smtClean="0"/>
              <a:t>Clic para editar título</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4251665B-C24A-4702-B522-6A4334602E03}"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s-ES_tradnl" smtClean="0"/>
              <a:t>Clic para editar título</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4251665B-C24A-4702-B522-6A4334602E03}"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s-ES_tradnl" smtClean="0"/>
              <a:t>Arrastre la imagen al marcador de posición o haga clic en el icono para agregar</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s-ES_tradnl" smtClean="0"/>
              <a:t>Clic para editar título</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s-ES_tradnl" smtClean="0"/>
              <a:t>Clic para editar título</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s-ES_tradnl" smtClean="0"/>
              <a:t>Haga clic para modificar el estilo de texto del patrón</a:t>
            </a:r>
          </a:p>
        </p:txBody>
      </p:sp>
      <p:sp>
        <p:nvSpPr>
          <p:cNvPr id="4" name="Date Placeholder 3"/>
          <p:cNvSpPr>
            <a:spLocks noGrp="1"/>
          </p:cNvSpPr>
          <p:nvPr>
            <p:ph type="dt" sz="half" idx="10"/>
          </p:nvPr>
        </p:nvSpPr>
        <p:spPr/>
        <p:txBody>
          <a:bodyPr/>
          <a:lstStyle/>
          <a:p>
            <a:fld id="{4251665B-C24A-4702-B522-6A4334602E03}"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ción con imagen">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s-ES_tradnl" smtClean="0"/>
              <a:t>Arrastre la imagen al marcador de posición o haga clic en el icono para agregar</a:t>
            </a:r>
            <a:endParaRPr/>
          </a:p>
        </p:txBody>
      </p:sp>
      <p:sp>
        <p:nvSpPr>
          <p:cNvPr id="4" name="Date Placeholder 3"/>
          <p:cNvSpPr>
            <a:spLocks noGrp="1"/>
          </p:cNvSpPr>
          <p:nvPr>
            <p:ph type="dt" sz="half" idx="10"/>
          </p:nvPr>
        </p:nvSpPr>
        <p:spPr/>
        <p:txBody>
          <a:bodyPr/>
          <a:lstStyle/>
          <a:p>
            <a:fld id="{4251665B-C24A-4702-B522-6A4334602E03}"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s-ES_tradnl" smtClean="0"/>
              <a:t>Clic para editar título</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pPr/>
              <a:t>4/22/2013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4251665B-C24A-4702-B522-6A4334602E03}" type="datetimeFigureOut">
              <a:rPr lang="en-US" smtClean="0"/>
              <a:pPr/>
              <a:t>4/22/2013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pPr/>
              <a:t>4/22/2013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pPr/>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4251665B-C24A-4702-B522-6A4334602E03}" type="datetimeFigureOut">
              <a:rPr lang="en-US" smtClean="0"/>
              <a:pPr/>
              <a:t>4/22/2013</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pPr/>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s-ES_tradnl" smtClean="0"/>
              <a:t>Clic para editar título</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PowerPoint_97-2003_bemutat_1.ppt"/><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PowerPoint_97-2003_bemutat_2.ppt"/><Relationship Id="rId2" Type="http://schemas.openxmlformats.org/officeDocument/2006/relationships/slideLayout" Target="../slideLayouts/slideLayout9.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A </a:t>
            </a:r>
            <a:r>
              <a:rPr lang="es-ES" dirty="0" err="1" smtClean="0"/>
              <a:t>tengeri</a:t>
            </a:r>
            <a:r>
              <a:rPr lang="es-ES" dirty="0" smtClean="0"/>
              <a:t> </a:t>
            </a:r>
            <a:r>
              <a:rPr lang="es-ES" dirty="0" err="1" smtClean="0"/>
              <a:t>ingola</a:t>
            </a:r>
            <a:r>
              <a:rPr lang="es-ES" dirty="0" smtClean="0"/>
              <a:t> </a:t>
            </a:r>
            <a:r>
              <a:rPr lang="es-ES" dirty="0" err="1" smtClean="0"/>
              <a:t>genom</a:t>
            </a:r>
            <a:r>
              <a:rPr lang="es-ES" dirty="0" smtClean="0"/>
              <a:t> </a:t>
            </a:r>
            <a:r>
              <a:rPr lang="es-ES" dirty="0" err="1" smtClean="0"/>
              <a:t>program</a:t>
            </a:r>
            <a:endParaRPr lang="es-ES" dirty="0"/>
          </a:p>
        </p:txBody>
      </p:sp>
      <p:sp>
        <p:nvSpPr>
          <p:cNvPr id="3" name="Subtítulo 2"/>
          <p:cNvSpPr>
            <a:spLocks noGrp="1"/>
          </p:cNvSpPr>
          <p:nvPr>
            <p:ph type="subTitle" idx="1"/>
          </p:nvPr>
        </p:nvSpPr>
        <p:spPr/>
        <p:txBody>
          <a:bodyPr/>
          <a:lstStyle/>
          <a:p>
            <a:endParaRPr lang="es-ES"/>
          </a:p>
        </p:txBody>
      </p:sp>
      <p:pic>
        <p:nvPicPr>
          <p:cNvPr id="4" name="Kép 3" descr="index.jpg"/>
          <p:cNvPicPr>
            <a:picLocks noChangeAspect="1"/>
          </p:cNvPicPr>
          <p:nvPr/>
        </p:nvPicPr>
        <p:blipFill>
          <a:blip r:embed="rId2" cstate="print"/>
          <a:stretch>
            <a:fillRect/>
          </a:stretch>
        </p:blipFill>
        <p:spPr>
          <a:xfrm>
            <a:off x="3777521" y="2510567"/>
            <a:ext cx="4706912" cy="3132236"/>
          </a:xfrm>
          <a:prstGeom prst="rect">
            <a:avLst/>
          </a:prstGeom>
        </p:spPr>
      </p:pic>
    </p:spTree>
    <p:extLst>
      <p:ext uri="{BB962C8B-B14F-4D97-AF65-F5344CB8AC3E}">
        <p14:creationId xmlns:p14="http://schemas.microsoft.com/office/powerpoint/2010/main" xmlns="" val="2860731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hu-HU" dirty="0" smtClean="0"/>
              <a:t>Az </a:t>
            </a:r>
            <a:r>
              <a:rPr lang="hu-HU" dirty="0" err="1" smtClean="0"/>
              <a:t>ingolnapopuláció</a:t>
            </a:r>
            <a:r>
              <a:rPr lang="hu-HU" dirty="0" smtClean="0"/>
              <a:t> szabályozása</a:t>
            </a:r>
            <a:endParaRPr lang="es-ES" dirty="0"/>
          </a:p>
        </p:txBody>
      </p:sp>
      <p:sp>
        <p:nvSpPr>
          <p:cNvPr id="3" name="Marcador de contenido 2"/>
          <p:cNvSpPr>
            <a:spLocks noGrp="1"/>
          </p:cNvSpPr>
          <p:nvPr>
            <p:ph idx="1"/>
          </p:nvPr>
        </p:nvSpPr>
        <p:spPr>
          <a:xfrm>
            <a:off x="567299" y="2133600"/>
            <a:ext cx="7076747" cy="3992563"/>
          </a:xfrm>
        </p:spPr>
        <p:txBody>
          <a:bodyPr/>
          <a:lstStyle/>
          <a:p>
            <a:pPr>
              <a:lnSpc>
                <a:spcPct val="150000"/>
              </a:lnSpc>
            </a:pPr>
            <a:r>
              <a:rPr lang="hu-HU" sz="2000" dirty="0" smtClean="0"/>
              <a:t>Nagy- tavak környékén óriási károkat okoz </a:t>
            </a:r>
          </a:p>
          <a:p>
            <a:pPr>
              <a:lnSpc>
                <a:spcPct val="150000"/>
              </a:lnSpc>
            </a:pPr>
            <a:r>
              <a:rPr lang="hu-HU" sz="2000" dirty="0" smtClean="0"/>
              <a:t>Akár 90 cm-es</a:t>
            </a:r>
          </a:p>
          <a:p>
            <a:pPr>
              <a:lnSpc>
                <a:spcPct val="150000"/>
              </a:lnSpc>
            </a:pPr>
            <a:r>
              <a:rPr lang="hu-HU" sz="2000" dirty="0" smtClean="0"/>
              <a:t>Komplex kommunikáció </a:t>
            </a:r>
            <a:r>
              <a:rPr lang="hu-HU" sz="2000" dirty="0" err="1" smtClean="0"/>
              <a:t>feromonok</a:t>
            </a:r>
            <a:r>
              <a:rPr lang="hu-HU" sz="2000" dirty="0" smtClean="0"/>
              <a:t> segítségével</a:t>
            </a:r>
          </a:p>
          <a:p>
            <a:pPr>
              <a:lnSpc>
                <a:spcPct val="150000"/>
              </a:lnSpc>
            </a:pPr>
            <a:r>
              <a:rPr lang="hu-HU" sz="2000" dirty="0" smtClean="0"/>
              <a:t>Migrációs, párzási …</a:t>
            </a:r>
          </a:p>
          <a:p>
            <a:pPr>
              <a:lnSpc>
                <a:spcPct val="150000"/>
              </a:lnSpc>
              <a:buNone/>
            </a:pPr>
            <a:r>
              <a:rPr lang="hu-HU" sz="2000" dirty="0" smtClean="0"/>
              <a:t>         veszély jelzése</a:t>
            </a:r>
          </a:p>
          <a:p>
            <a:endParaRPr lang="es-ES" dirty="0"/>
          </a:p>
        </p:txBody>
      </p:sp>
      <p:pic>
        <p:nvPicPr>
          <p:cNvPr id="4" name="Kép 3" descr="images.jpg"/>
          <p:cNvPicPr>
            <a:picLocks noChangeAspect="1"/>
          </p:cNvPicPr>
          <p:nvPr/>
        </p:nvPicPr>
        <p:blipFill>
          <a:blip r:embed="rId2" cstate="print"/>
          <a:stretch>
            <a:fillRect/>
          </a:stretch>
        </p:blipFill>
        <p:spPr>
          <a:xfrm>
            <a:off x="5339536" y="4326302"/>
            <a:ext cx="3804464" cy="2531698"/>
          </a:xfrm>
          <a:prstGeom prst="rect">
            <a:avLst/>
          </a:prstGeom>
        </p:spPr>
      </p:pic>
      <p:pic>
        <p:nvPicPr>
          <p:cNvPr id="5" name="Kép 4" descr="Boca_de_lamprea.1_-_Aquarium_Finisterrae.JPG"/>
          <p:cNvPicPr>
            <a:picLocks noChangeAspect="1"/>
          </p:cNvPicPr>
          <p:nvPr/>
        </p:nvPicPr>
        <p:blipFill>
          <a:blip r:embed="rId3" cstate="print"/>
          <a:stretch>
            <a:fillRect/>
          </a:stretch>
        </p:blipFill>
        <p:spPr>
          <a:xfrm>
            <a:off x="6350000" y="2230802"/>
            <a:ext cx="2794000" cy="2095500"/>
          </a:xfrm>
          <a:prstGeom prst="rect">
            <a:avLst/>
          </a:prstGeom>
        </p:spPr>
      </p:pic>
    </p:spTree>
    <p:extLst>
      <p:ext uri="{BB962C8B-B14F-4D97-AF65-F5344CB8AC3E}">
        <p14:creationId xmlns:p14="http://schemas.microsoft.com/office/powerpoint/2010/main" xmlns="" val="2826271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1079292" y="2443397"/>
            <a:ext cx="7075357" cy="646331"/>
          </a:xfrm>
          <a:prstGeom prst="rect">
            <a:avLst/>
          </a:prstGeom>
          <a:noFill/>
        </p:spPr>
        <p:txBody>
          <a:bodyPr wrap="square" rtlCol="0">
            <a:spAutoFit/>
          </a:bodyPr>
          <a:lstStyle/>
          <a:p>
            <a:pPr algn="ctr"/>
            <a:r>
              <a:rPr lang="hu-HU" sz="3600" b="1" dirty="0" smtClean="0"/>
              <a:t>Köszönöm a figyelmet</a:t>
            </a:r>
            <a:r>
              <a:rPr lang="hu-HU" sz="3600" dirty="0" smtClean="0"/>
              <a:t>!</a:t>
            </a:r>
            <a:endParaRPr 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Érvek</a:t>
            </a:r>
            <a:r>
              <a:rPr lang="es-ES" dirty="0" smtClean="0"/>
              <a:t> a </a:t>
            </a:r>
            <a:r>
              <a:rPr lang="es-ES" dirty="0" err="1" smtClean="0"/>
              <a:t>genomszekvenálás</a:t>
            </a:r>
            <a:r>
              <a:rPr lang="es-ES" dirty="0" smtClean="0"/>
              <a:t> </a:t>
            </a:r>
            <a:r>
              <a:rPr lang="es-ES" dirty="0" err="1" smtClean="0"/>
              <a:t>mellett</a:t>
            </a:r>
            <a:endParaRPr lang="es-ES" dirty="0"/>
          </a:p>
        </p:txBody>
      </p:sp>
      <p:sp>
        <p:nvSpPr>
          <p:cNvPr id="3" name="Marcador de contenido 2"/>
          <p:cNvSpPr>
            <a:spLocks noGrp="1"/>
          </p:cNvSpPr>
          <p:nvPr>
            <p:ph idx="1"/>
          </p:nvPr>
        </p:nvSpPr>
        <p:spPr>
          <a:xfrm>
            <a:off x="1781503" y="2443397"/>
            <a:ext cx="7076747" cy="3992563"/>
          </a:xfrm>
        </p:spPr>
        <p:txBody>
          <a:bodyPr>
            <a:normAutofit/>
          </a:bodyPr>
          <a:lstStyle/>
          <a:p>
            <a:pPr marL="514350" indent="-514350">
              <a:buFont typeface="+mj-lt"/>
              <a:buAutoNum type="arabicPeriod"/>
            </a:pPr>
            <a:r>
              <a:rPr lang="hu-HU" sz="2800" dirty="0" smtClean="0"/>
              <a:t>Gazdasági érdek</a:t>
            </a:r>
            <a:endParaRPr lang="es-ES" sz="2800" dirty="0" smtClean="0"/>
          </a:p>
          <a:p>
            <a:pPr marL="457200" indent="-457200">
              <a:buFont typeface="+mj-lt"/>
              <a:buAutoNum type="arabicPeriod"/>
            </a:pPr>
            <a:r>
              <a:rPr lang="es-ES" sz="2800" dirty="0" smtClean="0"/>
              <a:t>Evolúciós megk</a:t>
            </a:r>
            <a:r>
              <a:rPr lang="hu-HU" sz="2800" dirty="0" smtClean="0"/>
              <a:t>ö</a:t>
            </a:r>
            <a:r>
              <a:rPr lang="es-ES" sz="2800" dirty="0" smtClean="0"/>
              <a:t>zelítés</a:t>
            </a:r>
            <a:r>
              <a:rPr lang="hu-HU" sz="2800" dirty="0" smtClean="0"/>
              <a:t>, konzervációbiológiai cél</a:t>
            </a:r>
            <a:endParaRPr lang="es-ES" sz="2800" dirty="0" smtClean="0"/>
          </a:p>
          <a:p>
            <a:pPr marL="457200" indent="-457200">
              <a:buFont typeface="+mj-lt"/>
              <a:buAutoNum type="arabicPeriod"/>
            </a:pPr>
            <a:r>
              <a:rPr lang="hu-HU" sz="2800" dirty="0" smtClean="0"/>
              <a:t>Alapkutatás kiszolgálása, m</a:t>
            </a:r>
            <a:r>
              <a:rPr lang="es-ES" sz="2800" dirty="0" smtClean="0"/>
              <a:t>eglepetések</a:t>
            </a:r>
            <a:endParaRPr lang="es-ES" sz="2800" dirty="0"/>
          </a:p>
        </p:txBody>
      </p:sp>
    </p:spTree>
    <p:extLst>
      <p:ext uri="{BB962C8B-B14F-4D97-AF65-F5344CB8AC3E}">
        <p14:creationId xmlns:p14="http://schemas.microsoft.com/office/powerpoint/2010/main" xmlns="" val="1099473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p:txBody>
          <a:bodyPr>
            <a:normAutofit/>
          </a:bodyPr>
          <a:lstStyle/>
          <a:p>
            <a:pPr marL="0" indent="0" algn="ctr">
              <a:buNone/>
            </a:pPr>
            <a:r>
              <a:rPr lang="es-ES" sz="3200" b="1" dirty="0" smtClean="0"/>
              <a:t>Genome 10K</a:t>
            </a:r>
            <a:endParaRPr lang="hu-HU" sz="3200" b="1" dirty="0" smtClean="0"/>
          </a:p>
          <a:p>
            <a:pPr marL="0" indent="0">
              <a:lnSpc>
                <a:spcPct val="150000"/>
              </a:lnSpc>
              <a:buFont typeface="Arial" pitchFamily="34" charset="0"/>
              <a:buChar char="•"/>
            </a:pPr>
            <a:r>
              <a:rPr lang="hu-HU" sz="2000" dirty="0" smtClean="0"/>
              <a:t>Néhány éven belül körülbelül 10000 gerinces genomjának </a:t>
            </a:r>
            <a:r>
              <a:rPr lang="hu-HU" sz="2000" dirty="0" err="1" smtClean="0"/>
              <a:t>megszekvenálása</a:t>
            </a:r>
            <a:endParaRPr lang="hu-HU" sz="2000" dirty="0" smtClean="0"/>
          </a:p>
          <a:p>
            <a:pPr marL="0" indent="0">
              <a:lnSpc>
                <a:spcPct val="150000"/>
              </a:lnSpc>
              <a:buFont typeface="Arial" pitchFamily="34" charset="0"/>
              <a:buChar char="•"/>
            </a:pPr>
            <a:r>
              <a:rPr lang="hu-HU" sz="2000" dirty="0" smtClean="0"/>
              <a:t>David </a:t>
            </a:r>
            <a:r>
              <a:rPr lang="hu-HU" sz="2000" dirty="0" err="1" smtClean="0"/>
              <a:t>Haussler</a:t>
            </a:r>
            <a:r>
              <a:rPr lang="hu-HU" sz="2000" dirty="0" smtClean="0"/>
              <a:t>, Oliver </a:t>
            </a:r>
            <a:r>
              <a:rPr lang="hu-HU" sz="2000" dirty="0" err="1" smtClean="0"/>
              <a:t>Ryder</a:t>
            </a:r>
            <a:r>
              <a:rPr lang="hu-HU" sz="2000" dirty="0" smtClean="0"/>
              <a:t>, and Stephen </a:t>
            </a:r>
            <a:r>
              <a:rPr lang="hu-HU" sz="2000" dirty="0" err="1" smtClean="0"/>
              <a:t>O'Brien</a:t>
            </a:r>
            <a:r>
              <a:rPr lang="hu-HU" sz="2000" dirty="0" smtClean="0"/>
              <a:t> (2009)</a:t>
            </a:r>
          </a:p>
          <a:p>
            <a:pPr marL="0" indent="0">
              <a:lnSpc>
                <a:spcPct val="150000"/>
              </a:lnSpc>
              <a:buFont typeface="Arial" pitchFamily="34" charset="0"/>
              <a:buChar char="•"/>
            </a:pPr>
            <a:r>
              <a:rPr lang="hu-HU" sz="2000" dirty="0" smtClean="0"/>
              <a:t>Tengeri </a:t>
            </a:r>
            <a:r>
              <a:rPr lang="hu-HU" sz="2000" dirty="0" err="1" smtClean="0"/>
              <a:t>ingola</a:t>
            </a:r>
            <a:r>
              <a:rPr lang="hu-HU" sz="2000" dirty="0" smtClean="0"/>
              <a:t>: </a:t>
            </a:r>
            <a:r>
              <a:rPr lang="en-US" sz="2000" dirty="0" smtClean="0"/>
              <a:t>Washington </a:t>
            </a:r>
            <a:r>
              <a:rPr lang="en-US" sz="2000" dirty="0" err="1" smtClean="0"/>
              <a:t>Egyetem</a:t>
            </a:r>
            <a:r>
              <a:rPr lang="en-US" sz="2000" dirty="0" smtClean="0"/>
              <a:t> </a:t>
            </a:r>
            <a:r>
              <a:rPr lang="en-US" sz="2000" dirty="0" err="1" smtClean="0"/>
              <a:t>genomikai</a:t>
            </a:r>
            <a:r>
              <a:rPr lang="en-US" sz="2000" dirty="0" smtClean="0"/>
              <a:t> </a:t>
            </a:r>
            <a:r>
              <a:rPr lang="en-US" sz="2000" dirty="0" err="1" smtClean="0"/>
              <a:t>központja</a:t>
            </a:r>
            <a:r>
              <a:rPr lang="en-US" sz="2000" dirty="0" smtClean="0"/>
              <a:t> </a:t>
            </a:r>
            <a:r>
              <a:rPr lang="hu-HU" sz="2000" dirty="0" smtClean="0"/>
              <a:t> végzi, NIH finanszírozza</a:t>
            </a:r>
          </a:p>
          <a:p>
            <a:pPr marL="0" indent="0" algn="ctr">
              <a:buNone/>
            </a:pPr>
            <a:endParaRPr lang="es-ES" sz="3200" dirty="0" smtClean="0"/>
          </a:p>
          <a:p>
            <a:pPr>
              <a:buFont typeface="Arial"/>
              <a:buChar char="•"/>
            </a:pPr>
            <a:endParaRPr lang="es-ES" sz="2800" dirty="0"/>
          </a:p>
        </p:txBody>
      </p:sp>
      <p:sp>
        <p:nvSpPr>
          <p:cNvPr id="4" name="Título 3"/>
          <p:cNvSpPr>
            <a:spLocks noGrp="1"/>
          </p:cNvSpPr>
          <p:nvPr>
            <p:ph type="title"/>
          </p:nvPr>
        </p:nvSpPr>
        <p:spPr/>
        <p:txBody>
          <a:bodyPr>
            <a:normAutofit fontScale="90000"/>
          </a:bodyPr>
          <a:lstStyle/>
          <a:p>
            <a:r>
              <a:rPr lang="es-ES" dirty="0" err="1" smtClean="0"/>
              <a:t>Minden</a:t>
            </a:r>
            <a:r>
              <a:rPr lang="es-ES" dirty="0" smtClean="0"/>
              <a:t> </a:t>
            </a:r>
            <a:r>
              <a:rPr lang="es-ES" dirty="0" err="1" smtClean="0"/>
              <a:t>faj</a:t>
            </a:r>
            <a:r>
              <a:rPr lang="es-ES" dirty="0" smtClean="0"/>
              <a:t> </a:t>
            </a:r>
            <a:r>
              <a:rPr lang="es-ES" dirty="0" err="1" smtClean="0"/>
              <a:t>genomja</a:t>
            </a:r>
            <a:r>
              <a:rPr lang="es-ES" dirty="0" smtClean="0"/>
              <a:t> </a:t>
            </a:r>
            <a:r>
              <a:rPr lang="es-ES" dirty="0" err="1" smtClean="0"/>
              <a:t>érdekes</a:t>
            </a:r>
            <a:r>
              <a:rPr lang="es-ES" dirty="0" smtClean="0"/>
              <a:t>….</a:t>
            </a:r>
            <a:endParaRPr lang="es-ES" dirty="0"/>
          </a:p>
        </p:txBody>
      </p:sp>
      <p:pic>
        <p:nvPicPr>
          <p:cNvPr id="11" name="Marcador de posición de imagen 10" descr="coordinators_0409.jpg"/>
          <p:cNvPicPr>
            <a:picLocks noGrp="1" noChangeAspect="1"/>
          </p:cNvPicPr>
          <p:nvPr>
            <p:ph type="pic" sz="quarter" idx="13"/>
          </p:nvPr>
        </p:nvPicPr>
        <p:blipFill>
          <a:blip r:embed="rId2" cstate="print">
            <a:extLst>
              <a:ext uri="{28A0092B-C50C-407E-A947-70E740481C1C}">
                <a14:useLocalDpi xmlns:a14="http://schemas.microsoft.com/office/drawing/2010/main" xmlns="" val="0"/>
              </a:ext>
            </a:extLst>
          </a:blip>
          <a:srcRect t="8887" b="8887"/>
          <a:stretch>
            <a:fillRect/>
          </a:stretch>
        </p:blipFill>
        <p:spPr/>
      </p:pic>
    </p:spTree>
    <p:extLst>
      <p:ext uri="{BB962C8B-B14F-4D97-AF65-F5344CB8AC3E}">
        <p14:creationId xmlns:p14="http://schemas.microsoft.com/office/powerpoint/2010/main" xmlns="" val="415769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zövegdoboz 7"/>
          <p:cNvSpPr txBox="1"/>
          <p:nvPr/>
        </p:nvSpPr>
        <p:spPr>
          <a:xfrm>
            <a:off x="314793" y="569625"/>
            <a:ext cx="8529404" cy="584775"/>
          </a:xfrm>
          <a:prstGeom prst="rect">
            <a:avLst/>
          </a:prstGeom>
          <a:solidFill>
            <a:schemeClr val="tx1">
              <a:lumMod val="65000"/>
              <a:lumOff val="35000"/>
            </a:schemeClr>
          </a:solidFill>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hu-HU" sz="3200" b="1" spc="300" dirty="0" smtClean="0">
                <a:ln w="1905"/>
                <a:solidFill>
                  <a:schemeClr val="bg1"/>
                </a:solidFill>
                <a:latin typeface="+mj-lt"/>
              </a:rPr>
              <a:t>Gerinces evolúció</a:t>
            </a:r>
            <a:endParaRPr lang="en-US" sz="3200" b="1" spc="300" dirty="0">
              <a:ln w="1905"/>
              <a:solidFill>
                <a:schemeClr val="bg1"/>
              </a:solidFill>
              <a:latin typeface="+mj-lt"/>
            </a:endParaRPr>
          </a:p>
        </p:txBody>
      </p:sp>
      <p:sp>
        <p:nvSpPr>
          <p:cNvPr id="15" name="Tartalom helye 14"/>
          <p:cNvSpPr>
            <a:spLocks noGrp="1"/>
          </p:cNvSpPr>
          <p:nvPr>
            <p:ph idx="1"/>
          </p:nvPr>
        </p:nvSpPr>
        <p:spPr>
          <a:xfrm>
            <a:off x="4783567" y="1298762"/>
            <a:ext cx="4069080" cy="4827401"/>
          </a:xfrm>
        </p:spPr>
        <p:txBody>
          <a:bodyPr/>
          <a:lstStyle/>
          <a:p>
            <a:pPr>
              <a:buFont typeface="Arial" pitchFamily="34" charset="0"/>
              <a:buChar char="•"/>
            </a:pPr>
            <a:endParaRPr lang="hu-HU" dirty="0" smtClean="0"/>
          </a:p>
          <a:p>
            <a:endParaRPr lang="en-US" dirty="0"/>
          </a:p>
        </p:txBody>
      </p:sp>
      <p:sp>
        <p:nvSpPr>
          <p:cNvPr id="16" name="Szöveg helye 15"/>
          <p:cNvSpPr>
            <a:spLocks noGrp="1"/>
          </p:cNvSpPr>
          <p:nvPr>
            <p:ph type="body" sz="half" idx="2"/>
          </p:nvPr>
        </p:nvSpPr>
        <p:spPr>
          <a:xfrm>
            <a:off x="268940" y="1723869"/>
            <a:ext cx="8020621" cy="4751882"/>
          </a:xfrm>
        </p:spPr>
        <p:txBody>
          <a:bodyPr>
            <a:normAutofit/>
          </a:bodyPr>
          <a:lstStyle/>
          <a:p>
            <a:pPr marL="514350" indent="-514350" algn="l">
              <a:buFont typeface="Arial" pitchFamily="34" charset="0"/>
              <a:buChar char="•"/>
            </a:pPr>
            <a:endParaRPr lang="hu-HU" sz="2000" i="1" dirty="0" smtClean="0"/>
          </a:p>
          <a:p>
            <a:pPr marL="514350" indent="-514350" algn="l">
              <a:buFont typeface="Arial" pitchFamily="34" charset="0"/>
              <a:buChar char="•"/>
            </a:pPr>
            <a:endParaRPr lang="en-US" sz="2000" i="1" dirty="0"/>
          </a:p>
        </p:txBody>
      </p:sp>
      <p:pic>
        <p:nvPicPr>
          <p:cNvPr id="6" name="Kép 5" descr="evo.jpg"/>
          <p:cNvPicPr>
            <a:picLocks noChangeAspect="1"/>
          </p:cNvPicPr>
          <p:nvPr/>
        </p:nvPicPr>
        <p:blipFill>
          <a:blip r:embed="rId3" cstate="print"/>
          <a:stretch>
            <a:fillRect/>
          </a:stretch>
        </p:blipFill>
        <p:spPr>
          <a:xfrm>
            <a:off x="314793" y="1723869"/>
            <a:ext cx="4790929" cy="4008411"/>
          </a:xfrm>
          <a:prstGeom prst="rect">
            <a:avLst/>
          </a:prstGeom>
        </p:spPr>
      </p:pic>
      <p:sp>
        <p:nvSpPr>
          <p:cNvPr id="9" name="Szövegdoboz 8"/>
          <p:cNvSpPr txBox="1"/>
          <p:nvPr/>
        </p:nvSpPr>
        <p:spPr>
          <a:xfrm>
            <a:off x="5291528" y="1298762"/>
            <a:ext cx="3561119" cy="2400657"/>
          </a:xfrm>
          <a:prstGeom prst="rect">
            <a:avLst/>
          </a:prstGeom>
          <a:noFill/>
        </p:spPr>
        <p:txBody>
          <a:bodyPr wrap="square" rtlCol="0">
            <a:spAutoFit/>
          </a:bodyPr>
          <a:lstStyle/>
          <a:p>
            <a:pPr>
              <a:lnSpc>
                <a:spcPct val="150000"/>
              </a:lnSpc>
              <a:buFont typeface="Arial" pitchFamily="34" charset="0"/>
              <a:buChar char="•"/>
            </a:pPr>
            <a:r>
              <a:rPr lang="hu-HU" sz="2000" dirty="0" err="1" smtClean="0"/>
              <a:t>Ingolák</a:t>
            </a:r>
            <a:r>
              <a:rPr lang="hu-HU" sz="2000" dirty="0" smtClean="0"/>
              <a:t> alapi helyzetű </a:t>
            </a:r>
            <a:r>
              <a:rPr lang="hu-HU" sz="2000" dirty="0" err="1" smtClean="0"/>
              <a:t>külcsoport</a:t>
            </a:r>
            <a:r>
              <a:rPr lang="hu-HU" sz="2000" dirty="0" smtClean="0"/>
              <a:t> az állkapcsos gerincesek evolúciójában</a:t>
            </a:r>
          </a:p>
          <a:p>
            <a:pPr>
              <a:lnSpc>
                <a:spcPct val="150000"/>
              </a:lnSpc>
              <a:buFont typeface="Arial" pitchFamily="34" charset="0"/>
              <a:buChar char="•"/>
            </a:pPr>
            <a:r>
              <a:rPr lang="hu-HU" sz="2000" dirty="0" err="1" smtClean="0"/>
              <a:t>Mielinhüvely</a:t>
            </a:r>
            <a:r>
              <a:rPr lang="hu-HU" sz="2000" dirty="0" smtClean="0"/>
              <a:t>, adaptív immunrendszer, páros végtagok</a:t>
            </a:r>
            <a:endParaRPr lang="en-US" sz="2000" dirty="0"/>
          </a:p>
        </p:txBody>
      </p:sp>
      <p:sp>
        <p:nvSpPr>
          <p:cNvPr id="10" name="Szövegdoboz 9"/>
          <p:cNvSpPr txBox="1"/>
          <p:nvPr/>
        </p:nvSpPr>
        <p:spPr>
          <a:xfrm>
            <a:off x="3192905" y="5563003"/>
            <a:ext cx="2098623" cy="338554"/>
          </a:xfrm>
          <a:prstGeom prst="rect">
            <a:avLst/>
          </a:prstGeom>
          <a:noFill/>
        </p:spPr>
        <p:txBody>
          <a:bodyPr wrap="square" rtlCol="0">
            <a:spAutoFit/>
          </a:bodyPr>
          <a:lstStyle/>
          <a:p>
            <a:r>
              <a:rPr lang="hu-HU" sz="1600" i="1" dirty="0" smtClean="0"/>
              <a:t>Smith et </a:t>
            </a:r>
            <a:r>
              <a:rPr lang="hu-HU" sz="1600" i="1" dirty="0" err="1" smtClean="0"/>
              <a:t>al</a:t>
            </a:r>
            <a:r>
              <a:rPr lang="hu-HU" sz="1600" i="1" dirty="0" smtClean="0"/>
              <a:t>. (2013)</a:t>
            </a:r>
            <a:endParaRPr lang="en-US" sz="16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zövegdoboz 7"/>
          <p:cNvSpPr txBox="1"/>
          <p:nvPr/>
        </p:nvSpPr>
        <p:spPr>
          <a:xfrm>
            <a:off x="314793" y="569625"/>
            <a:ext cx="8529404" cy="584775"/>
          </a:xfrm>
          <a:prstGeom prst="rect">
            <a:avLst/>
          </a:prstGeom>
          <a:solidFill>
            <a:schemeClr val="tx1">
              <a:lumMod val="65000"/>
              <a:lumOff val="35000"/>
            </a:schemeClr>
          </a:solidFill>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hu-HU" sz="3200" b="1" spc="300" dirty="0" smtClean="0">
                <a:ln w="1905"/>
                <a:solidFill>
                  <a:schemeClr val="bg1"/>
                </a:solidFill>
                <a:latin typeface="+mj-lt"/>
              </a:rPr>
              <a:t>Gerinces evolúció</a:t>
            </a:r>
            <a:endParaRPr lang="en-US" sz="3200" b="1" spc="300" dirty="0">
              <a:ln w="1905"/>
              <a:solidFill>
                <a:schemeClr val="bg1"/>
              </a:solidFill>
              <a:latin typeface="+mj-lt"/>
            </a:endParaRPr>
          </a:p>
        </p:txBody>
      </p:sp>
      <p:sp>
        <p:nvSpPr>
          <p:cNvPr id="15" name="Tartalom helye 14"/>
          <p:cNvSpPr>
            <a:spLocks noGrp="1"/>
          </p:cNvSpPr>
          <p:nvPr>
            <p:ph idx="1"/>
          </p:nvPr>
        </p:nvSpPr>
        <p:spPr>
          <a:xfrm>
            <a:off x="4783567" y="1298762"/>
            <a:ext cx="4069080" cy="4827401"/>
          </a:xfrm>
        </p:spPr>
        <p:txBody>
          <a:bodyPr/>
          <a:lstStyle/>
          <a:p>
            <a:pPr>
              <a:buFont typeface="Arial" pitchFamily="34" charset="0"/>
              <a:buChar char="•"/>
            </a:pPr>
            <a:endParaRPr lang="hu-HU" dirty="0" smtClean="0"/>
          </a:p>
          <a:p>
            <a:endParaRPr lang="en-US" dirty="0"/>
          </a:p>
        </p:txBody>
      </p:sp>
      <p:sp>
        <p:nvSpPr>
          <p:cNvPr id="16" name="Szöveg helye 15"/>
          <p:cNvSpPr>
            <a:spLocks noGrp="1"/>
          </p:cNvSpPr>
          <p:nvPr>
            <p:ph type="body" sz="half" idx="2"/>
          </p:nvPr>
        </p:nvSpPr>
        <p:spPr>
          <a:xfrm>
            <a:off x="268940" y="1723869"/>
            <a:ext cx="8020621" cy="4751882"/>
          </a:xfrm>
        </p:spPr>
        <p:txBody>
          <a:bodyPr>
            <a:normAutofit/>
          </a:bodyPr>
          <a:lstStyle/>
          <a:p>
            <a:pPr marL="514350" indent="-514350" algn="l">
              <a:buFont typeface="Arial" pitchFamily="34" charset="0"/>
              <a:buChar char="•"/>
            </a:pPr>
            <a:endParaRPr lang="hu-HU" sz="2000" i="1" dirty="0" smtClean="0"/>
          </a:p>
          <a:p>
            <a:pPr marL="514350" indent="-514350" algn="l">
              <a:buFont typeface="Arial" pitchFamily="34" charset="0"/>
              <a:buChar char="•"/>
            </a:pPr>
            <a:endParaRPr lang="en-US" sz="2000" i="1" dirty="0"/>
          </a:p>
        </p:txBody>
      </p:sp>
      <p:pic>
        <p:nvPicPr>
          <p:cNvPr id="7" name="Kép 6" descr="ng.2568-F5.jpg"/>
          <p:cNvPicPr>
            <a:picLocks noChangeAspect="1"/>
          </p:cNvPicPr>
          <p:nvPr/>
        </p:nvPicPr>
        <p:blipFill>
          <a:blip r:embed="rId3" cstate="print"/>
          <a:stretch>
            <a:fillRect/>
          </a:stretch>
        </p:blipFill>
        <p:spPr>
          <a:xfrm>
            <a:off x="669561" y="1723869"/>
            <a:ext cx="7620000" cy="4394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zövegdoboz 7"/>
          <p:cNvSpPr txBox="1"/>
          <p:nvPr/>
        </p:nvSpPr>
        <p:spPr>
          <a:xfrm>
            <a:off x="314793" y="569625"/>
            <a:ext cx="8529404" cy="584775"/>
          </a:xfrm>
          <a:prstGeom prst="rect">
            <a:avLst/>
          </a:prstGeom>
          <a:solidFill>
            <a:schemeClr val="tx1">
              <a:lumMod val="65000"/>
              <a:lumOff val="35000"/>
            </a:schemeClr>
          </a:solidFill>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hu-HU" sz="3200" b="1" spc="300" dirty="0" smtClean="0">
                <a:ln w="1905"/>
                <a:solidFill>
                  <a:schemeClr val="bg1"/>
                </a:solidFill>
                <a:latin typeface="+mj-lt"/>
              </a:rPr>
              <a:t>Gerinces evolúció –páros végtagok</a:t>
            </a:r>
            <a:endParaRPr lang="en-US" sz="3200" b="1" spc="300" dirty="0">
              <a:ln w="1905"/>
              <a:solidFill>
                <a:schemeClr val="bg1"/>
              </a:solidFill>
              <a:latin typeface="+mj-lt"/>
            </a:endParaRPr>
          </a:p>
        </p:txBody>
      </p:sp>
      <p:sp>
        <p:nvSpPr>
          <p:cNvPr id="15" name="Tartalom helye 14"/>
          <p:cNvSpPr>
            <a:spLocks noGrp="1"/>
          </p:cNvSpPr>
          <p:nvPr>
            <p:ph idx="1"/>
          </p:nvPr>
        </p:nvSpPr>
        <p:spPr>
          <a:xfrm>
            <a:off x="4783567" y="1298762"/>
            <a:ext cx="4069080" cy="4827401"/>
          </a:xfrm>
        </p:spPr>
        <p:txBody>
          <a:bodyPr/>
          <a:lstStyle/>
          <a:p>
            <a:pPr>
              <a:buFont typeface="Arial" pitchFamily="34" charset="0"/>
              <a:buChar char="•"/>
            </a:pPr>
            <a:endParaRPr lang="hu-HU" dirty="0" smtClean="0"/>
          </a:p>
          <a:p>
            <a:endParaRPr lang="en-US" dirty="0"/>
          </a:p>
        </p:txBody>
      </p:sp>
      <p:sp>
        <p:nvSpPr>
          <p:cNvPr id="16" name="Szöveg helye 15"/>
          <p:cNvSpPr>
            <a:spLocks noGrp="1"/>
          </p:cNvSpPr>
          <p:nvPr>
            <p:ph type="body" sz="half" idx="2"/>
          </p:nvPr>
        </p:nvSpPr>
        <p:spPr>
          <a:xfrm>
            <a:off x="268940" y="1723869"/>
            <a:ext cx="8020621" cy="4751882"/>
          </a:xfrm>
        </p:spPr>
        <p:txBody>
          <a:bodyPr>
            <a:normAutofit/>
          </a:bodyPr>
          <a:lstStyle/>
          <a:p>
            <a:pPr marL="514350" indent="-514350" algn="l">
              <a:buFont typeface="Arial" pitchFamily="34" charset="0"/>
              <a:buChar char="•"/>
            </a:pPr>
            <a:endParaRPr lang="hu-HU" sz="2000" i="1" dirty="0" smtClean="0"/>
          </a:p>
          <a:p>
            <a:pPr marL="514350" indent="-514350" algn="l">
              <a:buFont typeface="Arial" pitchFamily="34" charset="0"/>
              <a:buChar char="•"/>
            </a:pPr>
            <a:endParaRPr lang="en-US" sz="2000" i="1" dirty="0"/>
          </a:p>
        </p:txBody>
      </p:sp>
      <p:sp>
        <p:nvSpPr>
          <p:cNvPr id="9" name="Szövegdoboz 8"/>
          <p:cNvSpPr txBox="1"/>
          <p:nvPr/>
        </p:nvSpPr>
        <p:spPr>
          <a:xfrm>
            <a:off x="5612635" y="1298762"/>
            <a:ext cx="3240012" cy="3785652"/>
          </a:xfrm>
          <a:prstGeom prst="rect">
            <a:avLst/>
          </a:prstGeom>
          <a:noFill/>
        </p:spPr>
        <p:txBody>
          <a:bodyPr wrap="square" rtlCol="0">
            <a:spAutoFit/>
          </a:bodyPr>
          <a:lstStyle/>
          <a:p>
            <a:pPr>
              <a:lnSpc>
                <a:spcPct val="150000"/>
              </a:lnSpc>
              <a:buFont typeface="Arial" pitchFamily="34" charset="0"/>
              <a:buChar char="•"/>
            </a:pPr>
            <a:r>
              <a:rPr lang="hu-HU" sz="2000" i="1" dirty="0" err="1" smtClean="0"/>
              <a:t>Shh</a:t>
            </a:r>
            <a:r>
              <a:rPr lang="hu-HU" sz="2000" i="1" dirty="0" smtClean="0"/>
              <a:t> </a:t>
            </a:r>
            <a:r>
              <a:rPr lang="hu-HU" sz="2000" dirty="0" err="1" smtClean="0"/>
              <a:t>enhancher</a:t>
            </a:r>
            <a:r>
              <a:rPr lang="hu-HU" sz="2000" dirty="0" smtClean="0"/>
              <a:t> </a:t>
            </a:r>
            <a:r>
              <a:rPr lang="hu-HU" sz="2000" dirty="0" err="1" smtClean="0"/>
              <a:t>ShARE</a:t>
            </a:r>
            <a:r>
              <a:rPr lang="hu-HU" sz="2000" dirty="0" smtClean="0"/>
              <a:t> az </a:t>
            </a:r>
            <a:r>
              <a:rPr lang="hu-HU" sz="2000" i="1" dirty="0" smtClean="0"/>
              <a:t>lmbr1</a:t>
            </a:r>
            <a:r>
              <a:rPr lang="hu-HU" sz="2000" dirty="0" smtClean="0"/>
              <a:t> gén egyik </a:t>
            </a:r>
            <a:r>
              <a:rPr lang="hu-HU" sz="2000" dirty="0" err="1" smtClean="0"/>
              <a:t>intronjában</a:t>
            </a:r>
            <a:endParaRPr lang="hu-HU" sz="2000" dirty="0" smtClean="0"/>
          </a:p>
          <a:p>
            <a:pPr>
              <a:lnSpc>
                <a:spcPct val="150000"/>
              </a:lnSpc>
              <a:buFont typeface="Arial" pitchFamily="34" charset="0"/>
              <a:buChar char="•"/>
            </a:pPr>
            <a:r>
              <a:rPr lang="hu-HU" sz="2000" dirty="0" smtClean="0"/>
              <a:t>1 </a:t>
            </a:r>
            <a:r>
              <a:rPr lang="hu-HU" sz="2000" dirty="0" err="1" smtClean="0"/>
              <a:t>kb</a:t>
            </a:r>
            <a:r>
              <a:rPr lang="hu-HU" sz="2000" dirty="0" smtClean="0"/>
              <a:t> az </a:t>
            </a:r>
            <a:r>
              <a:rPr lang="hu-HU" sz="2000" i="1" dirty="0" err="1" smtClean="0"/>
              <a:t>shh</a:t>
            </a:r>
            <a:r>
              <a:rPr lang="hu-HU" sz="2000" dirty="0" smtClean="0"/>
              <a:t> géntől</a:t>
            </a:r>
          </a:p>
          <a:p>
            <a:pPr>
              <a:lnSpc>
                <a:spcPct val="150000"/>
              </a:lnSpc>
              <a:buFont typeface="Arial" pitchFamily="34" charset="0"/>
              <a:buChar char="•"/>
            </a:pPr>
            <a:r>
              <a:rPr lang="hu-HU" sz="2000" dirty="0" err="1" smtClean="0"/>
              <a:t>Kigyókban</a:t>
            </a:r>
            <a:r>
              <a:rPr lang="hu-HU" sz="2000" dirty="0" smtClean="0"/>
              <a:t> nincs jelen a </a:t>
            </a:r>
            <a:r>
              <a:rPr lang="hu-HU" sz="2000" dirty="0" err="1" smtClean="0"/>
              <a:t>ShARE</a:t>
            </a:r>
            <a:endParaRPr lang="hu-HU" sz="2000" dirty="0" smtClean="0"/>
          </a:p>
          <a:p>
            <a:pPr>
              <a:lnSpc>
                <a:spcPct val="150000"/>
              </a:lnSpc>
              <a:buFont typeface="Arial" pitchFamily="34" charset="0"/>
              <a:buChar char="•"/>
            </a:pPr>
            <a:r>
              <a:rPr lang="hu-HU" sz="2000" i="1" dirty="0" smtClean="0"/>
              <a:t>Lmbr1</a:t>
            </a:r>
            <a:r>
              <a:rPr lang="hu-HU" sz="2000" dirty="0" smtClean="0"/>
              <a:t> </a:t>
            </a:r>
            <a:r>
              <a:rPr lang="hu-HU" sz="2000" dirty="0" err="1" smtClean="0"/>
              <a:t>ortológok</a:t>
            </a:r>
            <a:r>
              <a:rPr lang="hu-HU" sz="2000" dirty="0" smtClean="0"/>
              <a:t> vizsgálata során nem sikerült hasonló szekvenciát találni </a:t>
            </a:r>
            <a:endParaRPr lang="en-US" sz="2000" dirty="0"/>
          </a:p>
        </p:txBody>
      </p:sp>
      <p:pic>
        <p:nvPicPr>
          <p:cNvPr id="7" name="Kép 6" descr="lmbr2.jpg"/>
          <p:cNvPicPr>
            <a:picLocks noChangeAspect="1"/>
          </p:cNvPicPr>
          <p:nvPr/>
        </p:nvPicPr>
        <p:blipFill>
          <a:blip r:embed="rId3" cstate="print"/>
          <a:stretch>
            <a:fillRect/>
          </a:stretch>
        </p:blipFill>
        <p:spPr>
          <a:xfrm>
            <a:off x="0" y="1298762"/>
            <a:ext cx="5612635" cy="555923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4587824" y="511009"/>
          <a:ext cx="4556176" cy="3416414"/>
        </p:xfrm>
        <a:graphic>
          <a:graphicData uri="http://schemas.openxmlformats.org/presentationml/2006/ole">
            <p:oleObj spid="_x0000_s2050" name="Bemutató" r:id="rId3" imgW="5038465" imgH="3778096" progId="PowerPoint.Show.8">
              <p:embed/>
            </p:oleObj>
          </a:graphicData>
        </a:graphic>
      </p:graphicFrame>
      <p:pic>
        <p:nvPicPr>
          <p:cNvPr id="2051" name="Picture 3"/>
          <p:cNvPicPr>
            <a:picLocks noChangeAspect="1" noChangeArrowheads="1"/>
          </p:cNvPicPr>
          <p:nvPr/>
        </p:nvPicPr>
        <p:blipFill>
          <a:blip r:embed="rId4" cstate="print"/>
          <a:srcRect/>
          <a:stretch>
            <a:fillRect/>
          </a:stretch>
        </p:blipFill>
        <p:spPr bwMode="auto">
          <a:xfrm>
            <a:off x="950158" y="3429000"/>
            <a:ext cx="7753350" cy="3000375"/>
          </a:xfrm>
          <a:prstGeom prst="rect">
            <a:avLst/>
          </a:prstGeom>
          <a:noFill/>
          <a:ln w="9525">
            <a:noFill/>
            <a:miter lim="800000"/>
            <a:headEnd/>
            <a:tailEnd/>
          </a:ln>
        </p:spPr>
      </p:pic>
      <p:sp>
        <p:nvSpPr>
          <p:cNvPr id="4" name="Szövegdoboz 3"/>
          <p:cNvSpPr txBox="1"/>
          <p:nvPr/>
        </p:nvSpPr>
        <p:spPr>
          <a:xfrm>
            <a:off x="464695" y="1199213"/>
            <a:ext cx="4362138" cy="1429622"/>
          </a:xfrm>
          <a:prstGeom prst="rect">
            <a:avLst/>
          </a:prstGeom>
          <a:noFill/>
        </p:spPr>
        <p:txBody>
          <a:bodyPr wrap="square" rtlCol="0">
            <a:spAutoFit/>
          </a:bodyPr>
          <a:lstStyle/>
          <a:p>
            <a:pPr>
              <a:lnSpc>
                <a:spcPct val="150000"/>
              </a:lnSpc>
              <a:buFont typeface="Arial" pitchFamily="34" charset="0"/>
              <a:buChar char="•"/>
            </a:pPr>
            <a:r>
              <a:rPr lang="hu-HU" sz="2000" dirty="0" smtClean="0"/>
              <a:t>Méret becslése áramlási </a:t>
            </a:r>
            <a:r>
              <a:rPr lang="hu-HU" sz="2000" dirty="0" err="1" smtClean="0"/>
              <a:t>citometriával</a:t>
            </a:r>
            <a:endParaRPr lang="hu-HU" sz="2000" dirty="0" smtClean="0"/>
          </a:p>
          <a:p>
            <a:pPr>
              <a:lnSpc>
                <a:spcPct val="150000"/>
              </a:lnSpc>
              <a:buFont typeface="Arial" pitchFamily="34" charset="0"/>
              <a:buChar char="•"/>
            </a:pPr>
            <a:r>
              <a:rPr lang="hu-HU" sz="2000" dirty="0" smtClean="0"/>
              <a:t>Strukturális vizsgálathoz (</a:t>
            </a:r>
            <a:r>
              <a:rPr lang="hu-HU" sz="2000" dirty="0" err="1" smtClean="0"/>
              <a:t>Sauthern</a:t>
            </a:r>
            <a:r>
              <a:rPr lang="hu-HU" sz="2000" dirty="0" smtClean="0"/>
              <a:t> </a:t>
            </a:r>
            <a:r>
              <a:rPr lang="hu-HU" sz="2000" dirty="0" err="1" smtClean="0"/>
              <a:t>hyb</a:t>
            </a:r>
            <a:r>
              <a:rPr lang="hu-HU" sz="2000" dirty="0" smtClean="0"/>
              <a:t>) rpt200</a:t>
            </a:r>
            <a:endParaRPr lang="en-US" sz="2000" dirty="0"/>
          </a:p>
        </p:txBody>
      </p:sp>
    </p:spTree>
    <p:extLst>
      <p:ext uri="{BB962C8B-B14F-4D97-AF65-F5344CB8AC3E}">
        <p14:creationId xmlns:p14="http://schemas.microsoft.com/office/powerpoint/2010/main" xmlns="" val="3259916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739214" y="989351"/>
          <a:ext cx="6877559" cy="5157086"/>
        </p:xfrm>
        <a:graphic>
          <a:graphicData uri="http://schemas.openxmlformats.org/presentationml/2006/ole">
            <p:oleObj spid="_x0000_s3074" name="Bemutató" r:id="rId3" imgW="5038465" imgH="3778096" progId="PowerPoint.Show.8">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796404"/>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charset="0"/>
                <a:ea typeface="msgothic" charset="0"/>
                <a:cs typeface="msgothic" charset="0"/>
              </a:rPr>
              <a:t>A lamprey SPOPL homolog is present and expressed in the </a:t>
            </a:r>
            <a:r>
              <a:rPr lang="en-GB" sz="1500" b="1" dirty="0" err="1">
                <a:solidFill>
                  <a:srgbClr val="000000"/>
                </a:solidFill>
                <a:latin typeface="Arial" charset="0"/>
                <a:ea typeface="msgothic" charset="0"/>
                <a:cs typeface="msgothic" charset="0"/>
              </a:rPr>
              <a:t>germline</a:t>
            </a:r>
            <a:r>
              <a:rPr lang="en-GB" sz="1500" b="1" dirty="0">
                <a:solidFill>
                  <a:srgbClr val="000000"/>
                </a:solidFill>
                <a:latin typeface="Arial" charset="0"/>
                <a:ea typeface="msgothic" charset="0"/>
                <a:cs typeface="msgothic" charset="0"/>
              </a:rPr>
              <a:t> but lost from soma during embryonic development. </a:t>
            </a:r>
          </a:p>
        </p:txBody>
      </p:sp>
      <p:pic>
        <p:nvPicPr>
          <p:cNvPr id="3074" name="Picture 2"/>
          <p:cNvPicPr>
            <a:picLocks noChangeAspect="1" noChangeArrowheads="1"/>
          </p:cNvPicPr>
          <p:nvPr/>
        </p:nvPicPr>
        <p:blipFill>
          <a:blip r:embed="rId3" cstate="print"/>
          <a:srcRect/>
          <a:stretch>
            <a:fillRect/>
          </a:stretch>
        </p:blipFill>
        <p:spPr bwMode="auto">
          <a:xfrm>
            <a:off x="2880" y="5943504"/>
            <a:ext cx="9106560" cy="943299"/>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t="44291"/>
          <a:stretch>
            <a:fillRect/>
          </a:stretch>
        </p:blipFill>
        <p:spPr bwMode="auto">
          <a:xfrm>
            <a:off x="2849880" y="1618819"/>
            <a:ext cx="3307920" cy="3568318"/>
          </a:xfrm>
          <a:prstGeom prst="rect">
            <a:avLst/>
          </a:prstGeom>
          <a:noFill/>
          <a:ln w="9525">
            <a:noFill/>
            <a:round/>
            <a:headEnd/>
            <a:tailEnd/>
          </a:ln>
          <a:effectLst/>
        </p:spPr>
      </p:pic>
      <p:sp>
        <p:nvSpPr>
          <p:cNvPr id="3076" name="Text Box 4"/>
          <p:cNvSpPr txBox="1">
            <a:spLocks noChangeArrowheads="1"/>
          </p:cNvSpPr>
          <p:nvPr/>
        </p:nvSpPr>
        <p:spPr bwMode="auto">
          <a:xfrm>
            <a:off x="3310561"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Smith J </a:t>
            </a:r>
            <a:r>
              <a:rPr lang="en-GB" sz="1100" b="1" dirty="0" err="1">
                <a:solidFill>
                  <a:srgbClr val="000000"/>
                </a:solidFill>
                <a:latin typeface="Arial" charset="0"/>
                <a:ea typeface="msgothic" charset="0"/>
                <a:cs typeface="msgothic" charset="0"/>
              </a:rPr>
              <a:t>J</a:t>
            </a:r>
            <a:r>
              <a:rPr lang="en-GB" sz="1100" b="1" dirty="0">
                <a:solidFill>
                  <a:srgbClr val="000000"/>
                </a:solidFill>
                <a:latin typeface="Arial" charset="0"/>
                <a:ea typeface="msgothic" charset="0"/>
                <a:cs typeface="msgothic" charset="0"/>
              </a:rPr>
              <a:t> et al. PNAS 2009;106:11212-11217</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©2009 by National Academy of Sciences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pectro">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1110</TotalTime>
  <Words>458</Words>
  <Application>Microsoft Office PowerPoint</Application>
  <PresentationFormat>Diavetítés a képernyőre (4:3 oldalarány)</PresentationFormat>
  <Paragraphs>39</Paragraphs>
  <Slides>11</Slides>
  <Notes>4</Notes>
  <HiddenSlides>0</HiddenSlides>
  <MMClips>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11</vt:i4>
      </vt:variant>
    </vt:vector>
  </HeadingPairs>
  <TitlesOfParts>
    <vt:vector size="13" baseType="lpstr">
      <vt:lpstr>Espectro</vt:lpstr>
      <vt:lpstr>Bemutató</vt:lpstr>
      <vt:lpstr>A tengeri ingola genom program</vt:lpstr>
      <vt:lpstr>Érvek a genomszekvenálás mellett</vt:lpstr>
      <vt:lpstr>Minden faj genomja érdekes….</vt:lpstr>
      <vt:lpstr>4. dia</vt:lpstr>
      <vt:lpstr>5. dia</vt:lpstr>
      <vt:lpstr>6. dia</vt:lpstr>
      <vt:lpstr>7. dia</vt:lpstr>
      <vt:lpstr>8. dia</vt:lpstr>
      <vt:lpstr>9. dia</vt:lpstr>
      <vt:lpstr>Az ingolnapopuláció szabályozása</vt:lpstr>
      <vt:lpstr>11.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tengeri ingola genom program</dc:title>
  <dc:creator>Erika Fodor</dc:creator>
  <cp:lastModifiedBy>Eri</cp:lastModifiedBy>
  <cp:revision>12</cp:revision>
  <dcterms:created xsi:type="dcterms:W3CDTF">2013-03-16T16:06:20Z</dcterms:created>
  <dcterms:modified xsi:type="dcterms:W3CDTF">2013-04-22T08:14:21Z</dcterms:modified>
</cp:coreProperties>
</file>