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1" r:id="rId4"/>
    <p:sldId id="258" r:id="rId5"/>
    <p:sldId id="263" r:id="rId6"/>
    <p:sldId id="257" r:id="rId7"/>
    <p:sldId id="265" r:id="rId8"/>
    <p:sldId id="260" r:id="rId9"/>
    <p:sldId id="264" r:id="rId10"/>
    <p:sldId id="262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EE77-9013-4D54-9F95-A03A88A729DB}" type="datetimeFigureOut">
              <a:rPr lang="hu-HU" smtClean="0"/>
              <a:pPr/>
              <a:t>2014.04.17.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0BBD-7D29-4219-8C5A-7573DD86DF8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4781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nyírfajd </a:t>
            </a:r>
            <a:r>
              <a:rPr lang="hu-HU" dirty="0"/>
              <a:t>(</a:t>
            </a:r>
            <a:r>
              <a:rPr lang="hu-HU" i="1" dirty="0" err="1"/>
              <a:t>Tetrao</a:t>
            </a:r>
            <a:r>
              <a:rPr lang="hu-HU" i="1" dirty="0"/>
              <a:t> </a:t>
            </a:r>
            <a:r>
              <a:rPr lang="hu-HU" i="1" dirty="0" err="1"/>
              <a:t>tetrix</a:t>
            </a:r>
            <a:r>
              <a:rPr lang="hu-HU" dirty="0" smtClean="0"/>
              <a:t>)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teljes genomjának </a:t>
            </a:r>
            <a:r>
              <a:rPr lang="hu-HU" dirty="0" err="1" smtClean="0"/>
              <a:t>megszekvenálása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közel rokonfaj referencia assembly felhasználásával, a feltételezett gyorsabb Z kromoszóma és MHC komplex evolúció feltárása érdekében</a:t>
            </a:r>
            <a:endParaRPr lang="hu-HU" sz="31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864224"/>
            <a:ext cx="9144000" cy="1993776"/>
          </a:xfrm>
        </p:spPr>
        <p:txBody>
          <a:bodyPr>
            <a:normAutofit fontScale="92500"/>
          </a:bodyPr>
          <a:lstStyle/>
          <a:p>
            <a:endParaRPr lang="hu-HU" sz="2000" dirty="0" smtClean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						Bana Ágnes Nóra II. PhD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								</a:t>
            </a:r>
          </a:p>
          <a:p>
            <a:pPr algn="r"/>
            <a:r>
              <a:rPr lang="hu-HU" sz="2600" dirty="0" smtClean="0">
                <a:solidFill>
                  <a:schemeClr val="tx1"/>
                </a:solidFill>
              </a:rPr>
              <a:t>2014.04.17.</a:t>
            </a:r>
          </a:p>
          <a:p>
            <a:pPr algn="r"/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165304"/>
          </a:xfrm>
        </p:spPr>
        <p:txBody>
          <a:bodyPr>
            <a:normAutofit lnSpcReduction="10000"/>
          </a:bodyPr>
          <a:lstStyle/>
          <a:p>
            <a:pPr algn="l" hangingPunct="0"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/>
                </a:solidFill>
              </a:rPr>
              <a:t>NCBI :WGS JDSL00000000</a:t>
            </a:r>
            <a:r>
              <a:rPr lang="hu-HU" sz="2400" dirty="0"/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readek</a:t>
            </a:r>
            <a:r>
              <a:rPr lang="hu-HU" sz="2400" dirty="0" smtClean="0">
                <a:solidFill>
                  <a:schemeClr val="tx1"/>
                </a:solidFill>
              </a:rPr>
              <a:t>: SRA061602</a:t>
            </a:r>
            <a:endParaRPr lang="hu-HU" sz="2200" dirty="0" smtClean="0">
              <a:solidFill>
                <a:schemeClr val="tx1"/>
              </a:solidFill>
            </a:endParaRPr>
          </a:p>
          <a:p>
            <a:pPr algn="l" hangingPunct="0"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tx1"/>
                </a:solidFill>
              </a:rPr>
              <a:t>29 nagyobb megfeleltethető 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a baromfi 1 </a:t>
            </a:r>
            <a:r>
              <a:rPr lang="hu-HU" sz="2200" dirty="0">
                <a:solidFill>
                  <a:schemeClr val="tx1"/>
                </a:solidFill>
              </a:rPr>
              <a:t>~ 28 </a:t>
            </a:r>
            <a:r>
              <a:rPr lang="hu-HU" sz="2200" dirty="0" smtClean="0">
                <a:solidFill>
                  <a:schemeClr val="tx1"/>
                </a:solidFill>
              </a:rPr>
              <a:t>és Z kromoszómának,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Átlag lefedettség </a:t>
            </a:r>
            <a:r>
              <a:rPr lang="hu-HU" sz="2200" dirty="0">
                <a:solidFill>
                  <a:schemeClr val="tx1"/>
                </a:solidFill>
              </a:rPr>
              <a:t>81.5</a:t>
            </a:r>
            <a:r>
              <a:rPr lang="hu-HU" sz="2200" dirty="0" smtClean="0">
                <a:solidFill>
                  <a:schemeClr val="tx1"/>
                </a:solidFill>
              </a:rPr>
              <a:t>%, 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Nem egyenletes, 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Rosszul lefedett 16 (MHC régió), 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25, 27, Z kromoszóma </a:t>
            </a:r>
          </a:p>
          <a:p>
            <a:pPr algn="l" hangingPunct="0"/>
            <a:endParaRPr lang="hu-HU" sz="2200" dirty="0" smtClean="0">
              <a:solidFill>
                <a:schemeClr val="tx1"/>
              </a:solidFill>
            </a:endParaRP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ok: eleve NN a csirkében, </a:t>
            </a:r>
          </a:p>
          <a:p>
            <a:pPr algn="l" hangingPunct="0"/>
            <a:r>
              <a:rPr lang="hu-HU" sz="2200" dirty="0" smtClean="0">
                <a:solidFill>
                  <a:schemeClr val="tx1"/>
                </a:solidFill>
              </a:rPr>
              <a:t>gyors evolúció Z és 16 </a:t>
            </a:r>
            <a:r>
              <a:rPr lang="hu-HU" sz="2200" dirty="0" err="1" smtClean="0">
                <a:solidFill>
                  <a:schemeClr val="tx1"/>
                </a:solidFill>
              </a:rPr>
              <a:t>chr</a:t>
            </a:r>
            <a:r>
              <a:rPr lang="hu-HU" sz="2200" dirty="0" smtClean="0">
                <a:solidFill>
                  <a:schemeClr val="tx1"/>
                </a:solidFill>
              </a:rPr>
              <a:t> (MHC)</a:t>
            </a:r>
            <a:endParaRPr lang="hu-HU" sz="2200" dirty="0">
              <a:solidFill>
                <a:schemeClr val="tx1"/>
              </a:solidFill>
            </a:endParaRPr>
          </a:p>
          <a:p>
            <a:pPr algn="l"/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 </a:t>
            </a:r>
          </a:p>
          <a:p>
            <a:pPr algn="l"/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548679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Kontig, </a:t>
            </a:r>
            <a:r>
              <a:rPr lang="hu-HU" sz="3600" dirty="0" err="1" smtClean="0"/>
              <a:t>scaffold</a:t>
            </a:r>
            <a:r>
              <a:rPr lang="hu-HU" sz="3600" dirty="0" smtClean="0"/>
              <a:t> adatok</a:t>
            </a:r>
            <a:endParaRPr lang="hu-H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3"/>
            <a:ext cx="4427984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764704"/>
          </a:xfrm>
        </p:spPr>
        <p:txBody>
          <a:bodyPr/>
          <a:lstStyle/>
          <a:p>
            <a:r>
              <a:rPr lang="hu-HU" dirty="0" smtClean="0"/>
              <a:t>Annotáció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676456" cy="5400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</a:rPr>
              <a:t>WASHUC2 csirke gének</a:t>
            </a:r>
          </a:p>
          <a:p>
            <a:pPr algn="l" hangingPunct="0"/>
            <a:r>
              <a:rPr lang="hu-HU" sz="2000" dirty="0" smtClean="0">
                <a:solidFill>
                  <a:schemeClr val="tx1"/>
                </a:solidFill>
              </a:rPr>
              <a:t>reciprok BLAST:  baromfi </a:t>
            </a:r>
            <a:r>
              <a:rPr lang="hu-HU" sz="2000" dirty="0" err="1" smtClean="0">
                <a:solidFill>
                  <a:schemeClr val="tx1"/>
                </a:solidFill>
              </a:rPr>
              <a:t>cDNA</a:t>
            </a:r>
            <a:r>
              <a:rPr lang="hu-HU" sz="2000" dirty="0" smtClean="0">
                <a:solidFill>
                  <a:schemeClr val="tx1"/>
                </a:solidFill>
              </a:rPr>
              <a:t>  nyírfajd genomhoz BLASTN </a:t>
            </a:r>
            <a:r>
              <a:rPr lang="hu-HU" sz="2000" dirty="0">
                <a:solidFill>
                  <a:schemeClr val="tx1"/>
                </a:solidFill>
              </a:rPr>
              <a:t>program </a:t>
            </a:r>
            <a:r>
              <a:rPr lang="hu-HU" sz="2000" dirty="0" err="1" smtClean="0">
                <a:solidFill>
                  <a:schemeClr val="tx1"/>
                </a:solidFill>
              </a:rPr>
              <a:t>E-value</a:t>
            </a:r>
            <a:r>
              <a:rPr lang="hu-HU" sz="2000" dirty="0" smtClean="0">
                <a:solidFill>
                  <a:schemeClr val="tx1"/>
                </a:solidFill>
              </a:rPr>
              <a:t> 10E-10</a:t>
            </a:r>
            <a:r>
              <a:rPr lang="hu-HU" sz="2000" dirty="0">
                <a:solidFill>
                  <a:schemeClr val="tx1"/>
                </a:solidFill>
              </a:rPr>
              <a:t>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 hangingPunct="0"/>
            <a:r>
              <a:rPr lang="hu-HU" sz="2000" dirty="0" smtClean="0">
                <a:solidFill>
                  <a:schemeClr val="tx1"/>
                </a:solidFill>
              </a:rPr>
              <a:t>Kibont  </a:t>
            </a:r>
            <a:r>
              <a:rPr lang="hu-HU" sz="2000" dirty="0" err="1" smtClean="0">
                <a:solidFill>
                  <a:schemeClr val="tx1"/>
                </a:solidFill>
              </a:rPr>
              <a:t>aligned</a:t>
            </a:r>
            <a:r>
              <a:rPr lang="hu-HU" sz="2000" dirty="0" smtClean="0">
                <a:solidFill>
                  <a:schemeClr val="tx1"/>
                </a:solidFill>
              </a:rPr>
              <a:t> szekvencia nyírfajdból, és illeszt baromfi protein, BLASTX </a:t>
            </a:r>
            <a:r>
              <a:rPr lang="hu-HU" sz="2000" dirty="0">
                <a:solidFill>
                  <a:schemeClr val="tx1"/>
                </a:solidFill>
              </a:rPr>
              <a:t>program.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 hangingPunct="0"/>
            <a:r>
              <a:rPr lang="hu-HU" sz="2000" dirty="0" smtClean="0">
                <a:solidFill>
                  <a:schemeClr val="tx1"/>
                </a:solidFill>
              </a:rPr>
              <a:t>BLAST eredmények összehasonlítása</a:t>
            </a:r>
          </a:p>
          <a:p>
            <a:pPr algn="l" hangingPunct="0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</a:rPr>
              <a:t>BLAST pulykához (melGal1), zebrapintyhez </a:t>
            </a:r>
            <a:r>
              <a:rPr lang="hu-HU" sz="2000" dirty="0">
                <a:solidFill>
                  <a:schemeClr val="tx1"/>
                </a:solidFill>
              </a:rPr>
              <a:t>(taeGut1</a:t>
            </a:r>
            <a:r>
              <a:rPr lang="hu-HU" sz="2000" dirty="0" smtClean="0">
                <a:solidFill>
                  <a:schemeClr val="tx1"/>
                </a:solidFill>
              </a:rPr>
              <a:t>) protein szekvencia</a:t>
            </a:r>
            <a:endParaRPr lang="hu-HU" dirty="0" smtClean="0"/>
          </a:p>
          <a:p>
            <a:pPr algn="l"/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6100262" cy="21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432048"/>
          </a:xfrm>
        </p:spPr>
        <p:txBody>
          <a:bodyPr>
            <a:noAutofit/>
          </a:bodyPr>
          <a:lstStyle/>
          <a:p>
            <a:r>
              <a:rPr lang="hu-HU" sz="3600" dirty="0" smtClean="0"/>
              <a:t>SNP meghatározás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992888" cy="58326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1800" dirty="0" err="1" smtClean="0">
                <a:solidFill>
                  <a:schemeClr val="tx1"/>
                </a:solidFill>
              </a:rPr>
              <a:t>SNP-k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chemeClr val="tx1"/>
                </a:solidFill>
              </a:rPr>
              <a:t>és a heterogén részek azonosítása 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Az összes megszűrt </a:t>
            </a:r>
            <a:r>
              <a:rPr lang="hu-HU" sz="1800" dirty="0" err="1" smtClean="0">
                <a:solidFill>
                  <a:schemeClr val="tx1"/>
                </a:solidFill>
              </a:rPr>
              <a:t>readet</a:t>
            </a:r>
            <a:r>
              <a:rPr lang="hu-HU" sz="1800" dirty="0" smtClean="0">
                <a:solidFill>
                  <a:schemeClr val="tx1"/>
                </a:solidFill>
              </a:rPr>
              <a:t> vissza illeszteni a </a:t>
            </a:r>
            <a:r>
              <a:rPr lang="hu-HU" sz="1800" dirty="0" err="1" smtClean="0">
                <a:solidFill>
                  <a:schemeClr val="tx1"/>
                </a:solidFill>
              </a:rPr>
              <a:t>draft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err="1" smtClean="0">
                <a:solidFill>
                  <a:schemeClr val="tx1"/>
                </a:solidFill>
              </a:rPr>
              <a:t>genom-hoz</a:t>
            </a:r>
            <a:r>
              <a:rPr lang="hu-HU" sz="1800" dirty="0" smtClean="0">
                <a:solidFill>
                  <a:schemeClr val="tx1"/>
                </a:solidFill>
              </a:rPr>
              <a:t> BWA </a:t>
            </a:r>
            <a:r>
              <a:rPr lang="hu-HU" sz="1800" dirty="0">
                <a:solidFill>
                  <a:schemeClr val="tx1"/>
                </a:solidFill>
              </a:rPr>
              <a:t>v0.6.2. 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‘</a:t>
            </a:r>
            <a:r>
              <a:rPr lang="hu-HU" sz="1800" dirty="0" err="1" smtClean="0">
                <a:solidFill>
                  <a:schemeClr val="tx1"/>
                </a:solidFill>
              </a:rPr>
              <a:t>bwa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aln</a:t>
            </a:r>
            <a:r>
              <a:rPr lang="hu-HU" sz="1800" dirty="0">
                <a:solidFill>
                  <a:schemeClr val="tx1"/>
                </a:solidFill>
              </a:rPr>
              <a:t>’ </a:t>
            </a:r>
            <a:r>
              <a:rPr lang="hu-HU" sz="1800" dirty="0" err="1" smtClean="0">
                <a:solidFill>
                  <a:schemeClr val="tx1"/>
                </a:solidFill>
              </a:rPr>
              <a:t>alignment</a:t>
            </a:r>
            <a:r>
              <a:rPr lang="hu-HU" sz="1800" dirty="0" smtClean="0">
                <a:solidFill>
                  <a:schemeClr val="tx1"/>
                </a:solidFill>
              </a:rPr>
              <a:t> képzés mindenkire jó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‘</a:t>
            </a:r>
            <a:r>
              <a:rPr lang="hu-HU" sz="1800" dirty="0" err="1" smtClean="0">
                <a:solidFill>
                  <a:schemeClr val="tx1"/>
                </a:solidFill>
              </a:rPr>
              <a:t>bwa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sampe</a:t>
            </a:r>
            <a:r>
              <a:rPr lang="hu-HU" sz="1800" dirty="0">
                <a:solidFill>
                  <a:schemeClr val="tx1"/>
                </a:solidFill>
              </a:rPr>
              <a:t>’ </a:t>
            </a:r>
            <a:r>
              <a:rPr lang="hu-HU" sz="1800" dirty="0" smtClean="0">
                <a:solidFill>
                  <a:schemeClr val="tx1"/>
                </a:solidFill>
              </a:rPr>
              <a:t>csak a 2 </a:t>
            </a:r>
            <a:r>
              <a:rPr lang="hu-HU" sz="1800" dirty="0" err="1">
                <a:solidFill>
                  <a:schemeClr val="tx1"/>
                </a:solidFill>
              </a:rPr>
              <a:t>mate-paired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chemeClr val="tx1"/>
                </a:solidFill>
              </a:rPr>
              <a:t>könyvtár </a:t>
            </a:r>
            <a:r>
              <a:rPr lang="hu-HU" sz="1800" dirty="0" err="1" smtClean="0">
                <a:solidFill>
                  <a:schemeClr val="tx1"/>
                </a:solidFill>
              </a:rPr>
              <a:t>readjeire</a:t>
            </a:r>
            <a:endParaRPr lang="hu-HU" sz="1800" dirty="0" smtClean="0">
              <a:solidFill>
                <a:schemeClr val="tx1"/>
              </a:solidFill>
            </a:endParaRPr>
          </a:p>
          <a:p>
            <a:pPr algn="l"/>
            <a:endParaRPr lang="hu-HU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err="1" smtClean="0">
                <a:solidFill>
                  <a:schemeClr val="tx1"/>
                </a:solidFill>
              </a:rPr>
              <a:t>SAMtools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utilities</a:t>
            </a:r>
            <a:r>
              <a:rPr lang="hu-HU" sz="1800" dirty="0">
                <a:solidFill>
                  <a:schemeClr val="tx1"/>
                </a:solidFill>
              </a:rPr>
              <a:t> v0.1.18. </a:t>
            </a:r>
            <a:r>
              <a:rPr lang="hu-HU" sz="1800" dirty="0" err="1" smtClean="0">
                <a:solidFill>
                  <a:schemeClr val="tx1"/>
                </a:solidFill>
              </a:rPr>
              <a:t>alignment</a:t>
            </a:r>
            <a:r>
              <a:rPr lang="hu-HU" sz="1800" dirty="0" smtClean="0">
                <a:solidFill>
                  <a:schemeClr val="tx1"/>
                </a:solidFill>
              </a:rPr>
              <a:t> file-ok képzéséhez SAM </a:t>
            </a:r>
            <a:r>
              <a:rPr lang="hu-HU" sz="1800" dirty="0">
                <a:solidFill>
                  <a:schemeClr val="tx1"/>
                </a:solidFill>
              </a:rPr>
              <a:t>file </a:t>
            </a:r>
            <a:r>
              <a:rPr lang="hu-HU" sz="1800" dirty="0" smtClean="0">
                <a:solidFill>
                  <a:schemeClr val="tx1"/>
                </a:solidFill>
              </a:rPr>
              <a:t>lefedettség és térképezési hely becslés</a:t>
            </a:r>
          </a:p>
          <a:p>
            <a:pPr algn="l">
              <a:buFont typeface="Wingdings" pitchFamily="2" charset="2"/>
              <a:buChar char="Ø"/>
            </a:pPr>
            <a:endParaRPr lang="hu-HU" sz="1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SNP </a:t>
            </a:r>
            <a:r>
              <a:rPr lang="hu-HU" sz="1800" dirty="0" err="1">
                <a:solidFill>
                  <a:schemeClr val="tx1"/>
                </a:solidFill>
              </a:rPr>
              <a:t>calling</a:t>
            </a:r>
            <a:r>
              <a:rPr lang="hu-HU" sz="1800" dirty="0">
                <a:solidFill>
                  <a:schemeClr val="tx1"/>
                </a:solidFill>
              </a:rPr>
              <a:t>. </a:t>
            </a:r>
            <a:r>
              <a:rPr lang="hu-HU" sz="1800" dirty="0" smtClean="0">
                <a:solidFill>
                  <a:schemeClr val="tx1"/>
                </a:solidFill>
              </a:rPr>
              <a:t>‘</a:t>
            </a:r>
            <a:r>
              <a:rPr lang="hu-HU" sz="1800" dirty="0" err="1">
                <a:solidFill>
                  <a:schemeClr val="tx1"/>
                </a:solidFill>
              </a:rPr>
              <a:t>samtools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mpileup</a:t>
            </a:r>
            <a:r>
              <a:rPr lang="hu-HU" sz="1800" dirty="0">
                <a:solidFill>
                  <a:schemeClr val="tx1"/>
                </a:solidFill>
              </a:rPr>
              <a:t>’, ‘</a:t>
            </a:r>
            <a:r>
              <a:rPr lang="hu-HU" sz="1800" dirty="0" err="1">
                <a:solidFill>
                  <a:schemeClr val="tx1"/>
                </a:solidFill>
              </a:rPr>
              <a:t>bcftools</a:t>
            </a:r>
            <a:r>
              <a:rPr lang="hu-HU" sz="1800" dirty="0">
                <a:solidFill>
                  <a:schemeClr val="tx1"/>
                </a:solidFill>
              </a:rPr>
              <a:t>’ </a:t>
            </a:r>
            <a:r>
              <a:rPr lang="hu-HU" sz="1800" dirty="0" err="1" smtClean="0">
                <a:solidFill>
                  <a:schemeClr val="tx1"/>
                </a:solidFill>
              </a:rPr>
              <a:t>és‘vcfutils.pl</a:t>
            </a:r>
            <a:r>
              <a:rPr lang="hu-HU" sz="1800" dirty="0">
                <a:solidFill>
                  <a:schemeClr val="tx1"/>
                </a:solidFill>
              </a:rPr>
              <a:t>’ (</a:t>
            </a:r>
            <a:r>
              <a:rPr lang="hu-HU" sz="1800" dirty="0" err="1">
                <a:solidFill>
                  <a:schemeClr val="tx1"/>
                </a:solidFill>
              </a:rPr>
              <a:t>varFilter</a:t>
            </a:r>
            <a:r>
              <a:rPr lang="hu-HU" sz="1800" dirty="0">
                <a:solidFill>
                  <a:schemeClr val="tx1"/>
                </a:solidFill>
              </a:rPr>
              <a:t>) </a:t>
            </a:r>
            <a:r>
              <a:rPr lang="hu-HU" sz="1800" dirty="0" err="1" smtClean="0">
                <a:solidFill>
                  <a:schemeClr val="tx1"/>
                </a:solidFill>
              </a:rPr>
              <a:t>pipeline-k</a:t>
            </a:r>
            <a:r>
              <a:rPr lang="hu-HU" sz="18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hu-HU" sz="1800" dirty="0" err="1" smtClean="0">
                <a:solidFill>
                  <a:schemeClr val="tx1"/>
                </a:solidFill>
              </a:rPr>
              <a:t>samtools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mpileup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-uf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ref.fa</a:t>
            </a:r>
            <a:r>
              <a:rPr lang="hu-HU" sz="1800" dirty="0">
                <a:solidFill>
                  <a:schemeClr val="tx1"/>
                </a:solidFill>
              </a:rPr>
              <a:t> aln1.bam aln2.bam | </a:t>
            </a:r>
            <a:r>
              <a:rPr lang="hu-HU" sz="1800" dirty="0" err="1">
                <a:solidFill>
                  <a:schemeClr val="tx1"/>
                </a:solidFill>
              </a:rPr>
              <a:t>bcftools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view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-bvcg</a:t>
            </a:r>
            <a:r>
              <a:rPr lang="hu-HU" sz="1800" dirty="0">
                <a:solidFill>
                  <a:schemeClr val="tx1"/>
                </a:solidFill>
              </a:rPr>
              <a:t> - &gt; </a:t>
            </a:r>
            <a:r>
              <a:rPr lang="hu-HU" sz="1800" dirty="0" err="1">
                <a:solidFill>
                  <a:schemeClr val="tx1"/>
                </a:solidFill>
              </a:rPr>
              <a:t>var.raw.bcf</a:t>
            </a:r>
            <a:r>
              <a:rPr lang="hu-HU" sz="1800" dirty="0">
                <a:solidFill>
                  <a:schemeClr val="tx1"/>
                </a:solidFill>
              </a:rPr>
              <a:t>  </a:t>
            </a:r>
          </a:p>
          <a:p>
            <a:pPr algn="l"/>
            <a:r>
              <a:rPr lang="hu-HU" sz="1800" dirty="0" err="1">
                <a:solidFill>
                  <a:schemeClr val="tx1"/>
                </a:solidFill>
              </a:rPr>
              <a:t>bcftools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view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var.raw.bcf</a:t>
            </a:r>
            <a:r>
              <a:rPr lang="hu-HU" sz="1800" dirty="0">
                <a:solidFill>
                  <a:schemeClr val="tx1"/>
                </a:solidFill>
              </a:rPr>
              <a:t> | </a:t>
            </a:r>
            <a:r>
              <a:rPr lang="hu-HU" sz="1800" dirty="0" err="1">
                <a:solidFill>
                  <a:schemeClr val="tx1"/>
                </a:solidFill>
              </a:rPr>
              <a:t>vcfutils.pl</a:t>
            </a:r>
            <a:r>
              <a:rPr lang="hu-HU" sz="1800" dirty="0">
                <a:solidFill>
                  <a:schemeClr val="tx1"/>
                </a:solidFill>
              </a:rPr>
              <a:t> </a:t>
            </a:r>
            <a:r>
              <a:rPr lang="hu-HU" sz="1800" dirty="0" err="1">
                <a:solidFill>
                  <a:schemeClr val="tx1"/>
                </a:solidFill>
              </a:rPr>
              <a:t>varFilter</a:t>
            </a:r>
            <a:r>
              <a:rPr lang="hu-HU" sz="1800" dirty="0">
                <a:solidFill>
                  <a:schemeClr val="tx1"/>
                </a:solidFill>
              </a:rPr>
              <a:t> -D100 &gt; </a:t>
            </a:r>
            <a:r>
              <a:rPr lang="hu-HU" sz="1800" dirty="0" err="1">
                <a:solidFill>
                  <a:schemeClr val="tx1"/>
                </a:solidFill>
              </a:rPr>
              <a:t>var.flt.vcf</a:t>
            </a:r>
            <a:r>
              <a:rPr lang="hu-HU" sz="1800" dirty="0">
                <a:solidFill>
                  <a:schemeClr val="tx1"/>
                </a:solidFill>
              </a:rPr>
              <a:t>  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Komparatív </a:t>
            </a:r>
            <a:r>
              <a:rPr lang="hu-HU" dirty="0" err="1" smtClean="0"/>
              <a:t>genomikai</a:t>
            </a:r>
            <a:r>
              <a:rPr lang="hu-HU" dirty="0" smtClean="0"/>
              <a:t> analízis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424936" cy="5688632"/>
          </a:xfrm>
        </p:spPr>
        <p:txBody>
          <a:bodyPr>
            <a:normAutofit/>
          </a:bodyPr>
          <a:lstStyle/>
          <a:p>
            <a:pPr algn="l" hangingPunct="0"/>
            <a:r>
              <a:rPr lang="hu-HU" sz="1900" dirty="0" smtClean="0">
                <a:solidFill>
                  <a:schemeClr val="tx1"/>
                </a:solidFill>
              </a:rPr>
              <a:t>(</a:t>
            </a:r>
            <a:r>
              <a:rPr lang="hu-HU" sz="1900" dirty="0" err="1" smtClean="0">
                <a:solidFill>
                  <a:schemeClr val="tx1"/>
                </a:solidFill>
              </a:rPr>
              <a:t>chr</a:t>
            </a:r>
            <a:r>
              <a:rPr lang="hu-HU" sz="1900" dirty="0" smtClean="0">
                <a:solidFill>
                  <a:schemeClr val="tx1"/>
                </a:solidFill>
              </a:rPr>
              <a:t> </a:t>
            </a:r>
            <a:r>
              <a:rPr lang="hu-HU" sz="1900" dirty="0">
                <a:solidFill>
                  <a:schemeClr val="tx1"/>
                </a:solidFill>
              </a:rPr>
              <a:t>1-28 </a:t>
            </a:r>
            <a:r>
              <a:rPr lang="hu-HU" sz="1900" dirty="0" smtClean="0">
                <a:solidFill>
                  <a:schemeClr val="tx1"/>
                </a:solidFill>
              </a:rPr>
              <a:t>és </a:t>
            </a:r>
            <a:r>
              <a:rPr lang="hu-HU" sz="1900" dirty="0" err="1" smtClean="0">
                <a:solidFill>
                  <a:schemeClr val="tx1"/>
                </a:solidFill>
              </a:rPr>
              <a:t>chr</a:t>
            </a:r>
            <a:r>
              <a:rPr lang="hu-HU" sz="1900" dirty="0" smtClean="0">
                <a:solidFill>
                  <a:schemeClr val="tx1"/>
                </a:solidFill>
              </a:rPr>
              <a:t> Z) baromfi </a:t>
            </a:r>
            <a:r>
              <a:rPr lang="hu-HU" sz="1900" dirty="0">
                <a:solidFill>
                  <a:schemeClr val="tx1"/>
                </a:solidFill>
              </a:rPr>
              <a:t>(galGal4) </a:t>
            </a:r>
            <a:r>
              <a:rPr lang="hu-HU" sz="1900" dirty="0" smtClean="0">
                <a:solidFill>
                  <a:schemeClr val="tx1"/>
                </a:solidFill>
              </a:rPr>
              <a:t>és pulyka </a:t>
            </a:r>
            <a:r>
              <a:rPr lang="hu-HU" sz="1900" dirty="0">
                <a:solidFill>
                  <a:schemeClr val="tx1"/>
                </a:solidFill>
              </a:rPr>
              <a:t>(melGal1) </a:t>
            </a:r>
            <a:r>
              <a:rPr lang="hu-HU" sz="1900" dirty="0" smtClean="0">
                <a:solidFill>
                  <a:schemeClr val="tx1"/>
                </a:solidFill>
              </a:rPr>
              <a:t>USCS </a:t>
            </a:r>
            <a:r>
              <a:rPr lang="hu-HU" sz="1900" dirty="0" err="1">
                <a:solidFill>
                  <a:schemeClr val="tx1"/>
                </a:solidFill>
              </a:rPr>
              <a:t>genome</a:t>
            </a:r>
            <a:r>
              <a:rPr lang="hu-HU" sz="1900" dirty="0">
                <a:solidFill>
                  <a:schemeClr val="tx1"/>
                </a:solidFill>
              </a:rPr>
              <a:t> browser </a:t>
            </a:r>
            <a:endParaRPr lang="hu-HU" sz="1900" dirty="0" smtClean="0">
              <a:solidFill>
                <a:schemeClr val="tx1"/>
              </a:solidFill>
            </a:endParaRPr>
          </a:p>
          <a:p>
            <a:pPr algn="l" hangingPunct="0"/>
            <a:r>
              <a:rPr lang="hu-HU" sz="1900" dirty="0" smtClean="0">
                <a:solidFill>
                  <a:schemeClr val="tx1"/>
                </a:solidFill>
              </a:rPr>
              <a:t>10 </a:t>
            </a:r>
            <a:r>
              <a:rPr lang="hu-HU" sz="1900" dirty="0" err="1">
                <a:solidFill>
                  <a:schemeClr val="tx1"/>
                </a:solidFill>
              </a:rPr>
              <a:t>Kb</a:t>
            </a:r>
            <a:r>
              <a:rPr lang="hu-HU" sz="1900" dirty="0">
                <a:solidFill>
                  <a:schemeClr val="tx1"/>
                </a:solidFill>
              </a:rPr>
              <a:t> </a:t>
            </a:r>
            <a:r>
              <a:rPr lang="hu-HU" sz="1900" dirty="0" smtClean="0">
                <a:solidFill>
                  <a:schemeClr val="tx1"/>
                </a:solidFill>
              </a:rPr>
              <a:t>darabra tör felilleszt, nyírfajd </a:t>
            </a:r>
            <a:r>
              <a:rPr lang="hu-HU" sz="1900" dirty="0" err="1" smtClean="0">
                <a:solidFill>
                  <a:schemeClr val="tx1"/>
                </a:solidFill>
              </a:rPr>
              <a:t>draft</a:t>
            </a:r>
            <a:r>
              <a:rPr lang="hu-HU" sz="1900" dirty="0" smtClean="0">
                <a:solidFill>
                  <a:schemeClr val="tx1"/>
                </a:solidFill>
              </a:rPr>
              <a:t> </a:t>
            </a:r>
            <a:r>
              <a:rPr lang="hu-HU" sz="1900" dirty="0" err="1">
                <a:solidFill>
                  <a:schemeClr val="tx1"/>
                </a:solidFill>
              </a:rPr>
              <a:t>genome</a:t>
            </a:r>
            <a:r>
              <a:rPr lang="hu-HU" sz="1900" dirty="0">
                <a:solidFill>
                  <a:schemeClr val="tx1"/>
                </a:solidFill>
              </a:rPr>
              <a:t> </a:t>
            </a:r>
            <a:r>
              <a:rPr lang="hu-HU" sz="1900" dirty="0" smtClean="0">
                <a:solidFill>
                  <a:schemeClr val="tx1"/>
                </a:solidFill>
              </a:rPr>
              <a:t>BWA-SW program</a:t>
            </a:r>
          </a:p>
          <a:p>
            <a:pPr algn="l" hangingPunct="0"/>
            <a:r>
              <a:rPr lang="hu-HU" sz="1900" dirty="0" smtClean="0">
                <a:solidFill>
                  <a:schemeClr val="tx1"/>
                </a:solidFill>
              </a:rPr>
              <a:t>Közelebbi rokon pulykával</a:t>
            </a:r>
          </a:p>
          <a:p>
            <a:pPr algn="l"/>
            <a:r>
              <a:rPr lang="hu-HU" sz="1900" dirty="0" err="1" smtClean="0">
                <a:solidFill>
                  <a:schemeClr val="tx1"/>
                </a:solidFill>
              </a:rPr>
              <a:t>macro-chr</a:t>
            </a:r>
            <a:r>
              <a:rPr lang="hu-HU" sz="1900" dirty="0" smtClean="0">
                <a:solidFill>
                  <a:schemeClr val="tx1"/>
                </a:solidFill>
              </a:rPr>
              <a:t>, </a:t>
            </a:r>
            <a:r>
              <a:rPr lang="hu-HU" sz="1900" dirty="0" err="1" smtClean="0">
                <a:solidFill>
                  <a:schemeClr val="tx1"/>
                </a:solidFill>
              </a:rPr>
              <a:t>intermediate-chr</a:t>
            </a:r>
            <a:r>
              <a:rPr lang="hu-HU" sz="1900" dirty="0" smtClean="0">
                <a:solidFill>
                  <a:schemeClr val="tx1"/>
                </a:solidFill>
              </a:rPr>
              <a:t>, </a:t>
            </a:r>
            <a:r>
              <a:rPr lang="hu-HU" sz="1900" dirty="0" err="1" smtClean="0">
                <a:solidFill>
                  <a:schemeClr val="tx1"/>
                </a:solidFill>
              </a:rPr>
              <a:t>micro-chr</a:t>
            </a:r>
            <a:r>
              <a:rPr lang="hu-HU" sz="1900" dirty="0" smtClean="0">
                <a:solidFill>
                  <a:schemeClr val="tx1"/>
                </a:solidFill>
              </a:rPr>
              <a:t>, sex </a:t>
            </a:r>
            <a:r>
              <a:rPr lang="hu-HU" sz="1900" dirty="0" err="1" smtClean="0">
                <a:solidFill>
                  <a:schemeClr val="tx1"/>
                </a:solidFill>
              </a:rPr>
              <a:t>chr</a:t>
            </a:r>
            <a:endParaRPr lang="hu-HU" sz="1900" dirty="0" smtClean="0">
              <a:solidFill>
                <a:schemeClr val="tx1"/>
              </a:solidFill>
            </a:endParaRPr>
          </a:p>
          <a:p>
            <a:pPr algn="l"/>
            <a:r>
              <a:rPr lang="hu-HU" sz="1900" dirty="0" err="1" smtClean="0">
                <a:solidFill>
                  <a:schemeClr val="tx1"/>
                </a:solidFill>
              </a:rPr>
              <a:t>Nukleotid</a:t>
            </a:r>
            <a:r>
              <a:rPr lang="hu-HU" sz="1900" dirty="0" smtClean="0">
                <a:solidFill>
                  <a:schemeClr val="tx1"/>
                </a:solidFill>
              </a:rPr>
              <a:t> eltérések (</a:t>
            </a:r>
            <a:r>
              <a:rPr lang="hu-HU" sz="1900" dirty="0" err="1" smtClean="0">
                <a:solidFill>
                  <a:schemeClr val="tx1"/>
                </a:solidFill>
              </a:rPr>
              <a:t>micro</a:t>
            </a:r>
            <a:r>
              <a:rPr lang="hu-HU" sz="1900" dirty="0" smtClean="0">
                <a:solidFill>
                  <a:schemeClr val="tx1"/>
                </a:solidFill>
              </a:rPr>
              <a:t>, sex </a:t>
            </a:r>
            <a:r>
              <a:rPr lang="hu-HU" sz="1900" dirty="0" err="1" smtClean="0">
                <a:solidFill>
                  <a:schemeClr val="tx1"/>
                </a:solidFill>
              </a:rPr>
              <a:t>chr-án</a:t>
            </a:r>
            <a:r>
              <a:rPr lang="hu-HU" sz="1900" dirty="0" smtClean="0">
                <a:solidFill>
                  <a:schemeClr val="tx1"/>
                </a:solidFill>
              </a:rPr>
              <a:t> legnagyobb)</a:t>
            </a:r>
          </a:p>
          <a:p>
            <a:pPr algn="l"/>
            <a:endParaRPr lang="hu-HU" dirty="0">
              <a:solidFill>
                <a:schemeClr val="tx1"/>
              </a:solidFill>
            </a:endParaRPr>
          </a:p>
          <a:p>
            <a:pPr algn="l" hangingPunct="0"/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53109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284"/>
            <a:ext cx="9144000" cy="68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83568" y="155679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bg1">
                    <a:lumMod val="95000"/>
                  </a:schemeClr>
                </a:solidFill>
              </a:rPr>
              <a:t>Köszönöm a figyelmet!</a:t>
            </a:r>
            <a:endParaRPr lang="hu-H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Háttér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b="1" dirty="0" err="1" smtClean="0"/>
              <a:t>N</a:t>
            </a:r>
            <a:r>
              <a:rPr lang="hu-HU" dirty="0" err="1" smtClean="0"/>
              <a:t>ext</a:t>
            </a:r>
            <a:r>
              <a:rPr lang="hu-HU" dirty="0" smtClean="0"/>
              <a:t> </a:t>
            </a:r>
            <a:r>
              <a:rPr lang="hu-HU" b="1" dirty="0" err="1" smtClean="0"/>
              <a:t>G</a:t>
            </a:r>
            <a:r>
              <a:rPr lang="hu-HU" dirty="0" err="1" smtClean="0"/>
              <a:t>eneration</a:t>
            </a:r>
            <a:r>
              <a:rPr lang="hu-HU" dirty="0" smtClean="0"/>
              <a:t> </a:t>
            </a:r>
            <a:r>
              <a:rPr lang="hu-HU" b="1" dirty="0" err="1" smtClean="0"/>
              <a:t>S</a:t>
            </a:r>
            <a:r>
              <a:rPr lang="hu-HU" dirty="0" err="1" smtClean="0"/>
              <a:t>equencing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sz="2000" dirty="0" smtClean="0"/>
              <a:t>	teljes </a:t>
            </a:r>
            <a:r>
              <a:rPr lang="hu-HU" sz="2000" dirty="0" err="1" smtClean="0"/>
              <a:t>transcriptome</a:t>
            </a:r>
            <a:r>
              <a:rPr lang="hu-HU" sz="2000" dirty="0" smtClean="0"/>
              <a:t>, SNP, SSR</a:t>
            </a:r>
            <a:r>
              <a:rPr lang="hu-HU" sz="1800" dirty="0" smtClean="0"/>
              <a:t>, </a:t>
            </a:r>
            <a:r>
              <a:rPr lang="hu-HU" sz="2000" dirty="0" err="1" smtClean="0"/>
              <a:t>génexpresszió</a:t>
            </a:r>
            <a:r>
              <a:rPr lang="hu-HU" sz="2000" dirty="0" smtClean="0"/>
              <a:t>, transzkripciós reguláció, </a:t>
            </a:r>
            <a:r>
              <a:rPr lang="hu-HU" sz="2000" dirty="0" err="1"/>
              <a:t>alternative</a:t>
            </a:r>
            <a:r>
              <a:rPr lang="hu-HU" sz="2000" dirty="0"/>
              <a:t> </a:t>
            </a:r>
            <a:r>
              <a:rPr lang="hu-HU" sz="2000" dirty="0" err="1" smtClean="0"/>
              <a:t>splicing</a:t>
            </a:r>
            <a:r>
              <a:rPr lang="hu-HU" sz="2000" dirty="0" smtClean="0"/>
              <a:t>, gén-fehérje kölcsönhatás , </a:t>
            </a:r>
            <a:r>
              <a:rPr lang="hu-HU" sz="2000" dirty="0" err="1" smtClean="0"/>
              <a:t>epigenetikai</a:t>
            </a:r>
            <a:r>
              <a:rPr lang="hu-HU" sz="2000" dirty="0" smtClean="0"/>
              <a:t> modifikáció</a:t>
            </a:r>
          </a:p>
          <a:p>
            <a:pPr>
              <a:buNone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r>
              <a:rPr lang="hu-HU" sz="2800" b="1" dirty="0" err="1" smtClean="0"/>
              <a:t>NGS</a:t>
            </a:r>
            <a:r>
              <a:rPr lang="hu-HU" sz="2800" dirty="0" err="1" smtClean="0"/>
              <a:t>-sel</a:t>
            </a:r>
            <a:r>
              <a:rPr lang="hu-HU" sz="2800" dirty="0" smtClean="0"/>
              <a:t> </a:t>
            </a:r>
            <a:r>
              <a:rPr lang="hu-HU" sz="2800" dirty="0" err="1" smtClean="0"/>
              <a:t>megszekvenált</a:t>
            </a:r>
            <a:r>
              <a:rPr lang="hu-HU" sz="2800" dirty="0" smtClean="0"/>
              <a:t> </a:t>
            </a:r>
            <a:r>
              <a:rPr lang="hu-HU" sz="2800" dirty="0" err="1"/>
              <a:t>n</a:t>
            </a:r>
            <a:r>
              <a:rPr lang="hu-HU" sz="2800" dirty="0" err="1" smtClean="0"/>
              <a:t>em-model</a:t>
            </a:r>
            <a:r>
              <a:rPr lang="hu-HU" sz="2800" dirty="0" smtClean="0"/>
              <a:t> állatok</a:t>
            </a:r>
          </a:p>
          <a:p>
            <a:pPr>
              <a:buNone/>
            </a:pPr>
            <a:endParaRPr lang="hu-H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5200"/>
            <a:ext cx="8201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Előzmény, Mintavétel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32859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Nyírfajd </a:t>
            </a:r>
            <a:r>
              <a:rPr lang="hu-HU" sz="2800" dirty="0" err="1" smtClean="0">
                <a:solidFill>
                  <a:schemeClr val="tx1"/>
                </a:solidFill>
              </a:rPr>
              <a:t>transzkriptom</a:t>
            </a:r>
            <a:r>
              <a:rPr lang="hu-HU" sz="2800" dirty="0" smtClean="0">
                <a:solidFill>
                  <a:schemeClr val="tx1"/>
                </a:solidFill>
              </a:rPr>
              <a:t> elkészítése (folyamatban)</a:t>
            </a:r>
          </a:p>
          <a:p>
            <a:pPr algn="l"/>
            <a:endParaRPr lang="hu-HU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MHC komplex régió </a:t>
            </a:r>
            <a:r>
              <a:rPr lang="hu-HU" sz="2800" dirty="0" err="1" smtClean="0">
                <a:solidFill>
                  <a:schemeClr val="tx1"/>
                </a:solidFill>
              </a:rPr>
              <a:t>megszekvenálása</a:t>
            </a:r>
            <a:endParaRPr lang="hu-HU" sz="2800" dirty="0">
              <a:solidFill>
                <a:schemeClr val="tx1"/>
              </a:solidFill>
            </a:endParaRPr>
          </a:p>
          <a:p>
            <a:pPr algn="l"/>
            <a:endParaRPr lang="hu-HU" sz="2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2011  </a:t>
            </a:r>
            <a:r>
              <a:rPr lang="hu-HU" sz="2800" dirty="0" err="1">
                <a:solidFill>
                  <a:schemeClr val="tx1"/>
                </a:solidFill>
              </a:rPr>
              <a:t>Hundhamaren</a:t>
            </a:r>
            <a:r>
              <a:rPr lang="hu-HU" sz="2800" dirty="0">
                <a:solidFill>
                  <a:schemeClr val="tx1"/>
                </a:solidFill>
              </a:rPr>
              <a:t>, </a:t>
            </a:r>
            <a:r>
              <a:rPr lang="hu-HU" sz="2800" dirty="0" smtClean="0">
                <a:solidFill>
                  <a:schemeClr val="tx1"/>
                </a:solidFill>
              </a:rPr>
              <a:t>Norvégia,        vérvétel</a:t>
            </a:r>
          </a:p>
          <a:p>
            <a:pPr algn="l">
              <a:buFont typeface="Wingdings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dirty="0" err="1">
                <a:solidFill>
                  <a:schemeClr val="tx1"/>
                </a:solidFill>
              </a:rPr>
              <a:t>DNeasy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Blood</a:t>
            </a:r>
            <a:r>
              <a:rPr lang="hu-HU" sz="2800" dirty="0">
                <a:solidFill>
                  <a:schemeClr val="tx1"/>
                </a:solidFill>
              </a:rPr>
              <a:t> &amp; </a:t>
            </a:r>
            <a:r>
              <a:rPr lang="hu-HU" sz="2800" dirty="0" err="1">
                <a:solidFill>
                  <a:schemeClr val="tx1"/>
                </a:solidFill>
              </a:rPr>
              <a:t>Tissue</a:t>
            </a:r>
            <a:r>
              <a:rPr lang="hu-HU" sz="2800" dirty="0">
                <a:solidFill>
                  <a:schemeClr val="tx1"/>
                </a:solidFill>
              </a:rPr>
              <a:t> Kit (</a:t>
            </a:r>
            <a:r>
              <a:rPr lang="hu-HU" sz="2800" dirty="0" err="1">
                <a:solidFill>
                  <a:schemeClr val="tx1"/>
                </a:solidFill>
              </a:rPr>
              <a:t>Qiagen</a:t>
            </a:r>
            <a:r>
              <a:rPr lang="hu-HU" sz="2800" dirty="0">
                <a:solidFill>
                  <a:schemeClr val="tx1"/>
                </a:solidFill>
              </a:rPr>
              <a:t>) </a:t>
            </a:r>
            <a:r>
              <a:rPr lang="hu-HU" sz="2800" dirty="0" smtClean="0">
                <a:solidFill>
                  <a:schemeClr val="tx1"/>
                </a:solidFill>
              </a:rPr>
              <a:t>, DNS izolálás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4714875"/>
            <a:ext cx="3305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60040" cy="4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20472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NGS </a:t>
            </a:r>
            <a:r>
              <a:rPr lang="hu-HU" dirty="0" err="1" smtClean="0"/>
              <a:t>szekvenálás</a:t>
            </a:r>
            <a:r>
              <a:rPr lang="hu-HU" dirty="0" smtClean="0"/>
              <a:t>, </a:t>
            </a:r>
            <a:r>
              <a:rPr lang="hu-HU" dirty="0" err="1" smtClean="0"/>
              <a:t>SOLiD</a:t>
            </a:r>
            <a:r>
              <a:rPr lang="hu-HU" dirty="0" smtClean="0"/>
              <a:t> platformon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964488" cy="475252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2800" dirty="0" err="1">
                <a:solidFill>
                  <a:schemeClr val="tx1"/>
                </a:solidFill>
              </a:rPr>
              <a:t>Uppsala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Genome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Centre</a:t>
            </a:r>
          </a:p>
          <a:p>
            <a:pPr algn="l">
              <a:buFont typeface="Wingdings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Applied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Biosystems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SOLiD</a:t>
            </a:r>
            <a:r>
              <a:rPr lang="hu-HU" sz="2800" dirty="0">
                <a:solidFill>
                  <a:schemeClr val="tx1"/>
                </a:solidFill>
              </a:rPr>
              <a:t> 5500xl </a:t>
            </a:r>
            <a:r>
              <a:rPr lang="hu-HU" sz="2800" dirty="0" smtClean="0">
                <a:solidFill>
                  <a:schemeClr val="tx1"/>
                </a:solidFill>
              </a:rPr>
              <a:t>platform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465" y="1124744"/>
            <a:ext cx="2112535" cy="174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ABi_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550810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ABi_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09120"/>
            <a:ext cx="36358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7583958" y="602128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</a:t>
            </a:r>
            <a:r>
              <a:rPr lang="hu-HU" i="1" dirty="0" err="1"/>
              <a:t>Mardis</a:t>
            </a:r>
            <a:r>
              <a:rPr lang="hu-HU" i="1" dirty="0"/>
              <a:t>,</a:t>
            </a:r>
            <a:r>
              <a:rPr lang="hu-HU" dirty="0"/>
              <a:t>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8"/>
          </a:xfrm>
        </p:spPr>
        <p:txBody>
          <a:bodyPr/>
          <a:lstStyle/>
          <a:p>
            <a:r>
              <a:rPr lang="hu-HU" sz="4000" dirty="0" err="1" smtClean="0"/>
              <a:t>SOLiD</a:t>
            </a:r>
            <a:r>
              <a:rPr lang="hu-HU" dirty="0" smtClean="0"/>
              <a:t> </a:t>
            </a:r>
            <a:r>
              <a:rPr lang="hu-HU" dirty="0" err="1" smtClean="0"/>
              <a:t>szekvenálás</a:t>
            </a:r>
            <a:r>
              <a:rPr lang="hu-HU" dirty="0" smtClean="0"/>
              <a:t> eredménye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94928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2900" dirty="0">
                <a:solidFill>
                  <a:schemeClr val="tx1"/>
                </a:solidFill>
              </a:rPr>
              <a:t>1</a:t>
            </a:r>
            <a:r>
              <a:rPr lang="hu-HU" sz="2900" dirty="0" smtClean="0">
                <a:solidFill>
                  <a:schemeClr val="tx1"/>
                </a:solidFill>
              </a:rPr>
              <a:t> </a:t>
            </a:r>
            <a:r>
              <a:rPr lang="hu-HU" sz="2900" dirty="0" err="1">
                <a:solidFill>
                  <a:schemeClr val="tx1"/>
                </a:solidFill>
              </a:rPr>
              <a:t>single-end</a:t>
            </a:r>
            <a:r>
              <a:rPr lang="hu-HU" sz="2900" dirty="0">
                <a:solidFill>
                  <a:schemeClr val="tx1"/>
                </a:solidFill>
              </a:rPr>
              <a:t> </a:t>
            </a:r>
            <a:r>
              <a:rPr lang="hu-HU" sz="2900" dirty="0" smtClean="0">
                <a:solidFill>
                  <a:schemeClr val="tx1"/>
                </a:solidFill>
              </a:rPr>
              <a:t>könyvtár  </a:t>
            </a:r>
            <a:r>
              <a:rPr lang="hu-HU" sz="2900" dirty="0" err="1" smtClean="0">
                <a:solidFill>
                  <a:schemeClr val="tx1"/>
                </a:solidFill>
              </a:rPr>
              <a:t>read</a:t>
            </a:r>
            <a:r>
              <a:rPr lang="hu-HU" sz="2900" dirty="0" smtClean="0">
                <a:solidFill>
                  <a:schemeClr val="tx1"/>
                </a:solidFill>
              </a:rPr>
              <a:t> hossz 75 </a:t>
            </a:r>
            <a:r>
              <a:rPr lang="hu-HU" sz="2900" dirty="0" err="1">
                <a:solidFill>
                  <a:schemeClr val="tx1"/>
                </a:solidFill>
              </a:rPr>
              <a:t>bp</a:t>
            </a:r>
            <a:r>
              <a:rPr lang="hu-HU" sz="2900" dirty="0" smtClean="0">
                <a:solidFill>
                  <a:schemeClr val="tx1"/>
                </a:solidFill>
              </a:rPr>
              <a:t>, </a:t>
            </a:r>
            <a:r>
              <a:rPr lang="hu-HU" sz="2900" dirty="0">
                <a:solidFill>
                  <a:schemeClr val="tx1"/>
                </a:solidFill>
              </a:rPr>
              <a:t>793 </a:t>
            </a:r>
            <a:r>
              <a:rPr lang="hu-HU" sz="2900" dirty="0" smtClean="0">
                <a:solidFill>
                  <a:schemeClr val="tx1"/>
                </a:solidFill>
              </a:rPr>
              <a:t>M, szűrés után 423 M </a:t>
            </a:r>
          </a:p>
          <a:p>
            <a:pPr algn="l"/>
            <a:r>
              <a:rPr lang="hu-HU" sz="29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hu-HU" sz="2900" dirty="0" smtClean="0">
                <a:solidFill>
                  <a:schemeClr val="tx1"/>
                </a:solidFill>
              </a:rPr>
              <a:t>1 </a:t>
            </a:r>
            <a:r>
              <a:rPr lang="hu-HU" sz="2900" dirty="0" err="1" smtClean="0">
                <a:solidFill>
                  <a:schemeClr val="tx1"/>
                </a:solidFill>
              </a:rPr>
              <a:t>mate-paired</a:t>
            </a:r>
            <a:r>
              <a:rPr lang="hu-HU" sz="2900" dirty="0" smtClean="0">
                <a:solidFill>
                  <a:schemeClr val="tx1"/>
                </a:solidFill>
              </a:rPr>
              <a:t> könyvtár inzert méret 2 </a:t>
            </a:r>
            <a:r>
              <a:rPr lang="hu-HU" sz="2900" dirty="0" err="1" smtClean="0">
                <a:solidFill>
                  <a:schemeClr val="tx1"/>
                </a:solidFill>
              </a:rPr>
              <a:t>Kb</a:t>
            </a:r>
            <a:r>
              <a:rPr lang="hu-HU" sz="29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hu-HU" sz="2900" dirty="0" smtClean="0">
                <a:solidFill>
                  <a:schemeClr val="tx1"/>
                </a:solidFill>
              </a:rPr>
              <a:t>    </a:t>
            </a:r>
            <a:r>
              <a:rPr lang="hu-HU" sz="2900" dirty="0" err="1" smtClean="0">
                <a:solidFill>
                  <a:schemeClr val="tx1"/>
                </a:solidFill>
              </a:rPr>
              <a:t>read</a:t>
            </a:r>
            <a:r>
              <a:rPr lang="hu-HU" sz="2900" dirty="0" smtClean="0">
                <a:solidFill>
                  <a:schemeClr val="tx1"/>
                </a:solidFill>
              </a:rPr>
              <a:t> hossz 60 × </a:t>
            </a:r>
            <a:r>
              <a:rPr lang="hu-HU" sz="2900" dirty="0" err="1" smtClean="0">
                <a:solidFill>
                  <a:schemeClr val="tx1"/>
                </a:solidFill>
              </a:rPr>
              <a:t>60</a:t>
            </a:r>
            <a:r>
              <a:rPr lang="hu-HU" sz="2900" dirty="0" smtClean="0">
                <a:solidFill>
                  <a:schemeClr val="tx1"/>
                </a:solidFill>
              </a:rPr>
              <a:t> </a:t>
            </a:r>
            <a:r>
              <a:rPr lang="hu-HU" sz="2900" dirty="0" err="1" smtClean="0">
                <a:solidFill>
                  <a:schemeClr val="tx1"/>
                </a:solidFill>
              </a:rPr>
              <a:t>bp</a:t>
            </a:r>
            <a:r>
              <a:rPr lang="hu-HU" sz="2900" dirty="0" smtClean="0">
                <a:solidFill>
                  <a:schemeClr val="tx1"/>
                </a:solidFill>
              </a:rPr>
              <a:t>, 1642 M, szűrés után 857 M , 519 M </a:t>
            </a:r>
            <a:r>
              <a:rPr lang="hu-HU" sz="2900" dirty="0" err="1" smtClean="0">
                <a:solidFill>
                  <a:schemeClr val="tx1"/>
                </a:solidFill>
              </a:rPr>
              <a:t>paired</a:t>
            </a:r>
            <a:r>
              <a:rPr lang="hu-HU" sz="2900" dirty="0" smtClean="0">
                <a:solidFill>
                  <a:schemeClr val="tx1"/>
                </a:solidFill>
              </a:rPr>
              <a:t>,             többiek </a:t>
            </a:r>
            <a:r>
              <a:rPr lang="hu-HU" sz="2900" dirty="0" err="1" smtClean="0">
                <a:solidFill>
                  <a:schemeClr val="tx1"/>
                </a:solidFill>
              </a:rPr>
              <a:t>unpaired</a:t>
            </a:r>
            <a:endParaRPr lang="hu-HU" sz="2900" dirty="0" smtClean="0">
              <a:solidFill>
                <a:schemeClr val="tx1"/>
              </a:solidFill>
            </a:endParaRPr>
          </a:p>
          <a:p>
            <a:pPr algn="l"/>
            <a:endParaRPr lang="hu-HU" sz="29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dirty="0" smtClean="0">
                <a:solidFill>
                  <a:schemeClr val="tx1"/>
                </a:solidFill>
              </a:rPr>
              <a:t>1 </a:t>
            </a:r>
            <a:r>
              <a:rPr lang="hu-HU" sz="2900" dirty="0" err="1" smtClean="0">
                <a:solidFill>
                  <a:schemeClr val="tx1"/>
                </a:solidFill>
              </a:rPr>
              <a:t>mate-paired</a:t>
            </a:r>
            <a:r>
              <a:rPr lang="hu-HU" sz="2900" dirty="0" smtClean="0">
                <a:solidFill>
                  <a:schemeClr val="tx1"/>
                </a:solidFill>
              </a:rPr>
              <a:t> könyvtár inzert méret 5 </a:t>
            </a:r>
            <a:r>
              <a:rPr lang="hu-HU" sz="2900" dirty="0" err="1" smtClean="0">
                <a:solidFill>
                  <a:schemeClr val="tx1"/>
                </a:solidFill>
              </a:rPr>
              <a:t>Kb</a:t>
            </a:r>
            <a:r>
              <a:rPr lang="hu-HU" sz="29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hu-HU" sz="2900" dirty="0" smtClean="0">
                <a:solidFill>
                  <a:schemeClr val="tx1"/>
                </a:solidFill>
              </a:rPr>
              <a:t>    </a:t>
            </a:r>
            <a:r>
              <a:rPr lang="hu-HU" sz="2900" dirty="0" err="1" smtClean="0">
                <a:solidFill>
                  <a:schemeClr val="tx1"/>
                </a:solidFill>
              </a:rPr>
              <a:t>read</a:t>
            </a:r>
            <a:r>
              <a:rPr lang="hu-HU" sz="2900" dirty="0" smtClean="0">
                <a:solidFill>
                  <a:schemeClr val="tx1"/>
                </a:solidFill>
              </a:rPr>
              <a:t> hossz 60 × </a:t>
            </a:r>
            <a:r>
              <a:rPr lang="hu-HU" sz="2900" dirty="0" err="1" smtClean="0">
                <a:solidFill>
                  <a:schemeClr val="tx1"/>
                </a:solidFill>
              </a:rPr>
              <a:t>60</a:t>
            </a:r>
            <a:r>
              <a:rPr lang="hu-HU" sz="2900" dirty="0" smtClean="0">
                <a:solidFill>
                  <a:schemeClr val="tx1"/>
                </a:solidFill>
              </a:rPr>
              <a:t> </a:t>
            </a:r>
            <a:r>
              <a:rPr lang="hu-HU" sz="2900" dirty="0" err="1" smtClean="0">
                <a:solidFill>
                  <a:schemeClr val="tx1"/>
                </a:solidFill>
              </a:rPr>
              <a:t>bp</a:t>
            </a:r>
            <a:r>
              <a:rPr lang="hu-HU" sz="2900" dirty="0" smtClean="0">
                <a:solidFill>
                  <a:schemeClr val="tx1"/>
                </a:solidFill>
              </a:rPr>
              <a:t>, 1548 M, szűrés után 847 M, 520 M </a:t>
            </a:r>
            <a:r>
              <a:rPr lang="hu-HU" sz="2900" dirty="0" err="1" smtClean="0">
                <a:solidFill>
                  <a:schemeClr val="tx1"/>
                </a:solidFill>
              </a:rPr>
              <a:t>paired</a:t>
            </a:r>
            <a:r>
              <a:rPr lang="hu-HU" sz="2900" dirty="0" smtClean="0">
                <a:solidFill>
                  <a:schemeClr val="tx1"/>
                </a:solidFill>
              </a:rPr>
              <a:t>, többiek </a:t>
            </a:r>
            <a:r>
              <a:rPr lang="hu-HU" sz="2900" dirty="0" err="1" smtClean="0">
                <a:solidFill>
                  <a:schemeClr val="tx1"/>
                </a:solidFill>
              </a:rPr>
              <a:t>unpaired</a:t>
            </a:r>
            <a:endParaRPr lang="hu-HU" sz="2900" dirty="0" smtClean="0">
              <a:solidFill>
                <a:schemeClr val="tx1"/>
              </a:solidFill>
            </a:endParaRPr>
          </a:p>
          <a:p>
            <a:pPr algn="l"/>
            <a:endParaRPr lang="hu-HU" sz="29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dirty="0" smtClean="0">
                <a:solidFill>
                  <a:schemeClr val="tx1"/>
                </a:solidFill>
              </a:rPr>
              <a:t>2127 </a:t>
            </a:r>
            <a:r>
              <a:rPr lang="hu-HU" sz="2900" dirty="0">
                <a:solidFill>
                  <a:schemeClr val="tx1"/>
                </a:solidFill>
              </a:rPr>
              <a:t>M </a:t>
            </a:r>
            <a:r>
              <a:rPr lang="hu-HU" sz="2900" dirty="0" smtClean="0">
                <a:solidFill>
                  <a:schemeClr val="tx1"/>
                </a:solidFill>
              </a:rPr>
              <a:t>-&gt;133 </a:t>
            </a:r>
            <a:r>
              <a:rPr lang="hu-HU" sz="2900" dirty="0" err="1" smtClean="0">
                <a:solidFill>
                  <a:schemeClr val="tx1"/>
                </a:solidFill>
              </a:rPr>
              <a:t>Gb</a:t>
            </a:r>
            <a:r>
              <a:rPr lang="hu-HU" sz="29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sz="2900" dirty="0">
                <a:solidFill>
                  <a:schemeClr val="tx1"/>
                </a:solidFill>
              </a:rPr>
              <a:t> </a:t>
            </a:r>
            <a:r>
              <a:rPr lang="hu-HU" sz="2900" dirty="0" smtClean="0">
                <a:solidFill>
                  <a:schemeClr val="tx1"/>
                </a:solidFill>
              </a:rPr>
              <a:t>  Baromfi (1.05 G)-&gt; 127X szeres lefedettség</a:t>
            </a:r>
            <a:endParaRPr lang="hu-HU" sz="2900" dirty="0">
              <a:solidFill>
                <a:schemeClr val="tx1"/>
              </a:solidFill>
            </a:endParaRPr>
          </a:p>
          <a:p>
            <a:pPr algn="l"/>
            <a:endParaRPr lang="hu-HU" sz="28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b="1" dirty="0" err="1" smtClean="0">
                <a:solidFill>
                  <a:schemeClr val="tx1"/>
                </a:solidFill>
              </a:rPr>
              <a:t>Fastq</a:t>
            </a:r>
            <a:r>
              <a:rPr lang="hu-HU" sz="2800" b="1" dirty="0" smtClean="0">
                <a:solidFill>
                  <a:schemeClr val="tx1"/>
                </a:solidFill>
              </a:rPr>
              <a:t> file</a:t>
            </a:r>
            <a:r>
              <a:rPr lang="hu-HU" sz="2800" dirty="0" smtClean="0">
                <a:solidFill>
                  <a:schemeClr val="tx1"/>
                </a:solidFill>
              </a:rPr>
              <a:t>-ok (</a:t>
            </a:r>
            <a:r>
              <a:rPr lang="hu-HU" sz="2800" dirty="0" err="1" smtClean="0">
                <a:solidFill>
                  <a:schemeClr val="tx1"/>
                </a:solidFill>
              </a:rPr>
              <a:t>colour-space</a:t>
            </a:r>
            <a:r>
              <a:rPr lang="hu-HU" sz="2800" dirty="0" smtClean="0">
                <a:solidFill>
                  <a:schemeClr val="tx1"/>
                </a:solidFill>
              </a:rPr>
              <a:t>/</a:t>
            </a:r>
            <a:r>
              <a:rPr lang="hu-HU" sz="2800" dirty="0" err="1" smtClean="0">
                <a:solidFill>
                  <a:schemeClr val="tx1"/>
                </a:solidFill>
              </a:rPr>
              <a:t>base-space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sz="2800" dirty="0" smtClean="0">
              <a:solidFill>
                <a:schemeClr val="tx1"/>
              </a:solidFill>
            </a:endParaRPr>
          </a:p>
          <a:p>
            <a:pPr algn="l"/>
            <a:r>
              <a:rPr lang="hu-HU" sz="2400" dirty="0" smtClean="0"/>
              <a:t>Pl. </a:t>
            </a:r>
          </a:p>
          <a:p>
            <a:pPr algn="l"/>
            <a:r>
              <a:rPr lang="hu-HU" sz="2400" dirty="0" smtClean="0"/>
              <a:t>@ERR042386.1 </a:t>
            </a:r>
            <a:r>
              <a:rPr lang="hu-HU" sz="2400" dirty="0"/>
              <a:t>solid0032_385_1_4_20100830_FRAG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T32120132000132211310023202201202002303130332322311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+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!@%62B8?=A690@&gt;&gt;&lt;-&gt;8=51%:==5521=582&lt;@9&gt;</a:t>
            </a:r>
            <a:r>
              <a:rPr lang="hu-HU" sz="2400" dirty="0" err="1"/>
              <a:t>9</a:t>
            </a:r>
            <a:r>
              <a:rPr lang="hu-HU" sz="2400" dirty="0"/>
              <a:t>&gt;&lt;,6785.&gt;4&amp;</a:t>
            </a:r>
            <a:endParaRPr lang="hu-HU" sz="28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7"/>
          </a:xfrm>
        </p:spPr>
        <p:txBody>
          <a:bodyPr>
            <a:noAutofit/>
          </a:bodyPr>
          <a:lstStyle/>
          <a:p>
            <a:r>
              <a:rPr lang="hu-HU" sz="3600" dirty="0" smtClean="0"/>
              <a:t>Nyírfajd közel rokonfajok referencia</a:t>
            </a:r>
            <a:r>
              <a:rPr lang="hu-HU" sz="3600" dirty="0"/>
              <a:t> </a:t>
            </a:r>
            <a:r>
              <a:rPr lang="hu-HU" sz="3600" dirty="0" err="1"/>
              <a:t>Gallus</a:t>
            </a:r>
            <a:r>
              <a:rPr lang="hu-HU" sz="3600" dirty="0"/>
              <a:t>_gallus-4.0/ </a:t>
            </a:r>
            <a:r>
              <a:rPr lang="hu-HU" sz="3600" dirty="0" smtClean="0"/>
              <a:t>galGal4</a:t>
            </a:r>
            <a:br>
              <a:rPr lang="hu-HU" sz="3600" dirty="0" smtClean="0"/>
            </a:br>
            <a:r>
              <a:rPr lang="hu-HU" sz="2000" dirty="0" smtClean="0"/>
              <a:t> (30-40 Millió éve vált el, jól annotált)</a:t>
            </a: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62527"/>
            <a:ext cx="7848872" cy="52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232848" cy="53781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</a:rPr>
              <a:t>“</a:t>
            </a:r>
            <a:r>
              <a:rPr lang="hu-HU" sz="2000" b="1" dirty="0" err="1" smtClean="0">
                <a:solidFill>
                  <a:schemeClr val="tx1"/>
                </a:solidFill>
              </a:rPr>
              <a:t>align-then-assemble</a:t>
            </a:r>
            <a:r>
              <a:rPr lang="hu-HU" sz="2000" b="1" dirty="0">
                <a:solidFill>
                  <a:schemeClr val="tx1"/>
                </a:solidFill>
              </a:rPr>
              <a:t>” </a:t>
            </a:r>
            <a:r>
              <a:rPr lang="hu-HU" sz="2000" b="1" dirty="0" smtClean="0">
                <a:solidFill>
                  <a:schemeClr val="tx1"/>
                </a:solidFill>
              </a:rPr>
              <a:t>stratégia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Readek (ezek </a:t>
            </a:r>
            <a:r>
              <a:rPr lang="hu-HU" sz="2000" dirty="0" err="1" smtClean="0">
                <a:solidFill>
                  <a:schemeClr val="tx1"/>
                </a:solidFill>
              </a:rPr>
              <a:t>mate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pair-ek</a:t>
            </a:r>
            <a:r>
              <a:rPr lang="hu-HU" sz="2000" dirty="0" smtClean="0">
                <a:solidFill>
                  <a:schemeClr val="tx1"/>
                </a:solidFill>
              </a:rPr>
              <a:t>) illeszt referencia-&gt;</a:t>
            </a:r>
            <a:r>
              <a:rPr lang="hu-HU" sz="2000" dirty="0" err="1" smtClean="0">
                <a:solidFill>
                  <a:schemeClr val="tx1"/>
                </a:solidFill>
              </a:rPr>
              <a:t>read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clusters</a:t>
            </a:r>
            <a:r>
              <a:rPr lang="hu-HU" sz="2000" dirty="0" smtClean="0">
                <a:solidFill>
                  <a:schemeClr val="tx1"/>
                </a:solidFill>
              </a:rPr>
              <a:t>, azonos helyzetben -&gt; assembly összerakása</a:t>
            </a: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tx1"/>
                </a:solidFill>
              </a:rPr>
              <a:t>“</a:t>
            </a:r>
            <a:r>
              <a:rPr lang="hu-HU" sz="2000" b="1" dirty="0" err="1" smtClean="0">
                <a:solidFill>
                  <a:schemeClr val="tx1"/>
                </a:solidFill>
              </a:rPr>
              <a:t>assemble-then-align</a:t>
            </a:r>
            <a:r>
              <a:rPr lang="hu-HU" sz="2000" b="1" dirty="0">
                <a:solidFill>
                  <a:schemeClr val="tx1"/>
                </a:solidFill>
              </a:rPr>
              <a:t>” </a:t>
            </a:r>
            <a:r>
              <a:rPr lang="hu-HU" sz="2000" b="1" dirty="0" smtClean="0">
                <a:solidFill>
                  <a:schemeClr val="tx1"/>
                </a:solidFill>
              </a:rPr>
              <a:t>stratégia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Readekből először </a:t>
            </a:r>
            <a:r>
              <a:rPr lang="hu-HU" sz="2000" dirty="0" err="1" smtClean="0">
                <a:solidFill>
                  <a:schemeClr val="tx1"/>
                </a:solidFill>
              </a:rPr>
              <a:t>denovo</a:t>
            </a:r>
            <a:r>
              <a:rPr lang="hu-HU" sz="2000" dirty="0" smtClean="0">
                <a:solidFill>
                  <a:schemeClr val="tx1"/>
                </a:solidFill>
              </a:rPr>
              <a:t> assembly-&gt; összefüggő </a:t>
            </a:r>
            <a:r>
              <a:rPr lang="hu-HU" sz="2000" dirty="0" err="1" smtClean="0">
                <a:solidFill>
                  <a:schemeClr val="tx1"/>
                </a:solidFill>
              </a:rPr>
              <a:t>kontigok</a:t>
            </a:r>
            <a:r>
              <a:rPr lang="hu-HU" sz="2000" dirty="0" smtClean="0">
                <a:solidFill>
                  <a:schemeClr val="tx1"/>
                </a:solidFill>
              </a:rPr>
              <a:t>, ezeket illeszteni a referencia genomhoz=&gt;</a:t>
            </a:r>
          </a:p>
          <a:p>
            <a:pPr algn="l"/>
            <a:r>
              <a:rPr lang="hu-HU" sz="2000" dirty="0" err="1" smtClean="0">
                <a:solidFill>
                  <a:schemeClr val="tx1"/>
                </a:solidFill>
              </a:rPr>
              <a:t>Scaffoldok</a:t>
            </a:r>
            <a:r>
              <a:rPr lang="hu-HU" sz="2000" dirty="0" smtClean="0">
                <a:solidFill>
                  <a:schemeClr val="tx1"/>
                </a:solidFill>
              </a:rPr>
              <a:t> (néhány helyen </a:t>
            </a:r>
            <a:r>
              <a:rPr lang="hu-HU" sz="2000" dirty="0" err="1" smtClean="0">
                <a:solidFill>
                  <a:schemeClr val="tx1"/>
                </a:solidFill>
              </a:rPr>
              <a:t>gap</a:t>
            </a:r>
            <a:r>
              <a:rPr lang="hu-HU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tx1"/>
                </a:solidFill>
              </a:rPr>
              <a:t>2 stratégia együtt 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2 </a:t>
            </a:r>
            <a:r>
              <a:rPr lang="hu-HU" sz="2000" dirty="0" err="1" smtClean="0">
                <a:solidFill>
                  <a:schemeClr val="tx1"/>
                </a:solidFill>
              </a:rPr>
              <a:t>mate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pair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read</a:t>
            </a:r>
            <a:r>
              <a:rPr lang="hu-HU" sz="2000" dirty="0" smtClean="0">
                <a:solidFill>
                  <a:schemeClr val="tx1"/>
                </a:solidFill>
              </a:rPr>
              <a:t> könyvtár és </a:t>
            </a:r>
            <a:r>
              <a:rPr lang="hu-HU" sz="2000" dirty="0" err="1" smtClean="0">
                <a:solidFill>
                  <a:schemeClr val="tx1"/>
                </a:solidFill>
              </a:rPr>
              <a:t>single</a:t>
            </a:r>
            <a:r>
              <a:rPr lang="hu-HU" sz="2000" dirty="0" smtClean="0">
                <a:solidFill>
                  <a:schemeClr val="tx1"/>
                </a:solidFill>
              </a:rPr>
              <a:t> end </a:t>
            </a:r>
            <a:r>
              <a:rPr lang="hu-HU" sz="2000" dirty="0" err="1" smtClean="0">
                <a:solidFill>
                  <a:schemeClr val="tx1"/>
                </a:solidFill>
              </a:rPr>
              <a:t>readből</a:t>
            </a:r>
            <a:r>
              <a:rPr lang="hu-HU" sz="2000" dirty="0" smtClean="0">
                <a:solidFill>
                  <a:schemeClr val="tx1"/>
                </a:solidFill>
              </a:rPr>
              <a:t> képzett </a:t>
            </a:r>
            <a:r>
              <a:rPr lang="hu-HU" sz="2000" dirty="0" err="1" smtClean="0">
                <a:solidFill>
                  <a:schemeClr val="tx1"/>
                </a:solidFill>
              </a:rPr>
              <a:t>kontigok</a:t>
            </a:r>
            <a:r>
              <a:rPr lang="hu-HU" sz="2000" dirty="0" smtClean="0">
                <a:solidFill>
                  <a:schemeClr val="tx1"/>
                </a:solidFill>
              </a:rPr>
              <a:t>  illesztés a referenciához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=&gt;</a:t>
            </a:r>
            <a:r>
              <a:rPr lang="hu-HU" sz="2000" b="1" dirty="0" err="1" smtClean="0">
                <a:solidFill>
                  <a:schemeClr val="tx1"/>
                </a:solidFill>
              </a:rPr>
              <a:t>final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hu-HU" sz="2000" b="1" dirty="0" err="1" smtClean="0">
                <a:solidFill>
                  <a:schemeClr val="tx1"/>
                </a:solidFill>
              </a:rPr>
              <a:t>scaffolds</a:t>
            </a:r>
            <a:endParaRPr lang="hu-H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6206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Kontig, </a:t>
            </a:r>
            <a:r>
              <a:rPr lang="hu-HU" dirty="0" err="1" smtClean="0"/>
              <a:t>scaffold</a:t>
            </a:r>
            <a:r>
              <a:rPr lang="hu-HU" dirty="0" smtClean="0"/>
              <a:t> adatok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136904" cy="5472608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Uppmax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Halvan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cluster</a:t>
            </a:r>
            <a:r>
              <a:rPr lang="hu-HU" sz="2800" dirty="0" smtClean="0">
                <a:solidFill>
                  <a:schemeClr val="tx1"/>
                </a:solidFill>
              </a:rPr>
              <a:t>, 64 </a:t>
            </a:r>
            <a:r>
              <a:rPr lang="hu-HU" sz="2800" dirty="0">
                <a:solidFill>
                  <a:schemeClr val="tx1"/>
                </a:solidFill>
              </a:rPr>
              <a:t>parallel </a:t>
            </a:r>
            <a:r>
              <a:rPr lang="hu-HU" sz="2800" dirty="0" smtClean="0">
                <a:solidFill>
                  <a:schemeClr val="tx1"/>
                </a:solidFill>
              </a:rPr>
              <a:t>szál, 2048 </a:t>
            </a:r>
            <a:r>
              <a:rPr lang="hu-HU" sz="2800" dirty="0">
                <a:solidFill>
                  <a:schemeClr val="tx1"/>
                </a:solidFill>
              </a:rPr>
              <a:t>GB </a:t>
            </a:r>
            <a:r>
              <a:rPr lang="hu-HU" sz="2800" dirty="0" smtClean="0">
                <a:solidFill>
                  <a:schemeClr val="tx1"/>
                </a:solidFill>
              </a:rPr>
              <a:t>memória</a:t>
            </a:r>
          </a:p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1298366 kezdetleges </a:t>
            </a:r>
            <a:r>
              <a:rPr lang="hu-HU" sz="2800" b="1" dirty="0" err="1">
                <a:solidFill>
                  <a:schemeClr val="tx1"/>
                </a:solidFill>
              </a:rPr>
              <a:t>k</a:t>
            </a:r>
            <a:r>
              <a:rPr lang="hu-HU" sz="2800" b="1" dirty="0" err="1" smtClean="0">
                <a:solidFill>
                  <a:schemeClr val="tx1"/>
                </a:solidFill>
              </a:rPr>
              <a:t>ontig</a:t>
            </a:r>
            <a:r>
              <a:rPr lang="hu-HU" sz="2800" dirty="0" smtClean="0">
                <a:solidFill>
                  <a:schemeClr val="tx1"/>
                </a:solidFill>
              </a:rPr>
              <a:t> ≥100 </a:t>
            </a:r>
            <a:r>
              <a:rPr lang="hu-HU" sz="2800" dirty="0" err="1">
                <a:solidFill>
                  <a:schemeClr val="tx1"/>
                </a:solidFill>
              </a:rPr>
              <a:t>bp</a:t>
            </a:r>
            <a:r>
              <a:rPr lang="hu-HU" sz="2800" dirty="0">
                <a:solidFill>
                  <a:schemeClr val="tx1"/>
                </a:solidFill>
              </a:rPr>
              <a:t>.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l"/>
            <a:r>
              <a:rPr lang="hu-HU" sz="2800" dirty="0" smtClean="0">
                <a:solidFill>
                  <a:schemeClr val="tx1"/>
                </a:solidFill>
              </a:rPr>
              <a:t>	</a:t>
            </a:r>
            <a:r>
              <a:rPr lang="hu-HU" sz="2100" dirty="0" smtClean="0">
                <a:solidFill>
                  <a:schemeClr val="tx1"/>
                </a:solidFill>
              </a:rPr>
              <a:t>leghosszabb </a:t>
            </a:r>
            <a:r>
              <a:rPr lang="hu-HU" sz="2100" dirty="0">
                <a:solidFill>
                  <a:schemeClr val="tx1"/>
                </a:solidFill>
              </a:rPr>
              <a:t>12574 </a:t>
            </a:r>
            <a:r>
              <a:rPr lang="hu-HU" sz="2100" dirty="0" err="1" smtClean="0">
                <a:solidFill>
                  <a:schemeClr val="tx1"/>
                </a:solidFill>
              </a:rPr>
              <a:t>bp</a:t>
            </a:r>
            <a:endParaRPr lang="hu-HU" sz="2100" dirty="0" smtClean="0">
              <a:solidFill>
                <a:schemeClr val="tx1"/>
              </a:solidFill>
            </a:endParaRPr>
          </a:p>
          <a:p>
            <a:pPr algn="l"/>
            <a:r>
              <a:rPr lang="hu-HU" sz="2100" dirty="0" smtClean="0">
                <a:solidFill>
                  <a:schemeClr val="tx1"/>
                </a:solidFill>
              </a:rPr>
              <a:t>	átlag hossz 722 </a:t>
            </a:r>
            <a:r>
              <a:rPr lang="hu-HU" sz="2100" dirty="0" err="1">
                <a:solidFill>
                  <a:schemeClr val="tx1"/>
                </a:solidFill>
              </a:rPr>
              <a:t>bp</a:t>
            </a:r>
            <a:r>
              <a:rPr lang="hu-HU" sz="2100" dirty="0">
                <a:solidFill>
                  <a:schemeClr val="tx1"/>
                </a:solidFill>
              </a:rPr>
              <a:t>, </a:t>
            </a:r>
            <a:endParaRPr lang="hu-HU" sz="2100" dirty="0" smtClean="0">
              <a:solidFill>
                <a:schemeClr val="tx1"/>
              </a:solidFill>
            </a:endParaRPr>
          </a:p>
          <a:p>
            <a:pPr algn="l"/>
            <a:r>
              <a:rPr lang="hu-HU" sz="2100" dirty="0" smtClean="0">
                <a:solidFill>
                  <a:schemeClr val="tx1"/>
                </a:solidFill>
              </a:rPr>
              <a:t>	N50 méret 1238 </a:t>
            </a:r>
            <a:r>
              <a:rPr lang="hu-HU" sz="2100" dirty="0" err="1">
                <a:solidFill>
                  <a:schemeClr val="tx1"/>
                </a:solidFill>
              </a:rPr>
              <a:t>bp</a:t>
            </a:r>
            <a:r>
              <a:rPr lang="hu-HU" sz="2100" dirty="0">
                <a:solidFill>
                  <a:schemeClr val="tx1"/>
                </a:solidFill>
              </a:rPr>
              <a:t>. </a:t>
            </a:r>
            <a:endParaRPr lang="hu-HU" sz="2100" dirty="0" smtClean="0">
              <a:solidFill>
                <a:schemeClr val="tx1"/>
              </a:solidFill>
            </a:endParaRPr>
          </a:p>
          <a:p>
            <a:pPr algn="l"/>
            <a:r>
              <a:rPr lang="hu-HU" sz="2100" dirty="0" smtClean="0">
                <a:solidFill>
                  <a:schemeClr val="tx1"/>
                </a:solidFill>
              </a:rPr>
              <a:t>	átlag lefedettség 10 </a:t>
            </a:r>
            <a:r>
              <a:rPr lang="hu-HU" sz="2100" dirty="0" err="1" smtClean="0">
                <a:solidFill>
                  <a:schemeClr val="tx1"/>
                </a:solidFill>
              </a:rPr>
              <a:t>től</a:t>
            </a:r>
            <a:r>
              <a:rPr lang="hu-HU" sz="2100" dirty="0" smtClean="0">
                <a:solidFill>
                  <a:schemeClr val="tx1"/>
                </a:solidFill>
              </a:rPr>
              <a:t> </a:t>
            </a:r>
            <a:r>
              <a:rPr lang="hu-HU" sz="2100" dirty="0">
                <a:solidFill>
                  <a:schemeClr val="tx1"/>
                </a:solidFill>
              </a:rPr>
              <a:t>153, </a:t>
            </a:r>
            <a:r>
              <a:rPr lang="hu-HU" sz="2100" dirty="0" smtClean="0">
                <a:solidFill>
                  <a:schemeClr val="tx1"/>
                </a:solidFill>
              </a:rPr>
              <a:t>közép </a:t>
            </a:r>
            <a:r>
              <a:rPr lang="hu-HU" sz="2100" smtClean="0">
                <a:solidFill>
                  <a:schemeClr val="tx1"/>
                </a:solidFill>
              </a:rPr>
              <a:t>érték </a:t>
            </a:r>
            <a:r>
              <a:rPr lang="hu-HU" sz="2100" smtClean="0">
                <a:solidFill>
                  <a:schemeClr val="tx1"/>
                </a:solidFill>
              </a:rPr>
              <a:t>35.1</a:t>
            </a:r>
          </a:p>
          <a:p>
            <a:pPr algn="l"/>
            <a:endParaRPr lang="hu-HU" sz="21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277501 hosszú </a:t>
            </a:r>
            <a:r>
              <a:rPr lang="hu-HU" sz="2800" dirty="0" err="1" smtClean="0">
                <a:solidFill>
                  <a:schemeClr val="tx1"/>
                </a:solidFill>
              </a:rPr>
              <a:t>kontig</a:t>
            </a:r>
            <a:r>
              <a:rPr lang="hu-HU" sz="2800" dirty="0" smtClean="0">
                <a:solidFill>
                  <a:schemeClr val="tx1"/>
                </a:solidFill>
              </a:rPr>
              <a:t> ≥1kb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l"/>
            <a:endParaRPr lang="hu-HU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4572 </a:t>
            </a:r>
            <a:r>
              <a:rPr lang="hu-HU" sz="2800" dirty="0" err="1" smtClean="0">
                <a:solidFill>
                  <a:schemeClr val="tx1"/>
                </a:solidFill>
              </a:rPr>
              <a:t>denovo</a:t>
            </a:r>
            <a:r>
              <a:rPr lang="hu-HU" sz="2800" dirty="0" smtClean="0">
                <a:solidFill>
                  <a:schemeClr val="tx1"/>
                </a:solidFill>
              </a:rPr>
              <a:t> assembly </a:t>
            </a:r>
            <a:r>
              <a:rPr lang="hu-HU" sz="2800" b="1" dirty="0" err="1" smtClean="0">
                <a:solidFill>
                  <a:schemeClr val="tx1"/>
                </a:solidFill>
              </a:rPr>
              <a:t>scaffolds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 lvl="1" algn="l"/>
            <a:r>
              <a:rPr lang="hu-HU" sz="2400" dirty="0" smtClean="0">
                <a:solidFill>
                  <a:schemeClr val="tx1"/>
                </a:solidFill>
              </a:rPr>
              <a:t>	</a:t>
            </a:r>
            <a:r>
              <a:rPr lang="hu-HU" sz="2100" dirty="0" smtClean="0">
                <a:solidFill>
                  <a:schemeClr val="tx1"/>
                </a:solidFill>
              </a:rPr>
              <a:t>teljes hossz 1022MB</a:t>
            </a:r>
          </a:p>
          <a:p>
            <a:pPr lvl="1" algn="l"/>
            <a:r>
              <a:rPr lang="hu-HU" sz="2100" dirty="0" smtClean="0">
                <a:solidFill>
                  <a:schemeClr val="tx1"/>
                </a:solidFill>
              </a:rPr>
              <a:t>	átlag értéke 6010 </a:t>
            </a:r>
            <a:r>
              <a:rPr lang="hu-HU" sz="2100" dirty="0" err="1">
                <a:solidFill>
                  <a:schemeClr val="tx1"/>
                </a:solidFill>
              </a:rPr>
              <a:t>bp</a:t>
            </a:r>
            <a:r>
              <a:rPr lang="hu-HU" sz="2100" dirty="0">
                <a:solidFill>
                  <a:schemeClr val="tx1"/>
                </a:solidFill>
              </a:rPr>
              <a:t>. </a:t>
            </a:r>
            <a:r>
              <a:rPr lang="hu-HU" sz="2100" dirty="0" smtClean="0">
                <a:solidFill>
                  <a:schemeClr val="tx1"/>
                </a:solidFill>
              </a:rPr>
              <a:t>	</a:t>
            </a:r>
          </a:p>
          <a:p>
            <a:pPr lvl="1" algn="l"/>
            <a:r>
              <a:rPr lang="hu-HU" sz="2100" dirty="0">
                <a:solidFill>
                  <a:schemeClr val="tx1"/>
                </a:solidFill>
              </a:rPr>
              <a:t>	</a:t>
            </a:r>
            <a:r>
              <a:rPr lang="hu-HU" sz="2100" dirty="0" smtClean="0">
                <a:solidFill>
                  <a:schemeClr val="tx1"/>
                </a:solidFill>
              </a:rPr>
              <a:t>leghosszabb 53114 </a:t>
            </a:r>
            <a:r>
              <a:rPr lang="hu-HU" sz="2100" dirty="0" err="1" smtClean="0">
                <a:solidFill>
                  <a:schemeClr val="tx1"/>
                </a:solidFill>
              </a:rPr>
              <a:t>bp</a:t>
            </a:r>
            <a:endParaRPr lang="hu-HU" sz="2100" dirty="0">
              <a:solidFill>
                <a:schemeClr val="tx1"/>
              </a:solidFill>
            </a:endParaRPr>
          </a:p>
          <a:p>
            <a:pPr algn="l"/>
            <a:r>
              <a:rPr lang="hu-HU" sz="2100" dirty="0" smtClean="0">
                <a:solidFill>
                  <a:schemeClr val="tx1"/>
                </a:solidFill>
              </a:rPr>
              <a:t>	N50 méret 2065 </a:t>
            </a:r>
            <a:r>
              <a:rPr lang="hu-HU" sz="2100" dirty="0" err="1" smtClean="0">
                <a:solidFill>
                  <a:schemeClr val="tx1"/>
                </a:solidFill>
              </a:rPr>
              <a:t>bp</a:t>
            </a:r>
            <a:endParaRPr lang="hu-HU" sz="21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megmaradó 41363 </a:t>
            </a:r>
            <a:r>
              <a:rPr lang="hu-HU" sz="2400" dirty="0" err="1">
                <a:solidFill>
                  <a:schemeClr val="tx1"/>
                </a:solidFill>
              </a:rPr>
              <a:t>unmapped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kontigok</a:t>
            </a:r>
            <a:r>
              <a:rPr lang="hu-HU" sz="2400" dirty="0" smtClean="0">
                <a:solidFill>
                  <a:schemeClr val="tx1"/>
                </a:solidFill>
              </a:rPr>
              <a:t> (200 </a:t>
            </a:r>
            <a:r>
              <a:rPr lang="hu-HU" sz="2400" dirty="0" err="1" smtClean="0">
                <a:solidFill>
                  <a:schemeClr val="tx1"/>
                </a:solidFill>
              </a:rPr>
              <a:t>bp-nál</a:t>
            </a:r>
            <a:r>
              <a:rPr lang="hu-HU" sz="2400" dirty="0" smtClean="0">
                <a:solidFill>
                  <a:schemeClr val="tx1"/>
                </a:solidFill>
              </a:rPr>
              <a:t> nem kisebb) </a:t>
            </a:r>
            <a:r>
              <a:rPr lang="hu-HU" sz="2400" dirty="0" err="1" smtClean="0">
                <a:solidFill>
                  <a:schemeClr val="tx1"/>
                </a:solidFill>
              </a:rPr>
              <a:t>NCBI-ban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</a:rPr>
              <a:t>Nem madár szekvenciákat eldobja</a:t>
            </a:r>
          </a:p>
          <a:p>
            <a:pPr algn="l"/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480</Words>
  <Application>Microsoft Office PowerPoint</Application>
  <PresentationFormat>Diavetítés a képernyőre (4:3 oldalarány)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  A nyírfajd (Tetrao tetrix) teljes genomjának megszekvenálása:  közel rokonfaj referencia assembly felhasználásával, a feltételezett gyorsabb Z kromoszóma és MHC komplex evolúció feltárása érdekében</vt:lpstr>
      <vt:lpstr>Háttér</vt:lpstr>
      <vt:lpstr>Előzmény, Mintavétel</vt:lpstr>
      <vt:lpstr>NGS szekvenálás, SOLiD platformon </vt:lpstr>
      <vt:lpstr>SOLiD szekvenálás eredménye</vt:lpstr>
      <vt:lpstr>Nyírfajd közel rokonfajok referencia Gallus_gallus-4.0/ galGal4  (30-40 Millió éve vált el, jól annotált)</vt:lpstr>
      <vt:lpstr>7. dia</vt:lpstr>
      <vt:lpstr>8. dia</vt:lpstr>
      <vt:lpstr>Kontig, scaffold adatok</vt:lpstr>
      <vt:lpstr>Kontig, scaffold adatok</vt:lpstr>
      <vt:lpstr>Annotáció</vt:lpstr>
      <vt:lpstr>SNP meghatározás</vt:lpstr>
      <vt:lpstr>Komparatív genomikai analízis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nyírfajd (Tetrao tetrix) teljes genomjának megszekvenálása, referencia assembly</dc:title>
  <dc:creator>Nora</dc:creator>
  <cp:lastModifiedBy>Bemutató</cp:lastModifiedBy>
  <cp:revision>51</cp:revision>
  <dcterms:created xsi:type="dcterms:W3CDTF">2014-04-16T22:24:38Z</dcterms:created>
  <dcterms:modified xsi:type="dcterms:W3CDTF">2014-04-17T07:14:30Z</dcterms:modified>
</cp:coreProperties>
</file>