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8521-F8A6-449B-BD87-76129779A614}" type="datetimeFigureOut">
              <a:rPr lang="hu-HU" smtClean="0"/>
              <a:pPr/>
              <a:t>2014.10.18.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951C8-FD21-49C5-8CE4-660FD69C2FC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nature.com/naturecommunic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Genome</a:t>
            </a:r>
            <a:r>
              <a:rPr lang="hu-HU" dirty="0" smtClean="0"/>
              <a:t> </a:t>
            </a:r>
            <a:r>
              <a:rPr lang="hu-HU" dirty="0" err="1"/>
              <a:t>sequences</a:t>
            </a:r>
            <a:r>
              <a:rPr lang="hu-HU" dirty="0"/>
              <a:t> of </a:t>
            </a:r>
            <a:r>
              <a:rPr lang="hu-HU" dirty="0" err="1"/>
              <a:t>wild</a:t>
            </a:r>
            <a:r>
              <a:rPr lang="hu-HU" dirty="0"/>
              <a:t> and </a:t>
            </a:r>
            <a:r>
              <a:rPr lang="hu-HU" dirty="0" err="1"/>
              <a:t>domestic</a:t>
            </a:r>
            <a:r>
              <a:rPr lang="hu-HU" dirty="0"/>
              <a:t> </a:t>
            </a:r>
            <a:r>
              <a:rPr lang="hu-HU" dirty="0" err="1"/>
              <a:t>bactrian</a:t>
            </a:r>
            <a:r>
              <a:rPr lang="hu-HU" dirty="0"/>
              <a:t> </a:t>
            </a:r>
            <a:r>
              <a:rPr lang="hu-HU" dirty="0" err="1" smtClean="0"/>
              <a:t>camels</a:t>
            </a:r>
            <a:r>
              <a:rPr lang="hu-HU" dirty="0"/>
              <a:t/>
            </a:r>
            <a:br>
              <a:rPr lang="hu-HU" dirty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err="1" smtClean="0"/>
              <a:t>Received</a:t>
            </a:r>
            <a:r>
              <a:rPr lang="hu-HU" sz="2000" dirty="0" smtClean="0"/>
              <a:t> </a:t>
            </a:r>
            <a:r>
              <a:rPr lang="hu-HU" sz="2000" dirty="0"/>
              <a:t>4 May 2011 | </a:t>
            </a:r>
            <a:r>
              <a:rPr lang="hu-HU" sz="2000" dirty="0" err="1"/>
              <a:t>Accepted</a:t>
            </a:r>
            <a:r>
              <a:rPr lang="hu-HU" sz="2000" dirty="0"/>
              <a:t> 8 </a:t>
            </a:r>
            <a:r>
              <a:rPr lang="hu-HU" sz="2000" dirty="0" err="1"/>
              <a:t>Oct</a:t>
            </a:r>
            <a:r>
              <a:rPr lang="hu-HU" sz="2000" dirty="0"/>
              <a:t> 2012 | </a:t>
            </a:r>
            <a:r>
              <a:rPr lang="hu-HU" sz="2000" dirty="0" err="1"/>
              <a:t>Published</a:t>
            </a:r>
            <a:r>
              <a:rPr lang="hu-HU" sz="2000" dirty="0"/>
              <a:t> 13 </a:t>
            </a:r>
            <a:r>
              <a:rPr lang="hu-HU" sz="2000" dirty="0" err="1"/>
              <a:t>Nov</a:t>
            </a:r>
            <a:r>
              <a:rPr lang="hu-HU" sz="2000" dirty="0"/>
              <a:t> 2012</a:t>
            </a:r>
            <a:br>
              <a:rPr lang="hu-HU" sz="2000" dirty="0"/>
            </a:br>
            <a:endParaRPr lang="hu-HU" sz="20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80928"/>
            <a:ext cx="3096344" cy="352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780928"/>
            <a:ext cx="4385328" cy="349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zövegdoboz 12"/>
          <p:cNvSpPr txBox="1"/>
          <p:nvPr/>
        </p:nvSpPr>
        <p:spPr>
          <a:xfrm>
            <a:off x="611560" y="630932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Vad: </a:t>
            </a:r>
            <a:r>
              <a:rPr lang="hu-HU" dirty="0" err="1" smtClean="0"/>
              <a:t>Naran</a:t>
            </a:r>
            <a:r>
              <a:rPr lang="hu-HU" dirty="0" smtClean="0"/>
              <a:t>, 8 éves     (</a:t>
            </a:r>
            <a:r>
              <a:rPr lang="hu-HU" dirty="0" err="1" smtClean="0"/>
              <a:t>Altai</a:t>
            </a:r>
            <a:r>
              <a:rPr lang="hu-HU" dirty="0" smtClean="0"/>
              <a:t>, Mongólia)  </a:t>
            </a:r>
            <a:endParaRPr lang="hu-HU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6381328"/>
            <a:ext cx="216024" cy="19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zövegdoboz 14"/>
          <p:cNvSpPr txBox="1"/>
          <p:nvPr/>
        </p:nvSpPr>
        <p:spPr>
          <a:xfrm>
            <a:off x="4355976" y="6309320"/>
            <a:ext cx="512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Domesztikált: </a:t>
            </a:r>
            <a:r>
              <a:rPr lang="hu-HU" dirty="0" err="1" smtClean="0"/>
              <a:t>Alashan</a:t>
            </a:r>
            <a:r>
              <a:rPr lang="hu-HU" dirty="0" smtClean="0"/>
              <a:t>, 6 éves       (Belső-Mongólia)</a:t>
            </a:r>
            <a:endParaRPr lang="hu-HU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6381328"/>
            <a:ext cx="216024" cy="19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u-HU" dirty="0" err="1" smtClean="0"/>
              <a:t>RevTrans</a:t>
            </a:r>
            <a:r>
              <a:rPr lang="hu-HU" dirty="0" smtClean="0"/>
              <a:t>: CDS: tevéből, emberből, szarvasmarhából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PAML: </a:t>
            </a:r>
            <a:r>
              <a:rPr lang="hu-HU" dirty="0" err="1" smtClean="0"/>
              <a:t>dN</a:t>
            </a:r>
            <a:r>
              <a:rPr lang="hu-HU" dirty="0" smtClean="0"/>
              <a:t>/</a:t>
            </a:r>
            <a:r>
              <a:rPr lang="hu-HU" dirty="0" err="1" smtClean="0"/>
              <a:t>dS</a:t>
            </a:r>
            <a:r>
              <a:rPr lang="hu-HU" dirty="0" smtClean="0"/>
              <a:t> ratio összes génre=&gt; 0 hipotézis (</a:t>
            </a:r>
            <a:r>
              <a:rPr lang="hu-HU" dirty="0" err="1" smtClean="0"/>
              <a:t>non-synonim</a:t>
            </a:r>
            <a:r>
              <a:rPr lang="hu-HU" dirty="0" smtClean="0"/>
              <a:t>/</a:t>
            </a:r>
            <a:r>
              <a:rPr lang="hu-HU" dirty="0" err="1" smtClean="0"/>
              <a:t>synonim</a:t>
            </a:r>
            <a:r>
              <a:rPr lang="hu-HU" dirty="0" smtClean="0"/>
              <a:t>) = (aminosav csere/csendes mutáció)=&gt;gyorsan evolválódó gének</a:t>
            </a:r>
            <a:endParaRPr lang="hu-H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SNP és </a:t>
            </a:r>
            <a:r>
              <a:rPr lang="hu-HU" dirty="0" err="1" smtClean="0"/>
              <a:t>heterozigócitás</a:t>
            </a:r>
            <a:r>
              <a:rPr lang="hu-HU" dirty="0" smtClean="0"/>
              <a:t> analízis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pPr hangingPunct="0"/>
            <a:r>
              <a:rPr lang="hu-HU" dirty="0" smtClean="0"/>
              <a:t>BWA program</a:t>
            </a:r>
            <a:r>
              <a:rPr lang="hu-HU" dirty="0" smtClean="0">
                <a:hlinkClick r:id="" action="ppaction://hlinkfile"/>
              </a:rPr>
              <a:t> </a:t>
            </a:r>
            <a:r>
              <a:rPr lang="hu-HU" dirty="0" smtClean="0"/>
              <a:t>: </a:t>
            </a:r>
            <a:r>
              <a:rPr lang="hu-HU" dirty="0" err="1" smtClean="0"/>
              <a:t>read-ek</a:t>
            </a:r>
            <a:r>
              <a:rPr lang="hu-HU" dirty="0" smtClean="0"/>
              <a:t> vad és házi tevéből az összeillesztett </a:t>
            </a:r>
            <a:r>
              <a:rPr lang="hu-HU" dirty="0" err="1" smtClean="0"/>
              <a:t>scaffoldokra</a:t>
            </a:r>
            <a:r>
              <a:rPr lang="hu-HU" dirty="0" smtClean="0"/>
              <a:t> </a:t>
            </a:r>
          </a:p>
          <a:p>
            <a:pPr hangingPunct="0"/>
            <a:r>
              <a:rPr lang="hu-HU" dirty="0" smtClean="0"/>
              <a:t>A sokszorosan illeszkedő  </a:t>
            </a:r>
            <a:r>
              <a:rPr lang="hu-HU" dirty="0" err="1" smtClean="0"/>
              <a:t>readeket</a:t>
            </a:r>
            <a:r>
              <a:rPr lang="hu-HU" dirty="0" smtClean="0"/>
              <a:t> eldobták . </a:t>
            </a:r>
          </a:p>
          <a:p>
            <a:pPr hangingPunct="0"/>
            <a:r>
              <a:rPr lang="hu-HU" dirty="0" err="1" smtClean="0"/>
              <a:t>SAMtools</a:t>
            </a:r>
            <a:r>
              <a:rPr lang="hu-HU" dirty="0" smtClean="0"/>
              <a:t> </a:t>
            </a:r>
            <a:r>
              <a:rPr lang="hu-HU" dirty="0" err="1" smtClean="0"/>
              <a:t>pipeline</a:t>
            </a:r>
            <a:r>
              <a:rPr lang="hu-HU" dirty="0" smtClean="0">
                <a:hlinkClick r:id="" action="ppaction://hlinkfile"/>
              </a:rPr>
              <a:t> </a:t>
            </a:r>
            <a:r>
              <a:rPr lang="hu-HU" dirty="0" smtClean="0"/>
              <a:t>: Fontosabb </a:t>
            </a:r>
            <a:r>
              <a:rPr lang="hu-HU" dirty="0" err="1" smtClean="0"/>
              <a:t>SNP-k</a:t>
            </a:r>
            <a:r>
              <a:rPr lang="hu-HU" dirty="0" smtClean="0"/>
              <a:t>, 50 bázispáros </a:t>
            </a:r>
            <a:r>
              <a:rPr lang="hu-HU" dirty="0" err="1" smtClean="0"/>
              <a:t>inedelek</a:t>
            </a:r>
            <a:endParaRPr lang="hu-HU" dirty="0" smtClean="0"/>
          </a:p>
          <a:p>
            <a:pPr hangingPunct="0"/>
            <a:r>
              <a:rPr lang="hu-HU" dirty="0" err="1" smtClean="0"/>
              <a:t>False</a:t>
            </a:r>
            <a:r>
              <a:rPr lang="hu-HU" dirty="0" smtClean="0"/>
              <a:t> pozitív 10 alatti 400 feletti mélységnél</a:t>
            </a:r>
          </a:p>
          <a:p>
            <a:r>
              <a:rPr lang="hu-HU" dirty="0" smtClean="0"/>
              <a:t> </a:t>
            </a:r>
          </a:p>
          <a:p>
            <a:pPr hangingPunct="0"/>
            <a:r>
              <a:rPr lang="hu-HU" dirty="0" smtClean="0"/>
              <a:t>(4) </a:t>
            </a:r>
            <a:r>
              <a:rPr lang="hu-HU" dirty="0" err="1" smtClean="0"/>
              <a:t>P-value</a:t>
            </a:r>
            <a:r>
              <a:rPr lang="hu-HU" dirty="0" smtClean="0"/>
              <a:t> of </a:t>
            </a:r>
            <a:r>
              <a:rPr lang="hu-HU" dirty="0" err="1" smtClean="0"/>
              <a:t>reference</a:t>
            </a:r>
            <a:r>
              <a:rPr lang="hu-HU" dirty="0" smtClean="0"/>
              <a:t> and </a:t>
            </a:r>
            <a:r>
              <a:rPr lang="hu-HU" dirty="0" err="1" smtClean="0"/>
              <a:t>non-reference</a:t>
            </a:r>
            <a:r>
              <a:rPr lang="hu-HU" dirty="0" smtClean="0"/>
              <a:t> </a:t>
            </a:r>
            <a:r>
              <a:rPr lang="hu-HU" dirty="0" err="1" smtClean="0"/>
              <a:t>bases</a:t>
            </a:r>
            <a:r>
              <a:rPr lang="hu-HU" dirty="0" smtClean="0"/>
              <a:t> being </a:t>
            </a:r>
            <a:r>
              <a:rPr lang="hu-HU" dirty="0" err="1" smtClean="0"/>
              <a:t>evenly</a:t>
            </a:r>
            <a:r>
              <a:rPr lang="hu-HU" dirty="0" smtClean="0"/>
              <a:t> </a:t>
            </a:r>
            <a:r>
              <a:rPr lang="hu-HU" dirty="0" err="1" smtClean="0"/>
              <a:t>distributed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</a:t>
            </a:r>
            <a:r>
              <a:rPr lang="hu-HU" dirty="0" err="1" smtClean="0"/>
              <a:t>strands</a:t>
            </a:r>
            <a:r>
              <a:rPr lang="hu-HU" dirty="0" smtClean="0"/>
              <a:t> is </a:t>
            </a:r>
            <a:r>
              <a:rPr lang="hu-HU" dirty="0" err="1" smtClean="0"/>
              <a:t>below</a:t>
            </a:r>
            <a:r>
              <a:rPr lang="hu-HU" dirty="0" smtClean="0"/>
              <a:t> 1 _ 10 </a:t>
            </a:r>
            <a:r>
              <a:rPr lang="hu-HU" baseline="30000" dirty="0" smtClean="0"/>
              <a:t>_</a:t>
            </a:r>
            <a:r>
              <a:rPr lang="hu-HU" dirty="0" smtClean="0"/>
              <a:t> </a:t>
            </a:r>
            <a:r>
              <a:rPr lang="hu-HU" baseline="30000" dirty="0" smtClean="0"/>
              <a:t>4</a:t>
            </a:r>
            <a:r>
              <a:rPr lang="hu-HU" dirty="0" smtClean="0"/>
              <a:t> (</a:t>
            </a:r>
            <a:r>
              <a:rPr lang="hu-HU" dirty="0" err="1" smtClean="0"/>
              <a:t>Fisher</a:t>
            </a:r>
            <a:r>
              <a:rPr lang="hu-HU" dirty="0" smtClean="0"/>
              <a:t> </a:t>
            </a:r>
            <a:r>
              <a:rPr lang="hu-HU" dirty="0" err="1" smtClean="0"/>
              <a:t>exact</a:t>
            </a:r>
            <a:r>
              <a:rPr lang="hu-HU" dirty="0" smtClean="0"/>
              <a:t> test).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thresholds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 smtClean="0"/>
              <a:t> </a:t>
            </a:r>
            <a:r>
              <a:rPr lang="hu-HU" dirty="0" err="1" smtClean="0"/>
              <a:t>applied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heterozygous</a:t>
            </a:r>
            <a:r>
              <a:rPr lang="hu-HU" dirty="0" smtClean="0"/>
              <a:t> </a:t>
            </a:r>
            <a:r>
              <a:rPr lang="hu-HU" dirty="0" err="1" smtClean="0"/>
              <a:t>SNPs</a:t>
            </a:r>
            <a:r>
              <a:rPr lang="hu-HU" dirty="0" smtClean="0"/>
              <a:t> </a:t>
            </a:r>
            <a:r>
              <a:rPr lang="hu-HU" dirty="0" err="1" smtClean="0"/>
              <a:t>within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wild</a:t>
            </a:r>
            <a:r>
              <a:rPr lang="hu-HU" dirty="0" smtClean="0"/>
              <a:t> and </a:t>
            </a:r>
            <a:r>
              <a:rPr lang="hu-HU" dirty="0" err="1" smtClean="0"/>
              <a:t>domestic</a:t>
            </a:r>
            <a:r>
              <a:rPr lang="hu-HU" dirty="0" smtClean="0"/>
              <a:t> </a:t>
            </a:r>
            <a:r>
              <a:rPr lang="hu-HU" dirty="0" err="1" smtClean="0"/>
              <a:t>camel</a:t>
            </a:r>
            <a:r>
              <a:rPr lang="hu-HU" dirty="0" smtClean="0"/>
              <a:t> </a:t>
            </a:r>
            <a:r>
              <a:rPr lang="hu-HU" dirty="0" err="1" smtClean="0"/>
              <a:t>genome</a:t>
            </a:r>
            <a:r>
              <a:rPr lang="hu-HU" dirty="0" smtClean="0"/>
              <a:t>, </a:t>
            </a:r>
            <a:r>
              <a:rPr lang="hu-HU" dirty="0" err="1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homozygous</a:t>
            </a:r>
            <a:r>
              <a:rPr lang="hu-HU" dirty="0" smtClean="0"/>
              <a:t> </a:t>
            </a:r>
            <a:r>
              <a:rPr lang="hu-HU" dirty="0" err="1" smtClean="0"/>
              <a:t>SNPs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them</a:t>
            </a:r>
            <a:r>
              <a:rPr lang="hu-HU" dirty="0" smtClean="0"/>
              <a:t>.</a:t>
            </a:r>
          </a:p>
          <a:p>
            <a:r>
              <a:rPr lang="hu-HU" dirty="0" smtClean="0"/>
              <a:t> </a:t>
            </a:r>
          </a:p>
          <a:p>
            <a:pPr hangingPunct="0"/>
            <a:r>
              <a:rPr lang="hu-HU" dirty="0" smtClean="0"/>
              <a:t>The </a:t>
            </a:r>
            <a:r>
              <a:rPr lang="hu-HU" dirty="0" err="1" smtClean="0"/>
              <a:t>heterozygosity</a:t>
            </a:r>
            <a:r>
              <a:rPr lang="hu-HU" dirty="0" smtClean="0"/>
              <a:t> </a:t>
            </a:r>
            <a:r>
              <a:rPr lang="hu-HU" dirty="0" err="1" smtClean="0"/>
              <a:t>rate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estimated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density</a:t>
            </a:r>
            <a:r>
              <a:rPr lang="hu-HU" dirty="0" smtClean="0"/>
              <a:t> of </a:t>
            </a:r>
            <a:r>
              <a:rPr lang="hu-HU" dirty="0" err="1" smtClean="0"/>
              <a:t>heterozygous</a:t>
            </a:r>
            <a:r>
              <a:rPr lang="hu-HU" dirty="0" smtClean="0"/>
              <a:t> </a:t>
            </a:r>
            <a:r>
              <a:rPr lang="hu-HU" dirty="0" err="1" smtClean="0"/>
              <a:t>SNPs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whole</a:t>
            </a:r>
            <a:r>
              <a:rPr lang="hu-HU" dirty="0" smtClean="0"/>
              <a:t> </a:t>
            </a:r>
            <a:r>
              <a:rPr lang="hu-HU" dirty="0" err="1" smtClean="0"/>
              <a:t>genome</a:t>
            </a:r>
            <a:r>
              <a:rPr lang="hu-HU" dirty="0" smtClean="0"/>
              <a:t>, </a:t>
            </a:r>
            <a:r>
              <a:rPr lang="hu-HU" dirty="0" err="1" smtClean="0"/>
              <a:t>gene</a:t>
            </a:r>
            <a:r>
              <a:rPr lang="hu-HU" dirty="0" smtClean="0"/>
              <a:t> </a:t>
            </a:r>
            <a:r>
              <a:rPr lang="hu-HU" dirty="0" err="1" smtClean="0"/>
              <a:t>intervals</a:t>
            </a:r>
            <a:r>
              <a:rPr lang="hu-HU" dirty="0" smtClean="0"/>
              <a:t>, </a:t>
            </a:r>
            <a:r>
              <a:rPr lang="hu-HU" dirty="0" err="1" smtClean="0"/>
              <a:t>introns</a:t>
            </a:r>
            <a:r>
              <a:rPr lang="hu-HU" dirty="0" smtClean="0"/>
              <a:t> and </a:t>
            </a:r>
            <a:r>
              <a:rPr lang="hu-HU" dirty="0" err="1" smtClean="0"/>
              <a:t>exons</a:t>
            </a:r>
            <a:r>
              <a:rPr lang="hu-HU" dirty="0" smtClean="0"/>
              <a:t>, </a:t>
            </a:r>
            <a:r>
              <a:rPr lang="hu-HU" dirty="0" err="1" smtClean="0"/>
              <a:t>respectively</a:t>
            </a:r>
            <a:r>
              <a:rPr lang="hu-HU" dirty="0" smtClean="0"/>
              <a:t>.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estimation</a:t>
            </a:r>
            <a:r>
              <a:rPr lang="hu-HU" dirty="0" smtClean="0"/>
              <a:t> of local </a:t>
            </a:r>
            <a:r>
              <a:rPr lang="hu-HU" dirty="0" err="1" smtClean="0"/>
              <a:t>heterozygosity</a:t>
            </a:r>
            <a:r>
              <a:rPr lang="hu-HU" dirty="0" smtClean="0"/>
              <a:t> </a:t>
            </a:r>
            <a:r>
              <a:rPr lang="hu-HU" dirty="0" err="1" smtClean="0"/>
              <a:t>rate</a:t>
            </a:r>
            <a:r>
              <a:rPr lang="hu-HU" dirty="0" smtClean="0"/>
              <a:t>, </a:t>
            </a:r>
            <a:r>
              <a:rPr lang="hu-HU" dirty="0" err="1" smtClean="0"/>
              <a:t>sliding</a:t>
            </a:r>
            <a:r>
              <a:rPr lang="hu-HU" dirty="0" smtClean="0"/>
              <a:t> </a:t>
            </a:r>
            <a:r>
              <a:rPr lang="hu-HU" dirty="0" err="1" smtClean="0"/>
              <a:t>windows</a:t>
            </a:r>
            <a:r>
              <a:rPr lang="hu-HU" dirty="0" smtClean="0"/>
              <a:t> of 10 </a:t>
            </a:r>
            <a:r>
              <a:rPr lang="hu-HU" dirty="0" err="1" smtClean="0"/>
              <a:t>kb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had 90% overlap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adjacent</a:t>
            </a:r>
            <a:r>
              <a:rPr lang="hu-HU" dirty="0" smtClean="0"/>
              <a:t> </a:t>
            </a:r>
            <a:r>
              <a:rPr lang="hu-HU" dirty="0" err="1" smtClean="0"/>
              <a:t>windows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 smtClean="0"/>
              <a:t> </a:t>
            </a:r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scan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genome</a:t>
            </a:r>
            <a:r>
              <a:rPr lang="hu-HU" dirty="0" smtClean="0"/>
              <a:t>. The w</a:t>
            </a:r>
            <a:r>
              <a:rPr lang="hu-HU" baseline="30000" dirty="0" smtClean="0"/>
              <a:t>2</a:t>
            </a:r>
            <a:r>
              <a:rPr lang="hu-HU" dirty="0" smtClean="0"/>
              <a:t>-test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performed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each</a:t>
            </a:r>
            <a:r>
              <a:rPr lang="hu-HU" dirty="0" smtClean="0"/>
              <a:t> </a:t>
            </a:r>
            <a:r>
              <a:rPr lang="hu-HU" dirty="0" err="1" smtClean="0"/>
              <a:t>window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identify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regions</a:t>
            </a:r>
            <a:r>
              <a:rPr lang="hu-HU" dirty="0" smtClean="0"/>
              <a:t> </a:t>
            </a:r>
            <a:r>
              <a:rPr lang="hu-HU" dirty="0" err="1" smtClean="0"/>
              <a:t>where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heterozygosity</a:t>
            </a:r>
            <a:r>
              <a:rPr lang="hu-HU" dirty="0" smtClean="0"/>
              <a:t> </a:t>
            </a:r>
            <a:r>
              <a:rPr lang="hu-HU" dirty="0" err="1" smtClean="0"/>
              <a:t>rate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domestic</a:t>
            </a:r>
            <a:r>
              <a:rPr lang="hu-HU" dirty="0" smtClean="0"/>
              <a:t> </a:t>
            </a:r>
            <a:r>
              <a:rPr lang="hu-HU" dirty="0" err="1" smtClean="0"/>
              <a:t>camel</a:t>
            </a:r>
            <a:r>
              <a:rPr lang="hu-HU" dirty="0" smtClean="0"/>
              <a:t> is </a:t>
            </a:r>
            <a:r>
              <a:rPr lang="hu-HU" dirty="0" err="1" smtClean="0"/>
              <a:t>significantly</a:t>
            </a:r>
            <a:r>
              <a:rPr lang="hu-HU" dirty="0" smtClean="0"/>
              <a:t> 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wild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(Po0.05 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Bonferroni</a:t>
            </a:r>
            <a:r>
              <a:rPr lang="hu-HU" dirty="0" smtClean="0"/>
              <a:t> </a:t>
            </a:r>
            <a:r>
              <a:rPr lang="hu-HU" dirty="0" err="1" smtClean="0"/>
              <a:t>correction</a:t>
            </a:r>
            <a:r>
              <a:rPr lang="hu-HU" dirty="0" smtClean="0"/>
              <a:t>). The GO </a:t>
            </a:r>
            <a:r>
              <a:rPr lang="hu-HU" dirty="0" err="1" smtClean="0"/>
              <a:t>enrichment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genes</a:t>
            </a:r>
            <a:r>
              <a:rPr lang="hu-HU" dirty="0" smtClean="0"/>
              <a:t> </a:t>
            </a:r>
            <a:r>
              <a:rPr lang="hu-HU" dirty="0" err="1" smtClean="0"/>
              <a:t>located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regions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performed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GOEAST</a:t>
            </a:r>
          </a:p>
          <a:p>
            <a:r>
              <a:rPr lang="hu-HU" dirty="0" smtClean="0"/>
              <a:t> </a:t>
            </a:r>
          </a:p>
          <a:p>
            <a:endParaRPr lang="hu-H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Genom </a:t>
            </a:r>
            <a:r>
              <a:rPr lang="hu-HU" dirty="0" err="1" smtClean="0"/>
              <a:t>szekvenálás</a:t>
            </a:r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456711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052736"/>
            <a:ext cx="4499992" cy="261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450403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églalap 7"/>
          <p:cNvSpPr/>
          <p:nvPr/>
        </p:nvSpPr>
        <p:spPr>
          <a:xfrm>
            <a:off x="3131840" y="548680"/>
            <a:ext cx="1868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SOAP </a:t>
            </a:r>
            <a:r>
              <a:rPr lang="hu-HU" sz="2400" dirty="0" err="1" smtClean="0"/>
              <a:t>denovo</a:t>
            </a:r>
            <a:endParaRPr lang="hu-HU" sz="24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5033726"/>
            <a:ext cx="6836012" cy="182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Gén annotáció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hangingPunct="0"/>
            <a:r>
              <a:rPr lang="hu-HU" sz="2000" dirty="0" err="1" smtClean="0"/>
              <a:t>Repetatív</a:t>
            </a:r>
            <a:r>
              <a:rPr lang="hu-HU" sz="2000" dirty="0" smtClean="0"/>
              <a:t> szekvenciák azonosítása: </a:t>
            </a:r>
            <a:r>
              <a:rPr lang="hu-HU" sz="2000" dirty="0" err="1" smtClean="0"/>
              <a:t>RepeatMasker</a:t>
            </a:r>
            <a:r>
              <a:rPr lang="hu-HU" sz="2000" dirty="0" smtClean="0"/>
              <a:t> </a:t>
            </a:r>
            <a:r>
              <a:rPr lang="hu-HU" sz="2000" dirty="0"/>
              <a:t>(version 3.2.9) </a:t>
            </a:r>
            <a:r>
              <a:rPr lang="hu-HU" sz="2000" dirty="0">
                <a:hlinkClick r:id="rId2"/>
              </a:rPr>
              <a:t> (http://www.repeatmasker.org)</a:t>
            </a:r>
            <a:r>
              <a:rPr lang="hu-HU" sz="2000" dirty="0"/>
              <a:t> </a:t>
            </a:r>
            <a:r>
              <a:rPr lang="hu-HU" sz="2000" dirty="0" smtClean="0"/>
              <a:t>szemben a Repbase4 </a:t>
            </a:r>
            <a:r>
              <a:rPr lang="hu-HU" sz="2000" dirty="0"/>
              <a:t>TE </a:t>
            </a:r>
            <a:r>
              <a:rPr lang="hu-HU" sz="2000" dirty="0" smtClean="0"/>
              <a:t>könyvtárral </a:t>
            </a:r>
            <a:r>
              <a:rPr lang="hu-HU" sz="2000" dirty="0"/>
              <a:t>(version 2009-06-04</a:t>
            </a:r>
            <a:r>
              <a:rPr lang="hu-HU" sz="2000" dirty="0" smtClean="0"/>
              <a:t>)</a:t>
            </a:r>
          </a:p>
          <a:p>
            <a:pPr hangingPunct="0"/>
            <a:r>
              <a:rPr lang="hu-HU" sz="2000" dirty="0" smtClean="0"/>
              <a:t>Transzfer RNS-ek becslése (</a:t>
            </a:r>
            <a:r>
              <a:rPr lang="hu-HU" sz="2000" dirty="0" err="1" smtClean="0"/>
              <a:t>tRNS-ek</a:t>
            </a:r>
            <a:r>
              <a:rPr lang="hu-HU" sz="2000" dirty="0" smtClean="0"/>
              <a:t>) tRNAscan-SE-1.23 (ref. 43)</a:t>
            </a:r>
          </a:p>
          <a:p>
            <a:pPr hangingPunct="0"/>
            <a:r>
              <a:rPr lang="hu-HU" sz="2000" dirty="0" smtClean="0"/>
              <a:t>A kis szétszórt (</a:t>
            </a:r>
            <a:r>
              <a:rPr lang="hu-HU" sz="2000" dirty="0" err="1" smtClean="0"/>
              <a:t>interspread</a:t>
            </a:r>
            <a:r>
              <a:rPr lang="hu-HU" sz="2000" dirty="0" smtClean="0"/>
              <a:t>), </a:t>
            </a:r>
            <a:r>
              <a:rPr lang="hu-HU" sz="2000" dirty="0" err="1" smtClean="0"/>
              <a:t>kimaszkolt</a:t>
            </a:r>
            <a:r>
              <a:rPr lang="hu-HU" sz="2000" dirty="0" smtClean="0"/>
              <a:t> </a:t>
            </a:r>
            <a:r>
              <a:rPr lang="hu-HU" sz="2000" dirty="0" err="1" smtClean="0"/>
              <a:t>tRNS-eket</a:t>
            </a:r>
            <a:r>
              <a:rPr lang="hu-HU" sz="2000" dirty="0" smtClean="0"/>
              <a:t> és a </a:t>
            </a:r>
            <a:r>
              <a:rPr lang="hu-HU" sz="2000" dirty="0" err="1" smtClean="0"/>
              <a:t>pszeudo-tRNS-eket</a:t>
            </a:r>
            <a:endParaRPr lang="hu-HU" sz="2000" dirty="0" smtClean="0"/>
          </a:p>
          <a:p>
            <a:pPr hangingPunct="0">
              <a:buNone/>
            </a:pPr>
            <a:r>
              <a:rPr lang="hu-HU" sz="2000" dirty="0"/>
              <a:t>	</a:t>
            </a:r>
            <a:r>
              <a:rPr lang="hu-HU" sz="2000" dirty="0" smtClean="0"/>
              <a:t>eldobták</a:t>
            </a:r>
          </a:p>
          <a:p>
            <a:pPr hangingPunct="0"/>
            <a:r>
              <a:rPr lang="hu-HU" sz="2000" dirty="0" err="1" smtClean="0"/>
              <a:t>Riboszomális</a:t>
            </a:r>
            <a:r>
              <a:rPr lang="hu-HU" sz="2000" dirty="0" smtClean="0"/>
              <a:t> RNS-ek azonosítása SILVA </a:t>
            </a:r>
            <a:r>
              <a:rPr lang="hu-HU" sz="2000" dirty="0" err="1" smtClean="0"/>
              <a:t>eukarióta</a:t>
            </a:r>
            <a:r>
              <a:rPr lang="hu-HU" sz="2000" dirty="0" smtClean="0"/>
              <a:t> adatbázis </a:t>
            </a:r>
            <a:r>
              <a:rPr lang="hu-HU" sz="2000" dirty="0" err="1" smtClean="0"/>
              <a:t>rRNS</a:t>
            </a:r>
            <a:r>
              <a:rPr lang="hu-HU" sz="2000" dirty="0" smtClean="0"/>
              <a:t> szekvenciáihoz illesztés BLASTN programmal ( e érték: &lt; 1 x 10</a:t>
            </a:r>
            <a:r>
              <a:rPr lang="hu-HU" sz="2000" baseline="30000" dirty="0" smtClean="0"/>
              <a:t>-5</a:t>
            </a:r>
            <a:r>
              <a:rPr lang="hu-HU" sz="2000" dirty="0" smtClean="0"/>
              <a:t> ,</a:t>
            </a:r>
          </a:p>
          <a:p>
            <a:pPr hangingPunct="0">
              <a:buNone/>
            </a:pPr>
            <a:r>
              <a:rPr lang="hu-HU" sz="2000" dirty="0" smtClean="0"/>
              <a:t> 	azonosság: 85% , találati hosszúság(</a:t>
            </a:r>
            <a:r>
              <a:rPr lang="hu-HU" sz="2000" dirty="0" err="1" smtClean="0"/>
              <a:t>match</a:t>
            </a:r>
            <a:r>
              <a:rPr lang="hu-HU" sz="2000" dirty="0" smtClean="0"/>
              <a:t> </a:t>
            </a:r>
            <a:r>
              <a:rPr lang="hu-HU" sz="2000" dirty="0" err="1" smtClean="0"/>
              <a:t>length</a:t>
            </a:r>
            <a:r>
              <a:rPr lang="hu-HU" sz="2000" dirty="0" smtClean="0"/>
              <a:t>): 450 bp)</a:t>
            </a:r>
          </a:p>
          <a:p>
            <a:pPr hangingPunct="0"/>
            <a:r>
              <a:rPr lang="hu-HU" sz="2000" dirty="0" err="1" smtClean="0"/>
              <a:t>mikroRNS-ek</a:t>
            </a:r>
            <a:r>
              <a:rPr lang="hu-HU" sz="2000" dirty="0" smtClean="0"/>
              <a:t> azonosítása  </a:t>
            </a:r>
            <a:r>
              <a:rPr lang="hu-HU" sz="2000" dirty="0" err="1" smtClean="0"/>
              <a:t>miRBase</a:t>
            </a:r>
            <a:r>
              <a:rPr lang="hu-HU" sz="2000" dirty="0" smtClean="0"/>
              <a:t> adatbázis </a:t>
            </a:r>
            <a:r>
              <a:rPr lang="hu-HU" sz="2000" dirty="0" err="1" smtClean="0"/>
              <a:t>prekurzor</a:t>
            </a:r>
            <a:r>
              <a:rPr lang="hu-HU" sz="2000" dirty="0" smtClean="0"/>
              <a:t> </a:t>
            </a:r>
            <a:r>
              <a:rPr lang="hu-HU" sz="2000" dirty="0" err="1" smtClean="0"/>
              <a:t>mikrorRNS</a:t>
            </a:r>
            <a:r>
              <a:rPr lang="hu-HU" sz="2000" dirty="0" smtClean="0"/>
              <a:t> szekvenciáihoz illesztés BLASTN programmal ( e érték: &lt; 1 x 10</a:t>
            </a:r>
            <a:r>
              <a:rPr lang="hu-HU" sz="2000" baseline="30000" dirty="0" smtClean="0"/>
              <a:t>-3</a:t>
            </a:r>
            <a:r>
              <a:rPr lang="hu-HU" sz="2000" dirty="0" smtClean="0"/>
              <a:t> ,</a:t>
            </a:r>
          </a:p>
          <a:p>
            <a:pPr hangingPunct="0">
              <a:buNone/>
            </a:pPr>
            <a:r>
              <a:rPr lang="hu-HU" sz="2000" dirty="0" smtClean="0"/>
              <a:t> azonosság: 90% , találati hosszúság(</a:t>
            </a:r>
            <a:r>
              <a:rPr lang="hu-HU" sz="2000" dirty="0" err="1" smtClean="0"/>
              <a:t>match</a:t>
            </a:r>
            <a:r>
              <a:rPr lang="hu-HU" sz="2000" dirty="0" smtClean="0"/>
              <a:t> </a:t>
            </a:r>
            <a:r>
              <a:rPr lang="hu-HU" sz="2000" dirty="0" err="1" smtClean="0"/>
              <a:t>length</a:t>
            </a:r>
            <a:r>
              <a:rPr lang="hu-HU" sz="2000" dirty="0" smtClean="0"/>
              <a:t>): 70 bp)</a:t>
            </a:r>
          </a:p>
          <a:p>
            <a:pPr hangingPunct="0">
              <a:buNone/>
            </a:pPr>
            <a:endParaRPr lang="hu-HU" sz="2000" dirty="0" smtClean="0"/>
          </a:p>
          <a:p>
            <a:pPr hangingPunct="0">
              <a:buNone/>
            </a:pPr>
            <a:r>
              <a:rPr lang="hu-HU" sz="2000" dirty="0" smtClean="0"/>
              <a:t>	</a:t>
            </a:r>
            <a:r>
              <a:rPr lang="hu-HU" sz="2000" dirty="0"/>
              <a:t> </a:t>
            </a:r>
            <a:r>
              <a:rPr lang="hu-HU" sz="2000" dirty="0" smtClean="0"/>
              <a:t>   Eredmény: 1701 </a:t>
            </a:r>
            <a:r>
              <a:rPr lang="hu-HU" sz="2000" dirty="0" err="1" smtClean="0"/>
              <a:t>tRNS</a:t>
            </a:r>
            <a:r>
              <a:rPr lang="hu-HU" sz="2000" dirty="0" smtClean="0"/>
              <a:t>, </a:t>
            </a:r>
            <a:r>
              <a:rPr lang="hu-HU" sz="2000" dirty="0"/>
              <a:t>602 </a:t>
            </a:r>
            <a:r>
              <a:rPr lang="hu-HU" sz="2000" dirty="0" err="1" smtClean="0"/>
              <a:t>rRNS</a:t>
            </a:r>
            <a:r>
              <a:rPr lang="hu-HU" sz="2000" dirty="0" smtClean="0"/>
              <a:t> és 330 </a:t>
            </a:r>
            <a:r>
              <a:rPr lang="hu-HU" sz="2000" dirty="0" err="1" smtClean="0"/>
              <a:t>miRNS</a:t>
            </a:r>
            <a:endParaRPr lang="hu-HU" sz="2000" dirty="0"/>
          </a:p>
          <a:p>
            <a:pPr hangingPunct="0">
              <a:buNone/>
            </a:pPr>
            <a:endParaRPr lang="hu-HU" sz="2000" dirty="0" smtClean="0"/>
          </a:p>
          <a:p>
            <a:pPr hangingPunct="0">
              <a:buNone/>
            </a:pPr>
            <a:endParaRPr lang="hu-HU" sz="2000" dirty="0" smtClean="0"/>
          </a:p>
          <a:p>
            <a:pPr hangingPunct="0">
              <a:buNone/>
            </a:pPr>
            <a:endParaRPr lang="hu-HU" sz="2000" dirty="0" smtClean="0"/>
          </a:p>
          <a:p>
            <a:pPr hangingPunct="0"/>
            <a:endParaRPr lang="hu-HU" dirty="0" smtClean="0"/>
          </a:p>
          <a:p>
            <a:pPr hangingPunct="0"/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6" name="Jobbra nyíl 5"/>
          <p:cNvSpPr/>
          <p:nvPr/>
        </p:nvSpPr>
        <p:spPr>
          <a:xfrm>
            <a:off x="467544" y="573325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941168"/>
            <a:ext cx="5148064" cy="146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88640"/>
            <a:ext cx="5017871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Fehérje kódoló gének annotációja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28945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hu-HU" sz="5600" dirty="0" smtClean="0"/>
          </a:p>
          <a:p>
            <a:pPr hangingPunct="0"/>
            <a:r>
              <a:rPr lang="hu-HU" sz="7400" dirty="0" smtClean="0"/>
              <a:t>2 ab </a:t>
            </a:r>
            <a:r>
              <a:rPr lang="hu-HU" sz="7400" dirty="0" err="1" smtClean="0"/>
              <a:t>initio</a:t>
            </a:r>
            <a:r>
              <a:rPr lang="hu-HU" sz="7400" dirty="0" smtClean="0"/>
              <a:t> gén kereső program:</a:t>
            </a:r>
          </a:p>
          <a:p>
            <a:pPr hangingPunct="0">
              <a:buNone/>
            </a:pPr>
            <a:endParaRPr lang="hu-HU" sz="6200" b="1" dirty="0" smtClean="0"/>
          </a:p>
          <a:p>
            <a:pPr hangingPunct="0">
              <a:buFont typeface="Wingdings" pitchFamily="2" charset="2"/>
              <a:buChar char="Ø"/>
            </a:pPr>
            <a:r>
              <a:rPr lang="hu-HU" sz="6200" b="1" dirty="0" smtClean="0"/>
              <a:t>Augustus</a:t>
            </a:r>
            <a:r>
              <a:rPr lang="en-US" sz="5600" dirty="0"/>
              <a:t> </a:t>
            </a:r>
            <a:r>
              <a:rPr lang="hu-HU" sz="4300" dirty="0" smtClean="0"/>
              <a:t>(</a:t>
            </a:r>
            <a:r>
              <a:rPr lang="en-US" sz="4300" dirty="0" err="1" smtClean="0"/>
              <a:t>Stanke</a:t>
            </a:r>
            <a:r>
              <a:rPr lang="en-US" sz="4300" dirty="0" smtClean="0"/>
              <a:t> </a:t>
            </a:r>
            <a:r>
              <a:rPr lang="en-US" sz="4300" dirty="0"/>
              <a:t>M., </a:t>
            </a:r>
            <a:r>
              <a:rPr lang="en-US" sz="4300" dirty="0" err="1"/>
              <a:t>Waack</a:t>
            </a:r>
            <a:r>
              <a:rPr lang="en-US" sz="4300" dirty="0"/>
              <a:t> S. Gene prediction with a hidden Markov model and a new </a:t>
            </a:r>
            <a:r>
              <a:rPr lang="en-US" sz="4300" dirty="0" err="1"/>
              <a:t>intron</a:t>
            </a:r>
            <a:r>
              <a:rPr lang="en-US" sz="4300" dirty="0"/>
              <a:t> </a:t>
            </a:r>
            <a:r>
              <a:rPr lang="en-US" sz="4300" dirty="0" err="1"/>
              <a:t>submodel</a:t>
            </a:r>
            <a:r>
              <a:rPr lang="en-US" sz="4300" dirty="0"/>
              <a:t>. </a:t>
            </a:r>
            <a:r>
              <a:rPr lang="en-US" sz="4300" i="1" dirty="0"/>
              <a:t>Bioinformatics</a:t>
            </a:r>
            <a:r>
              <a:rPr lang="en-US" sz="4300" dirty="0"/>
              <a:t> </a:t>
            </a:r>
            <a:r>
              <a:rPr lang="en-US" sz="4300" b="1" dirty="0"/>
              <a:t>19</a:t>
            </a:r>
            <a:r>
              <a:rPr lang="en-US" sz="4300" dirty="0"/>
              <a:t>, ii215–ii225 (2003</a:t>
            </a:r>
            <a:r>
              <a:rPr lang="en-US" sz="4300" dirty="0" smtClean="0"/>
              <a:t>)</a:t>
            </a:r>
            <a:r>
              <a:rPr lang="hu-HU" sz="4300" dirty="0" smtClean="0"/>
              <a:t>)</a:t>
            </a:r>
          </a:p>
          <a:p>
            <a:pPr lvl="1" hangingPunct="0">
              <a:buNone/>
            </a:pPr>
            <a:r>
              <a:rPr lang="hu-HU" sz="5600" dirty="0" smtClean="0"/>
              <a:t>	</a:t>
            </a:r>
            <a:r>
              <a:rPr lang="hu-HU" sz="6200" dirty="0" smtClean="0"/>
              <a:t>26,842 gén,  7 </a:t>
            </a:r>
            <a:r>
              <a:rPr lang="hu-HU" sz="6200" dirty="0" err="1" smtClean="0"/>
              <a:t>exon</a:t>
            </a:r>
            <a:r>
              <a:rPr lang="hu-HU" sz="6200" dirty="0" smtClean="0"/>
              <a:t> átlagosan génenként, az átlagos gén hosszúság: 21,269 bp,  belső kódoló régiók hossza 1,144 bp</a:t>
            </a:r>
            <a:endParaRPr lang="en-US" sz="6200" dirty="0" smtClean="0"/>
          </a:p>
          <a:p>
            <a:pPr hangingPunct="0"/>
            <a:endParaRPr lang="hu-HU" sz="5600" dirty="0" smtClean="0"/>
          </a:p>
          <a:p>
            <a:pPr hangingPunct="0">
              <a:buFont typeface="Wingdings" pitchFamily="2" charset="2"/>
              <a:buChar char="Ø"/>
            </a:pPr>
            <a:r>
              <a:rPr lang="hu-HU" sz="6200" b="1" dirty="0" err="1" smtClean="0"/>
              <a:t>GenScan</a:t>
            </a:r>
            <a:r>
              <a:rPr lang="en-US" sz="5600" dirty="0"/>
              <a:t> </a:t>
            </a:r>
            <a:r>
              <a:rPr lang="hu-HU" sz="4300" dirty="0" smtClean="0"/>
              <a:t>(</a:t>
            </a:r>
            <a:r>
              <a:rPr lang="en-US" sz="4300" dirty="0" smtClean="0"/>
              <a:t>Burge </a:t>
            </a:r>
            <a:r>
              <a:rPr lang="en-US" sz="4300" dirty="0"/>
              <a:t>C., </a:t>
            </a:r>
            <a:r>
              <a:rPr lang="en-US" sz="4300" dirty="0" err="1"/>
              <a:t>Karlin</a:t>
            </a:r>
            <a:r>
              <a:rPr lang="en-US" sz="4300" dirty="0"/>
              <a:t> S. Prediction of complete gene structures in human genomic DNA. </a:t>
            </a:r>
            <a:r>
              <a:rPr lang="en-US" sz="4300" i="1" dirty="0"/>
              <a:t>J. Mol. Biol.</a:t>
            </a:r>
            <a:r>
              <a:rPr lang="en-US" sz="4300" dirty="0"/>
              <a:t> </a:t>
            </a:r>
            <a:r>
              <a:rPr lang="en-US" sz="4300" b="1" dirty="0"/>
              <a:t>268</a:t>
            </a:r>
            <a:r>
              <a:rPr lang="en-US" sz="4300" dirty="0"/>
              <a:t>, 78–94 (1997</a:t>
            </a:r>
            <a:r>
              <a:rPr lang="en-US" sz="4300" dirty="0" smtClean="0"/>
              <a:t>)</a:t>
            </a:r>
            <a:r>
              <a:rPr lang="hu-HU" sz="4300" dirty="0" smtClean="0"/>
              <a:t>)</a:t>
            </a:r>
          </a:p>
          <a:p>
            <a:pPr hangingPunct="0">
              <a:buNone/>
            </a:pPr>
            <a:r>
              <a:rPr lang="hu-HU" sz="6200" dirty="0" smtClean="0"/>
              <a:t>		42,677 gén, átlagosan 7.8 </a:t>
            </a:r>
            <a:r>
              <a:rPr lang="hu-HU" sz="6200" dirty="0" err="1" smtClean="0"/>
              <a:t>exon</a:t>
            </a:r>
            <a:r>
              <a:rPr lang="hu-HU" sz="6200" dirty="0" smtClean="0"/>
              <a:t> génenként, az átlagos gén </a:t>
            </a:r>
            <a:r>
              <a:rPr lang="hu-HU" sz="6200" dirty="0" err="1" smtClean="0"/>
              <a:t>hossúság</a:t>
            </a:r>
            <a:r>
              <a:rPr lang="hu-HU" sz="6200" dirty="0" smtClean="0"/>
              <a:t> 	31,880 bp, belső kódoló régiók hossza 1,212 bp</a:t>
            </a:r>
          </a:p>
          <a:p>
            <a:pPr hangingPunct="0">
              <a:buNone/>
            </a:pPr>
            <a:endParaRPr lang="hu-HU" sz="6200" dirty="0" smtClean="0"/>
          </a:p>
          <a:p>
            <a:pPr hangingPunct="0">
              <a:buNone/>
            </a:pPr>
            <a:r>
              <a:rPr lang="hu-HU" sz="6200" dirty="0" smtClean="0"/>
              <a:t>Összesen: 20,821 </a:t>
            </a:r>
            <a:r>
              <a:rPr lang="hu-HU" sz="6200" dirty="0" err="1" smtClean="0"/>
              <a:t>kétpupú</a:t>
            </a:r>
            <a:r>
              <a:rPr lang="hu-HU" sz="6200" dirty="0" smtClean="0"/>
              <a:t> teve gén, </a:t>
            </a:r>
            <a:r>
              <a:rPr lang="hu-HU" sz="6200" dirty="0" err="1" smtClean="0"/>
              <a:t>átlgosan</a:t>
            </a:r>
            <a:r>
              <a:rPr lang="hu-HU" sz="6200" dirty="0" smtClean="0"/>
              <a:t> 8 </a:t>
            </a:r>
            <a:r>
              <a:rPr lang="hu-HU" sz="6200" dirty="0" err="1" smtClean="0"/>
              <a:t>exonnal</a:t>
            </a:r>
            <a:r>
              <a:rPr lang="hu-HU" sz="6200" dirty="0" smtClean="0"/>
              <a:t>, és 1,322 bp kódoló régióval (CDS) génenként </a:t>
            </a:r>
          </a:p>
          <a:p>
            <a:pPr hangingPunct="0">
              <a:buNone/>
            </a:pPr>
            <a:r>
              <a:rPr lang="hu-HU" sz="6200" dirty="0" smtClean="0"/>
              <a:t>	GC tartalom a </a:t>
            </a:r>
            <a:r>
              <a:rPr lang="hu-HU" sz="6200" dirty="0" err="1" smtClean="0"/>
              <a:t>CDS-ekben</a:t>
            </a:r>
            <a:r>
              <a:rPr lang="hu-HU" sz="6200" dirty="0" smtClean="0"/>
              <a:t>: 52%, nagyobb, mint az egész genomban (41%), többi emlősben is ez arány</a:t>
            </a:r>
            <a:endParaRPr lang="hu-HU" sz="6200" dirty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:</a:t>
            </a:r>
          </a:p>
          <a:p>
            <a:endParaRPr lang="hu-HU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Jobbra nyíl 5"/>
          <p:cNvSpPr/>
          <p:nvPr/>
        </p:nvSpPr>
        <p:spPr>
          <a:xfrm>
            <a:off x="971600" y="242088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1043608" y="3717032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453336"/>
          </a:xfrm>
        </p:spPr>
        <p:txBody>
          <a:bodyPr>
            <a:normAutofit fontScale="62500" lnSpcReduction="20000"/>
          </a:bodyPr>
          <a:lstStyle/>
          <a:p>
            <a:pPr hangingPunct="0">
              <a:buFont typeface="Wingdings" pitchFamily="2" charset="2"/>
              <a:buChar char="Ø"/>
            </a:pPr>
            <a:r>
              <a:rPr lang="hu-HU" sz="3600" b="1" dirty="0" smtClean="0"/>
              <a:t>genBlastA</a:t>
            </a:r>
            <a:r>
              <a:rPr lang="hu-HU" dirty="0" smtClean="0"/>
              <a:t>  </a:t>
            </a:r>
            <a:r>
              <a:rPr lang="hu-HU" sz="2500" dirty="0" smtClean="0"/>
              <a:t>(She R., </a:t>
            </a:r>
            <a:r>
              <a:rPr lang="en-US" sz="2500" dirty="0" smtClean="0"/>
              <a:t>Chu</a:t>
            </a:r>
            <a:r>
              <a:rPr lang="hu-HU" sz="2500" dirty="0" smtClean="0"/>
              <a:t> J. S. C., </a:t>
            </a:r>
            <a:r>
              <a:rPr lang="hu-HU" sz="2500" dirty="0" err="1" smtClean="0"/>
              <a:t>Wang</a:t>
            </a:r>
            <a:r>
              <a:rPr lang="hu-HU" sz="2500" dirty="0" smtClean="0"/>
              <a:t> K., </a:t>
            </a:r>
            <a:r>
              <a:rPr lang="hu-HU" sz="2500" dirty="0" err="1" smtClean="0"/>
              <a:t>Pei</a:t>
            </a:r>
            <a:r>
              <a:rPr lang="hu-HU" sz="2500" dirty="0" smtClean="0"/>
              <a:t> J., </a:t>
            </a:r>
            <a:r>
              <a:rPr lang="hu-HU" sz="2500" dirty="0" err="1" smtClean="0"/>
              <a:t>Chen</a:t>
            </a:r>
            <a:r>
              <a:rPr lang="hu-HU" sz="2500" dirty="0" smtClean="0"/>
              <a:t> N. </a:t>
            </a:r>
            <a:r>
              <a:rPr lang="hu-HU" sz="2500" dirty="0" err="1" smtClean="0"/>
              <a:t>genBlastA</a:t>
            </a:r>
            <a:r>
              <a:rPr lang="hu-HU" sz="2500" dirty="0" smtClean="0"/>
              <a:t>: </a:t>
            </a:r>
            <a:r>
              <a:rPr lang="hu-HU" sz="2500" dirty="0" err="1" smtClean="0"/>
              <a:t>Enabling</a:t>
            </a:r>
            <a:r>
              <a:rPr lang="hu-HU" sz="2500" dirty="0" smtClean="0"/>
              <a:t> BLAST </a:t>
            </a:r>
            <a:r>
              <a:rPr lang="hu-HU" sz="2500" dirty="0" err="1" smtClean="0"/>
              <a:t>to</a:t>
            </a:r>
            <a:r>
              <a:rPr lang="hu-HU" sz="2500" dirty="0" smtClean="0"/>
              <a:t> </a:t>
            </a:r>
            <a:r>
              <a:rPr lang="hu-HU" sz="2500" dirty="0" err="1" smtClean="0"/>
              <a:t>identify</a:t>
            </a:r>
            <a:r>
              <a:rPr lang="hu-HU" sz="2500" dirty="0" smtClean="0"/>
              <a:t> </a:t>
            </a:r>
            <a:r>
              <a:rPr lang="hu-HU" sz="2500" dirty="0" err="1" smtClean="0"/>
              <a:t>homologous</a:t>
            </a:r>
            <a:r>
              <a:rPr lang="hu-HU" sz="2500" dirty="0" smtClean="0"/>
              <a:t> </a:t>
            </a:r>
            <a:r>
              <a:rPr lang="hu-HU" sz="2500" dirty="0" err="1" smtClean="0"/>
              <a:t>gene</a:t>
            </a:r>
            <a:r>
              <a:rPr lang="hu-HU" sz="2500" dirty="0" smtClean="0"/>
              <a:t> </a:t>
            </a:r>
            <a:r>
              <a:rPr lang="hu-HU" sz="2500" dirty="0" err="1" smtClean="0"/>
              <a:t>sequences</a:t>
            </a:r>
            <a:r>
              <a:rPr lang="hu-HU" sz="2500" dirty="0" smtClean="0"/>
              <a:t>. </a:t>
            </a:r>
            <a:r>
              <a:rPr lang="hu-HU" sz="2500" i="1" dirty="0" err="1" smtClean="0"/>
              <a:t>Genome</a:t>
            </a:r>
            <a:r>
              <a:rPr lang="hu-HU" sz="2500" i="1" dirty="0" smtClean="0"/>
              <a:t> Res.</a:t>
            </a:r>
            <a:r>
              <a:rPr lang="hu-HU" sz="2500" dirty="0" smtClean="0"/>
              <a:t> </a:t>
            </a:r>
            <a:r>
              <a:rPr lang="hu-HU" sz="2500" b="1" dirty="0" smtClean="0"/>
              <a:t>19</a:t>
            </a:r>
            <a:r>
              <a:rPr lang="hu-HU" sz="2500" dirty="0" smtClean="0"/>
              <a:t>, 143–149 (2009)) </a:t>
            </a:r>
          </a:p>
          <a:p>
            <a:pPr hangingPunct="0">
              <a:buNone/>
            </a:pPr>
            <a:r>
              <a:rPr lang="hu-HU" dirty="0"/>
              <a:t>	</a:t>
            </a:r>
            <a:r>
              <a:rPr lang="hu-HU" dirty="0" err="1" smtClean="0"/>
              <a:t>Homológia</a:t>
            </a:r>
            <a:r>
              <a:rPr lang="hu-HU" dirty="0" smtClean="0"/>
              <a:t> alapú </a:t>
            </a:r>
            <a:r>
              <a:rPr lang="hu-HU" dirty="0" err="1" smtClean="0"/>
              <a:t>predikciók</a:t>
            </a:r>
            <a:r>
              <a:rPr lang="hu-HU" dirty="0" smtClean="0"/>
              <a:t>: más emlős szekvenciákkal összehasonlítás, keresés </a:t>
            </a:r>
          </a:p>
          <a:p>
            <a:pPr hangingPunct="0">
              <a:buNone/>
            </a:pPr>
            <a:endParaRPr lang="hu-HU" sz="2600" dirty="0" smtClean="0"/>
          </a:p>
          <a:p>
            <a:pPr hangingPunct="0">
              <a:buNone/>
            </a:pPr>
            <a:endParaRPr lang="hu-HU" sz="2600" dirty="0"/>
          </a:p>
          <a:p>
            <a:pPr hangingPunct="0">
              <a:buNone/>
            </a:pPr>
            <a:endParaRPr lang="hu-HU" sz="2600" dirty="0" smtClean="0"/>
          </a:p>
          <a:p>
            <a:pPr hangingPunct="0">
              <a:buNone/>
            </a:pPr>
            <a:endParaRPr lang="hu-HU" sz="2600" dirty="0" smtClean="0"/>
          </a:p>
          <a:p>
            <a:pPr hangingPunct="0">
              <a:buNone/>
            </a:pPr>
            <a:r>
              <a:rPr lang="hu-HU" sz="2600" dirty="0" smtClean="0"/>
              <a:t>	</a:t>
            </a:r>
          </a:p>
          <a:p>
            <a:pPr hangingPunct="0">
              <a:buNone/>
            </a:pPr>
            <a:endParaRPr lang="hu-HU" sz="2600" dirty="0"/>
          </a:p>
          <a:p>
            <a:pPr hangingPunct="0">
              <a:buNone/>
            </a:pPr>
            <a:endParaRPr lang="hu-HU" sz="2600" dirty="0" smtClean="0"/>
          </a:p>
          <a:p>
            <a:pPr hangingPunct="0">
              <a:buNone/>
            </a:pPr>
            <a:r>
              <a:rPr lang="hu-HU" sz="2600" dirty="0"/>
              <a:t>	</a:t>
            </a:r>
            <a:r>
              <a:rPr lang="hu-HU" sz="2600" dirty="0" smtClean="0"/>
              <a:t> </a:t>
            </a:r>
            <a:r>
              <a:rPr lang="hu-HU" dirty="0" smtClean="0"/>
              <a:t>ember, csimpánz, egér patkány, kutya, ló, szarvasmarha, dromedár EST szekvencia</a:t>
            </a:r>
            <a:r>
              <a:rPr lang="hu-HU" sz="2600" dirty="0" smtClean="0"/>
              <a:t> </a:t>
            </a:r>
            <a:r>
              <a:rPr lang="hu-HU" sz="1800" dirty="0" smtClean="0"/>
              <a:t>(</a:t>
            </a:r>
            <a:r>
              <a:rPr lang="en-US" sz="1800" dirty="0" smtClean="0"/>
              <a:t>Al-</a:t>
            </a:r>
            <a:r>
              <a:rPr lang="en-US" sz="1800" dirty="0" err="1" smtClean="0"/>
              <a:t>Swailem</a:t>
            </a:r>
            <a:r>
              <a:rPr lang="en-US" sz="1800" dirty="0" smtClean="0"/>
              <a:t> A. M. </a:t>
            </a:r>
            <a:r>
              <a:rPr lang="en-US" sz="1800" i="1" dirty="0" smtClean="0"/>
              <a:t>et al</a:t>
            </a:r>
            <a:r>
              <a:rPr lang="en-US" sz="1800" dirty="0" smtClean="0"/>
              <a:t>. Sequencing, analysis, and annotation of expressed sequence tags </a:t>
            </a:r>
            <a:r>
              <a:rPr lang="en-US" sz="1800" dirty="0" err="1" smtClean="0"/>
              <a:t>for</a:t>
            </a:r>
            <a:r>
              <a:rPr lang="en-US" sz="1800" i="1" dirty="0" err="1" smtClean="0"/>
              <a:t>Camelus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dromedarius</a:t>
            </a:r>
            <a:r>
              <a:rPr lang="en-US" sz="1800" dirty="0" smtClean="0"/>
              <a:t>. </a:t>
            </a:r>
            <a:r>
              <a:rPr lang="en-US" sz="1800" i="1" dirty="0" err="1" smtClean="0"/>
              <a:t>PLoS</a:t>
            </a:r>
            <a:r>
              <a:rPr lang="en-US" sz="1800" i="1" dirty="0" smtClean="0"/>
              <a:t> One</a:t>
            </a:r>
            <a:r>
              <a:rPr lang="en-US" sz="1800" dirty="0" smtClean="0"/>
              <a:t> </a:t>
            </a:r>
            <a:r>
              <a:rPr lang="en-US" sz="1800" b="1" dirty="0" smtClean="0"/>
              <a:t>5</a:t>
            </a:r>
            <a:r>
              <a:rPr lang="en-US" sz="1800" dirty="0" smtClean="0"/>
              <a:t>, e10720 (2010)</a:t>
            </a:r>
            <a:r>
              <a:rPr lang="hu-HU" sz="1800" dirty="0" smtClean="0"/>
              <a:t>)</a:t>
            </a:r>
            <a:endParaRPr lang="hu-HU" dirty="0"/>
          </a:p>
          <a:p>
            <a:pPr hangingPunct="0">
              <a:buNone/>
            </a:pPr>
            <a:endParaRPr lang="hu-HU" dirty="0" smtClean="0"/>
          </a:p>
          <a:p>
            <a:pPr hangingPunct="0">
              <a:buFont typeface="Wingdings" pitchFamily="2" charset="2"/>
              <a:buChar char="Ø"/>
            </a:pPr>
            <a:r>
              <a:rPr lang="hu-HU" dirty="0" err="1" smtClean="0"/>
              <a:t>EVidenceModeler</a:t>
            </a:r>
            <a:r>
              <a:rPr lang="hu-HU" dirty="0" smtClean="0"/>
              <a:t> (</a:t>
            </a:r>
            <a:r>
              <a:rPr lang="en-US" dirty="0" smtClean="0"/>
              <a:t>Haas B. J. </a:t>
            </a:r>
            <a:r>
              <a:rPr lang="en-US" i="1" dirty="0" smtClean="0"/>
              <a:t>et al</a:t>
            </a:r>
            <a:r>
              <a:rPr lang="en-US" dirty="0" smtClean="0"/>
              <a:t>. Automated eukaryotic gene structure annotation using </a:t>
            </a:r>
            <a:r>
              <a:rPr lang="en-US" dirty="0" err="1" smtClean="0"/>
              <a:t>EVidenceModeler</a:t>
            </a:r>
            <a:r>
              <a:rPr lang="en-US" dirty="0" smtClean="0"/>
              <a:t> and the Program to Assemble Spliced Alignments. </a:t>
            </a:r>
            <a:r>
              <a:rPr lang="en-US" i="1" dirty="0" smtClean="0"/>
              <a:t>Genome Biol.</a:t>
            </a:r>
            <a:r>
              <a:rPr lang="en-US" dirty="0" smtClean="0"/>
              <a:t> </a:t>
            </a:r>
            <a:r>
              <a:rPr lang="en-US" b="1" dirty="0" smtClean="0"/>
              <a:t>9</a:t>
            </a:r>
            <a:r>
              <a:rPr lang="en-US" dirty="0" smtClean="0"/>
              <a:t>, R7 (2008)</a:t>
            </a:r>
            <a:r>
              <a:rPr lang="hu-HU" dirty="0" smtClean="0"/>
              <a:t>) Referencia gén  szettet az összes gén szettből válogatja ki </a:t>
            </a:r>
            <a:endParaRPr lang="hu-HU" baseline="30000" dirty="0" smtClean="0"/>
          </a:p>
          <a:p>
            <a:pPr hangingPunct="0">
              <a:buFont typeface="Wingdings" pitchFamily="2" charset="2"/>
              <a:buChar char="Ø"/>
            </a:pPr>
            <a:r>
              <a:rPr lang="hu-HU" dirty="0" smtClean="0"/>
              <a:t> </a:t>
            </a:r>
            <a:r>
              <a:rPr lang="hu-HU" dirty="0" err="1" smtClean="0"/>
              <a:t>InterProScan</a:t>
            </a:r>
            <a:r>
              <a:rPr lang="hu-HU" dirty="0" smtClean="0"/>
              <a:t> (v 4.3) (</a:t>
            </a:r>
            <a:r>
              <a:rPr lang="fr-FR" dirty="0" smtClean="0"/>
              <a:t>Quevillon E. </a:t>
            </a:r>
            <a:r>
              <a:rPr lang="fr-FR" i="1" dirty="0" smtClean="0"/>
              <a:t>et al</a:t>
            </a:r>
            <a:r>
              <a:rPr lang="fr-FR" dirty="0" smtClean="0"/>
              <a:t>. InterProScan: protein domains identifier. </a:t>
            </a:r>
            <a:r>
              <a:rPr lang="fr-FR" i="1" dirty="0" smtClean="0"/>
              <a:t>Nucleic Acids Res.</a:t>
            </a:r>
            <a:r>
              <a:rPr lang="fr-FR" dirty="0" smtClean="0"/>
              <a:t> </a:t>
            </a:r>
            <a:r>
              <a:rPr lang="fr-FR" b="1" dirty="0" smtClean="0"/>
              <a:t>33</a:t>
            </a:r>
            <a:r>
              <a:rPr lang="fr-FR" dirty="0" smtClean="0"/>
              <a:t>,W116–W120 (2005)</a:t>
            </a:r>
            <a:r>
              <a:rPr lang="hu-HU" dirty="0" smtClean="0"/>
              <a:t>)</a:t>
            </a:r>
            <a:r>
              <a:rPr lang="fr-FR" dirty="0" smtClean="0"/>
              <a:t>.</a:t>
            </a:r>
            <a:r>
              <a:rPr lang="hu-HU" dirty="0" smtClean="0"/>
              <a:t> Összegyűjti a teve </a:t>
            </a:r>
            <a:r>
              <a:rPr lang="hu-HU" dirty="0" err="1" smtClean="0"/>
              <a:t>doméneket</a:t>
            </a:r>
            <a:r>
              <a:rPr lang="hu-HU" dirty="0" smtClean="0"/>
              <a:t> és a  Szekvencia és térszerkezeti adatbázisokból GO (</a:t>
            </a:r>
            <a:r>
              <a:rPr lang="hu-HU" dirty="0" err="1" smtClean="0"/>
              <a:t>Gene</a:t>
            </a:r>
            <a:r>
              <a:rPr lang="hu-HU" dirty="0" smtClean="0"/>
              <a:t> </a:t>
            </a:r>
            <a:r>
              <a:rPr lang="hu-HU" dirty="0" err="1" smtClean="0"/>
              <a:t>ontology</a:t>
            </a:r>
            <a:r>
              <a:rPr lang="hu-HU" dirty="0" smtClean="0"/>
              <a:t>) </a:t>
            </a:r>
          </a:p>
          <a:p>
            <a:pPr hangingPunct="0">
              <a:buFont typeface="Wingdings" pitchFamily="2" charset="2"/>
              <a:buChar char="Ø"/>
            </a:pPr>
            <a:endParaRPr lang="hu-HU" dirty="0" smtClean="0"/>
          </a:p>
          <a:p>
            <a:pPr hangingPunct="0">
              <a:buFont typeface="Wingdings" pitchFamily="2" charset="2"/>
              <a:buChar char="Ø"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0768"/>
            <a:ext cx="2448272" cy="88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90796"/>
            <a:ext cx="4459214" cy="656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4427983" cy="656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ora\Documents\Desktop\geneannotation\KEG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72816"/>
            <a:ext cx="2381250" cy="3962400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467544" y="33265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/>
              <a:t> KAAS (</a:t>
            </a:r>
            <a:r>
              <a:rPr lang="hu-HU" dirty="0" err="1" smtClean="0"/>
              <a:t>Moriya</a:t>
            </a:r>
            <a:r>
              <a:rPr lang="hu-HU" dirty="0" smtClean="0"/>
              <a:t> Y., Itoh M., </a:t>
            </a:r>
            <a:r>
              <a:rPr lang="hu-HU" dirty="0" err="1" smtClean="0"/>
              <a:t>Okuda</a:t>
            </a:r>
            <a:r>
              <a:rPr lang="hu-HU" dirty="0" smtClean="0"/>
              <a:t> S., </a:t>
            </a:r>
            <a:r>
              <a:rPr lang="hu-HU" dirty="0" err="1" smtClean="0"/>
              <a:t>Yoshizawa</a:t>
            </a:r>
            <a:r>
              <a:rPr lang="hu-HU" dirty="0" smtClean="0"/>
              <a:t> A. C., </a:t>
            </a:r>
            <a:r>
              <a:rPr lang="hu-HU" dirty="0" err="1" smtClean="0"/>
              <a:t>Kanehisa</a:t>
            </a:r>
            <a:r>
              <a:rPr lang="hu-HU" dirty="0" smtClean="0"/>
              <a:t> M. KAAS: an </a:t>
            </a:r>
            <a:r>
              <a:rPr lang="hu-HU" dirty="0" err="1" smtClean="0"/>
              <a:t>automatic</a:t>
            </a:r>
            <a:r>
              <a:rPr lang="hu-HU" dirty="0" smtClean="0"/>
              <a:t> </a:t>
            </a:r>
            <a:r>
              <a:rPr lang="hu-HU" dirty="0" err="1" smtClean="0"/>
              <a:t>genome</a:t>
            </a:r>
            <a:r>
              <a:rPr lang="hu-HU" dirty="0" smtClean="0"/>
              <a:t> </a:t>
            </a:r>
            <a:r>
              <a:rPr lang="hu-HU" dirty="0" err="1" smtClean="0"/>
              <a:t>annotation</a:t>
            </a:r>
            <a:r>
              <a:rPr lang="hu-HU" dirty="0" smtClean="0"/>
              <a:t> and </a:t>
            </a:r>
            <a:r>
              <a:rPr lang="hu-HU" dirty="0" err="1" smtClean="0"/>
              <a:t>pathway</a:t>
            </a:r>
            <a:r>
              <a:rPr lang="hu-HU" dirty="0" smtClean="0"/>
              <a:t> </a:t>
            </a:r>
            <a:r>
              <a:rPr lang="hu-HU" dirty="0" err="1" smtClean="0"/>
              <a:t>reconstruction</a:t>
            </a:r>
            <a:r>
              <a:rPr lang="hu-HU" dirty="0" smtClean="0"/>
              <a:t> server. </a:t>
            </a:r>
            <a:r>
              <a:rPr lang="hu-HU" i="1" dirty="0" err="1" smtClean="0"/>
              <a:t>Nucleic</a:t>
            </a:r>
            <a:r>
              <a:rPr lang="hu-HU" i="1" dirty="0" smtClean="0"/>
              <a:t> </a:t>
            </a:r>
            <a:r>
              <a:rPr lang="hu-HU" i="1" dirty="0" err="1" smtClean="0"/>
              <a:t>Acids</a:t>
            </a:r>
            <a:r>
              <a:rPr lang="hu-HU" i="1" dirty="0" smtClean="0"/>
              <a:t> Res.</a:t>
            </a:r>
            <a:r>
              <a:rPr lang="hu-HU" dirty="0" smtClean="0"/>
              <a:t> </a:t>
            </a:r>
            <a:r>
              <a:rPr lang="hu-HU" b="1" dirty="0" smtClean="0"/>
              <a:t>35</a:t>
            </a:r>
            <a:r>
              <a:rPr lang="hu-HU" dirty="0" smtClean="0"/>
              <a:t>, W182–W185 (2007). )(KEGG </a:t>
            </a:r>
            <a:r>
              <a:rPr lang="hu-HU" dirty="0" err="1" smtClean="0"/>
              <a:t>Automatic</a:t>
            </a:r>
            <a:r>
              <a:rPr lang="hu-HU" dirty="0" smtClean="0"/>
              <a:t> </a:t>
            </a:r>
            <a:r>
              <a:rPr lang="hu-HU" dirty="0" err="1" smtClean="0"/>
              <a:t>Annotation</a:t>
            </a:r>
            <a:r>
              <a:rPr lang="hu-HU" dirty="0" smtClean="0"/>
              <a:t> Server) </a:t>
            </a:r>
            <a:r>
              <a:rPr lang="hu-HU" dirty="0" err="1" smtClean="0"/>
              <a:t>for</a:t>
            </a:r>
            <a:r>
              <a:rPr lang="hu-HU" dirty="0" smtClean="0"/>
              <a:t> KEGG útvonal azonosítás</a:t>
            </a:r>
            <a:endParaRPr lang="hu-HU" dirty="0"/>
          </a:p>
        </p:txBody>
      </p:sp>
      <p:pic>
        <p:nvPicPr>
          <p:cNvPr id="2050" name="Picture 2" descr="C:\Users\Nora\Documents\Desktop\geneannotation\KEGG_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5114925" cy="3600450"/>
          </a:xfrm>
          <a:prstGeom prst="rect">
            <a:avLst/>
          </a:prstGeom>
          <a:noFill/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hu-HU" dirty="0" smtClean="0"/>
              <a:t>Összehasonlító </a:t>
            </a:r>
            <a:r>
              <a:rPr lang="hu-HU" dirty="0" err="1" smtClean="0"/>
              <a:t>genomikai</a:t>
            </a:r>
            <a:r>
              <a:rPr lang="hu-HU" dirty="0" smtClean="0"/>
              <a:t> és evolúciós analízis:</a:t>
            </a:r>
          </a:p>
          <a:p>
            <a:pPr hangingPunct="0">
              <a:buFont typeface="Wingdings" pitchFamily="2" charset="2"/>
              <a:buChar char="Ø"/>
            </a:pPr>
            <a:r>
              <a:rPr lang="hu-HU" sz="1800" dirty="0" err="1" smtClean="0"/>
              <a:t>BlastP</a:t>
            </a:r>
            <a:r>
              <a:rPr lang="hu-HU" sz="1800" dirty="0" smtClean="0">
                <a:hlinkClick r:id="" action="ppaction://hlinkfile"/>
              </a:rPr>
              <a:t> </a:t>
            </a:r>
            <a:r>
              <a:rPr lang="hu-HU" sz="1800" dirty="0" smtClean="0"/>
              <a:t> az összes teve protein az NCBI </a:t>
            </a:r>
            <a:r>
              <a:rPr lang="hu-HU" sz="1800" dirty="0" err="1" smtClean="0"/>
              <a:t>HomoloGene</a:t>
            </a:r>
            <a:r>
              <a:rPr lang="hu-HU" sz="1800" dirty="0" smtClean="0"/>
              <a:t> adatbázissal szemben=&gt; besorolás valamilyen géncsaládba. Legjobb találat: programmal ( e érték: &lt; 1 x 10</a:t>
            </a:r>
            <a:r>
              <a:rPr lang="hu-HU" sz="1800" baseline="30000" dirty="0" smtClean="0"/>
              <a:t>-5</a:t>
            </a:r>
            <a:r>
              <a:rPr lang="hu-HU" sz="1800" dirty="0" smtClean="0"/>
              <a:t> ) a </a:t>
            </a:r>
            <a:r>
              <a:rPr lang="hu-HU" sz="1800" dirty="0" err="1" smtClean="0"/>
              <a:t>lefedettségi</a:t>
            </a:r>
            <a:r>
              <a:rPr lang="hu-HU" sz="1800" dirty="0" smtClean="0"/>
              <a:t> hosszúság nagyobb, mint  az összes illesztett protein 1/3</a:t>
            </a:r>
          </a:p>
          <a:p>
            <a:pPr hangingPunct="0">
              <a:buFont typeface="Wingdings" pitchFamily="2" charset="2"/>
              <a:buChar char="Ø"/>
            </a:pPr>
            <a:endParaRPr lang="hu-HU" sz="1800" dirty="0" smtClean="0"/>
          </a:p>
          <a:p>
            <a:pPr hangingPunct="0">
              <a:buFont typeface="Wingdings" pitchFamily="2" charset="2"/>
              <a:buChar char="Ø"/>
            </a:pPr>
            <a:endParaRPr lang="hu-HU" sz="1800" dirty="0" smtClean="0"/>
          </a:p>
          <a:p>
            <a:pPr hangingPunct="0">
              <a:buFont typeface="Wingdings" pitchFamily="2" charset="2"/>
              <a:buChar char="Ø"/>
            </a:pPr>
            <a:endParaRPr lang="hu-HU" sz="1800" dirty="0" smtClean="0"/>
          </a:p>
          <a:p>
            <a:pPr hangingPunct="0">
              <a:buNone/>
            </a:pPr>
            <a:endParaRPr lang="hu-HU" sz="1800" dirty="0" smtClean="0"/>
          </a:p>
          <a:p>
            <a:pPr hangingPunct="0">
              <a:buNone/>
            </a:pPr>
            <a:endParaRPr lang="hu-HU" sz="1800" dirty="0" smtClean="0"/>
          </a:p>
          <a:p>
            <a:pPr hangingPunct="0">
              <a:buFont typeface="Wingdings" pitchFamily="2" charset="2"/>
              <a:buChar char="Ø"/>
            </a:pPr>
            <a:r>
              <a:rPr lang="hu-HU" sz="1800" dirty="0" err="1" smtClean="0"/>
              <a:t>CHSMiner</a:t>
            </a:r>
            <a:r>
              <a:rPr lang="hu-HU" sz="1800" dirty="0" smtClean="0"/>
              <a:t> , teve és más állatok </a:t>
            </a:r>
            <a:r>
              <a:rPr lang="hu-HU" sz="1800" dirty="0" err="1" smtClean="0"/>
              <a:t>ortológ</a:t>
            </a:r>
            <a:r>
              <a:rPr lang="hu-HU" sz="1800" dirty="0" smtClean="0"/>
              <a:t> és ősi szekvencia pontjai </a:t>
            </a:r>
            <a:r>
              <a:rPr lang="hu-HU" sz="1800" dirty="0" err="1" smtClean="0"/>
              <a:t>szintézia</a:t>
            </a:r>
            <a:r>
              <a:rPr lang="hu-HU" sz="1800" dirty="0" smtClean="0"/>
              <a:t> térkép</a:t>
            </a:r>
          </a:p>
          <a:p>
            <a:pPr>
              <a:buFont typeface="Wingdings" pitchFamily="2" charset="2"/>
              <a:buChar char="Ø"/>
            </a:pPr>
            <a:r>
              <a:rPr lang="hu-HU" sz="1800" dirty="0" err="1" smtClean="0"/>
              <a:t>ClustalW</a:t>
            </a:r>
            <a:r>
              <a:rPr lang="hu-HU" sz="1800" dirty="0" smtClean="0"/>
              <a:t> többszörös illesztés az összes </a:t>
            </a:r>
            <a:r>
              <a:rPr lang="hu-HU" sz="1800" dirty="0" err="1" smtClean="0"/>
              <a:t>ortológ</a:t>
            </a:r>
            <a:r>
              <a:rPr lang="hu-HU" sz="1800" dirty="0" smtClean="0"/>
              <a:t> fehérjére</a:t>
            </a:r>
          </a:p>
          <a:p>
            <a:pPr>
              <a:buFont typeface="Wingdings" pitchFamily="2" charset="2"/>
              <a:buChar char="Ø"/>
            </a:pPr>
            <a:r>
              <a:rPr lang="hu-HU" sz="1800" dirty="0" err="1" smtClean="0"/>
              <a:t>Phylip</a:t>
            </a:r>
            <a:r>
              <a:rPr lang="hu-HU" sz="1800" dirty="0" smtClean="0"/>
              <a:t> JTT modell =&gt;</a:t>
            </a:r>
            <a:r>
              <a:rPr lang="hu-HU" sz="1800" dirty="0" err="1" smtClean="0"/>
              <a:t>supertree</a:t>
            </a:r>
            <a:r>
              <a:rPr lang="hu-HU" sz="1800" dirty="0" smtClean="0"/>
              <a:t> </a:t>
            </a:r>
            <a:r>
              <a:rPr lang="hu-HU" sz="1800" dirty="0" err="1" smtClean="0"/>
              <a:t>method</a:t>
            </a:r>
            <a:r>
              <a:rPr lang="hu-HU" sz="1800" dirty="0" smtClean="0"/>
              <a:t> Filogenetikai fa : csirke </a:t>
            </a:r>
            <a:r>
              <a:rPr lang="hu-HU" sz="1800" dirty="0" err="1" smtClean="0"/>
              <a:t>outgroup</a:t>
            </a:r>
            <a:r>
              <a:rPr lang="hu-HU" sz="1800" dirty="0" smtClean="0"/>
              <a:t>, maximum </a:t>
            </a:r>
            <a:r>
              <a:rPr lang="hu-HU" sz="1800" dirty="0" err="1" smtClean="0"/>
              <a:t>likelyhood</a:t>
            </a:r>
            <a:r>
              <a:rPr lang="hu-HU" sz="1800" dirty="0" smtClean="0"/>
              <a:t>, </a:t>
            </a:r>
            <a:r>
              <a:rPr lang="hu-HU" sz="1800" dirty="0" err="1" smtClean="0"/>
              <a:t>bootstep</a:t>
            </a:r>
            <a:r>
              <a:rPr lang="hu-HU" sz="1800" dirty="0" smtClean="0"/>
              <a:t>, 2,345 </a:t>
            </a:r>
            <a:r>
              <a:rPr lang="hu-HU" sz="1800" dirty="0" err="1" smtClean="0"/>
              <a:t>single-copy</a:t>
            </a:r>
            <a:r>
              <a:rPr lang="hu-HU" sz="1800" dirty="0" smtClean="0"/>
              <a:t> </a:t>
            </a:r>
            <a:r>
              <a:rPr lang="hu-HU" sz="1800" dirty="0" err="1" smtClean="0"/>
              <a:t>orthológ</a:t>
            </a:r>
            <a:r>
              <a:rPr lang="hu-HU" sz="1800" dirty="0" smtClean="0"/>
              <a:t> </a:t>
            </a:r>
            <a:endParaRPr lang="hu-HU" sz="1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44824"/>
            <a:ext cx="2695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4797152"/>
            <a:ext cx="32194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683567" cy="7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251</Words>
  <Application>Microsoft Office PowerPoint</Application>
  <PresentationFormat>Diavetítés a képernyőre (4:3 oldalarány)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 Genome sequences of wild and domestic bactrian camels  Received 4 May 2011 | Accepted 8 Oct 2012 | Published 13 Nov 2012 </vt:lpstr>
      <vt:lpstr>Genom szekvenálás</vt:lpstr>
      <vt:lpstr>Gén annotáció</vt:lpstr>
      <vt:lpstr>4. dia</vt:lpstr>
      <vt:lpstr>Fehérje kódoló gének annotációja</vt:lpstr>
      <vt:lpstr>6. dia</vt:lpstr>
      <vt:lpstr>7. dia</vt:lpstr>
      <vt:lpstr>8. dia</vt:lpstr>
      <vt:lpstr>9. dia</vt:lpstr>
      <vt:lpstr>10. dia</vt:lpstr>
      <vt:lpstr>SNP és heterozigócitás analízis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Annotation</dc:title>
  <dc:creator>Nora</dc:creator>
  <cp:lastModifiedBy>User</cp:lastModifiedBy>
  <cp:revision>43</cp:revision>
  <dcterms:created xsi:type="dcterms:W3CDTF">2014-08-06T17:29:51Z</dcterms:created>
  <dcterms:modified xsi:type="dcterms:W3CDTF">2014-10-18T09:04:35Z</dcterms:modified>
</cp:coreProperties>
</file>