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1" r:id="rId6"/>
    <p:sldId id="263" r:id="rId7"/>
    <p:sldId id="260" r:id="rId8"/>
    <p:sldId id="264" r:id="rId9"/>
    <p:sldId id="265" r:id="rId10"/>
    <p:sldId id="266" r:id="rId11"/>
    <p:sldId id="267" r:id="rId1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4660"/>
  </p:normalViewPr>
  <p:slideViewPr>
    <p:cSldViewPr snapToGrid="0">
      <p:cViewPr varScale="1">
        <p:scale>
          <a:sx n="69" d="100"/>
          <a:sy n="69" d="100"/>
        </p:scale>
        <p:origin x="3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2510D819-9E5F-43FF-8787-04B1B950BE23}" type="datetimeFigureOut">
              <a:rPr lang="hu-HU" smtClean="0"/>
              <a:t>2017. 10. 05.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E91D5CF-5AC6-4596-A015-5FE9E67FF82C}" type="slidenum">
              <a:rPr lang="hu-HU" smtClean="0"/>
              <a:t>‹#›</a:t>
            </a:fld>
            <a:endParaRPr lang="hu-HU"/>
          </a:p>
        </p:txBody>
      </p:sp>
    </p:spTree>
    <p:extLst>
      <p:ext uri="{BB962C8B-B14F-4D97-AF65-F5344CB8AC3E}">
        <p14:creationId xmlns:p14="http://schemas.microsoft.com/office/powerpoint/2010/main" val="67833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510D819-9E5F-43FF-8787-04B1B950BE23}" type="datetimeFigureOut">
              <a:rPr lang="hu-HU" smtClean="0"/>
              <a:t>2017. 10. 05.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E91D5CF-5AC6-4596-A015-5FE9E67FF82C}" type="slidenum">
              <a:rPr lang="hu-HU" smtClean="0"/>
              <a:t>‹#›</a:t>
            </a:fld>
            <a:endParaRPr lang="hu-HU"/>
          </a:p>
        </p:txBody>
      </p:sp>
    </p:spTree>
    <p:extLst>
      <p:ext uri="{BB962C8B-B14F-4D97-AF65-F5344CB8AC3E}">
        <p14:creationId xmlns:p14="http://schemas.microsoft.com/office/powerpoint/2010/main" val="1639659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510D819-9E5F-43FF-8787-04B1B950BE23}" type="datetimeFigureOut">
              <a:rPr lang="hu-HU" smtClean="0"/>
              <a:t>2017. 10. 05.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E91D5CF-5AC6-4596-A015-5FE9E67FF82C}" type="slidenum">
              <a:rPr lang="hu-HU" smtClean="0"/>
              <a:t>‹#›</a:t>
            </a:fld>
            <a:endParaRPr lang="hu-HU"/>
          </a:p>
        </p:txBody>
      </p:sp>
    </p:spTree>
    <p:extLst>
      <p:ext uri="{BB962C8B-B14F-4D97-AF65-F5344CB8AC3E}">
        <p14:creationId xmlns:p14="http://schemas.microsoft.com/office/powerpoint/2010/main" val="161923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510D819-9E5F-43FF-8787-04B1B950BE23}" type="datetimeFigureOut">
              <a:rPr lang="hu-HU" smtClean="0"/>
              <a:t>2017. 10. 05.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E91D5CF-5AC6-4596-A015-5FE9E67FF82C}" type="slidenum">
              <a:rPr lang="hu-HU" smtClean="0"/>
              <a:t>‹#›</a:t>
            </a:fld>
            <a:endParaRPr lang="hu-HU"/>
          </a:p>
        </p:txBody>
      </p:sp>
    </p:spTree>
    <p:extLst>
      <p:ext uri="{BB962C8B-B14F-4D97-AF65-F5344CB8AC3E}">
        <p14:creationId xmlns:p14="http://schemas.microsoft.com/office/powerpoint/2010/main" val="97991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510D819-9E5F-43FF-8787-04B1B950BE23}" type="datetimeFigureOut">
              <a:rPr lang="hu-HU" smtClean="0"/>
              <a:t>2017. 10. 05.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E91D5CF-5AC6-4596-A015-5FE9E67FF82C}" type="slidenum">
              <a:rPr lang="hu-HU" smtClean="0"/>
              <a:t>‹#›</a:t>
            </a:fld>
            <a:endParaRPr lang="hu-HU"/>
          </a:p>
        </p:txBody>
      </p:sp>
    </p:spTree>
    <p:extLst>
      <p:ext uri="{BB962C8B-B14F-4D97-AF65-F5344CB8AC3E}">
        <p14:creationId xmlns:p14="http://schemas.microsoft.com/office/powerpoint/2010/main" val="282235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2510D819-9E5F-43FF-8787-04B1B950BE23}" type="datetimeFigureOut">
              <a:rPr lang="hu-HU" smtClean="0"/>
              <a:t>2017. 10. 05.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E91D5CF-5AC6-4596-A015-5FE9E67FF82C}" type="slidenum">
              <a:rPr lang="hu-HU" smtClean="0"/>
              <a:t>‹#›</a:t>
            </a:fld>
            <a:endParaRPr lang="hu-HU"/>
          </a:p>
        </p:txBody>
      </p:sp>
    </p:spTree>
    <p:extLst>
      <p:ext uri="{BB962C8B-B14F-4D97-AF65-F5344CB8AC3E}">
        <p14:creationId xmlns:p14="http://schemas.microsoft.com/office/powerpoint/2010/main" val="54737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2510D819-9E5F-43FF-8787-04B1B950BE23}" type="datetimeFigureOut">
              <a:rPr lang="hu-HU" smtClean="0"/>
              <a:t>2017. 10. 05.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E91D5CF-5AC6-4596-A015-5FE9E67FF82C}" type="slidenum">
              <a:rPr lang="hu-HU" smtClean="0"/>
              <a:t>‹#›</a:t>
            </a:fld>
            <a:endParaRPr lang="hu-HU"/>
          </a:p>
        </p:txBody>
      </p:sp>
    </p:spTree>
    <p:extLst>
      <p:ext uri="{BB962C8B-B14F-4D97-AF65-F5344CB8AC3E}">
        <p14:creationId xmlns:p14="http://schemas.microsoft.com/office/powerpoint/2010/main" val="339837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2510D819-9E5F-43FF-8787-04B1B950BE23}" type="datetimeFigureOut">
              <a:rPr lang="hu-HU" smtClean="0"/>
              <a:t>2017. 10. 05.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E91D5CF-5AC6-4596-A015-5FE9E67FF82C}" type="slidenum">
              <a:rPr lang="hu-HU" smtClean="0"/>
              <a:t>‹#›</a:t>
            </a:fld>
            <a:endParaRPr lang="hu-HU"/>
          </a:p>
        </p:txBody>
      </p:sp>
    </p:spTree>
    <p:extLst>
      <p:ext uri="{BB962C8B-B14F-4D97-AF65-F5344CB8AC3E}">
        <p14:creationId xmlns:p14="http://schemas.microsoft.com/office/powerpoint/2010/main" val="231589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510D819-9E5F-43FF-8787-04B1B950BE23}" type="datetimeFigureOut">
              <a:rPr lang="hu-HU" smtClean="0"/>
              <a:t>2017. 10. 05.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E91D5CF-5AC6-4596-A015-5FE9E67FF82C}" type="slidenum">
              <a:rPr lang="hu-HU" smtClean="0"/>
              <a:t>‹#›</a:t>
            </a:fld>
            <a:endParaRPr lang="hu-HU"/>
          </a:p>
        </p:txBody>
      </p:sp>
    </p:spTree>
    <p:extLst>
      <p:ext uri="{BB962C8B-B14F-4D97-AF65-F5344CB8AC3E}">
        <p14:creationId xmlns:p14="http://schemas.microsoft.com/office/powerpoint/2010/main" val="427569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510D819-9E5F-43FF-8787-04B1B950BE23}" type="datetimeFigureOut">
              <a:rPr lang="hu-HU" smtClean="0"/>
              <a:t>2017. 10. 05.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E91D5CF-5AC6-4596-A015-5FE9E67FF82C}" type="slidenum">
              <a:rPr lang="hu-HU" smtClean="0"/>
              <a:t>‹#›</a:t>
            </a:fld>
            <a:endParaRPr lang="hu-HU"/>
          </a:p>
        </p:txBody>
      </p:sp>
    </p:spTree>
    <p:extLst>
      <p:ext uri="{BB962C8B-B14F-4D97-AF65-F5344CB8AC3E}">
        <p14:creationId xmlns:p14="http://schemas.microsoft.com/office/powerpoint/2010/main" val="46313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510D819-9E5F-43FF-8787-04B1B950BE23}" type="datetimeFigureOut">
              <a:rPr lang="hu-HU" smtClean="0"/>
              <a:t>2017. 10. 05.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E91D5CF-5AC6-4596-A015-5FE9E67FF82C}" type="slidenum">
              <a:rPr lang="hu-HU" smtClean="0"/>
              <a:t>‹#›</a:t>
            </a:fld>
            <a:endParaRPr lang="hu-HU"/>
          </a:p>
        </p:txBody>
      </p:sp>
    </p:spTree>
    <p:extLst>
      <p:ext uri="{BB962C8B-B14F-4D97-AF65-F5344CB8AC3E}">
        <p14:creationId xmlns:p14="http://schemas.microsoft.com/office/powerpoint/2010/main" val="296711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0D819-9E5F-43FF-8787-04B1B950BE23}" type="datetimeFigureOut">
              <a:rPr lang="hu-HU" smtClean="0"/>
              <a:t>2017. 10. 05.</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1D5CF-5AC6-4596-A015-5FE9E67FF82C}" type="slidenum">
              <a:rPr lang="hu-HU" smtClean="0"/>
              <a:t>‹#›</a:t>
            </a:fld>
            <a:endParaRPr lang="hu-HU"/>
          </a:p>
        </p:txBody>
      </p:sp>
    </p:spTree>
    <p:extLst>
      <p:ext uri="{BB962C8B-B14F-4D97-AF65-F5344CB8AC3E}">
        <p14:creationId xmlns:p14="http://schemas.microsoft.com/office/powerpoint/2010/main" val="4106052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nobelprize.org/redirect/links_out/prizeawarder.php?from=/nobel_prizes/medicine/laureates/2017/press.html&amp;object=ki&amp;to=http://nobelprizemedicine.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648691" y="762000"/>
            <a:ext cx="8963891" cy="4893647"/>
          </a:xfrm>
          <a:prstGeom prst="rect">
            <a:avLst/>
          </a:prstGeom>
        </p:spPr>
        <p:txBody>
          <a:bodyPr wrap="square">
            <a:spAutoFit/>
          </a:bodyPr>
          <a:lstStyle/>
          <a:p>
            <a:pPr algn="ctr"/>
            <a:r>
              <a:rPr lang="en-US" sz="2400" b="1" i="0" dirty="0" smtClean="0">
                <a:solidFill>
                  <a:srgbClr val="000000"/>
                </a:solidFill>
                <a:effectLst/>
                <a:latin typeface="Libre Baskerville"/>
              </a:rPr>
              <a:t>Press Release</a:t>
            </a:r>
          </a:p>
          <a:p>
            <a:pPr algn="ctr"/>
            <a:r>
              <a:rPr lang="en-US" sz="2400" b="0" i="0" dirty="0" smtClean="0">
                <a:solidFill>
                  <a:srgbClr val="000000"/>
                </a:solidFill>
                <a:effectLst/>
                <a:latin typeface="inherit"/>
              </a:rPr>
              <a:t>2017-10-02</a:t>
            </a:r>
          </a:p>
          <a:p>
            <a:pPr algn="ctr"/>
            <a:r>
              <a:rPr lang="en-US" sz="2400" b="1" i="0" u="none" strike="noStrike" dirty="0" smtClean="0">
                <a:solidFill>
                  <a:srgbClr val="598AC1"/>
                </a:solidFill>
                <a:effectLst/>
                <a:latin typeface="inherit"/>
                <a:hlinkClick r:id="rId2"/>
              </a:rPr>
              <a:t>The Nobel Assembly at </a:t>
            </a:r>
            <a:r>
              <a:rPr lang="en-US" sz="2400" b="1" i="0" u="none" strike="noStrike" dirty="0" err="1" smtClean="0">
                <a:solidFill>
                  <a:srgbClr val="598AC1"/>
                </a:solidFill>
                <a:effectLst/>
                <a:latin typeface="inherit"/>
                <a:hlinkClick r:id="rId2"/>
              </a:rPr>
              <a:t>Karolinska</a:t>
            </a:r>
            <a:r>
              <a:rPr lang="en-US" sz="2400" b="1" i="0" u="none" strike="noStrike" dirty="0" smtClean="0">
                <a:solidFill>
                  <a:srgbClr val="598AC1"/>
                </a:solidFill>
                <a:effectLst/>
                <a:latin typeface="inherit"/>
                <a:hlinkClick r:id="rId2"/>
              </a:rPr>
              <a:t> </a:t>
            </a:r>
            <a:r>
              <a:rPr lang="en-US" sz="2400" b="1" i="0" u="none" strike="noStrike" dirty="0" err="1" smtClean="0">
                <a:solidFill>
                  <a:srgbClr val="598AC1"/>
                </a:solidFill>
                <a:effectLst/>
                <a:latin typeface="inherit"/>
                <a:hlinkClick r:id="rId2"/>
              </a:rPr>
              <a:t>Institutet</a:t>
            </a:r>
            <a:r>
              <a:rPr lang="en-US" sz="2400" b="0" i="0" dirty="0" smtClean="0">
                <a:solidFill>
                  <a:srgbClr val="000000"/>
                </a:solidFill>
                <a:effectLst/>
                <a:latin typeface="inherit"/>
              </a:rPr>
              <a:t> has today decided to award</a:t>
            </a:r>
          </a:p>
          <a:p>
            <a:pPr algn="ctr"/>
            <a:r>
              <a:rPr lang="en-US" sz="2400" b="0" i="0" dirty="0" smtClean="0">
                <a:solidFill>
                  <a:srgbClr val="000000"/>
                </a:solidFill>
                <a:effectLst/>
                <a:latin typeface="inherit"/>
              </a:rPr>
              <a:t>the 2017 Nobel Prize in Physiology or Medicine</a:t>
            </a:r>
          </a:p>
          <a:p>
            <a:pPr algn="ctr"/>
            <a:r>
              <a:rPr lang="en-US" sz="2400" b="0" i="0" dirty="0" smtClean="0">
                <a:solidFill>
                  <a:srgbClr val="000000"/>
                </a:solidFill>
                <a:effectLst/>
                <a:latin typeface="inherit"/>
              </a:rPr>
              <a:t>jointly to</a:t>
            </a:r>
          </a:p>
          <a:p>
            <a:pPr algn="ctr"/>
            <a:r>
              <a:rPr lang="en-US" sz="2400" b="0" i="0" dirty="0" smtClean="0">
                <a:solidFill>
                  <a:srgbClr val="000000"/>
                </a:solidFill>
                <a:effectLst/>
                <a:latin typeface="inherit"/>
              </a:rPr>
              <a:t>Jeffrey C. Hall, Michael </a:t>
            </a:r>
            <a:r>
              <a:rPr lang="en-US" sz="2400" b="0" i="0" dirty="0" err="1" smtClean="0">
                <a:solidFill>
                  <a:srgbClr val="000000"/>
                </a:solidFill>
                <a:effectLst/>
                <a:latin typeface="inherit"/>
              </a:rPr>
              <a:t>Rosbash</a:t>
            </a:r>
            <a:r>
              <a:rPr lang="en-US" sz="2400" b="0" i="0" dirty="0" smtClean="0">
                <a:solidFill>
                  <a:srgbClr val="000000"/>
                </a:solidFill>
                <a:effectLst/>
                <a:latin typeface="inherit"/>
              </a:rPr>
              <a:t> and Michael W. Young</a:t>
            </a:r>
            <a:endParaRPr lang="hu-HU" sz="2400" b="0" i="0" dirty="0" smtClean="0">
              <a:solidFill>
                <a:srgbClr val="000000"/>
              </a:solidFill>
              <a:effectLst/>
              <a:latin typeface="inherit"/>
            </a:endParaRPr>
          </a:p>
          <a:p>
            <a:pPr algn="ctr"/>
            <a:endParaRPr lang="hu-HU" sz="2400" dirty="0">
              <a:solidFill>
                <a:srgbClr val="000000"/>
              </a:solidFill>
              <a:latin typeface="inherit"/>
            </a:endParaRPr>
          </a:p>
          <a:p>
            <a:pPr algn="ctr"/>
            <a:endParaRPr lang="en-US" sz="2400" b="0" i="0" dirty="0" smtClean="0">
              <a:solidFill>
                <a:srgbClr val="000000"/>
              </a:solidFill>
              <a:effectLst/>
              <a:latin typeface="inherit"/>
            </a:endParaRPr>
          </a:p>
          <a:p>
            <a:pPr algn="ctr"/>
            <a:r>
              <a:rPr lang="hu-HU" sz="2400" b="1" i="0" dirty="0" smtClean="0">
                <a:solidFill>
                  <a:srgbClr val="000000"/>
                </a:solidFill>
                <a:effectLst/>
                <a:latin typeface="inherit"/>
              </a:rPr>
              <a:t>„</a:t>
            </a:r>
            <a:r>
              <a:rPr lang="en-US" sz="2400" b="1" i="0" dirty="0" smtClean="0">
                <a:solidFill>
                  <a:srgbClr val="000000"/>
                </a:solidFill>
                <a:effectLst/>
                <a:latin typeface="inherit"/>
              </a:rPr>
              <a:t>for their discoveries of molecular mechanisms controlling the circadian rhythm</a:t>
            </a:r>
            <a:r>
              <a:rPr lang="hu-HU" sz="2400" b="1" i="0" dirty="0" smtClean="0">
                <a:solidFill>
                  <a:srgbClr val="000000"/>
                </a:solidFill>
                <a:effectLst/>
                <a:latin typeface="inherit"/>
              </a:rPr>
              <a:t>”</a:t>
            </a:r>
            <a:endParaRPr lang="en-US" sz="2400" b="0" i="0" dirty="0" smtClean="0">
              <a:solidFill>
                <a:srgbClr val="000000"/>
              </a:solidFill>
              <a:effectLst/>
              <a:latin typeface="inherit"/>
            </a:endParaRPr>
          </a:p>
          <a:p>
            <a:pPr algn="ctr"/>
            <a:r>
              <a:rPr lang="en-US" sz="2400" dirty="0" smtClean="0"/>
              <a:t/>
            </a:r>
            <a:br>
              <a:rPr lang="en-US" sz="2400" dirty="0" smtClean="0"/>
            </a:br>
            <a:r>
              <a:rPr lang="hu-HU" sz="2400" b="1" dirty="0" smtClean="0"/>
              <a:t>Biológiai óra (</a:t>
            </a:r>
            <a:r>
              <a:rPr lang="hu-HU" sz="2400" b="1" dirty="0" err="1" smtClean="0"/>
              <a:t>cirkadián</a:t>
            </a:r>
            <a:r>
              <a:rPr lang="hu-HU" sz="2400" b="1" dirty="0" smtClean="0"/>
              <a:t> ritmus)</a:t>
            </a:r>
            <a:endParaRPr lang="hu-HU" sz="2400" b="1" dirty="0"/>
          </a:p>
        </p:txBody>
      </p:sp>
    </p:spTree>
    <p:extLst>
      <p:ext uri="{BB962C8B-B14F-4D97-AF65-F5344CB8AC3E}">
        <p14:creationId xmlns:p14="http://schemas.microsoft.com/office/powerpoint/2010/main" val="4081872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497732" y="290946"/>
            <a:ext cx="9338644" cy="6373090"/>
          </a:xfrm>
          <a:prstGeom prst="rect">
            <a:avLst/>
          </a:prstGeom>
        </p:spPr>
      </p:pic>
      <p:sp>
        <p:nvSpPr>
          <p:cNvPr id="3" name="Szövegdoboz 2"/>
          <p:cNvSpPr txBox="1"/>
          <p:nvPr/>
        </p:nvSpPr>
        <p:spPr>
          <a:xfrm>
            <a:off x="374073" y="457200"/>
            <a:ext cx="1712328" cy="461665"/>
          </a:xfrm>
          <a:prstGeom prst="rect">
            <a:avLst/>
          </a:prstGeom>
          <a:noFill/>
        </p:spPr>
        <p:txBody>
          <a:bodyPr wrap="none" rtlCol="0">
            <a:spAutoFit/>
          </a:bodyPr>
          <a:lstStyle/>
          <a:p>
            <a:r>
              <a:rPr lang="hu-HU" sz="2400" dirty="0" smtClean="0"/>
              <a:t>Emlősökben</a:t>
            </a:r>
            <a:endParaRPr lang="hu-HU" sz="2400" dirty="0"/>
          </a:p>
        </p:txBody>
      </p:sp>
    </p:spTree>
    <p:extLst>
      <p:ext uri="{BB962C8B-B14F-4D97-AF65-F5344CB8AC3E}">
        <p14:creationId xmlns:p14="http://schemas.microsoft.com/office/powerpoint/2010/main" val="836803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1" y="290945"/>
            <a:ext cx="9324110" cy="6252638"/>
          </a:xfrm>
          <a:prstGeom prst="rect">
            <a:avLst/>
          </a:prstGeom>
        </p:spPr>
      </p:pic>
      <p:pic>
        <p:nvPicPr>
          <p:cNvPr id="4" name="Kép 3"/>
          <p:cNvPicPr>
            <a:picLocks noChangeAspect="1"/>
          </p:cNvPicPr>
          <p:nvPr/>
        </p:nvPicPr>
        <p:blipFill>
          <a:blip r:embed="rId3"/>
          <a:stretch>
            <a:fillRect/>
          </a:stretch>
        </p:blipFill>
        <p:spPr>
          <a:xfrm>
            <a:off x="7910945" y="0"/>
            <a:ext cx="4175414" cy="1749812"/>
          </a:xfrm>
          <a:prstGeom prst="rect">
            <a:avLst/>
          </a:prstGeom>
        </p:spPr>
      </p:pic>
    </p:spTree>
    <p:extLst>
      <p:ext uri="{BB962C8B-B14F-4D97-AF65-F5344CB8AC3E}">
        <p14:creationId xmlns:p14="http://schemas.microsoft.com/office/powerpoint/2010/main" val="353751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mosa plants in win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71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flipH="1">
            <a:off x="5957455" y="471055"/>
            <a:ext cx="5569526" cy="523220"/>
          </a:xfrm>
          <a:prstGeom prst="rect">
            <a:avLst/>
          </a:prstGeom>
          <a:noFill/>
        </p:spPr>
        <p:txBody>
          <a:bodyPr wrap="square" rtlCol="0">
            <a:spAutoFit/>
          </a:bodyPr>
          <a:lstStyle/>
          <a:p>
            <a:r>
              <a:rPr lang="hu-HU" sz="2800" b="1" dirty="0" smtClean="0"/>
              <a:t>A biológiai folyamatok napi ritmusa</a:t>
            </a:r>
            <a:endParaRPr lang="hu-HU" sz="2800" b="1" dirty="0"/>
          </a:p>
        </p:txBody>
      </p:sp>
      <p:sp>
        <p:nvSpPr>
          <p:cNvPr id="3" name="Szövegdoboz 2"/>
          <p:cNvSpPr txBox="1"/>
          <p:nvPr/>
        </p:nvSpPr>
        <p:spPr>
          <a:xfrm>
            <a:off x="6471635" y="1898073"/>
            <a:ext cx="5720366" cy="2246769"/>
          </a:xfrm>
          <a:prstGeom prst="rect">
            <a:avLst/>
          </a:prstGeom>
          <a:noFill/>
        </p:spPr>
        <p:txBody>
          <a:bodyPr wrap="square" rtlCol="0">
            <a:spAutoFit/>
          </a:bodyPr>
          <a:lstStyle/>
          <a:p>
            <a:r>
              <a:rPr lang="hu-HU" sz="2000" dirty="0" smtClean="0"/>
              <a:t>„</a:t>
            </a:r>
            <a:r>
              <a:rPr lang="en-US" sz="2000" dirty="0" smtClean="0"/>
              <a:t>With </a:t>
            </a:r>
            <a:r>
              <a:rPr lang="en-US" sz="2000" dirty="0"/>
              <a:t>exquisite precision, our inner clock adapts our physiology to the dramatically different phases of the day. The clock regulates critical functions such as behavior, hormone levels, sleep, body temperature and metabolism</a:t>
            </a:r>
            <a:r>
              <a:rPr lang="en-US" sz="2000" dirty="0" smtClean="0"/>
              <a:t>.</a:t>
            </a:r>
            <a:r>
              <a:rPr lang="hu-HU" sz="2000" dirty="0" smtClean="0"/>
              <a:t>”</a:t>
            </a:r>
          </a:p>
          <a:p>
            <a:endParaRPr lang="hu-HU" sz="2000" dirty="0"/>
          </a:p>
          <a:p>
            <a:r>
              <a:rPr lang="hu-HU" sz="2000" dirty="0" smtClean="0"/>
              <a:t>Pl. „</a:t>
            </a:r>
            <a:r>
              <a:rPr lang="hu-HU" sz="2000" dirty="0" err="1" smtClean="0"/>
              <a:t>jet</a:t>
            </a:r>
            <a:r>
              <a:rPr lang="hu-HU" sz="2000" dirty="0" smtClean="0"/>
              <a:t> leg”</a:t>
            </a:r>
            <a:endParaRPr lang="hu-HU" sz="2000" dirty="0"/>
          </a:p>
        </p:txBody>
      </p:sp>
    </p:spTree>
    <p:extLst>
      <p:ext uri="{BB962C8B-B14F-4D97-AF65-F5344CB8AC3E}">
        <p14:creationId xmlns:p14="http://schemas.microsoft.com/office/powerpoint/2010/main" val="22312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eymour benz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84" y="582322"/>
            <a:ext cx="3280352" cy="4149647"/>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4641273" y="1177636"/>
            <a:ext cx="3159904" cy="400110"/>
          </a:xfrm>
          <a:prstGeom prst="rect">
            <a:avLst/>
          </a:prstGeom>
          <a:noFill/>
        </p:spPr>
        <p:txBody>
          <a:bodyPr wrap="none" rtlCol="0">
            <a:spAutoFit/>
          </a:bodyPr>
          <a:lstStyle/>
          <a:p>
            <a:r>
              <a:rPr lang="hu-HU" sz="2000" dirty="0" err="1" smtClean="0"/>
              <a:t>Seymour</a:t>
            </a:r>
            <a:r>
              <a:rPr lang="hu-HU" sz="2000" dirty="0" smtClean="0"/>
              <a:t> </a:t>
            </a:r>
            <a:r>
              <a:rPr lang="hu-HU" sz="2000" dirty="0" err="1" smtClean="0"/>
              <a:t>Benzer</a:t>
            </a:r>
            <a:r>
              <a:rPr lang="hu-HU" sz="2000" dirty="0" smtClean="0"/>
              <a:t> (1970 évek)</a:t>
            </a:r>
            <a:endParaRPr lang="hu-HU" sz="2000" dirty="0"/>
          </a:p>
        </p:txBody>
      </p:sp>
      <p:pic>
        <p:nvPicPr>
          <p:cNvPr id="4" name="Kép 3"/>
          <p:cNvPicPr>
            <a:picLocks noChangeAspect="1"/>
          </p:cNvPicPr>
          <p:nvPr/>
        </p:nvPicPr>
        <p:blipFill>
          <a:blip r:embed="rId3"/>
          <a:stretch>
            <a:fillRect/>
          </a:stretch>
        </p:blipFill>
        <p:spPr>
          <a:xfrm>
            <a:off x="4773324" y="3141294"/>
            <a:ext cx="2867025" cy="1590675"/>
          </a:xfrm>
          <a:prstGeom prst="rect">
            <a:avLst/>
          </a:prstGeom>
        </p:spPr>
      </p:pic>
      <p:sp>
        <p:nvSpPr>
          <p:cNvPr id="5" name="Szövegdoboz 4"/>
          <p:cNvSpPr txBox="1"/>
          <p:nvPr/>
        </p:nvSpPr>
        <p:spPr>
          <a:xfrm>
            <a:off x="8395855" y="4267200"/>
            <a:ext cx="2621743" cy="400110"/>
          </a:xfrm>
          <a:prstGeom prst="rect">
            <a:avLst/>
          </a:prstGeom>
          <a:noFill/>
        </p:spPr>
        <p:txBody>
          <a:bodyPr wrap="none" rtlCol="0">
            <a:spAutoFit/>
          </a:bodyPr>
          <a:lstStyle/>
          <a:p>
            <a:r>
              <a:rPr lang="hu-HU" sz="2000" i="1" dirty="0" err="1" smtClean="0"/>
              <a:t>Period</a:t>
            </a:r>
            <a:r>
              <a:rPr lang="hu-HU" sz="2000" dirty="0" smtClean="0"/>
              <a:t> mutáns izolálása</a:t>
            </a:r>
            <a:endParaRPr lang="hu-HU" sz="2000" dirty="0"/>
          </a:p>
        </p:txBody>
      </p:sp>
      <p:sp>
        <p:nvSpPr>
          <p:cNvPr id="6" name="Szövegdoboz 5"/>
          <p:cNvSpPr txBox="1"/>
          <p:nvPr/>
        </p:nvSpPr>
        <p:spPr>
          <a:xfrm>
            <a:off x="640484" y="5791200"/>
            <a:ext cx="4227183" cy="400110"/>
          </a:xfrm>
          <a:prstGeom prst="rect">
            <a:avLst/>
          </a:prstGeom>
          <a:noFill/>
        </p:spPr>
        <p:txBody>
          <a:bodyPr wrap="none" rtlCol="0">
            <a:spAutoFit/>
          </a:bodyPr>
          <a:lstStyle/>
          <a:p>
            <a:r>
              <a:rPr lang="hu-HU" sz="2000" dirty="0" err="1" smtClean="0"/>
              <a:t>Rosbash</a:t>
            </a:r>
            <a:r>
              <a:rPr lang="hu-HU" sz="2000" dirty="0" smtClean="0"/>
              <a:t> és Hall klónozta a </a:t>
            </a:r>
            <a:r>
              <a:rPr lang="hu-HU" sz="2000" i="1" dirty="0" err="1" smtClean="0"/>
              <a:t>period</a:t>
            </a:r>
            <a:r>
              <a:rPr lang="hu-HU" sz="2000" dirty="0" smtClean="0"/>
              <a:t> gént.</a:t>
            </a:r>
            <a:endParaRPr lang="hu-HU" sz="2000" dirty="0"/>
          </a:p>
        </p:txBody>
      </p:sp>
    </p:spTree>
    <p:extLst>
      <p:ext uri="{BB962C8B-B14F-4D97-AF65-F5344CB8AC3E}">
        <p14:creationId xmlns:p14="http://schemas.microsoft.com/office/powerpoint/2010/main" val="339954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92166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84336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004048" y="277090"/>
            <a:ext cx="8095916" cy="6236043"/>
          </a:xfrm>
          <a:prstGeom prst="rect">
            <a:avLst/>
          </a:prstGeom>
        </p:spPr>
      </p:pic>
      <p:sp>
        <p:nvSpPr>
          <p:cNvPr id="3" name="Szövegdoboz 2"/>
          <p:cNvSpPr txBox="1"/>
          <p:nvPr/>
        </p:nvSpPr>
        <p:spPr>
          <a:xfrm>
            <a:off x="10501745" y="1468582"/>
            <a:ext cx="928844" cy="400110"/>
          </a:xfrm>
          <a:prstGeom prst="rect">
            <a:avLst/>
          </a:prstGeom>
          <a:noFill/>
        </p:spPr>
        <p:txBody>
          <a:bodyPr wrap="none" rtlCol="0">
            <a:spAutoFit/>
          </a:bodyPr>
          <a:lstStyle/>
          <a:p>
            <a:r>
              <a:rPr lang="hu-HU" sz="2000" dirty="0" smtClean="0"/>
              <a:t>éjszaka</a:t>
            </a:r>
            <a:endParaRPr lang="hu-HU" sz="2000" dirty="0"/>
          </a:p>
        </p:txBody>
      </p:sp>
      <p:sp>
        <p:nvSpPr>
          <p:cNvPr id="4" name="Szövegdoboz 3"/>
          <p:cNvSpPr txBox="1"/>
          <p:nvPr/>
        </p:nvSpPr>
        <p:spPr>
          <a:xfrm>
            <a:off x="10501740" y="4336472"/>
            <a:ext cx="894797" cy="400110"/>
          </a:xfrm>
          <a:prstGeom prst="rect">
            <a:avLst/>
          </a:prstGeom>
          <a:noFill/>
        </p:spPr>
        <p:txBody>
          <a:bodyPr wrap="none" rtlCol="0">
            <a:spAutoFit/>
          </a:bodyPr>
          <a:lstStyle/>
          <a:p>
            <a:r>
              <a:rPr lang="hu-HU" sz="2000" dirty="0" smtClean="0"/>
              <a:t>nappal</a:t>
            </a:r>
            <a:endParaRPr lang="hu-HU" sz="2000" dirty="0"/>
          </a:p>
        </p:txBody>
      </p:sp>
    </p:spTree>
    <p:extLst>
      <p:ext uri="{BB962C8B-B14F-4D97-AF65-F5344CB8AC3E}">
        <p14:creationId xmlns:p14="http://schemas.microsoft.com/office/powerpoint/2010/main" val="313865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124200" y="678873"/>
            <a:ext cx="5950528" cy="5950528"/>
          </a:xfrm>
          <a:prstGeom prst="rect">
            <a:avLst/>
          </a:prstGeom>
        </p:spPr>
      </p:pic>
    </p:spTree>
    <p:extLst>
      <p:ext uri="{BB962C8B-B14F-4D97-AF65-F5344CB8AC3E}">
        <p14:creationId xmlns:p14="http://schemas.microsoft.com/office/powerpoint/2010/main" val="417269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3" y="0"/>
            <a:ext cx="7239000" cy="4781551"/>
          </a:xfrm>
          <a:prstGeom prst="rect">
            <a:avLst/>
          </a:prstGeom>
          <a:noFill/>
          <a:extLst>
            <a:ext uri="{909E8E84-426E-40DD-AFC4-6F175D3DCCD1}">
              <a14:hiddenFill xmlns:a14="http://schemas.microsoft.com/office/drawing/2010/main">
                <a:solidFill>
                  <a:srgbClr val="FFFFFF"/>
                </a:solidFill>
              </a14:hiddenFill>
            </a:ext>
          </a:extLst>
        </p:spPr>
      </p:pic>
      <p:pic>
        <p:nvPicPr>
          <p:cNvPr id="2" name="Kép 1"/>
          <p:cNvPicPr>
            <a:picLocks noChangeAspect="1"/>
          </p:cNvPicPr>
          <p:nvPr/>
        </p:nvPicPr>
        <p:blipFill>
          <a:blip r:embed="rId3"/>
          <a:stretch>
            <a:fillRect/>
          </a:stretch>
        </p:blipFill>
        <p:spPr>
          <a:xfrm>
            <a:off x="6200775" y="3162300"/>
            <a:ext cx="5991225" cy="3695700"/>
          </a:xfrm>
          <a:prstGeom prst="rect">
            <a:avLst/>
          </a:prstGeom>
        </p:spPr>
      </p:pic>
    </p:spTree>
    <p:extLst>
      <p:ext uri="{BB962C8B-B14F-4D97-AF65-F5344CB8AC3E}">
        <p14:creationId xmlns:p14="http://schemas.microsoft.com/office/powerpoint/2010/main" val="10347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518" y="674975"/>
            <a:ext cx="9713267" cy="565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977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80</Words>
  <Application>Microsoft Office PowerPoint</Application>
  <PresentationFormat>Szélesvásznú</PresentationFormat>
  <Paragraphs>20</Paragraphs>
  <Slides>11</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11</vt:i4>
      </vt:variant>
    </vt:vector>
  </HeadingPairs>
  <TitlesOfParts>
    <vt:vector size="17" baseType="lpstr">
      <vt:lpstr>Arial</vt:lpstr>
      <vt:lpstr>Calibri</vt:lpstr>
      <vt:lpstr>Calibri Light</vt:lpstr>
      <vt:lpstr>inherit</vt:lpstr>
      <vt:lpstr>Libre Baskerville</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Vellai Tibor</dc:creator>
  <cp:lastModifiedBy>Vellai Tibor</cp:lastModifiedBy>
  <cp:revision>6</cp:revision>
  <dcterms:created xsi:type="dcterms:W3CDTF">2017-10-04T22:44:34Z</dcterms:created>
  <dcterms:modified xsi:type="dcterms:W3CDTF">2017-10-04T23:35:14Z</dcterms:modified>
</cp:coreProperties>
</file>