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308" r:id="rId4"/>
    <p:sldId id="273" r:id="rId5"/>
    <p:sldId id="288" r:id="rId6"/>
    <p:sldId id="289" r:id="rId7"/>
    <p:sldId id="309" r:id="rId8"/>
    <p:sldId id="323" r:id="rId9"/>
    <p:sldId id="320" r:id="rId10"/>
    <p:sldId id="321" r:id="rId11"/>
    <p:sldId id="322" r:id="rId12"/>
    <p:sldId id="267" r:id="rId13"/>
    <p:sldId id="268" r:id="rId14"/>
    <p:sldId id="272" r:id="rId15"/>
    <p:sldId id="269" r:id="rId16"/>
    <p:sldId id="293" r:id="rId17"/>
    <p:sldId id="325" r:id="rId18"/>
    <p:sldId id="310" r:id="rId19"/>
    <p:sldId id="312" r:id="rId20"/>
    <p:sldId id="313" r:id="rId21"/>
    <p:sldId id="314" r:id="rId22"/>
    <p:sldId id="315" r:id="rId23"/>
    <p:sldId id="324" r:id="rId24"/>
    <p:sldId id="294" r:id="rId25"/>
    <p:sldId id="301" r:id="rId26"/>
    <p:sldId id="298" r:id="rId27"/>
    <p:sldId id="295" r:id="rId28"/>
    <p:sldId id="302" r:id="rId29"/>
    <p:sldId id="303" r:id="rId30"/>
    <p:sldId id="304" r:id="rId31"/>
    <p:sldId id="305" r:id="rId32"/>
    <p:sldId id="306" r:id="rId33"/>
    <p:sldId id="307" r:id="rId34"/>
    <p:sldId id="258" r:id="rId35"/>
    <p:sldId id="278" r:id="rId36"/>
    <p:sldId id="259" r:id="rId37"/>
    <p:sldId id="316" r:id="rId38"/>
    <p:sldId id="280" r:id="rId39"/>
    <p:sldId id="279" r:id="rId40"/>
    <p:sldId id="260" r:id="rId41"/>
    <p:sldId id="261" r:id="rId42"/>
    <p:sldId id="262" r:id="rId43"/>
    <p:sldId id="263" r:id="rId44"/>
    <p:sldId id="318" r:id="rId45"/>
    <p:sldId id="264" r:id="rId46"/>
    <p:sldId id="265" r:id="rId47"/>
    <p:sldId id="317" r:id="rId48"/>
    <p:sldId id="266" r:id="rId49"/>
    <p:sldId id="281" r:id="rId50"/>
    <p:sldId id="282" r:id="rId51"/>
    <p:sldId id="284" r:id="rId52"/>
    <p:sldId id="285" r:id="rId53"/>
    <p:sldId id="286" r:id="rId54"/>
    <p:sldId id="287" r:id="rId5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E77D-9C57-4340-B380-954D27D0579E}" type="datetimeFigureOut">
              <a:rPr lang="hu-HU" smtClean="0"/>
              <a:t>2017. 11. 23.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7153-751C-49D7-B09E-3228376F4E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99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E77D-9C57-4340-B380-954D27D0579E}" type="datetimeFigureOut">
              <a:rPr lang="hu-HU" smtClean="0"/>
              <a:t>2017. 11. 23.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7153-751C-49D7-B09E-3228376F4E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91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E77D-9C57-4340-B380-954D27D0579E}" type="datetimeFigureOut">
              <a:rPr lang="hu-HU" smtClean="0"/>
              <a:t>2017. 11. 23.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7153-751C-49D7-B09E-3228376F4E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76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D25B-060C-4855-B0BF-324CD9F17A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043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E77D-9C57-4340-B380-954D27D0579E}" type="datetimeFigureOut">
              <a:rPr lang="hu-HU" smtClean="0"/>
              <a:t>2017. 11. 23.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7153-751C-49D7-B09E-3228376F4E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5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E77D-9C57-4340-B380-954D27D0579E}" type="datetimeFigureOut">
              <a:rPr lang="hu-HU" smtClean="0"/>
              <a:t>2017. 11. 23.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7153-751C-49D7-B09E-3228376F4E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92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E77D-9C57-4340-B380-954D27D0579E}" type="datetimeFigureOut">
              <a:rPr lang="hu-HU" smtClean="0"/>
              <a:t>2017. 11. 23.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7153-751C-49D7-B09E-3228376F4E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148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E77D-9C57-4340-B380-954D27D0579E}" type="datetimeFigureOut">
              <a:rPr lang="hu-HU" smtClean="0"/>
              <a:t>2017. 11. 23.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7153-751C-49D7-B09E-3228376F4E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90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E77D-9C57-4340-B380-954D27D0579E}" type="datetimeFigureOut">
              <a:rPr lang="hu-HU" smtClean="0"/>
              <a:t>2017. 11. 23.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7153-751C-49D7-B09E-3228376F4E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07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E77D-9C57-4340-B380-954D27D0579E}" type="datetimeFigureOut">
              <a:rPr lang="hu-HU" smtClean="0"/>
              <a:t>2017. 11. 23.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7153-751C-49D7-B09E-3228376F4E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33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E77D-9C57-4340-B380-954D27D0579E}" type="datetimeFigureOut">
              <a:rPr lang="hu-HU" smtClean="0"/>
              <a:t>2017. 11. 23.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7153-751C-49D7-B09E-3228376F4E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07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E77D-9C57-4340-B380-954D27D0579E}" type="datetimeFigureOut">
              <a:rPr lang="hu-HU" smtClean="0"/>
              <a:t>2017. 11. 23.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7153-751C-49D7-B09E-3228376F4E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451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CE77D-9C57-4340-B380-954D27D0579E}" type="datetimeFigureOut">
              <a:rPr lang="hu-HU" smtClean="0"/>
              <a:t>2017. 11. 23.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77153-751C-49D7-B09E-3228376F4E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13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inc_finger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Plant_pathology" TargetMode="External"/><Relationship Id="rId5" Type="http://schemas.openxmlformats.org/officeDocument/2006/relationships/hyperlink" Target="https://en.wikipedia.org/wiki/Xanthomonas" TargetMode="External"/><Relationship Id="rId4" Type="http://schemas.openxmlformats.org/officeDocument/2006/relationships/hyperlink" Target="https://en.wikipedia.org/wiki/TAL_effecto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cription_(genetics)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31702" y="1196752"/>
            <a:ext cx="7888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i="1" dirty="0" err="1" smtClean="0"/>
              <a:t>Knock</a:t>
            </a:r>
            <a:r>
              <a:rPr lang="hu-HU" sz="4400" b="1" i="1" dirty="0" smtClean="0"/>
              <a:t> out</a:t>
            </a:r>
            <a:r>
              <a:rPr lang="hu-HU" sz="4400" b="1" i="1" dirty="0" smtClean="0"/>
              <a:t>, </a:t>
            </a:r>
            <a:r>
              <a:rPr lang="hu-HU" sz="4400" b="1" i="1" dirty="0" err="1" smtClean="0"/>
              <a:t>knock</a:t>
            </a:r>
            <a:r>
              <a:rPr lang="hu-HU" sz="4400" b="1" i="1" dirty="0" smtClean="0"/>
              <a:t> down</a:t>
            </a:r>
            <a:r>
              <a:rPr lang="hu-HU" sz="4400" b="1" i="1" dirty="0" smtClean="0"/>
              <a:t>, </a:t>
            </a:r>
            <a:r>
              <a:rPr lang="hu-HU" sz="4400" b="1" i="1" dirty="0" err="1" smtClean="0"/>
              <a:t>knock</a:t>
            </a:r>
            <a:r>
              <a:rPr lang="hu-HU" sz="4400" b="1" i="1" dirty="0" smtClean="0"/>
              <a:t> in</a:t>
            </a:r>
            <a:endParaRPr lang="hu-HU" sz="4400" b="1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47783" y="3284984"/>
            <a:ext cx="8028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/>
              <a:t>Génmanipulációs technológiák</a:t>
            </a:r>
            <a:endParaRPr lang="hu-HU" sz="4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899340" y="645333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2017.11.23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29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874" name="AutoShape 2"/>
          <p:cNvCxnSpPr>
            <a:cxnSpLocks noChangeShapeType="1"/>
          </p:cNvCxnSpPr>
          <p:nvPr/>
        </p:nvCxnSpPr>
        <p:spPr bwMode="auto">
          <a:xfrm>
            <a:off x="5346700" y="3943350"/>
            <a:ext cx="19621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hu-HU" altLang="hu-HU" sz="2400" b="1" smtClean="0">
                <a:solidFill>
                  <a:schemeClr val="tx1"/>
                </a:solidFill>
              </a:rPr>
              <a:t>Deléciós mutánsok azonosítása</a:t>
            </a:r>
            <a:endParaRPr lang="en-GB" altLang="hu-HU" sz="2400" b="1" smtClean="0">
              <a:solidFill>
                <a:schemeClr val="tx1"/>
              </a:solidFill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147050" cy="1323975"/>
          </a:xfrm>
          <a:solidFill>
            <a:srgbClr val="EAEAEA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FF5050"/>
              </a:buClr>
              <a:buFont typeface="Wingdings" panose="05000000000000000000" pitchFamily="2" charset="2"/>
              <a:buChar char="Ø"/>
            </a:pPr>
            <a:r>
              <a:rPr lang="hu-HU" altLang="hu-HU" sz="1800" b="1" u="sng" smtClean="0">
                <a:solidFill>
                  <a:srgbClr val="006699"/>
                </a:solidFill>
              </a:rPr>
              <a:t>Fenotípus alapján</a:t>
            </a:r>
            <a:r>
              <a:rPr lang="hu-HU" altLang="hu-HU" sz="1800" b="1" smtClean="0">
                <a:solidFill>
                  <a:srgbClr val="006699"/>
                </a:solidFill>
              </a:rPr>
              <a:t>: létfontosságú génben történt deléció letalitást okoz</a:t>
            </a:r>
          </a:p>
          <a:p>
            <a:pPr eaLnBrk="1" hangingPunct="1">
              <a:buClr>
                <a:srgbClr val="FF5050"/>
              </a:buClr>
              <a:buFont typeface="Wingdings" panose="05000000000000000000" pitchFamily="2" charset="2"/>
              <a:buChar char="Ø"/>
            </a:pPr>
            <a:r>
              <a:rPr lang="hu-HU" altLang="hu-HU" sz="1800" b="1" u="sng" smtClean="0">
                <a:solidFill>
                  <a:srgbClr val="006699"/>
                </a:solidFill>
              </a:rPr>
              <a:t>PCR-rel: </a:t>
            </a:r>
            <a:r>
              <a:rPr lang="hu-HU" altLang="hu-HU" sz="1800" b="1" smtClean="0">
                <a:solidFill>
                  <a:srgbClr val="006699"/>
                </a:solidFill>
              </a:rPr>
              <a:t>megfelelő primerekkel a kapott deléció mérete meghatározható</a:t>
            </a:r>
            <a:endParaRPr lang="hu-HU" altLang="hu-HU" sz="1800" b="1" u="sng" smtClean="0">
              <a:solidFill>
                <a:srgbClr val="006699"/>
              </a:solidFill>
            </a:endParaRPr>
          </a:p>
          <a:p>
            <a:pPr eaLnBrk="1" hangingPunct="1">
              <a:buClr>
                <a:srgbClr val="FF5050"/>
              </a:buClr>
              <a:buFont typeface="Wingdings" panose="05000000000000000000" pitchFamily="2" charset="2"/>
              <a:buChar char="Ø"/>
            </a:pPr>
            <a:endParaRPr lang="en-GB" altLang="hu-HU" sz="1800" b="1" u="sng" smtClean="0">
              <a:solidFill>
                <a:srgbClr val="006699"/>
              </a:solidFill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892175" y="3784600"/>
            <a:ext cx="2362200" cy="287338"/>
          </a:xfrm>
          <a:prstGeom prst="homePlate">
            <a:avLst>
              <a:gd name="adj" fmla="val 20552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5216525" y="3784600"/>
            <a:ext cx="1524000" cy="287338"/>
          </a:xfrm>
          <a:prstGeom prst="homePlate">
            <a:avLst>
              <a:gd name="adj" fmla="val 1325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cxnSp>
        <p:nvCxnSpPr>
          <p:cNvPr id="79879" name="AutoShape 7"/>
          <p:cNvCxnSpPr>
            <a:cxnSpLocks noChangeShapeType="1"/>
            <a:stCxn id="79877" idx="3"/>
            <a:endCxn id="79878" idx="1"/>
          </p:cNvCxnSpPr>
          <p:nvPr/>
        </p:nvCxnSpPr>
        <p:spPr bwMode="auto">
          <a:xfrm>
            <a:off x="3254375" y="3929063"/>
            <a:ext cx="19621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3730625" y="3803650"/>
            <a:ext cx="304800" cy="2873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>
            <a:off x="1806575" y="3479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9882" name="AutoShape 10"/>
          <p:cNvSpPr>
            <a:spLocks noChangeArrowheads="1"/>
          </p:cNvSpPr>
          <p:nvPr/>
        </p:nvSpPr>
        <p:spPr bwMode="auto">
          <a:xfrm>
            <a:off x="4111625" y="4603750"/>
            <a:ext cx="3048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1787525" y="3594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4397375" y="39385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3492500" y="32131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solidFill>
                  <a:srgbClr val="FF0000"/>
                </a:solidFill>
                <a:latin typeface="Times New Roman" panose="02020603050405020304" pitchFamily="18" charset="0"/>
              </a:rPr>
              <a:t>P elem</a:t>
            </a:r>
            <a:endParaRPr lang="en-GB" altLang="hu-HU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9886" name="AutoShape 14"/>
          <p:cNvCxnSpPr>
            <a:cxnSpLocks noChangeShapeType="1"/>
            <a:stCxn id="79877" idx="1"/>
            <a:endCxn id="79877" idx="1"/>
          </p:cNvCxnSpPr>
          <p:nvPr/>
        </p:nvCxnSpPr>
        <p:spPr bwMode="auto">
          <a:xfrm>
            <a:off x="892175" y="392906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887" name="Line 15"/>
          <p:cNvSpPr>
            <a:spLocks noChangeShapeType="1"/>
          </p:cNvSpPr>
          <p:nvPr/>
        </p:nvSpPr>
        <p:spPr bwMode="auto">
          <a:xfrm flipH="1">
            <a:off x="34925" y="387985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>
            <a:off x="2511425" y="4184650"/>
            <a:ext cx="1524000" cy="152400"/>
          </a:xfrm>
          <a:prstGeom prst="leftRightArrow">
            <a:avLst>
              <a:gd name="adj1" fmla="val 50000"/>
              <a:gd name="adj2" fmla="val 20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2816225" y="428625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latin typeface="Times New Roman" panose="02020603050405020304" pitchFamily="18" charset="0"/>
              </a:rPr>
              <a:t>deléció</a:t>
            </a:r>
            <a:endParaRPr lang="en-GB" altLang="hu-HU" sz="1800">
              <a:latin typeface="Times New Roman" panose="02020603050405020304" pitchFamily="18" charset="0"/>
            </a:endParaRP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1120775" y="3022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latin typeface="Times New Roman" panose="02020603050405020304" pitchFamily="18" charset="0"/>
              </a:rPr>
              <a:t>PCR primer</a:t>
            </a:r>
            <a:endParaRPr lang="en-GB" altLang="hu-HU" sz="1800">
              <a:latin typeface="Times New Roman" panose="02020603050405020304" pitchFamily="18" charset="0"/>
            </a:endParaRP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3616325" y="4827588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latin typeface="Times New Roman" panose="02020603050405020304" pitchFamily="18" charset="0"/>
              </a:rPr>
              <a:t>PCR primer</a:t>
            </a:r>
            <a:endParaRPr lang="en-GB" altLang="hu-HU" sz="1800">
              <a:latin typeface="Times New Roman" panose="02020603050405020304" pitchFamily="18" charset="0"/>
            </a:endParaRP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1139825" y="37719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400"/>
              <a:t>vizsgált gén</a:t>
            </a:r>
            <a:endParaRPr lang="en-GB" altLang="hu-HU" sz="1400"/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7623175" y="3692525"/>
            <a:ext cx="1270000" cy="2133600"/>
          </a:xfrm>
          <a:prstGeom prst="rect">
            <a:avLst/>
          </a:prstGeom>
          <a:solidFill>
            <a:srgbClr val="EAEAEA"/>
          </a:solidFill>
          <a:ln w="1270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7805738" y="4116388"/>
            <a:ext cx="3603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>
            <a:off x="8310563" y="4116388"/>
            <a:ext cx="3603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8310563" y="5411788"/>
            <a:ext cx="3603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 rot="10800000">
            <a:off x="8308975" y="2997200"/>
            <a:ext cx="3667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/>
              <a:t>mutáns</a:t>
            </a:r>
            <a:endParaRPr lang="en-GB" altLang="hu-HU" sz="1200"/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 rot="10800000">
            <a:off x="7800975" y="2924175"/>
            <a:ext cx="3667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/>
              <a:t>vad típus</a:t>
            </a:r>
            <a:endParaRPr lang="en-GB" altLang="hu-HU" sz="1200"/>
          </a:p>
        </p:txBody>
      </p:sp>
      <p:graphicFrame>
        <p:nvGraphicFramePr>
          <p:cNvPr id="79899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5065713"/>
          <a:ext cx="3492500" cy="17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Image" r:id="rId3" imgW="5447619" imgH="2793651" progId="Photoshop.Image.7">
                  <p:embed/>
                </p:oleObj>
              </mc:Choice>
              <mc:Fallback>
                <p:oleObj name="Image" r:id="rId3" imgW="5447619" imgH="2793651" progId="Photoshop.Image.7">
                  <p:embed/>
                  <p:pic>
                    <p:nvPicPr>
                      <p:cNvPr id="7989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65713"/>
                        <a:ext cx="3492500" cy="179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00" name="Oval 28"/>
          <p:cNvSpPr>
            <a:spLocks noChangeArrowheads="1"/>
          </p:cNvSpPr>
          <p:nvPr/>
        </p:nvSpPr>
        <p:spPr bwMode="auto">
          <a:xfrm>
            <a:off x="8101013" y="5157788"/>
            <a:ext cx="792162" cy="5032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2484438" y="35004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9902" name="Line 30"/>
          <p:cNvSpPr>
            <a:spLocks noChangeShapeType="1"/>
          </p:cNvSpPr>
          <p:nvPr/>
        </p:nvSpPr>
        <p:spPr bwMode="auto">
          <a:xfrm>
            <a:off x="4067175" y="35004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3541713" y="6446838"/>
            <a:ext cx="268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i="1"/>
              <a:t>loop</a:t>
            </a:r>
            <a:r>
              <a:rPr lang="hu-HU" altLang="hu-HU" sz="1800"/>
              <a:t> a heterozigótában</a:t>
            </a:r>
          </a:p>
        </p:txBody>
      </p:sp>
    </p:spTree>
    <p:extLst>
      <p:ext uri="{BB962C8B-B14F-4D97-AF65-F5344CB8AC3E}">
        <p14:creationId xmlns:p14="http://schemas.microsoft.com/office/powerpoint/2010/main" val="32516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44463" y="188913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Transzgénikus legyek előállítása P elem mikrionjektálással</a:t>
            </a:r>
            <a:endParaRPr lang="en-GB" altLang="hu-HU" sz="240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497887" cy="1019175"/>
          </a:xfrm>
          <a:prstGeom prst="rect">
            <a:avLst/>
          </a:prstGeom>
          <a:solidFill>
            <a:srgbClr val="EAEAEA"/>
          </a:solidFill>
          <a:ln w="1270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006699"/>
                </a:solidFill>
              </a:rPr>
              <a:t>A kívánt DNS szakasz vagy szakaszok P elem végek közé vannak helyezve egy plazmidban amit transzpozáz jelenlétében injektálnak M citotípusú pre-blasztoderma állapotban lévő embriókba.</a:t>
            </a:r>
            <a:endParaRPr lang="en-GB" altLang="hu-HU" sz="2000">
              <a:solidFill>
                <a:srgbClr val="006699"/>
              </a:solidFill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23850" y="4941888"/>
            <a:ext cx="8604250" cy="1727200"/>
          </a:xfrm>
          <a:prstGeom prst="rect">
            <a:avLst/>
          </a:prstGeom>
          <a:solidFill>
            <a:srgbClr val="EAEAEA"/>
          </a:solidFill>
          <a:ln w="1270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006699"/>
                </a:solidFill>
              </a:rPr>
              <a:t>Transzpozáz forrás biztosítása: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000">
              <a:solidFill>
                <a:srgbClr val="0066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006699"/>
                </a:solidFill>
              </a:rPr>
              <a:t>- tisztított transzpozáz fehérje a plazmidhoz kötve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006699"/>
                </a:solidFill>
              </a:rPr>
              <a:t>- „helper” plazmiddal történő együttes injektálás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006699"/>
                </a:solidFill>
              </a:rPr>
              <a:t>- endogén transzpozáz forrást tartalmazó legyekbe történő injektálás</a:t>
            </a:r>
            <a:endParaRPr lang="en-GB" altLang="hu-HU" sz="2000">
              <a:solidFill>
                <a:srgbClr val="006699"/>
              </a:solidFill>
            </a:endParaRP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1476375" y="2420938"/>
            <a:ext cx="6159500" cy="2070100"/>
            <a:chOff x="1008" y="1832"/>
            <a:chExt cx="3880" cy="1304"/>
          </a:xfrm>
        </p:grpSpPr>
        <p:sp>
          <p:nvSpPr>
            <p:cNvPr id="80902" name="Rectangle 6"/>
            <p:cNvSpPr>
              <a:spLocks noChangeArrowheads="1"/>
            </p:cNvSpPr>
            <p:nvPr/>
          </p:nvSpPr>
          <p:spPr bwMode="auto">
            <a:xfrm>
              <a:off x="1008" y="1832"/>
              <a:ext cx="3880" cy="1304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 b="0"/>
            </a:p>
          </p:txBody>
        </p:sp>
        <p:grpSp>
          <p:nvGrpSpPr>
            <p:cNvPr id="80903" name="Group 7"/>
            <p:cNvGrpSpPr>
              <a:grpSpLocks/>
            </p:cNvGrpSpPr>
            <p:nvPr/>
          </p:nvGrpSpPr>
          <p:grpSpPr bwMode="auto">
            <a:xfrm>
              <a:off x="1070" y="1877"/>
              <a:ext cx="3634" cy="1181"/>
              <a:chOff x="1166" y="1077"/>
              <a:chExt cx="3634" cy="1181"/>
            </a:xfrm>
          </p:grpSpPr>
          <p:sp>
            <p:nvSpPr>
              <p:cNvPr id="80904" name="Rectangle 8"/>
              <p:cNvSpPr>
                <a:spLocks noChangeArrowheads="1"/>
              </p:cNvSpPr>
              <p:nvPr/>
            </p:nvSpPr>
            <p:spPr bwMode="auto">
              <a:xfrm>
                <a:off x="1664" y="1904"/>
                <a:ext cx="91" cy="181"/>
              </a:xfrm>
              <a:prstGeom prst="rect">
                <a:avLst/>
              </a:prstGeom>
              <a:gradFill rotWithShape="0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800"/>
              </a:p>
            </p:txBody>
          </p:sp>
          <p:sp>
            <p:nvSpPr>
              <p:cNvPr id="119817" name="Rectangle 9"/>
              <p:cNvSpPr>
                <a:spLocks noChangeArrowheads="1"/>
              </p:cNvSpPr>
              <p:nvPr/>
            </p:nvSpPr>
            <p:spPr bwMode="auto">
              <a:xfrm>
                <a:off x="1752" y="1904"/>
                <a:ext cx="227" cy="181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hu-HU">
                  <a:latin typeface="Arial" charset="0"/>
                </a:endParaRPr>
              </a:p>
            </p:txBody>
          </p:sp>
          <p:sp>
            <p:nvSpPr>
              <p:cNvPr id="80906" name="Rectangle 10"/>
              <p:cNvSpPr>
                <a:spLocks noChangeArrowheads="1"/>
              </p:cNvSpPr>
              <p:nvPr/>
            </p:nvSpPr>
            <p:spPr bwMode="auto">
              <a:xfrm>
                <a:off x="1976" y="1904"/>
                <a:ext cx="1360" cy="181"/>
              </a:xfrm>
              <a:prstGeom prst="rect">
                <a:avLst/>
              </a:prstGeom>
              <a:gradFill rotWithShape="0">
                <a:gsLst>
                  <a:gs pos="0">
                    <a:srgbClr val="765D5B"/>
                  </a:gs>
                  <a:gs pos="50000">
                    <a:srgbClr val="FEC8C4"/>
                  </a:gs>
                  <a:gs pos="100000">
                    <a:srgbClr val="765D5B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800"/>
              </a:p>
            </p:txBody>
          </p:sp>
          <p:sp>
            <p:nvSpPr>
              <p:cNvPr id="80907" name="Rectangle 11"/>
              <p:cNvSpPr>
                <a:spLocks noChangeArrowheads="1"/>
              </p:cNvSpPr>
              <p:nvPr/>
            </p:nvSpPr>
            <p:spPr bwMode="auto">
              <a:xfrm>
                <a:off x="3440" y="1928"/>
                <a:ext cx="1360" cy="136"/>
              </a:xfrm>
              <a:prstGeom prst="rect">
                <a:avLst/>
              </a:prstGeom>
              <a:gradFill rotWithShape="0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800"/>
              </a:p>
            </p:txBody>
          </p:sp>
          <p:sp>
            <p:nvSpPr>
              <p:cNvPr id="80908" name="AutoShape 12"/>
              <p:cNvSpPr>
                <a:spLocks noChangeArrowheads="1"/>
              </p:cNvSpPr>
              <p:nvPr/>
            </p:nvSpPr>
            <p:spPr bwMode="auto">
              <a:xfrm flipH="1">
                <a:off x="1392" y="1904"/>
                <a:ext cx="272" cy="181"/>
              </a:xfrm>
              <a:prstGeom prst="homePlate">
                <a:avLst>
                  <a:gd name="adj" fmla="val 77351"/>
                </a:avLst>
              </a:prstGeom>
              <a:gradFill rotWithShape="0">
                <a:gsLst>
                  <a:gs pos="0">
                    <a:srgbClr val="007676"/>
                  </a:gs>
                  <a:gs pos="50000">
                    <a:srgbClr val="00FFFF"/>
                  </a:gs>
                  <a:gs pos="100000">
                    <a:srgbClr val="0076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800"/>
              </a:p>
            </p:txBody>
          </p:sp>
          <p:sp>
            <p:nvSpPr>
              <p:cNvPr id="80909" name="AutoShape 13"/>
              <p:cNvSpPr>
                <a:spLocks noChangeArrowheads="1"/>
              </p:cNvSpPr>
              <p:nvPr/>
            </p:nvSpPr>
            <p:spPr bwMode="auto">
              <a:xfrm>
                <a:off x="3336" y="1904"/>
                <a:ext cx="227" cy="181"/>
              </a:xfrm>
              <a:prstGeom prst="homePlate">
                <a:avLst>
                  <a:gd name="adj" fmla="val 86739"/>
                </a:avLst>
              </a:prstGeom>
              <a:gradFill rotWithShape="0">
                <a:gsLst>
                  <a:gs pos="0">
                    <a:srgbClr val="007676"/>
                  </a:gs>
                  <a:gs pos="50000">
                    <a:srgbClr val="00FFFF"/>
                  </a:gs>
                  <a:gs pos="100000">
                    <a:srgbClr val="0076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800"/>
              </a:p>
            </p:txBody>
          </p:sp>
          <p:sp>
            <p:nvSpPr>
              <p:cNvPr id="119822" name="Text Box 14"/>
              <p:cNvSpPr txBox="1">
                <a:spLocks noChangeArrowheads="1"/>
              </p:cNvSpPr>
              <p:nvPr/>
            </p:nvSpPr>
            <p:spPr bwMode="auto">
              <a:xfrm>
                <a:off x="1342" y="2085"/>
                <a:ext cx="39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hu-HU" sz="1200"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5’-vég</a:t>
                </a:r>
                <a:endParaRPr lang="en-GB" sz="12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9823" name="Text Box 15"/>
              <p:cNvSpPr txBox="1">
                <a:spLocks noChangeArrowheads="1"/>
              </p:cNvSpPr>
              <p:nvPr/>
            </p:nvSpPr>
            <p:spPr bwMode="auto">
              <a:xfrm>
                <a:off x="3286" y="2085"/>
                <a:ext cx="39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hu-HU" sz="1200"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3’-vég</a:t>
                </a:r>
                <a:endParaRPr lang="en-GB" sz="12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9824" name="Text Box 16"/>
              <p:cNvSpPr txBox="1">
                <a:spLocks noChangeArrowheads="1"/>
              </p:cNvSpPr>
              <p:nvPr/>
            </p:nvSpPr>
            <p:spPr bwMode="auto">
              <a:xfrm>
                <a:off x="2526" y="1901"/>
                <a:ext cx="36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hu-HU" sz="1200"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white</a:t>
                </a:r>
                <a:endParaRPr lang="en-GB" sz="12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9825" name="Text Box 17"/>
              <p:cNvSpPr txBox="1">
                <a:spLocks noChangeArrowheads="1"/>
              </p:cNvSpPr>
              <p:nvPr/>
            </p:nvSpPr>
            <p:spPr bwMode="auto">
              <a:xfrm>
                <a:off x="3630" y="1757"/>
                <a:ext cx="112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hu-HU" sz="1200"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bakteriális szekvencia</a:t>
                </a:r>
                <a:endParaRPr lang="en-GB" sz="12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9826" name="Text Box 18"/>
              <p:cNvSpPr txBox="1">
                <a:spLocks noChangeArrowheads="1"/>
              </p:cNvSpPr>
              <p:nvPr/>
            </p:nvSpPr>
            <p:spPr bwMode="auto">
              <a:xfrm>
                <a:off x="1694" y="2085"/>
                <a:ext cx="4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hu-HU" sz="1200"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Hsp70</a:t>
                </a:r>
                <a:endParaRPr lang="en-GB" sz="12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0915" name="AutoShape 19"/>
              <p:cNvSpPr>
                <a:spLocks/>
              </p:cNvSpPr>
              <p:nvPr/>
            </p:nvSpPr>
            <p:spPr bwMode="auto">
              <a:xfrm rot="5400000">
                <a:off x="2056" y="392"/>
                <a:ext cx="231" cy="1936"/>
              </a:xfrm>
              <a:prstGeom prst="rightBrace">
                <a:avLst>
                  <a:gd name="adj1" fmla="val 43185"/>
                  <a:gd name="adj2" fmla="val 73782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800"/>
              </a:p>
            </p:txBody>
          </p:sp>
          <p:sp>
            <p:nvSpPr>
              <p:cNvPr id="80916" name="Text Box 20"/>
              <p:cNvSpPr txBox="1">
                <a:spLocks noChangeArrowheads="1"/>
              </p:cNvSpPr>
              <p:nvPr/>
            </p:nvSpPr>
            <p:spPr bwMode="auto">
              <a:xfrm>
                <a:off x="1166" y="1077"/>
                <a:ext cx="202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hu-HU" sz="1200"/>
                  <a:t>EcoRI, KpnI, BamHI, XbaI, HpaI, XhoI, PstI</a:t>
                </a:r>
                <a:endParaRPr lang="en-GB" altLang="hu-HU" sz="1200"/>
              </a:p>
            </p:txBody>
          </p:sp>
          <p:sp>
            <p:nvSpPr>
              <p:cNvPr id="80917" name="Line 21"/>
              <p:cNvSpPr>
                <a:spLocks noChangeShapeType="1"/>
              </p:cNvSpPr>
              <p:nvPr/>
            </p:nvSpPr>
            <p:spPr bwMode="auto">
              <a:xfrm>
                <a:off x="1712" y="1442"/>
                <a:ext cx="0" cy="43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9830" name="Text Box 22"/>
              <p:cNvSpPr txBox="1">
                <a:spLocks noChangeArrowheads="1"/>
              </p:cNvSpPr>
              <p:nvPr/>
            </p:nvSpPr>
            <p:spPr bwMode="auto">
              <a:xfrm>
                <a:off x="1350" y="1541"/>
                <a:ext cx="699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hu-HU" sz="1200"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klónozó hely</a:t>
                </a:r>
                <a:endParaRPr lang="en-GB" sz="12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0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679575" y="350838"/>
            <a:ext cx="616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Mutagenezis</a:t>
            </a:r>
            <a:r>
              <a:rPr lang="hu-HU" altLang="hu-HU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 egérben: </a:t>
            </a:r>
            <a:r>
              <a:rPr lang="hu-HU" altLang="hu-HU" sz="2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Cre-loxP</a:t>
            </a:r>
            <a:r>
              <a:rPr lang="hu-HU" altLang="hu-HU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 rendszer </a:t>
            </a:r>
          </a:p>
        </p:txBody>
      </p:sp>
      <p:pic>
        <p:nvPicPr>
          <p:cNvPr id="52229" name="Picture 5" descr="Mus musc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1762" r="1889" b="9396"/>
          <a:stretch>
            <a:fillRect/>
          </a:stretch>
        </p:blipFill>
        <p:spPr bwMode="auto">
          <a:xfrm>
            <a:off x="0" y="1125538"/>
            <a:ext cx="2916238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264025" y="1792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altLang="hu-HU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347864" y="980728"/>
            <a:ext cx="5508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b="1" u="none" dirty="0">
                <a:latin typeface="Arial" panose="020B0604020202020204" pitchFamily="34" charset="0"/>
                <a:cs typeface="Arial" panose="020B0604020202020204" pitchFamily="34" charset="0"/>
              </a:rPr>
              <a:t>A P1 </a:t>
            </a:r>
            <a:r>
              <a:rPr lang="hu-HU" altLang="hu-HU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fág</a:t>
            </a:r>
            <a:r>
              <a:rPr lang="hu-HU" altLang="hu-HU" b="1" u="none" dirty="0">
                <a:latin typeface="Arial" panose="020B0604020202020204" pitchFamily="34" charset="0"/>
                <a:cs typeface="Arial" panose="020B0604020202020204" pitchFamily="34" charset="0"/>
              </a:rPr>
              <a:t> homológ rekombinációs rendszerére alapul: (</a:t>
            </a:r>
            <a:r>
              <a:rPr lang="hu-HU" altLang="hu-HU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altLang="hu-HU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yclization</a:t>
            </a:r>
            <a:r>
              <a:rPr lang="hu-HU" altLang="hu-HU" b="1" u="none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altLang="hu-HU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hu-HU" altLang="hu-HU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hu-HU" altLang="hu-HU" b="1" u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hu-HU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32" name="Picture 8" descr="Fig%2025-3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26479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12763" y="6381750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 u="none"/>
              <a:t>Cre rekombináz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39750" y="3860800"/>
            <a:ext cx="177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 i="1" u="none"/>
              <a:t>Mus musculus</a:t>
            </a:r>
          </a:p>
        </p:txBody>
      </p:sp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81525"/>
            <a:ext cx="61563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7" name="AutoShape 13"/>
          <p:cNvSpPr>
            <a:spLocks/>
          </p:cNvSpPr>
          <p:nvPr/>
        </p:nvSpPr>
        <p:spPr bwMode="auto">
          <a:xfrm rot="5400000">
            <a:off x="4914900" y="4132263"/>
            <a:ext cx="250825" cy="1800225"/>
          </a:xfrm>
          <a:prstGeom prst="rightBrace">
            <a:avLst>
              <a:gd name="adj1" fmla="val 59810"/>
              <a:gd name="adj2" fmla="val 507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2238" name="AutoShape 14"/>
          <p:cNvSpPr>
            <a:spLocks/>
          </p:cNvSpPr>
          <p:nvPr/>
        </p:nvSpPr>
        <p:spPr bwMode="auto">
          <a:xfrm rot="5400000">
            <a:off x="8065294" y="4040982"/>
            <a:ext cx="177800" cy="1979612"/>
          </a:xfrm>
          <a:prstGeom prst="rightBrace">
            <a:avLst>
              <a:gd name="adj1" fmla="val 92783"/>
              <a:gd name="adj2" fmla="val 507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2239" name="AutoShape 15"/>
          <p:cNvSpPr>
            <a:spLocks/>
          </p:cNvSpPr>
          <p:nvPr/>
        </p:nvSpPr>
        <p:spPr bwMode="auto">
          <a:xfrm rot="5400000">
            <a:off x="6426200" y="4492626"/>
            <a:ext cx="250825" cy="1079500"/>
          </a:xfrm>
          <a:prstGeom prst="rightBrace">
            <a:avLst>
              <a:gd name="adj1" fmla="val 35865"/>
              <a:gd name="adj2" fmla="val 507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357688" y="5084763"/>
            <a:ext cx="4535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2000" u="none"/>
              <a:t>palindrom 	spacer 	      palindrom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607185"/>
            <a:ext cx="19716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8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9512" y="97468"/>
            <a:ext cx="2777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800" b="1" u="none" dirty="0" err="1"/>
              <a:t>Cre-loxP</a:t>
            </a:r>
            <a:r>
              <a:rPr lang="hu-HU" altLang="hu-HU" sz="2800" b="1" u="none" dirty="0"/>
              <a:t> rendszer</a:t>
            </a:r>
          </a:p>
        </p:txBody>
      </p:sp>
      <p:pic>
        <p:nvPicPr>
          <p:cNvPr id="53255" name="Picture 7" descr="4491408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4021138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567038" y="644927"/>
            <a:ext cx="58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</a:rPr>
              <a:t>loxP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207320" y="620688"/>
            <a:ext cx="58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loxP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6287440" y="1547500"/>
            <a:ext cx="16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</a:rPr>
              <a:t>Cre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rekombináz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997751" y="511733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deléció</a:t>
            </a:r>
            <a:endParaRPr lang="hu-H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861446" y="260648"/>
            <a:ext cx="1502642" cy="384279"/>
            <a:chOff x="3861446" y="260648"/>
            <a:chExt cx="1502642" cy="384279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3861446" y="404664"/>
              <a:ext cx="150264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>
              <a:stCxn id="2" idx="0"/>
              <a:endCxn id="2" idx="0"/>
            </p:cNvCxnSpPr>
            <p:nvPr/>
          </p:nvCxnSpPr>
          <p:spPr>
            <a:xfrm>
              <a:off x="3861446" y="644927"/>
              <a:ext cx="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>
              <a:endCxn id="2" idx="0"/>
            </p:cNvCxnSpPr>
            <p:nvPr/>
          </p:nvCxnSpPr>
          <p:spPr>
            <a:xfrm>
              <a:off x="3861446" y="260648"/>
              <a:ext cx="0" cy="38427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5364088" y="260648"/>
              <a:ext cx="0" cy="38427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928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2/20/Fig3_Tag_%26_Exchange.png/520px-Fig3_Tag_%26_Exch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6864" cy="610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932040" y="4941168"/>
            <a:ext cx="10801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275856" y="4941168"/>
            <a:ext cx="10801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92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908175" y="63500"/>
            <a:ext cx="5448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Cre-loxP</a:t>
            </a:r>
            <a:r>
              <a:rPr lang="hu-HU" altLang="hu-HU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 rendszer: </a:t>
            </a:r>
            <a:r>
              <a:rPr lang="hu-HU" altLang="hu-HU" sz="2400" b="1" i="1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knockout</a:t>
            </a:r>
            <a:r>
              <a:rPr lang="hu-HU" altLang="hu-HU" sz="24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egerek</a:t>
            </a: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-107950" y="836613"/>
          <a:ext cx="5414963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Image" r:id="rId3" imgW="3085714" imgH="3225397" progId="Photoshop.Image.7">
                  <p:embed/>
                </p:oleObj>
              </mc:Choice>
              <mc:Fallback>
                <p:oleObj name="Image" r:id="rId3" imgW="3085714" imgH="322539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950" y="836613"/>
                        <a:ext cx="5414963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5340350" y="908050"/>
          <a:ext cx="3803650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Image" r:id="rId5" imgW="3250794" imgH="4863492" progId="Photoshop.Image.7">
                  <p:embed/>
                </p:oleObj>
              </mc:Choice>
              <mc:Fallback>
                <p:oleObj name="Image" r:id="rId5" imgW="3250794" imgH="486349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908050"/>
                        <a:ext cx="3803650" cy="568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églalap 1"/>
          <p:cNvSpPr/>
          <p:nvPr/>
        </p:nvSpPr>
        <p:spPr>
          <a:xfrm>
            <a:off x="5796136" y="6309320"/>
            <a:ext cx="3024336" cy="288032"/>
          </a:xfrm>
          <a:prstGeom prst="rect">
            <a:avLst/>
          </a:prstGeom>
          <a:solidFill>
            <a:srgbClr val="C0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3"/>
          <p:cNvCxnSpPr/>
          <p:nvPr/>
        </p:nvCxnSpPr>
        <p:spPr>
          <a:xfrm>
            <a:off x="3563888" y="3140968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pload.wikimedia.org/wikipedia/commons/thumb/b/bf/Knockout_mouse_production_2.svg/566px-Knockout_mouse_production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25488"/>
            <a:ext cx="7495947" cy="564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915816" y="159023"/>
            <a:ext cx="3825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Transzgenezis egérben I.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15616" y="971436"/>
            <a:ext cx="138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blasztociszta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933956" y="786770"/>
            <a:ext cx="127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Vektor DNS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6300192" y="3563724"/>
            <a:ext cx="208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Kromoszómális</a:t>
            </a:r>
            <a:r>
              <a:rPr lang="hu-HU" b="1" dirty="0" smtClean="0"/>
              <a:t> DNS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6266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2058" y="908720"/>
            <a:ext cx="9907306" cy="453650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052" y="764704"/>
            <a:ext cx="6867829" cy="55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07950" y="44450"/>
            <a:ext cx="21206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 u="none" dirty="0" smtClean="0"/>
              <a:t>Transzformáció</a:t>
            </a:r>
          </a:p>
          <a:p>
            <a:endParaRPr lang="hu-HU" altLang="hu-HU" sz="2400" b="1" dirty="0"/>
          </a:p>
          <a:p>
            <a:r>
              <a:rPr lang="hu-HU" altLang="hu-HU" sz="2400" b="1" u="sng" dirty="0" err="1" smtClean="0"/>
              <a:t>Knockin</a:t>
            </a:r>
            <a:endParaRPr lang="hu-HU" altLang="hu-HU" sz="2400" b="1" u="sng" dirty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132138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0" y="4168775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b="1" i="1" u="none"/>
              <a:t>Drosophila</a:t>
            </a:r>
            <a:r>
              <a:rPr lang="hu-HU" altLang="hu-HU" b="1" u="none"/>
              <a:t> érzőneuronok a lárvában, GFP reporter gén jelölés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66386"/>
            <a:ext cx="2483769" cy="164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0020"/>
            <a:ext cx="5321300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05" y="3861048"/>
            <a:ext cx="5307299" cy="295218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1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435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467544" y="1556792"/>
            <a:ext cx="432048" cy="35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5"/>
            <a:ext cx="3600400" cy="218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508104" y="2164794"/>
            <a:ext cx="228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smtClean="0"/>
              <a:t>Drosophila</a:t>
            </a:r>
            <a:r>
              <a:rPr lang="hu-HU" sz="2000" b="1" dirty="0" smtClean="0"/>
              <a:t> agytörzs</a:t>
            </a:r>
            <a:endParaRPr lang="hu-HU" sz="2000" b="1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48" y="2492896"/>
            <a:ext cx="2551650" cy="218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46019"/>
            <a:ext cx="3600400" cy="19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1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7157"/>
            <a:ext cx="85646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klasszikus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mutagenezis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nehézségei (</a:t>
            </a:r>
            <a:r>
              <a:rPr lang="hu-HU" sz="20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hu-HU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genetics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munkaigényes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paralóg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géncsaládok (funkcionális redundancia) – számos gén funkciója „láthatatlan” maradt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" y="3717032"/>
            <a:ext cx="5191682" cy="3140968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251520" y="1700808"/>
            <a:ext cx="8892480" cy="5034219"/>
            <a:chOff x="251520" y="1700808"/>
            <a:chExt cx="8892480" cy="5034219"/>
          </a:xfrm>
        </p:grpSpPr>
        <p:grpSp>
          <p:nvGrpSpPr>
            <p:cNvPr id="6" name="Csoportba foglalás 5"/>
            <p:cNvGrpSpPr/>
            <p:nvPr/>
          </p:nvGrpSpPr>
          <p:grpSpPr>
            <a:xfrm>
              <a:off x="5190178" y="3397378"/>
              <a:ext cx="3953822" cy="3337649"/>
              <a:chOff x="5190178" y="3397378"/>
              <a:chExt cx="3953822" cy="3337649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0178" y="3773477"/>
                <a:ext cx="3953822" cy="296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Szövegdoboz 2"/>
              <p:cNvSpPr txBox="1"/>
              <p:nvPr/>
            </p:nvSpPr>
            <p:spPr>
              <a:xfrm>
                <a:off x="6732240" y="3397378"/>
                <a:ext cx="1068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b="1" dirty="0" smtClean="0"/>
                  <a:t>1995-től</a:t>
                </a:r>
                <a:endParaRPr lang="hu-HU" sz="2000" b="1" dirty="0"/>
              </a:p>
            </p:txBody>
          </p:sp>
        </p:grpSp>
        <p:sp>
          <p:nvSpPr>
            <p:cNvPr id="5" name="Szövegdoboz 4"/>
            <p:cNvSpPr txBox="1"/>
            <p:nvPr/>
          </p:nvSpPr>
          <p:spPr>
            <a:xfrm>
              <a:off x="251520" y="1700808"/>
              <a:ext cx="85646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Genomika</a:t>
              </a:r>
              <a:r>
                <a:rPr lang="hu-H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– szekvencia információból kiinduló allél előállítás és RNS interferencia (</a:t>
              </a:r>
              <a:r>
                <a:rPr lang="hu-HU" sz="2000" b="1" i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reverse</a:t>
              </a:r>
              <a:r>
                <a:rPr lang="hu-HU" sz="2000" b="1" i="1" u="sng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000" b="1" i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genetics</a:t>
              </a:r>
              <a:r>
                <a:rPr lang="hu-H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endParaRPr lang="hu-H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85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043608" y="214610"/>
            <a:ext cx="7030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 u="sng" dirty="0" err="1" smtClean="0"/>
              <a:t>Knockdown</a:t>
            </a:r>
            <a:r>
              <a:rPr lang="hu-HU" altLang="hu-HU" sz="2400" b="1" u="none" dirty="0" smtClean="0"/>
              <a:t>: </a:t>
            </a:r>
            <a:r>
              <a:rPr lang="hu-HU" altLang="hu-HU" sz="2400" b="1" u="none" dirty="0" err="1" smtClean="0"/>
              <a:t>RNSi</a:t>
            </a:r>
            <a:r>
              <a:rPr lang="hu-HU" altLang="hu-HU" sz="2400" b="1" u="none" dirty="0" smtClean="0"/>
              <a:t> </a:t>
            </a:r>
            <a:r>
              <a:rPr lang="hu-HU" altLang="hu-HU" sz="2400" b="1" u="none" dirty="0"/>
              <a:t>könyvtárak – </a:t>
            </a:r>
            <a:r>
              <a:rPr lang="hu-HU" altLang="hu-HU" sz="2400" b="1" i="1" u="none" dirty="0"/>
              <a:t>C. </a:t>
            </a:r>
            <a:r>
              <a:rPr lang="hu-HU" altLang="hu-HU" sz="2400" b="1" i="1" u="none" dirty="0" err="1" smtClean="0"/>
              <a:t>elegans</a:t>
            </a:r>
            <a:r>
              <a:rPr lang="hu-HU" altLang="hu-HU" sz="2400" b="1" i="1" u="none" dirty="0" smtClean="0"/>
              <a:t>, Drosophila</a:t>
            </a:r>
            <a:endParaRPr lang="hu-HU" altLang="hu-HU" sz="2400" b="1" i="1" u="none" dirty="0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76275"/>
            <a:ext cx="80645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53545"/>
            <a:ext cx="1325920" cy="13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7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408238" y="260350"/>
            <a:ext cx="4468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 u="none"/>
              <a:t>RNSi könyvtárak - </a:t>
            </a:r>
            <a:r>
              <a:rPr lang="hu-HU" altLang="hu-HU" sz="2400" b="1" i="1" u="none"/>
              <a:t>Drosophila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6335712" cy="3724275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013325"/>
            <a:ext cx="36004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348038" y="5661025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 u="none"/>
              <a:t>Eyeless RNSi</a:t>
            </a:r>
          </a:p>
        </p:txBody>
      </p:sp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3288"/>
            <a:ext cx="2700338" cy="2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0"/>
            <a:ext cx="1566069" cy="103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gtrcn.org/wp-content/uploads/2014/06/Gal4U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8936"/>
            <a:ext cx="8568952" cy="47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608004" y="5517232"/>
            <a:ext cx="26282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441747" y="199440"/>
            <a:ext cx="479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Gal4-UAS rendszer </a:t>
            </a:r>
            <a:r>
              <a:rPr lang="hu-HU" sz="2800" b="1" dirty="0" smtClean="0"/>
              <a:t>Drosophilában</a:t>
            </a:r>
            <a:endParaRPr lang="hu-HU" sz="2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9" y="609329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Saját (endogén) </a:t>
            </a:r>
            <a:r>
              <a:rPr lang="hu-HU" sz="2000" b="1" dirty="0" err="1" smtClean="0"/>
              <a:t>promóter</a:t>
            </a:r>
            <a:r>
              <a:rPr lang="hu-HU" sz="2000" b="1" dirty="0" smtClean="0"/>
              <a:t> általában nem működik Drosophilában (</a:t>
            </a:r>
            <a:r>
              <a:rPr lang="hu-HU" sz="2000" b="1" i="1" dirty="0" smtClean="0"/>
              <a:t>C. </a:t>
            </a:r>
            <a:r>
              <a:rPr lang="hu-HU" sz="2000" b="1" i="1" dirty="0" err="1" smtClean="0"/>
              <a:t>elegans</a:t>
            </a:r>
            <a:r>
              <a:rPr lang="hu-HU" sz="2000" b="1" dirty="0" err="1" smtClean="0"/>
              <a:t>-ban</a:t>
            </a:r>
            <a:r>
              <a:rPr lang="hu-HU" sz="2000" b="1" dirty="0" smtClean="0"/>
              <a:t> viszont remekül): genomi környezet fontossága.</a:t>
            </a:r>
            <a:endParaRPr lang="hu-HU" sz="2000" b="1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1691680" y="4941168"/>
            <a:ext cx="331236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80"/>
          <p:cNvGrpSpPr>
            <a:grpSpLocks/>
          </p:cNvGrpSpPr>
          <p:nvPr/>
        </p:nvGrpSpPr>
        <p:grpSpPr bwMode="auto">
          <a:xfrm>
            <a:off x="2286000" y="715246"/>
            <a:ext cx="6810375" cy="1130306"/>
            <a:chOff x="1177925" y="1563630"/>
            <a:chExt cx="6809897" cy="1131844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1517650" y="1568798"/>
              <a:ext cx="1077912" cy="3330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6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indent="-603250">
                <a:spcBef>
                  <a:spcPct val="20000"/>
                </a:spcBef>
                <a:buFont typeface="Arial" panose="020B0604020202020204" pitchFamily="34" charset="0"/>
                <a:buChar char="–"/>
                <a:defRPr sz="5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 indent="-481013">
                <a:spcBef>
                  <a:spcPct val="20000"/>
                </a:spcBef>
                <a:buFont typeface="Arial" panose="020B0604020202020204" pitchFamily="34" charset="0"/>
                <a:buChar char="•"/>
                <a:defRPr sz="5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 indent="-481013">
                <a:spcBef>
                  <a:spcPct val="20000"/>
                </a:spcBef>
                <a:buFont typeface="Arial" panose="020B0604020202020204" pitchFamily="34" charset="0"/>
                <a:buChar char="–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 indent="-481013">
                <a:spcBef>
                  <a:spcPct val="20000"/>
                </a:spcBef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3700">
                <a:latin typeface="Arial Narrow" panose="020B0606020202030204" pitchFamily="34" charset="0"/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659937" y="1564035"/>
              <a:ext cx="849892" cy="400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6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indent="-603250">
                <a:spcBef>
                  <a:spcPct val="20000"/>
                </a:spcBef>
                <a:buFont typeface="Arial" panose="020B0604020202020204" pitchFamily="34" charset="0"/>
                <a:buChar char="–"/>
                <a:defRPr sz="5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 indent="-481013">
                <a:spcBef>
                  <a:spcPct val="20000"/>
                </a:spcBef>
                <a:buFont typeface="Arial" panose="020B0604020202020204" pitchFamily="34" charset="0"/>
                <a:buChar char="•"/>
                <a:defRPr sz="5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 indent="-481013">
                <a:spcBef>
                  <a:spcPct val="20000"/>
                </a:spcBef>
                <a:buFont typeface="Arial" panose="020B0604020202020204" pitchFamily="34" charset="0"/>
                <a:buChar char="–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 indent="-481013">
                <a:spcBef>
                  <a:spcPct val="20000"/>
                </a:spcBef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000">
                  <a:latin typeface="Arial Narrow" panose="020B0606020202030204" pitchFamily="34" charset="0"/>
                </a:rPr>
                <a:t> 5’UTR</a:t>
              </a: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4070350" y="1568798"/>
              <a:ext cx="3651250" cy="333387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6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indent="-603250">
                <a:spcBef>
                  <a:spcPct val="20000"/>
                </a:spcBef>
                <a:buFont typeface="Arial" panose="020B0604020202020204" pitchFamily="34" charset="0"/>
                <a:buChar char="–"/>
                <a:defRPr sz="5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 indent="-481013">
                <a:spcBef>
                  <a:spcPct val="20000"/>
                </a:spcBef>
                <a:buFont typeface="Arial" panose="020B0604020202020204" pitchFamily="34" charset="0"/>
                <a:buChar char="•"/>
                <a:defRPr sz="5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 indent="-481013">
                <a:spcBef>
                  <a:spcPct val="20000"/>
                </a:spcBef>
                <a:buFont typeface="Arial" panose="020B0604020202020204" pitchFamily="34" charset="0"/>
                <a:buChar char="–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 indent="-481013">
                <a:spcBef>
                  <a:spcPct val="20000"/>
                </a:spcBef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3700">
                <a:latin typeface="Arial Narrow" panose="020B0606020202030204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595562" y="1568798"/>
              <a:ext cx="1474788" cy="33305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6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indent="-603250">
                <a:spcBef>
                  <a:spcPct val="20000"/>
                </a:spcBef>
                <a:buFont typeface="Arial" panose="020B0604020202020204" pitchFamily="34" charset="0"/>
                <a:buChar char="–"/>
                <a:defRPr sz="5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 indent="-481013">
                <a:spcBef>
                  <a:spcPct val="20000"/>
                </a:spcBef>
                <a:buFont typeface="Arial" panose="020B0604020202020204" pitchFamily="34" charset="0"/>
                <a:buChar char="•"/>
                <a:defRPr sz="5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 indent="-481013">
                <a:spcBef>
                  <a:spcPct val="20000"/>
                </a:spcBef>
                <a:buFont typeface="Arial" panose="020B0604020202020204" pitchFamily="34" charset="0"/>
                <a:buChar char="–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 indent="-481013">
                <a:spcBef>
                  <a:spcPct val="20000"/>
                </a:spcBef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3700">
                <a:latin typeface="Arial Narrow" panose="020B0606020202030204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049587" y="1563630"/>
              <a:ext cx="734478" cy="400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6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indent="-603250">
                <a:spcBef>
                  <a:spcPct val="20000"/>
                </a:spcBef>
                <a:buFont typeface="Arial" panose="020B0604020202020204" pitchFamily="34" charset="0"/>
                <a:buChar char="–"/>
                <a:defRPr sz="5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 indent="-481013">
                <a:spcBef>
                  <a:spcPct val="20000"/>
                </a:spcBef>
                <a:buFont typeface="Arial" panose="020B0604020202020204" pitchFamily="34" charset="0"/>
                <a:buChar char="•"/>
                <a:defRPr sz="5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 indent="-481013">
                <a:spcBef>
                  <a:spcPct val="20000"/>
                </a:spcBef>
                <a:buFont typeface="Arial" panose="020B0604020202020204" pitchFamily="34" charset="0"/>
                <a:buChar char="–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 indent="-481013">
                <a:spcBef>
                  <a:spcPct val="20000"/>
                </a:spcBef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000">
                  <a:latin typeface="Arial Narrow" panose="020B0606020202030204" pitchFamily="34" charset="0"/>
                </a:rPr>
                <a:t>eGFP</a:t>
              </a: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3827462" y="2325888"/>
              <a:ext cx="575785" cy="36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6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indent="-603250">
                <a:spcBef>
                  <a:spcPct val="20000"/>
                </a:spcBef>
                <a:buFont typeface="Arial" panose="020B0604020202020204" pitchFamily="34" charset="0"/>
                <a:buChar char="–"/>
                <a:defRPr sz="5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 indent="-481013">
                <a:spcBef>
                  <a:spcPct val="20000"/>
                </a:spcBef>
                <a:buFont typeface="Arial" panose="020B0604020202020204" pitchFamily="34" charset="0"/>
                <a:buChar char="•"/>
                <a:defRPr sz="5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 indent="-481013">
                <a:spcBef>
                  <a:spcPct val="20000"/>
                </a:spcBef>
                <a:buFont typeface="Arial" panose="020B0604020202020204" pitchFamily="34" charset="0"/>
                <a:buChar char="–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 indent="-481013">
                <a:spcBef>
                  <a:spcPct val="20000"/>
                </a:spcBef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i="1">
                  <a:latin typeface="Arial Narrow" panose="020B0606020202030204" pitchFamily="34" charset="0"/>
                </a:rPr>
                <a:t>XhoI</a:t>
              </a: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2328862" y="2325888"/>
              <a:ext cx="585402" cy="36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6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indent="-603250">
                <a:spcBef>
                  <a:spcPct val="20000"/>
                </a:spcBef>
                <a:buFont typeface="Arial" panose="020B0604020202020204" pitchFamily="34" charset="0"/>
                <a:buChar char="–"/>
                <a:defRPr sz="5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 indent="-481013">
                <a:spcBef>
                  <a:spcPct val="20000"/>
                </a:spcBef>
                <a:buFont typeface="Arial" panose="020B0604020202020204" pitchFamily="34" charset="0"/>
                <a:buChar char="•"/>
                <a:defRPr sz="5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 indent="-481013">
                <a:spcBef>
                  <a:spcPct val="20000"/>
                </a:spcBef>
                <a:buFont typeface="Arial" panose="020B0604020202020204" pitchFamily="34" charset="0"/>
                <a:buChar char="–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 indent="-481013">
                <a:spcBef>
                  <a:spcPct val="20000"/>
                </a:spcBef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i="1">
                  <a:latin typeface="Arial Narrow" panose="020B0606020202030204" pitchFamily="34" charset="0"/>
                </a:rPr>
                <a:t>HpaI</a:t>
              </a: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1177925" y="2325888"/>
              <a:ext cx="763332" cy="36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6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indent="-603250">
                <a:spcBef>
                  <a:spcPct val="20000"/>
                </a:spcBef>
                <a:buFont typeface="Arial" panose="020B0604020202020204" pitchFamily="34" charset="0"/>
                <a:buChar char="–"/>
                <a:defRPr sz="5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 indent="-481013">
                <a:spcBef>
                  <a:spcPct val="20000"/>
                </a:spcBef>
                <a:buFont typeface="Arial" panose="020B0604020202020204" pitchFamily="34" charset="0"/>
                <a:buChar char="•"/>
                <a:defRPr sz="5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 indent="-481013">
                <a:spcBef>
                  <a:spcPct val="20000"/>
                </a:spcBef>
                <a:buFont typeface="Arial" panose="020B0604020202020204" pitchFamily="34" charset="0"/>
                <a:buChar char="–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 indent="-481013">
                <a:spcBef>
                  <a:spcPct val="20000"/>
                </a:spcBef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i="1">
                  <a:latin typeface="Arial Narrow" panose="020B0606020202030204" pitchFamily="34" charset="0"/>
                </a:rPr>
                <a:t>BamHI</a:t>
              </a: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7412037" y="2325887"/>
              <a:ext cx="575785" cy="36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6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indent="-603250">
                <a:spcBef>
                  <a:spcPct val="20000"/>
                </a:spcBef>
                <a:buFont typeface="Arial" panose="020B0604020202020204" pitchFamily="34" charset="0"/>
                <a:buChar char="–"/>
                <a:defRPr sz="5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 indent="-481013">
                <a:spcBef>
                  <a:spcPct val="20000"/>
                </a:spcBef>
                <a:buFont typeface="Arial" panose="020B0604020202020204" pitchFamily="34" charset="0"/>
                <a:buChar char="•"/>
                <a:defRPr sz="5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 indent="-481013">
                <a:spcBef>
                  <a:spcPct val="20000"/>
                </a:spcBef>
                <a:buFont typeface="Arial" panose="020B0604020202020204" pitchFamily="34" charset="0"/>
                <a:buChar char="–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 indent="-481013">
                <a:spcBef>
                  <a:spcPct val="20000"/>
                </a:spcBef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i="1">
                  <a:latin typeface="Arial Narrow" panose="020B0606020202030204" pitchFamily="34" charset="0"/>
                </a:rPr>
                <a:t>XbaI</a:t>
              </a:r>
            </a:p>
          </p:txBody>
        </p:sp>
        <p:sp>
          <p:nvSpPr>
            <p:cNvPr id="12" name="Szövegdoboz 97"/>
            <p:cNvSpPr txBox="1">
              <a:spLocks noChangeArrowheads="1"/>
            </p:cNvSpPr>
            <p:nvPr/>
          </p:nvSpPr>
          <p:spPr bwMode="auto">
            <a:xfrm>
              <a:off x="6913009" y="1564830"/>
              <a:ext cx="792185" cy="400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altLang="hu-HU" sz="2000">
                  <a:latin typeface="Arial Narrow" panose="020B0606020202030204" pitchFamily="34" charset="0"/>
                </a:rPr>
                <a:t>3’UTR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4066972" y="1568348"/>
              <a:ext cx="2654114" cy="3338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>
                <a:latin typeface="Arial Narrow" panose="020B0606020202030204" pitchFamily="34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4320069" y="1564830"/>
              <a:ext cx="2252740" cy="400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6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indent="-603250">
                <a:spcBef>
                  <a:spcPct val="20000"/>
                </a:spcBef>
                <a:buFont typeface="Arial" panose="020B0604020202020204" pitchFamily="34" charset="0"/>
                <a:buChar char="–"/>
                <a:defRPr sz="5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 indent="-481013">
                <a:spcBef>
                  <a:spcPct val="20000"/>
                </a:spcBef>
                <a:buFont typeface="Arial" panose="020B0604020202020204" pitchFamily="34" charset="0"/>
                <a:buChar char="•"/>
                <a:defRPr sz="5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 indent="-481013">
                <a:spcBef>
                  <a:spcPct val="20000"/>
                </a:spcBef>
                <a:buFont typeface="Arial" panose="020B0604020202020204" pitchFamily="34" charset="0"/>
                <a:buChar char="–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 indent="-481013">
                <a:spcBef>
                  <a:spcPct val="20000"/>
                </a:spcBef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481013" defTabSz="1931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000" i="1">
                  <a:latin typeface="Arial Narrow" panose="020B0606020202030204" pitchFamily="34" charset="0"/>
                </a:rPr>
                <a:t>Atg8a-A </a:t>
              </a:r>
              <a:r>
                <a:rPr lang="hu-HU" altLang="hu-HU" sz="2000">
                  <a:latin typeface="Arial Narrow" panose="020B0606020202030204" pitchFamily="34" charset="0"/>
                </a:rPr>
                <a:t>coding region</a:t>
              </a:r>
            </a:p>
          </p:txBody>
        </p:sp>
      </p:grpSp>
      <p:sp>
        <p:nvSpPr>
          <p:cNvPr id="16" name="Szövegdoboz 102"/>
          <p:cNvSpPr txBox="1">
            <a:spLocks noChangeArrowheads="1"/>
          </p:cNvSpPr>
          <p:nvPr/>
        </p:nvSpPr>
        <p:spPr bwMode="auto">
          <a:xfrm>
            <a:off x="457200" y="699371"/>
            <a:ext cx="1566863" cy="40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2000" i="1">
                <a:latin typeface="Arial Narrow" panose="020B0606020202030204" pitchFamily="34" charset="0"/>
              </a:rPr>
              <a:t>eGFP-Atg8a-A</a:t>
            </a:r>
          </a:p>
        </p:txBody>
      </p:sp>
      <p:cxnSp>
        <p:nvCxnSpPr>
          <p:cNvPr id="17" name="Egyenes összekötő 16"/>
          <p:cNvCxnSpPr/>
          <p:nvPr/>
        </p:nvCxnSpPr>
        <p:spPr bwMode="auto">
          <a:xfrm flipV="1">
            <a:off x="2624138" y="1096196"/>
            <a:ext cx="0" cy="2714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 bwMode="auto">
          <a:xfrm flipV="1">
            <a:off x="3730625" y="1096196"/>
            <a:ext cx="0" cy="2714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 bwMode="auto">
          <a:xfrm flipV="1">
            <a:off x="5195888" y="1096196"/>
            <a:ext cx="0" cy="2714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 bwMode="auto">
          <a:xfrm flipV="1">
            <a:off x="8823325" y="1096196"/>
            <a:ext cx="0" cy="2714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90" y="2925001"/>
            <a:ext cx="2411413" cy="322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zövegdoboz 3"/>
          <p:cNvSpPr txBox="1">
            <a:spLocks noChangeArrowheads="1"/>
          </p:cNvSpPr>
          <p:nvPr/>
        </p:nvSpPr>
        <p:spPr bwMode="auto">
          <a:xfrm>
            <a:off x="3622353" y="5711078"/>
            <a:ext cx="1566862" cy="40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2000" i="1">
                <a:solidFill>
                  <a:schemeClr val="bg1"/>
                </a:solidFill>
                <a:latin typeface="Arial Narrow" panose="020B0606020202030204" pitchFamily="34" charset="0"/>
              </a:rPr>
              <a:t>eGFP-Atg8a-A</a:t>
            </a:r>
          </a:p>
        </p:txBody>
      </p:sp>
      <p:sp>
        <p:nvSpPr>
          <p:cNvPr id="23" name="Szövegdoboz 3"/>
          <p:cNvSpPr txBox="1">
            <a:spLocks noChangeArrowheads="1"/>
          </p:cNvSpPr>
          <p:nvPr/>
        </p:nvSpPr>
        <p:spPr bwMode="auto">
          <a:xfrm>
            <a:off x="4582790" y="2948814"/>
            <a:ext cx="692150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2400">
                <a:solidFill>
                  <a:schemeClr val="bg1"/>
                </a:solidFill>
                <a:latin typeface="Arial Narrow" panose="020B0606020202030204" pitchFamily="34" charset="0"/>
              </a:rPr>
              <a:t>58A </a:t>
            </a:r>
          </a:p>
        </p:txBody>
      </p:sp>
      <p:pic>
        <p:nvPicPr>
          <p:cNvPr id="24" name="Picture 2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5001"/>
            <a:ext cx="2451100" cy="322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zövegdoboz 3"/>
          <p:cNvSpPr txBox="1">
            <a:spLocks noChangeArrowheads="1"/>
          </p:cNvSpPr>
          <p:nvPr/>
        </p:nvSpPr>
        <p:spPr bwMode="auto">
          <a:xfrm>
            <a:off x="1482403" y="5711078"/>
            <a:ext cx="1166812" cy="40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2000">
                <a:solidFill>
                  <a:schemeClr val="bg1"/>
                </a:solidFill>
                <a:latin typeface="Arial Narrow" panose="020B0606020202030204" pitchFamily="34" charset="0"/>
              </a:rPr>
              <a:t>Anti-Atg8a</a:t>
            </a:r>
          </a:p>
        </p:txBody>
      </p:sp>
      <p:cxnSp>
        <p:nvCxnSpPr>
          <p:cNvPr id="28" name="Egyenes összekötő 27"/>
          <p:cNvCxnSpPr/>
          <p:nvPr/>
        </p:nvCxnSpPr>
        <p:spPr bwMode="auto">
          <a:xfrm>
            <a:off x="2774628" y="2924944"/>
            <a:ext cx="0" cy="320833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Csoportba foglalás 41"/>
          <p:cNvGrpSpPr/>
          <p:nvPr/>
        </p:nvGrpSpPr>
        <p:grpSpPr>
          <a:xfrm>
            <a:off x="6013754" y="2132856"/>
            <a:ext cx="2633681" cy="4328510"/>
            <a:chOff x="6013754" y="2132856"/>
            <a:chExt cx="2633681" cy="4328510"/>
          </a:xfrm>
        </p:grpSpPr>
        <p:pic>
          <p:nvPicPr>
            <p:cNvPr id="31" name="Kép 1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766" y="2492896"/>
              <a:ext cx="2572374" cy="388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Egyenes összekötő 31"/>
            <p:cNvCxnSpPr/>
            <p:nvPr/>
          </p:nvCxnSpPr>
          <p:spPr bwMode="auto">
            <a:xfrm>
              <a:off x="6013754" y="6461366"/>
              <a:ext cx="827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7597170" y="2533471"/>
              <a:ext cx="1050265" cy="40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2000">
                  <a:solidFill>
                    <a:srgbClr val="99FF33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Anti-Atg5</a:t>
              </a:r>
              <a:endParaRPr lang="hu-HU" altLang="hu-HU" sz="1400">
                <a:solidFill>
                  <a:srgbClr val="99FF33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efelé nyíl 162"/>
            <p:cNvSpPr>
              <a:spLocks noChangeArrowheads="1"/>
            </p:cNvSpPr>
            <p:nvPr/>
          </p:nvSpPr>
          <p:spPr bwMode="auto">
            <a:xfrm flipV="1">
              <a:off x="7247796" y="5381686"/>
              <a:ext cx="133350" cy="1523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u-HU" altLang="hu-HU" sz="180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6120241" y="2132856"/>
              <a:ext cx="2412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mtClean="0"/>
                <a:t>Konfokális</a:t>
              </a:r>
              <a:r>
                <a:rPr lang="hu-HU" dirty="0" smtClean="0"/>
                <a:t> mikroszkópia</a:t>
              </a:r>
              <a:endParaRPr lang="hu-HU" dirty="0"/>
            </a:p>
          </p:txBody>
        </p:sp>
      </p:grpSp>
      <p:sp>
        <p:nvSpPr>
          <p:cNvPr id="41" name="Szövegdoboz 40"/>
          <p:cNvSpPr txBox="1"/>
          <p:nvPr/>
        </p:nvSpPr>
        <p:spPr>
          <a:xfrm>
            <a:off x="1990124" y="2533471"/>
            <a:ext cx="1573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/>
              <a:t>Szemdiszkusz</a:t>
            </a:r>
            <a:endParaRPr lang="hu-HU" sz="20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721810" y="6168415"/>
            <a:ext cx="152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Antitest festés</a:t>
            </a:r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2627784" y="6165304"/>
            <a:ext cx="265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Fluoreszcens mikroszkópia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909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pload.wikimedia.org/wikipedia/commons/thumb/f/f3/Knockout_mouse_breeding_scheme.svg/300px-Knockout_mouse_breeding_schem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8" y="-37347"/>
            <a:ext cx="4137208" cy="689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499992" y="154870"/>
            <a:ext cx="3910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Transzgenezis egérben II.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18768" y="166015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endParaRPr lang="hu-H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4860032" y="911637"/>
            <a:ext cx="4067944" cy="5469691"/>
            <a:chOff x="4860032" y="911637"/>
            <a:chExt cx="4067944" cy="546969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911637"/>
              <a:ext cx="3528392" cy="22972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760" y="3336760"/>
              <a:ext cx="2730500" cy="233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5148064" y="5734997"/>
              <a:ext cx="3779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(nem zigótába történt a transzformáció) </a:t>
              </a:r>
              <a:endParaRPr lang="hu-H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églalap 5"/>
          <p:cNvSpPr/>
          <p:nvPr/>
        </p:nvSpPr>
        <p:spPr>
          <a:xfrm>
            <a:off x="218768" y="4505160"/>
            <a:ext cx="1760944" cy="1553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2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himeric m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elé nyíl 1"/>
          <p:cNvSpPr/>
          <p:nvPr/>
        </p:nvSpPr>
        <p:spPr>
          <a:xfrm>
            <a:off x="1835695" y="980728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96" y="980728"/>
            <a:ext cx="5963792" cy="273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152593" y="332656"/>
            <a:ext cx="4867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Transzgénikus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homozigóta egér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4077071"/>
            <a:ext cx="2025172" cy="279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251519" y="4077072"/>
            <a:ext cx="5349693" cy="2016224"/>
            <a:chOff x="251519" y="4077072"/>
            <a:chExt cx="5349693" cy="2016224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4077072"/>
              <a:ext cx="2751306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743" y="4077072"/>
              <a:ext cx="2586469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32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slidesharecdn.com/cleverplegableeeee-140727233254-phpapp02/95/clever-dna-may-help-bacteria-survive-and-how-dna-is-edited-to-correct-genetic-diseases-11-638.jpg?cb=1406528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5" y="839891"/>
            <a:ext cx="8052241" cy="60454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836601" y="116632"/>
            <a:ext cx="3627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DNS szerkesztés célja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9896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esearch.fhcrc.org/content/dam/stripe/jerome/other/targeted-gene-knock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98590"/>
            <a:ext cx="6192688" cy="575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259632" y="116632"/>
            <a:ext cx="6787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Célzott </a:t>
            </a:r>
            <a:r>
              <a:rPr lang="hu-H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knockout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 szerkesztő enzimekkel</a:t>
            </a:r>
            <a:endParaRPr lang="hu-H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6485274"/>
            <a:ext cx="4717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NHEJ: </a:t>
            </a:r>
            <a:r>
              <a:rPr lang="hu-H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non-homologuous</a:t>
            </a:r>
            <a:r>
              <a:rPr lang="hu-H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hu-H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joining</a:t>
            </a:r>
            <a:endParaRPr lang="hu-H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67" y="0"/>
            <a:ext cx="2661600" cy="6885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upload.wikimedia.org/wikipedia/commons/thumb/8/8f/DNA_replication_en.svg/600px-DNA_replication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2411774"/>
            <a:ext cx="8748464" cy="42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" y="0"/>
            <a:ext cx="3594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656088" y="428328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DNS szerkesztő enzimek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3707904" y="1598241"/>
            <a:ext cx="5364088" cy="5216575"/>
            <a:chOff x="3707904" y="1598241"/>
            <a:chExt cx="5364088" cy="5216575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3707904" y="1598241"/>
              <a:ext cx="5364088" cy="5216575"/>
              <a:chOff x="3707904" y="1598241"/>
              <a:chExt cx="5364088" cy="5216575"/>
            </a:xfrm>
          </p:grpSpPr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1598241"/>
                <a:ext cx="5364088" cy="52165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" name="Egyenes összekötő 3"/>
              <p:cNvCxnSpPr/>
              <p:nvPr/>
            </p:nvCxnSpPr>
            <p:spPr>
              <a:xfrm>
                <a:off x="6084168" y="6669360"/>
                <a:ext cx="12961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Szövegdoboz 2"/>
            <p:cNvSpPr txBox="1"/>
            <p:nvPr/>
          </p:nvSpPr>
          <p:spPr>
            <a:xfrm>
              <a:off x="3711157" y="5600273"/>
              <a:ext cx="30210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Transcription</a:t>
              </a:r>
              <a:r>
                <a:rPr lang="hu-HU" sz="1200" b="1" dirty="0" smtClean="0"/>
                <a:t> </a:t>
              </a:r>
              <a:r>
                <a:rPr lang="hu-HU" sz="1200" b="1" dirty="0" err="1" smtClean="0"/>
                <a:t>activator-like</a:t>
              </a:r>
              <a:r>
                <a:rPr lang="hu-HU" sz="1200" b="1" dirty="0" smtClean="0"/>
                <a:t> </a:t>
              </a:r>
              <a:r>
                <a:rPr lang="hu-HU" sz="1200" b="1" dirty="0" err="1" smtClean="0"/>
                <a:t>effector</a:t>
              </a:r>
              <a:r>
                <a:rPr lang="hu-HU" sz="1200" b="1" dirty="0" smtClean="0"/>
                <a:t> </a:t>
              </a:r>
              <a:r>
                <a:rPr lang="hu-HU" sz="1200" b="1" dirty="0" err="1" smtClean="0"/>
                <a:t>nuclease</a:t>
              </a:r>
              <a:endParaRPr lang="hu-HU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587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23728" y="36401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Programmable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nucleases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1844824"/>
            <a:ext cx="84969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zinc-finger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nucleases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ZFNs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activator-like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effector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nucleases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TALENs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RNA-guided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engineered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nucleases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RGENs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bacterial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clustered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interspaced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palindromic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(CRISPR)–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CRISPR-associated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695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" y="1247626"/>
            <a:ext cx="9139386" cy="558924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41" y="116632"/>
            <a:ext cx="9161141" cy="34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4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9036"/>
            <a:ext cx="9263924" cy="34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7452320" y="5373216"/>
            <a:ext cx="19442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72008" y="11663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ZFN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is composed of a zinc-finger protein (ZFP) at the amino terminus and the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FokI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nuclease domain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588946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ZFNs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typically contain between three and six individual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 tooltip="Zinc finger"/>
              </a:rPr>
              <a:t>zinc finger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repeats and can each recognize between 9 and 18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basepairs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zinc finger domains perfectly recognize a 3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basepair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DNA sequence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6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genscript.com/gsimages/english/tal_eff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9" y="620688"/>
            <a:ext cx="874176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9" y="4365104"/>
            <a:ext cx="7785575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67544" y="188640"/>
            <a:ext cx="814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ranscription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ctivator-</a:t>
            </a:r>
            <a:r>
              <a:rPr lang="hu-HU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ike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ffector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uclease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1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8" y="620688"/>
            <a:ext cx="838173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080003" y="159023"/>
            <a:ext cx="1187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TALEN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45535"/>
            <a:ext cx="8168801" cy="34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0" y="6203061"/>
            <a:ext cx="50650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 tooltip="TAL effector"/>
              </a:rPr>
              <a:t>TAL effectors</a:t>
            </a:r>
            <a:r>
              <a:rPr lang="en-US" b="1" dirty="0"/>
              <a:t> are proteins that are secreted </a:t>
            </a:r>
            <a:r>
              <a:rPr lang="hu-HU" b="1" dirty="0" smtClean="0"/>
              <a:t>b</a:t>
            </a:r>
            <a:r>
              <a:rPr lang="en-US" b="1" dirty="0" smtClean="0"/>
              <a:t>y</a:t>
            </a:r>
            <a:r>
              <a:rPr lang="en-US" b="1" dirty="0"/>
              <a:t> </a:t>
            </a:r>
            <a:r>
              <a:rPr lang="en-US" b="1" i="1" dirty="0" err="1">
                <a:hlinkClick r:id="rId5" tooltip="Xanthomonas"/>
              </a:rPr>
              <a:t>Xanthomonas</a:t>
            </a:r>
            <a:r>
              <a:rPr lang="en-US" b="1" dirty="0"/>
              <a:t> </a:t>
            </a:r>
            <a:r>
              <a:rPr lang="en-US" b="1" dirty="0" smtClean="0"/>
              <a:t>bacteria</a:t>
            </a:r>
            <a:r>
              <a:rPr lang="en-US" b="1" dirty="0"/>
              <a:t> when they </a:t>
            </a:r>
            <a:r>
              <a:rPr lang="en-US" b="1" dirty="0">
                <a:hlinkClick r:id="rId6" tooltip="Plant pathology"/>
              </a:rPr>
              <a:t>infect plants</a:t>
            </a:r>
            <a:r>
              <a:rPr lang="en-US" b="1" dirty="0"/>
              <a:t>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542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6024" y="332656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CRISPR (</a:t>
            </a:r>
            <a:r>
              <a:rPr lang="en-US" sz="2400" b="1" u="sng" dirty="0"/>
              <a:t>c</a:t>
            </a:r>
            <a:r>
              <a:rPr lang="en-US" sz="2400" b="1" dirty="0"/>
              <a:t>lustered </a:t>
            </a:r>
            <a:r>
              <a:rPr lang="en-US" sz="2400" b="1" u="sng" dirty="0"/>
              <a:t>r</a:t>
            </a:r>
            <a:r>
              <a:rPr lang="en-US" sz="2400" b="1" dirty="0"/>
              <a:t>egularly </a:t>
            </a:r>
            <a:r>
              <a:rPr lang="en-US" sz="2400" b="1" u="sng" dirty="0"/>
              <a:t>i</a:t>
            </a:r>
            <a:r>
              <a:rPr lang="en-US" sz="2400" b="1" dirty="0"/>
              <a:t>nterspaced </a:t>
            </a:r>
            <a:r>
              <a:rPr lang="en-US" sz="2400" b="1" u="sng" dirty="0"/>
              <a:t>s</a:t>
            </a:r>
            <a:r>
              <a:rPr lang="en-US" sz="2400" b="1" dirty="0"/>
              <a:t>hort </a:t>
            </a:r>
            <a:r>
              <a:rPr lang="en-US" sz="2400" b="1" u="sng" dirty="0"/>
              <a:t>p</a:t>
            </a:r>
            <a:r>
              <a:rPr lang="en-US" sz="2400" b="1" dirty="0"/>
              <a:t>alindromic </a:t>
            </a:r>
            <a:r>
              <a:rPr lang="en-US" sz="2400" b="1" u="sng" dirty="0" smtClean="0"/>
              <a:t>r</a:t>
            </a:r>
            <a:r>
              <a:rPr lang="en-US" sz="2400" b="1" dirty="0" smtClean="0"/>
              <a:t>epeats</a:t>
            </a:r>
            <a:r>
              <a:rPr lang="hu-HU" sz="2400" b="1" dirty="0" smtClean="0"/>
              <a:t>) rendszer</a:t>
            </a:r>
            <a:endParaRPr lang="hu-H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946"/>
            <a:ext cx="3143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143250" y="2091988"/>
            <a:ext cx="4933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/>
              <a:t>Cas</a:t>
            </a:r>
            <a:r>
              <a:rPr lang="hu-HU" sz="2000" b="1" dirty="0" smtClean="0"/>
              <a:t> (</a:t>
            </a:r>
            <a:r>
              <a:rPr lang="hu-HU" sz="2000" b="1" i="1" dirty="0" err="1" smtClean="0"/>
              <a:t>CRISPR-associated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sequences</a:t>
            </a:r>
            <a:r>
              <a:rPr lang="hu-HU" sz="2000" b="1" dirty="0" smtClean="0"/>
              <a:t>) fehérjék</a:t>
            </a:r>
            <a:endParaRPr lang="hu-HU" sz="2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68" y="2967038"/>
            <a:ext cx="5736210" cy="168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95536" y="4841865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 smtClean="0"/>
              <a:t>Olyan DNS </a:t>
            </a:r>
            <a:r>
              <a:rPr lang="hu-HU" sz="2000" b="1" dirty="0" err="1" smtClean="0"/>
              <a:t>lokuszok</a:t>
            </a:r>
            <a:r>
              <a:rPr lang="hu-HU" sz="2000" b="1" dirty="0" smtClean="0"/>
              <a:t>, amelyek rövid ismétlődő szekvenciákat tartalmaznak </a:t>
            </a:r>
            <a:r>
              <a:rPr lang="hu-HU" sz="2000" b="1" i="1" dirty="0" err="1" smtClean="0"/>
              <a:t>spacer</a:t>
            </a:r>
            <a:r>
              <a:rPr lang="hu-HU" sz="2000" b="1" dirty="0" err="1" smtClean="0"/>
              <a:t>-ekkel</a:t>
            </a:r>
            <a:r>
              <a:rPr lang="hu-HU" sz="2000" b="1" dirty="0" smtClean="0"/>
              <a:t> elválasztva. Gyakran kapcsoltak </a:t>
            </a:r>
            <a:r>
              <a:rPr lang="hu-HU" sz="2000" b="1" i="1" dirty="0" err="1" smtClean="0"/>
              <a:t>Cas</a:t>
            </a:r>
            <a:r>
              <a:rPr lang="hu-HU" sz="2000" b="1" dirty="0" smtClean="0"/>
              <a:t> génekkel.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u-HU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 smtClean="0"/>
              <a:t>Ilyen szekvenciák az </a:t>
            </a:r>
            <a:r>
              <a:rPr lang="hu-HU" sz="2000" b="1" dirty="0" err="1" smtClean="0"/>
              <a:t>Archaea-ák</a:t>
            </a:r>
            <a:r>
              <a:rPr lang="hu-HU" sz="2000" b="1" dirty="0" smtClean="0"/>
              <a:t> 90%-ában, az </a:t>
            </a:r>
            <a:r>
              <a:rPr lang="hu-HU" sz="2000" b="1" dirty="0" err="1" smtClean="0"/>
              <a:t>Bacteria-ák</a:t>
            </a:r>
            <a:r>
              <a:rPr lang="hu-HU" sz="2000" b="1" dirty="0" smtClean="0"/>
              <a:t> 40%-ában.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7096845" y="298766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CRISPR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6444208" y="3933056"/>
            <a:ext cx="1800200" cy="555017"/>
          </a:xfrm>
          <a:prstGeom prst="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318066" y="335699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Cas9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410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4" y="836712"/>
            <a:ext cx="4965184" cy="567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21864"/>
            <a:ext cx="4572000" cy="454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547664" y="154551"/>
            <a:ext cx="611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Endogén védelem a fertőző </a:t>
            </a:r>
            <a:r>
              <a:rPr lang="hu-HU" sz="2400" b="1" dirty="0" err="1" smtClean="0"/>
              <a:t>virális</a:t>
            </a:r>
            <a:r>
              <a:rPr lang="hu-HU" sz="2400" b="1" dirty="0" smtClean="0"/>
              <a:t> genom ellen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1864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67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660232" y="1259468"/>
            <a:ext cx="114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baktérium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915816" y="3717032"/>
            <a:ext cx="5616624" cy="648072"/>
          </a:xfrm>
          <a:prstGeom prst="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315299" y="1409988"/>
            <a:ext cx="12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Virális</a:t>
            </a:r>
            <a:r>
              <a:rPr lang="hu-HU" dirty="0" smtClean="0"/>
              <a:t> DNS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10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RISPR disco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" y="0"/>
            <a:ext cx="9125038" cy="39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835696" y="4581128"/>
            <a:ext cx="6085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E</a:t>
            </a:r>
            <a:r>
              <a:rPr lang="fr-FR" sz="2400" b="1" dirty="0" smtClean="0"/>
              <a:t>mmanuelle </a:t>
            </a:r>
            <a:r>
              <a:rPr lang="fr-FR" sz="2400" b="1" dirty="0"/>
              <a:t>Charpentier and Jennifer Doudna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6360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enome-engineering.org/crispr/wp-content/uploads/2013/01/crispr_process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" y="116632"/>
            <a:ext cx="846639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iomed.ecnu.edu.cn/ckfinder/userfiles/images/QQ%E6%88%AA%E5%9B%BE20130609125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8" y="1052736"/>
            <a:ext cx="91344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gyenes összekötő 2"/>
          <p:cNvCxnSpPr/>
          <p:nvPr/>
        </p:nvCxnSpPr>
        <p:spPr>
          <a:xfrm>
            <a:off x="4537149" y="476672"/>
            <a:ext cx="0" cy="48965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/>
          <p:cNvSpPr txBox="1"/>
          <p:nvPr/>
        </p:nvSpPr>
        <p:spPr>
          <a:xfrm>
            <a:off x="323529" y="5373216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PAM: </a:t>
            </a:r>
            <a:r>
              <a:rPr lang="hu-HU" sz="2000" b="1" i="1" dirty="0" err="1"/>
              <a:t>Protospacer</a:t>
            </a:r>
            <a:r>
              <a:rPr lang="hu-HU" sz="2000" b="1" i="1" dirty="0"/>
              <a:t> </a:t>
            </a:r>
            <a:r>
              <a:rPr lang="hu-HU" sz="2000" b="1" i="1" dirty="0" err="1"/>
              <a:t>adjacent</a:t>
            </a:r>
            <a:r>
              <a:rPr lang="hu-HU" sz="2000" b="1" i="1" dirty="0"/>
              <a:t> </a:t>
            </a:r>
            <a:r>
              <a:rPr lang="hu-HU" sz="2000" b="1" i="1" dirty="0" err="1" smtClean="0"/>
              <a:t>motif</a:t>
            </a:r>
            <a:r>
              <a:rPr lang="hu-HU" sz="2000" b="1" i="1" dirty="0" smtClean="0"/>
              <a:t> </a:t>
            </a:r>
            <a:r>
              <a:rPr lang="hu-HU" sz="2000" b="1" dirty="0" smtClean="0"/>
              <a:t>(a Cas9 által megcélzott DNS szekvencia mögötti rész)</a:t>
            </a:r>
          </a:p>
          <a:p>
            <a:r>
              <a:rPr lang="hu-HU" sz="2000" b="1" dirty="0" err="1" smtClean="0"/>
              <a:t>crRNA</a:t>
            </a:r>
            <a:r>
              <a:rPr lang="hu-HU" sz="2000" b="1" dirty="0" smtClean="0"/>
              <a:t>: CRISPR RNA</a:t>
            </a:r>
          </a:p>
          <a:p>
            <a:r>
              <a:rPr lang="hu-HU" sz="2000" b="1" dirty="0" err="1" smtClean="0"/>
              <a:t>tracrRNA</a:t>
            </a:r>
            <a:r>
              <a:rPr lang="hu-HU" sz="2000" b="1" dirty="0" smtClean="0"/>
              <a:t>: </a:t>
            </a:r>
            <a:r>
              <a:rPr lang="hu-HU" sz="2000" b="1" dirty="0" err="1"/>
              <a:t>trans-activating</a:t>
            </a:r>
            <a:r>
              <a:rPr lang="hu-HU" sz="2000" b="1" dirty="0"/>
              <a:t> </a:t>
            </a:r>
            <a:r>
              <a:rPr lang="hu-HU" sz="2000" b="1" dirty="0" err="1" smtClean="0"/>
              <a:t>crRNA</a:t>
            </a:r>
            <a:r>
              <a:rPr lang="hu-HU" sz="2000" b="1" dirty="0" smtClean="0"/>
              <a:t>, </a:t>
            </a:r>
            <a:r>
              <a:rPr lang="hu-HU" sz="2000" b="1" dirty="0"/>
              <a:t>a </a:t>
            </a:r>
            <a:r>
              <a:rPr lang="hu-HU" sz="2000" b="1" dirty="0" err="1"/>
              <a:t>small</a:t>
            </a:r>
            <a:r>
              <a:rPr lang="hu-HU" sz="2000" b="1" dirty="0"/>
              <a:t> </a:t>
            </a:r>
            <a:r>
              <a:rPr lang="hu-HU" sz="2000" b="1" i="1" dirty="0" err="1">
                <a:hlinkClick r:id="rId3" tooltip="Transcription (genetics)"/>
              </a:rPr>
              <a:t>trans</a:t>
            </a:r>
            <a:r>
              <a:rPr lang="hu-HU" sz="2000" b="1" dirty="0" err="1"/>
              <a:t>-encoded</a:t>
            </a:r>
            <a:r>
              <a:rPr lang="hu-HU" sz="2000" b="1" dirty="0"/>
              <a:t> RNA</a:t>
            </a:r>
          </a:p>
        </p:txBody>
      </p:sp>
    </p:spTree>
    <p:extLst>
      <p:ext uri="{BB962C8B-B14F-4D97-AF65-F5344CB8AC3E}">
        <p14:creationId xmlns:p14="http://schemas.microsoft.com/office/powerpoint/2010/main" val="7466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679495" y="311150"/>
            <a:ext cx="5892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hu-HU" sz="2400" b="1" i="1" u="none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hu-HU" altLang="hu-HU" sz="2400" b="1" i="1" u="none" dirty="0" err="1">
                <a:latin typeface="Arial" panose="020B0604020202020204" pitchFamily="34" charset="0"/>
                <a:cs typeface="Arial" panose="020B0604020202020204" pitchFamily="34" charset="0"/>
              </a:rPr>
              <a:t>elegans</a:t>
            </a:r>
            <a:r>
              <a:rPr lang="hu-HU" altLang="hu-HU" sz="2400" b="1" i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400" b="1" i="1" u="none" dirty="0" err="1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hu-HU" altLang="hu-HU" sz="2400" b="1" i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400" b="1" i="1" u="none" dirty="0" err="1">
                <a:latin typeface="Arial" panose="020B0604020202020204" pitchFamily="34" charset="0"/>
                <a:cs typeface="Arial" panose="020B0604020202020204" pitchFamily="34" charset="0"/>
              </a:rPr>
              <a:t>Knockout</a:t>
            </a:r>
            <a:r>
              <a:rPr lang="hu-HU" altLang="hu-HU" sz="2400" b="1" i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400" b="1" i="1" u="none" dirty="0" err="1">
                <a:latin typeface="Arial" panose="020B0604020202020204" pitchFamily="34" charset="0"/>
                <a:cs typeface="Arial" panose="020B0604020202020204" pitchFamily="34" charset="0"/>
              </a:rPr>
              <a:t>Consortium</a:t>
            </a:r>
            <a:endParaRPr lang="hu-HU" altLang="hu-HU" sz="2400" b="1" i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47675" y="1720850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 u="none"/>
              <a:t>Minden génre deléciós mutáns allél</a:t>
            </a: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7632700" cy="2625725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07950" y="5308600"/>
            <a:ext cx="9036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b="1" u="none"/>
              <a:t>PCR alapú</a:t>
            </a:r>
          </a:p>
          <a:p>
            <a:r>
              <a:rPr lang="hu-HU" altLang="hu-HU" b="1" u="none"/>
              <a:t>-mutagenezis</a:t>
            </a:r>
          </a:p>
          <a:p>
            <a:r>
              <a:rPr lang="hu-HU" altLang="hu-HU" b="1" u="none"/>
              <a:t>-primerek segítségével „rövid” (deléciós) fragmentre szűrés – a PCR preferáltan a rövid fragmentet amplifikálja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25920" cy="13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47675" y="945118"/>
            <a:ext cx="1382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err="1" smtClean="0"/>
              <a:t>Konckout</a:t>
            </a:r>
            <a:endParaRPr lang="hu-HU" sz="2400" b="1" u="sng" dirty="0"/>
          </a:p>
        </p:txBody>
      </p:sp>
    </p:spTree>
    <p:extLst>
      <p:ext uri="{BB962C8B-B14F-4D97-AF65-F5344CB8AC3E}">
        <p14:creationId xmlns:p14="http://schemas.microsoft.com/office/powerpoint/2010/main" val="1000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57" y="1196752"/>
            <a:ext cx="9211751" cy="534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580760" y="318470"/>
            <a:ext cx="691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Deléciós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allélek</a:t>
            </a:r>
            <a:r>
              <a:rPr lang="hu-HU" sz="2400" b="1" dirty="0" smtClean="0"/>
              <a:t> előállítása a CRISPR-Cas9 rendszerrel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00102" y="1340768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Cas</a:t>
            </a:r>
            <a:r>
              <a:rPr lang="hu-HU" sz="2000" b="1" dirty="0"/>
              <a:t>9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00"/>
            <a:ext cx="1580760" cy="15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80963"/>
            <a:ext cx="90106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4995"/>
            <a:ext cx="8863467" cy="365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635284" y="332656"/>
            <a:ext cx="402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Cas9 és homológjai szerkezete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5410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80756" y="260647"/>
            <a:ext cx="6403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Genome-editing knockout kit using CRISPR</a:t>
            </a:r>
            <a:r>
              <a:rPr lang="hu-HU" sz="2400" b="1" dirty="0" smtClean="0">
                <a:latin typeface="+mj-lt"/>
              </a:rPr>
              <a:t>/CAS9</a:t>
            </a:r>
          </a:p>
        </p:txBody>
      </p:sp>
      <p:pic>
        <p:nvPicPr>
          <p:cNvPr id="3" name="Picture 2" descr="Diagram-Gene Editing Recomb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5" y="908720"/>
            <a:ext cx="743660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agram-Gene Editing Recomb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315416"/>
            <a:ext cx="7151095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ddgene.org/static/data/easy-thumbnails/filer_public/cms/filer_public/2a/c4/2ac46e14-57a0-4672-8753-178a2f9abe4b/goldstein-overview-cartoon.png__600x533_q85_crop_up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1" y="476672"/>
            <a:ext cx="7400346" cy="657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75" y="0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293"/>
            <a:ext cx="7776864" cy="676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rispr cas9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5" y="764704"/>
            <a:ext cx="904853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3347"/>
            <a:ext cx="8352928" cy="555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04" y="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7"/>
            <a:ext cx="6336703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xQTEhUUEhQVFRQVGBcWFBUYGRcUFxQUFhQXFhUXGBUYHSggGBolHRQXIjEhJSkrLi4uFx8zODMsNygtLisBCgoKDg0OGhAQGiwkHyQsLCwsLCwsLCwsLCwsLCwsLCwsLCwsLCwsLCwsLCwsLCwsLCwsLCwsLCwsLCwsLCwsLP/AABEIALcBFAMBIgACEQEDEQH/xAAcAAEAAQUBAQAAAAAAAAAAAAAABAECAwUGBwj/xAA/EAABAwIDBQUGBAQEBwAAAAABAAIRAyEEEjEFQVFhcQYigZGhEzKxwdHwBxRC4RVicvEjUoKSJDNDU6Kzwv/EABgBAQEBAQEAAAAAAAAAAAAAAAABAgME/8QAIREBAQACAwACAwEBAAAAAAAAAAECEQMhMRJBE1FhMiL/2gAMAwEAAhEDEQA/APcUREBERAREQEREBERAREQEREBERAREQEREBERAREQEREBERAREQEREBERBRFVEBERAREQEREBERAREQEREBERAREQEREBERAREQEREBERARW1HholxAA1JMAeKi0NrUHuysrU3O4BzSfKUExERAREQEREFJRVRAREQEREBERAREQEREBERAREQEREBEVJQVVr6gGpA62XJ9qO29LCksbL6nAaDqV59tbtPicRJdUcxpuGtcIg6dVjLORqY2vV9r9pcPh2FzngxbK0gkk6COa8/2l+JuIdPsadNg3ZpeeW8DRcnXDiA0yYGY6auF5jy5Ru1WA4eOn91yvJbXSYR23Z/8SKucDEBrmExmAyls8Rp/ZejYLbNGqJZUaeIm46heBU6F7bxdbDA14EgwQS1w0u0fTKtTOxm4x72HSqryrYvaipR/XnYSLOuR9j4L0HZO2adZsggOkgt32+VwukylYs05z8TNo5W0qAP/MLnO/pa0x6/BeU5jMnXXnrJ8zC6j8TNrB2PYARlY1jTf/OJP/s9Fp34SCesjz/cLjn3XbDqO/8Aw77SOf8A8PWcXO/6bjrpOQnfvjou+XguErmk5rm2cCC3qDmn1XuOzsUKtJlQaPa13SRK3xZbmqxyT7SURF1cxERARURBVERAREQEREBERAREQEREBERARFRxQW1KgaCXEADUnQLzXtr23zh1HDG3uueJE8mrP267VG9Cjfc524eM6rgWYMGS6f8Ad9neuPJnrqOmGP3WufTdmMm/iD6qXhRmIaQIMTzv1U9lAAXGYcLg+BCqaQjueBJg38b79Fx26NayqZLoN3E67pNuRvb5rM2tNrfPkFqn1o42ve88PWQrqVYzBtcxxOnrorINthdeA+a1+HxRFSqBrnMdQAPqtjhqJgz1jkVz8/4w4l087ki8/ei1UbzDVw5ukHXkT9/BbjC40tAc0ka7932Fo4yRG4uMjeLDz+qyHE2iLQSOUf3WN/ca19NNtrFuq1arifecSPgPgujwuKL6TSRqGgnS7RB+C0LsK2LzMkdRGv3xC2my6Z9mW6jMY6R+y1vZrS+sSLxcwb3PL1Gi9j7CYoVMFSgzllp8Dp5ELxetwB1kdOnHVem/hJVP5eq3c17Y4Xbu8gtcfrHJ47tERehxEREBFREFUREBERAREQEREBERAREQEREFCuQ7Z9ogweypl2c+9HwldLtCvkY50xAMdV5Li6vfc6o6XOJ52ngFz5MtRvCbp7OBcxOub7urPZNi8AHhYHqAq1sY6O7DeG+eoUWS+ZFMA75LflBK89dGDbDDTANMbtQS5p5EG7fktfTxncmRm13GehCn0cIWm5zg6+GmkHyla/E0QSQJA1udOXe3X1Tc0SVq6xuReDu1I+/24RSkCagm7tx5X47/AKrLjcHDZkW+e5Y9luzPAHvTYHeb2++C1O5s8um9fUcGjM2G7o3cZP3ota6iDWkC7d/EEGCedx5LabSqPcwgiNxggwRfyjeobKWQEcYb6a/DosZX9NxgxVT3QLgBw83A/wDyfNYJOg1E25Rf75LO28SPdm/jE+Uqz9Qy2B/f780x8S+stN0AteAdTzibfFT9kN7kAm+aPIx6DTmtdhpN9ZkC0xcSPgtpggQ4f1A+eZvxCnio+2Af0thoGX4mT6L1n8MsD7PAtc73qxNQ9PdYOmVo81w+E2Q2s/LUcRTztJ45RBI62+fBev4VjWsaGgBoAAA0AAsAvRxd9uXJfplREXZyEREBERAREQERWveAJJAHE2CC5Fq3dosKDHt6ZPJwMdSLBXDb+G/7zPP5qbg2SKDS2zh3e7XpH/W34SprXTcXCoqiIgIiICo5VVCg5ztnjmspBknM82g7hrovNsU4zdswRf4Hp1XYdvifa04BPdM68VybXj3haOPdnxXm5L/064+I74fMtPUWHmDBCjuOU2iOh+sFSqlcm7Y6zEffJQXYkON8wI6X8Iss1qMe0K4dq2DI0zEnhMb+qzUMI0ib6bybdQZIWGrldeO9oDYHnu+4UrZ1NoIDteo+sqXwjTYmlJDGuse6ReL+qrgdjVKLxnDSCLGdBu6jxWy2ngMtUPaXEDcTHkPlZZqlZxcIMiPn/dLf0s/rC9rszSdD3QTcaSL8587KNiza1okc9ZHwP2VLdUAblM5Zv/I6bTwB+QUKvVDXGdJ0O46a9N/NZ01tiqVC0tdEtygaatPHjrCxAAkFtwASP6TmHwf6KRhmA5hJiJboY4+OnXwVlRoaXACLSOFiARy4JeidorK+YCLS9/gDEfCfNbrCTUgnQhp4frEfFaZtDKGj+YeYaYM9Y81vNkmWtvo0E+QaLdTPglo32EmxNzI89fqvTNiVc1JpmTF15ZszEAx1vPr8vNeidkKk0Y3zJ8fv0Xfi6unLkb9EVJXdyVREQUhFVEBERBo+1vaFuDpZrOqOkU2ned5PIT8l5Vi8RjMe4znqmxytByMG7uiw6lbj8RqjquMLBcMDWN6kZj4y6PBekbA2SzDUWU2ASAM53uf+ok9Vz/1V8ed7L7CYoN70NnUZhfylT29isQBrP+oL0ZE/HF+VeYVextZoMsJJ4HNbw3rVfwvFUPdL2cIzN+a9kVHAGxun4/1V+f8AHkeA7S4+iZe5z26ZXjPPjqPNdFhfxC0FWjHGDHo76rra+yqLtWAdLfBanG9k6b9I8R8wmso1vC+pOC7VYap+vIeDxl9dPVbahiWPEsc1w5EH4LhMX2Oc2SyY/lM/utc3ZNVhJDiDxFj6J87PYnwl8r1FUXluI2vjaREPqHjo4esrPS7X4y2bL1LBM+Cv5Ifjybnt5TAyOAl3G/dC4Z1O53nqd+q3+K2pWxAyu0N3WAsBxWrNB26xG/cPkSuOd3dxqTU7RHgxdojxb8FBeGyYDQOVj8FuBhzJ18Ig+QWrriCZt4AH6LDSFVqBurpbwaCfWIKy0XNI7rYI3DuxzJF1ixIHBx5m3osmDqFtrgnUW+/BWpEoNcWguNxY75GlyNfHgsjqcfIiDY8Z+CpQeS4/IR6FXVGg7t+gMD9lmqw4imXC0Zovcd6OB+q5HauOgho98wADzMCQu4pNHCxOlx1uN6832xSD8U97i4szkODSA8AEi02nQrfH3dM59Ru9n1ajKho12BlRkOsRZpaXR3SRp81sK9PMTG+BzBIEffNcts2hUzMqOc4vLgHZnTm7rg0ibkRIXWYkZSCLgtGmv9lOTHWTXHd4oVUQLC4JHLSAfVTMBVycRIjpHXmCotN3eg2AgE6RFiY8FNwlCzpgZcwHiTJnisVuI+F2u3COp+2eyp7UZnZCXGkJgB4LR5DgvZexlQFroiTBniI+/NfO9bZzS7KYaQ4lxvmdPpG+17le8fh/XBYGsNg1gmLw0RruXqkksrzbunbSiAICujKqKkpKAiqiAiIg8Y7Y1zT2m+QYD6bure6fqvZgV5j+K2ByVqVcaPBY7+punofRd12Yx/t8LRqbywB39Te671Cxj7Wr42qsc9WVaiiPfK2ykmurTiQo0IKBVGZ2JVhxiDClV/JoKDHBX+3a7WD1usbsEsT8Ggvfs+i79PkSo9TYFI6EjyPyVQ1zVkZieKzcYvyrE3s/T/zO56fRaTa2yoOkDdvXUtrrDiwHNIPOOsKXCWLMq4R2Dj7HzWrx2EiSLE6Xjy/ZdWKoNjYqHjsGHi3nvK4fF024qoAzUknebH4lW0aXeDp8CDPjAhStobPIdpG+bnyHFRcOHEXJAmw+p4/upVjYZIItI4i0eqyYjDzcWO+10ptEDMZPh9FJpURpMjnu8DMKSbWtP+Yc02g7ovfle0rlsfsUPqFwkFxkzz6Lt8Tso6gA/wDjP34LTYigWnvAj+V3yMW6X8VmdXpbqztr8JgGtAadd0+BMDUeCm1BudobajU7wepnxKwuYZgy2dJgbrEHf92WF2Ye8IPH9JIm/Ixu5LWrfU8ZagBdNzuPl+wUrBgSQYgk+PeLo9FhyybRz5kfDcsj+6OOhjiYvbwnwU0rFjcO17wQOcn4ee5erfh5s/2VDM7ebSuG2Ls3O9gDczz+kbid5nrqV6ps/DhjGhxuBAAvHSNfDzXfjnblnek81J3eH1+/NZAD09Vax3AR1j4K+66uaoaqqiIKoqQiCqIiDQ9uNk/mcHUYB32jPT/qbePESPFcz+Eu081OpQJ0PtGg63s4R/t816IvJ8dS/h+1czRFOo7OOGSpao3wMnwCzertZ49JruurabJSqbqXRZZbRRlFZQ1XIoKQkKqIKQqFquRBGqU1GqUVMqlRXvVERzSFjdXWStUUKrUCDmdv5qZtoZM8k7N7RNXMHagT6wpm3mhzR4rmdnYn2FUEAx7ruhi4H2VxvWTtO8XU4zCNdqtLW2dExMaCIELbvxQOl1HfUBVvHtiZaaXMWnh1JPzWQVSd5+P1U2tSDlDfhi24vyH1XL45Yum5WKjjy05XF176NgDmSNb6Ke2kyqLPB5Hu+sKEarT7zQD0mfNWPrU2iYA5mAnVNZKbV2W0MiBHUFsa2Bk/BcsXmTTdf/LNs3AHeuvw2ODiWag2JuYPitTtnZJHebaDIOuYTMaKkmvWm9vlbFrWseVrKrKpeIABki0xe1/vVYcTSLhMXJvu6W8Vl2bhy11xNxHJ24jzUdLj9u+7GMzPIJcWgw4AETAiC4XjXRelUQG2awj/AG363lcf2XoNpACXSel54rr6D+a74ePNl6zB3JVlVCLTIiIgIqIgqiIgLjfxN2WalAVmiXUTJjXIfe8rFdkrK1IOaWuEhwII4giCpZsjm+zOP9thqb94GV3VtvUQfFdFh9FxXZLDOw9WthXD3Tnp/wAzJiR4Fq7ekyAkvS1eiIqgiIgIiII9cKFUatk9qjPpqjU1qZUGswrfupLBVwgII42QeddpNpGWBneE3AvbeTyUd+Fe9v8AhQ/pAmdYJtC7fBdmaVKYBdO90ExwWOvsAtn2GVsmS02E8oXG4Zeu8zx3qPP24epmLA/LUaYykmNx/SfkptatUpZRUcxxOsGI4kWvqPNdM3sgwOL7tqOu8tNi46mCranZoGzu+N0jf5qTDNq5cbQDFEi32VeHuW2/g2T3RCiVsE4Lcl125ZWb6avaWLDG5iN8EgTrotTUp+00MSJHTjHyW9q0Co35YrFw26YcmnP4av3jnJEGCOM7vuy6zAY1rqZDhLfUAKA3BRfepFPCpMK1lyY36YjQw4LmtLiCbwAYOhg7/wBlscNhaVOC1pJFwXQBOkwrKWHCm0KS18HO8ifgwXiR7wOukrqNnOdlGbVabAtW6w61jhrtnPP5dNm0q5WU9FetOYiIgIiICLG6sBPJPaj1j0lBkRW5xxTOEGKphWl7XkDO2QHb4d7w6GB5BZ1jdVA48fAaqragKC9FaHjimccUFyKw1AqteCguREQFaWq5EGF1NY3U1KVIQQyxWkKaWqhpoIJCtNNTTRVhoKiC7DgqLXwQW1NJWFiDl8Vs7kte7Bcl2b6MrEcG1TQ492zzwWE4cjcu4/Kt4Kx2AadyaXbi2sU3CUiTouk/hbOCkUsE0aBNG0LCUFtMPSV9OipDGwqi5oVURQEREBERBgbR524eEKgw44nQeiIppdqjDj4ekellT8uPuERNG1z6cmeREdVb+XHEoiujajqFtTaOH3ojcPa+vhwghEU0bUGG1nnGmn2VkZSgz96n6qqJo2yoiKoIiICIiAiIgIiIKQqFiIgsNJWmiiIKCirhSVUQVFIK4MVEQXQqoiAiIgIiIK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04" y="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wormbook.org/chapters/www_frmutagenesis/frmutagenesis_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6" y="74673"/>
            <a:ext cx="4653733" cy="67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575534" y="260648"/>
            <a:ext cx="354449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Random </a:t>
            </a:r>
            <a:r>
              <a:rPr lang="hu-HU" sz="2000" b="1" dirty="0" err="1" smtClean="0"/>
              <a:t>mutagenesis</a:t>
            </a:r>
            <a:r>
              <a:rPr lang="hu-HU" sz="2000" b="1" dirty="0" smtClean="0"/>
              <a:t> (EMS)</a:t>
            </a:r>
          </a:p>
          <a:p>
            <a:pPr algn="ctr"/>
            <a:endParaRPr lang="hu-HU" sz="2000" b="1" dirty="0"/>
          </a:p>
          <a:p>
            <a:pPr algn="ctr"/>
            <a:endParaRPr lang="hu-HU" sz="2000" b="1" dirty="0" smtClean="0"/>
          </a:p>
          <a:p>
            <a:pPr algn="ctr"/>
            <a:r>
              <a:rPr lang="hu-HU" sz="2000" b="1" dirty="0" smtClean="0"/>
              <a:t>Irányított PCR szűrés </a:t>
            </a:r>
            <a:r>
              <a:rPr lang="hu-HU" sz="2000" b="1" dirty="0" err="1" smtClean="0"/>
              <a:t>deléciókra</a:t>
            </a:r>
            <a:endParaRPr lang="hu-HU" sz="2000" b="1" dirty="0" smtClean="0"/>
          </a:p>
          <a:p>
            <a:pPr algn="ctr"/>
            <a:endParaRPr lang="hu-HU" sz="2000" b="1" dirty="0"/>
          </a:p>
          <a:p>
            <a:pPr algn="ctr"/>
            <a:endParaRPr lang="hu-HU" sz="2000" b="1" dirty="0" smtClean="0"/>
          </a:p>
          <a:p>
            <a:pPr algn="ctr"/>
            <a:r>
              <a:rPr lang="hu-HU" sz="2000" b="1" dirty="0" smtClean="0"/>
              <a:t>Homozigóta mutánsok izolálása</a:t>
            </a:r>
          </a:p>
          <a:p>
            <a:pPr algn="ctr"/>
            <a:endParaRPr lang="hu-HU" sz="2000" b="1" dirty="0"/>
          </a:p>
          <a:p>
            <a:pPr algn="ctr"/>
            <a:endParaRPr lang="hu-HU" sz="2000" b="1" dirty="0" smtClean="0"/>
          </a:p>
          <a:p>
            <a:pPr algn="ctr"/>
            <a:r>
              <a:rPr lang="hu-HU" sz="2000" b="1" dirty="0" err="1" smtClean="0"/>
              <a:t>Fenotípus</a:t>
            </a:r>
            <a:r>
              <a:rPr lang="hu-HU" sz="2000" b="1" dirty="0" smtClean="0"/>
              <a:t> elemzés</a:t>
            </a:r>
            <a:endParaRPr lang="hu-HU" sz="2000" b="1" dirty="0"/>
          </a:p>
        </p:txBody>
      </p:sp>
      <p:sp>
        <p:nvSpPr>
          <p:cNvPr id="3" name="Lefelé nyíl 2"/>
          <p:cNvSpPr/>
          <p:nvPr/>
        </p:nvSpPr>
        <p:spPr>
          <a:xfrm>
            <a:off x="7236296" y="83671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7236296" y="170080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7236296" y="263691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53545"/>
            <a:ext cx="1325920" cy="13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0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19612"/>
            <a:ext cx="9144001" cy="421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289611" y="330032"/>
            <a:ext cx="456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Knockout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knockin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by</a:t>
            </a:r>
            <a:r>
              <a:rPr lang="hu-HU" sz="2400" b="1" dirty="0" smtClean="0"/>
              <a:t> CRISPR-Cas9</a:t>
            </a:r>
            <a:endParaRPr lang="hu-HU" sz="2400" b="1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19" y="26378"/>
            <a:ext cx="1611245" cy="106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531" y="-27384"/>
            <a:ext cx="5787643" cy="684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25920" cy="13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518" y="2514698"/>
            <a:ext cx="7380482" cy="4343302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2987824" y="3899843"/>
            <a:ext cx="5544616" cy="786506"/>
            <a:chOff x="2987824" y="3899843"/>
            <a:chExt cx="5544616" cy="786506"/>
          </a:xfrm>
        </p:grpSpPr>
        <p:sp>
          <p:nvSpPr>
            <p:cNvPr id="4" name="Ellipszis 3"/>
            <p:cNvSpPr/>
            <p:nvPr/>
          </p:nvSpPr>
          <p:spPr>
            <a:xfrm>
              <a:off x="2987824" y="4221088"/>
              <a:ext cx="648072" cy="4652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Ellipszis 5"/>
            <p:cNvSpPr/>
            <p:nvPr/>
          </p:nvSpPr>
          <p:spPr>
            <a:xfrm>
              <a:off x="6300192" y="3899843"/>
              <a:ext cx="648072" cy="4652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Ellipszis 6"/>
            <p:cNvSpPr/>
            <p:nvPr/>
          </p:nvSpPr>
          <p:spPr>
            <a:xfrm>
              <a:off x="7884368" y="4187875"/>
              <a:ext cx="648072" cy="4652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9462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roso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615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119188" y="2497138"/>
            <a:ext cx="7948612" cy="4208462"/>
            <a:chOff x="531" y="1152"/>
            <a:chExt cx="5007" cy="2651"/>
          </a:xfrm>
        </p:grpSpPr>
        <p:sp>
          <p:nvSpPr>
            <p:cNvPr id="61444" name="Text Box 4"/>
            <p:cNvSpPr txBox="1">
              <a:spLocks noChangeArrowheads="1"/>
            </p:cNvSpPr>
            <p:nvPr/>
          </p:nvSpPr>
          <p:spPr bwMode="auto">
            <a:xfrm rot="-1610254">
              <a:off x="986" y="1549"/>
              <a:ext cx="3913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sz="9600" u="none">
                  <a:solidFill>
                    <a:srgbClr val="F8F8F8"/>
                  </a:solidFill>
                  <a:latin typeface="Arial Black" pitchFamily="34" charset="0"/>
                </a:rPr>
                <a:t>Genetika</a:t>
              </a:r>
              <a:endParaRPr lang="en-US" altLang="hu-HU" sz="9600" u="none">
                <a:solidFill>
                  <a:srgbClr val="F8F8F8"/>
                </a:solidFill>
                <a:latin typeface="Arial Black" pitchFamily="34" charset="0"/>
              </a:endParaRPr>
            </a:p>
          </p:txBody>
        </p:sp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1368" y="3225"/>
              <a:ext cx="3168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>
              <a:off x="4536" y="3129"/>
              <a:ext cx="288" cy="181"/>
            </a:xfrm>
            <a:prstGeom prst="homePlate">
              <a:avLst>
                <a:gd name="adj" fmla="val 39779"/>
              </a:avLst>
            </a:prstGeom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447" name="AutoShape 7"/>
            <p:cNvSpPr>
              <a:spLocks noChangeArrowheads="1"/>
            </p:cNvSpPr>
            <p:nvPr/>
          </p:nvSpPr>
          <p:spPr bwMode="auto">
            <a:xfrm flipH="1">
              <a:off x="1080" y="3129"/>
              <a:ext cx="288" cy="181"/>
            </a:xfrm>
            <a:prstGeom prst="homePlate">
              <a:avLst>
                <a:gd name="adj" fmla="val 39779"/>
              </a:avLst>
            </a:prstGeom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448" name="AutoShape 8"/>
            <p:cNvSpPr>
              <a:spLocks noChangeArrowheads="1"/>
            </p:cNvSpPr>
            <p:nvPr/>
          </p:nvSpPr>
          <p:spPr bwMode="auto">
            <a:xfrm>
              <a:off x="2193" y="3129"/>
              <a:ext cx="567" cy="181"/>
            </a:xfrm>
            <a:prstGeom prst="homePlate">
              <a:avLst>
                <a:gd name="adj" fmla="val 0"/>
              </a:avLst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449" name="AutoShape 9"/>
            <p:cNvSpPr>
              <a:spLocks noChangeArrowheads="1"/>
            </p:cNvSpPr>
            <p:nvPr/>
          </p:nvSpPr>
          <p:spPr bwMode="auto">
            <a:xfrm>
              <a:off x="2856" y="3129"/>
              <a:ext cx="567" cy="181"/>
            </a:xfrm>
            <a:prstGeom prst="homePlate">
              <a:avLst>
                <a:gd name="adj" fmla="val 0"/>
              </a:avLst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450" name="AutoShape 10"/>
            <p:cNvSpPr>
              <a:spLocks noChangeArrowheads="1"/>
            </p:cNvSpPr>
            <p:nvPr/>
          </p:nvSpPr>
          <p:spPr bwMode="auto">
            <a:xfrm>
              <a:off x="3672" y="3129"/>
              <a:ext cx="567" cy="181"/>
            </a:xfrm>
            <a:prstGeom prst="homePlate">
              <a:avLst>
                <a:gd name="adj" fmla="val 0"/>
              </a:avLst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451" name="AutoShape 11"/>
            <p:cNvSpPr>
              <a:spLocks noChangeArrowheads="1"/>
            </p:cNvSpPr>
            <p:nvPr/>
          </p:nvSpPr>
          <p:spPr bwMode="auto">
            <a:xfrm>
              <a:off x="1656" y="3129"/>
              <a:ext cx="453" cy="181"/>
            </a:xfrm>
            <a:prstGeom prst="homePlate">
              <a:avLst>
                <a:gd name="adj" fmla="val 0"/>
              </a:avLst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452" name="Text Box 12"/>
            <p:cNvSpPr txBox="1">
              <a:spLocks noChangeArrowheads="1"/>
            </p:cNvSpPr>
            <p:nvPr/>
          </p:nvSpPr>
          <p:spPr bwMode="auto">
            <a:xfrm>
              <a:off x="1759" y="3135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b="1" u="none"/>
                <a:t>ORF 0</a:t>
              </a:r>
              <a:endParaRPr lang="en-GB" altLang="hu-HU" sz="1200" b="1" u="none"/>
            </a:p>
          </p:txBody>
        </p:sp>
        <p:sp>
          <p:nvSpPr>
            <p:cNvPr id="61453" name="Text Box 13"/>
            <p:cNvSpPr txBox="1">
              <a:spLocks noChangeArrowheads="1"/>
            </p:cNvSpPr>
            <p:nvPr/>
          </p:nvSpPr>
          <p:spPr bwMode="auto">
            <a:xfrm>
              <a:off x="2281" y="3129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b="1" u="none"/>
                <a:t>ORF 1</a:t>
              </a:r>
              <a:endParaRPr lang="en-GB" altLang="hu-HU" sz="1200" b="1" u="none"/>
            </a:p>
          </p:txBody>
        </p:sp>
        <p:sp>
          <p:nvSpPr>
            <p:cNvPr id="61454" name="Text Box 14"/>
            <p:cNvSpPr txBox="1">
              <a:spLocks noChangeArrowheads="1"/>
            </p:cNvSpPr>
            <p:nvPr/>
          </p:nvSpPr>
          <p:spPr bwMode="auto">
            <a:xfrm>
              <a:off x="2942" y="3130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b="1" u="none"/>
                <a:t>ORF 2</a:t>
              </a:r>
              <a:endParaRPr lang="en-GB" altLang="hu-HU" sz="1200" b="1" u="none"/>
            </a:p>
          </p:txBody>
        </p:sp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3763" y="3129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b="1" u="none"/>
                <a:t>ORF 3</a:t>
              </a:r>
              <a:endParaRPr lang="en-GB" altLang="hu-HU" sz="1200" b="1" u="none"/>
            </a:p>
          </p:txBody>
        </p:sp>
        <p:sp>
          <p:nvSpPr>
            <p:cNvPr id="61456" name="Text Box 16"/>
            <p:cNvSpPr txBox="1">
              <a:spLocks noChangeArrowheads="1"/>
            </p:cNvSpPr>
            <p:nvPr/>
          </p:nvSpPr>
          <p:spPr bwMode="auto">
            <a:xfrm>
              <a:off x="1169" y="3130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b="1" u="none"/>
                <a:t>IR</a:t>
              </a:r>
              <a:endParaRPr lang="en-GB" altLang="hu-HU" sz="1200" b="1" u="none"/>
            </a:p>
          </p:txBody>
        </p:sp>
        <p:sp>
          <p:nvSpPr>
            <p:cNvPr id="61457" name="Text Box 17"/>
            <p:cNvSpPr txBox="1">
              <a:spLocks noChangeArrowheads="1"/>
            </p:cNvSpPr>
            <p:nvPr/>
          </p:nvSpPr>
          <p:spPr bwMode="auto">
            <a:xfrm>
              <a:off x="4551" y="3133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b="1" u="none"/>
                <a:t>IR</a:t>
              </a:r>
              <a:endParaRPr lang="en-GB" altLang="hu-HU" sz="1200" b="1" u="none"/>
            </a:p>
          </p:txBody>
        </p:sp>
        <p:sp>
          <p:nvSpPr>
            <p:cNvPr id="61458" name="Text Box 18"/>
            <p:cNvSpPr txBox="1">
              <a:spLocks noChangeArrowheads="1"/>
            </p:cNvSpPr>
            <p:nvPr/>
          </p:nvSpPr>
          <p:spPr bwMode="auto">
            <a:xfrm>
              <a:off x="568" y="1339"/>
              <a:ext cx="188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sz="1000" b="1" u="none"/>
                <a:t>CATGATGAAATAACATAAGGTGGTCCCGTCG</a:t>
              </a:r>
              <a:endParaRPr lang="en-GB" altLang="hu-HU" sz="1000" b="1" u="none"/>
            </a:p>
          </p:txBody>
        </p:sp>
        <p:sp>
          <p:nvSpPr>
            <p:cNvPr id="61459" name="Text Box 19"/>
            <p:cNvSpPr txBox="1">
              <a:spLocks noChangeArrowheads="1"/>
            </p:cNvSpPr>
            <p:nvPr/>
          </p:nvSpPr>
          <p:spPr bwMode="auto">
            <a:xfrm>
              <a:off x="3580" y="1338"/>
              <a:ext cx="18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sz="1000" b="1" u="none"/>
                <a:t>CGACGGGACCACCTTATGTTATTTCATCATG</a:t>
              </a:r>
              <a:endParaRPr lang="en-GB" altLang="hu-HU" sz="1000" b="1" u="none"/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635" y="1343"/>
              <a:ext cx="1745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>
              <a:off x="3627" y="1343"/>
              <a:ext cx="1745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462" name="Text Box 22"/>
            <p:cNvSpPr txBox="1">
              <a:spLocks noChangeArrowheads="1"/>
            </p:cNvSpPr>
            <p:nvPr/>
          </p:nvSpPr>
          <p:spPr bwMode="auto">
            <a:xfrm>
              <a:off x="1207" y="1152"/>
              <a:ext cx="4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b="1" u="none">
                  <a:solidFill>
                    <a:srgbClr val="003366"/>
                  </a:solidFill>
                </a:rPr>
                <a:t>31 bp IR</a:t>
              </a:r>
              <a:endParaRPr lang="en-GB" altLang="hu-HU" sz="1200" b="1" u="none">
                <a:solidFill>
                  <a:srgbClr val="003366"/>
                </a:solidFill>
              </a:endParaRPr>
            </a:p>
          </p:txBody>
        </p:sp>
        <p:sp>
          <p:nvSpPr>
            <p:cNvPr id="61463" name="Text Box 23"/>
            <p:cNvSpPr txBox="1">
              <a:spLocks noChangeArrowheads="1"/>
            </p:cNvSpPr>
            <p:nvPr/>
          </p:nvSpPr>
          <p:spPr bwMode="auto">
            <a:xfrm>
              <a:off x="4276" y="1154"/>
              <a:ext cx="4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b="1" u="none">
                  <a:solidFill>
                    <a:srgbClr val="003366"/>
                  </a:solidFill>
                </a:rPr>
                <a:t>31 bp IR</a:t>
              </a:r>
              <a:endParaRPr lang="en-GB" altLang="hu-HU" sz="1200" b="1" u="none">
                <a:solidFill>
                  <a:srgbClr val="003366"/>
                </a:solidFill>
              </a:endParaRPr>
            </a:p>
          </p:txBody>
        </p: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>
              <a:off x="1076" y="3343"/>
              <a:ext cx="0" cy="76"/>
            </a:xfrm>
            <a:prstGeom prst="line">
              <a:avLst/>
            </a:prstGeom>
            <a:noFill/>
            <a:ln w="254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465" name="Line 25"/>
            <p:cNvSpPr>
              <a:spLocks noChangeShapeType="1"/>
            </p:cNvSpPr>
            <p:nvPr/>
          </p:nvSpPr>
          <p:spPr bwMode="auto">
            <a:xfrm>
              <a:off x="1660" y="3343"/>
              <a:ext cx="0" cy="76"/>
            </a:xfrm>
            <a:prstGeom prst="line">
              <a:avLst/>
            </a:prstGeom>
            <a:noFill/>
            <a:ln w="254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466" name="Line 26"/>
            <p:cNvSpPr>
              <a:spLocks noChangeShapeType="1"/>
            </p:cNvSpPr>
            <p:nvPr/>
          </p:nvSpPr>
          <p:spPr bwMode="auto">
            <a:xfrm>
              <a:off x="2096" y="3343"/>
              <a:ext cx="0" cy="76"/>
            </a:xfrm>
            <a:prstGeom prst="line">
              <a:avLst/>
            </a:prstGeom>
            <a:noFill/>
            <a:ln w="254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467" name="Line 27"/>
            <p:cNvSpPr>
              <a:spLocks noChangeShapeType="1"/>
            </p:cNvSpPr>
            <p:nvPr/>
          </p:nvSpPr>
          <p:spPr bwMode="auto">
            <a:xfrm>
              <a:off x="2198" y="3343"/>
              <a:ext cx="0" cy="76"/>
            </a:xfrm>
            <a:prstGeom prst="line">
              <a:avLst/>
            </a:prstGeom>
            <a:noFill/>
            <a:ln w="254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468" name="Line 28"/>
            <p:cNvSpPr>
              <a:spLocks noChangeShapeType="1"/>
            </p:cNvSpPr>
            <p:nvPr/>
          </p:nvSpPr>
          <p:spPr bwMode="auto">
            <a:xfrm>
              <a:off x="4820" y="3343"/>
              <a:ext cx="0" cy="76"/>
            </a:xfrm>
            <a:prstGeom prst="line">
              <a:avLst/>
            </a:prstGeom>
            <a:noFill/>
            <a:ln w="254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469" name="Line 29"/>
            <p:cNvSpPr>
              <a:spLocks noChangeShapeType="1"/>
            </p:cNvSpPr>
            <p:nvPr/>
          </p:nvSpPr>
          <p:spPr bwMode="auto">
            <a:xfrm>
              <a:off x="4236" y="3343"/>
              <a:ext cx="0" cy="76"/>
            </a:xfrm>
            <a:prstGeom prst="line">
              <a:avLst/>
            </a:prstGeom>
            <a:noFill/>
            <a:ln w="254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470" name="Line 30"/>
            <p:cNvSpPr>
              <a:spLocks noChangeShapeType="1"/>
            </p:cNvSpPr>
            <p:nvPr/>
          </p:nvSpPr>
          <p:spPr bwMode="auto">
            <a:xfrm>
              <a:off x="3676" y="3343"/>
              <a:ext cx="0" cy="76"/>
            </a:xfrm>
            <a:prstGeom prst="line">
              <a:avLst/>
            </a:prstGeom>
            <a:noFill/>
            <a:ln w="254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471" name="Line 31"/>
            <p:cNvSpPr>
              <a:spLocks noChangeShapeType="1"/>
            </p:cNvSpPr>
            <p:nvPr/>
          </p:nvSpPr>
          <p:spPr bwMode="auto">
            <a:xfrm>
              <a:off x="3414" y="3343"/>
              <a:ext cx="0" cy="76"/>
            </a:xfrm>
            <a:prstGeom prst="line">
              <a:avLst/>
            </a:prstGeom>
            <a:noFill/>
            <a:ln w="254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472" name="Line 32"/>
            <p:cNvSpPr>
              <a:spLocks noChangeShapeType="1"/>
            </p:cNvSpPr>
            <p:nvPr/>
          </p:nvSpPr>
          <p:spPr bwMode="auto">
            <a:xfrm>
              <a:off x="2866" y="3343"/>
              <a:ext cx="0" cy="76"/>
            </a:xfrm>
            <a:prstGeom prst="line">
              <a:avLst/>
            </a:prstGeom>
            <a:noFill/>
            <a:ln w="254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473" name="Line 33"/>
            <p:cNvSpPr>
              <a:spLocks noChangeShapeType="1"/>
            </p:cNvSpPr>
            <p:nvPr/>
          </p:nvSpPr>
          <p:spPr bwMode="auto">
            <a:xfrm>
              <a:off x="2752" y="3343"/>
              <a:ext cx="0" cy="76"/>
            </a:xfrm>
            <a:prstGeom prst="line">
              <a:avLst/>
            </a:prstGeom>
            <a:noFill/>
            <a:ln w="254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474" name="Text Box 34"/>
            <p:cNvSpPr txBox="1">
              <a:spLocks noChangeArrowheads="1"/>
            </p:cNvSpPr>
            <p:nvPr/>
          </p:nvSpPr>
          <p:spPr bwMode="auto">
            <a:xfrm>
              <a:off x="985" y="3411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1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475" name="Text Box 35"/>
            <p:cNvSpPr txBox="1">
              <a:spLocks noChangeArrowheads="1"/>
            </p:cNvSpPr>
            <p:nvPr/>
          </p:nvSpPr>
          <p:spPr bwMode="auto">
            <a:xfrm>
              <a:off x="1495" y="3411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85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476" name="Text Box 36"/>
            <p:cNvSpPr txBox="1">
              <a:spLocks noChangeArrowheads="1"/>
            </p:cNvSpPr>
            <p:nvPr/>
          </p:nvSpPr>
          <p:spPr bwMode="auto">
            <a:xfrm>
              <a:off x="2132" y="3411"/>
              <a:ext cx="2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501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477" name="Text Box 37"/>
            <p:cNvSpPr txBox="1">
              <a:spLocks noChangeArrowheads="1"/>
            </p:cNvSpPr>
            <p:nvPr/>
          </p:nvSpPr>
          <p:spPr bwMode="auto">
            <a:xfrm>
              <a:off x="2496" y="3411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1168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478" name="Text Box 38"/>
            <p:cNvSpPr txBox="1">
              <a:spLocks noChangeArrowheads="1"/>
            </p:cNvSpPr>
            <p:nvPr/>
          </p:nvSpPr>
          <p:spPr bwMode="auto">
            <a:xfrm>
              <a:off x="2801" y="3411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1222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479" name="Text Box 39"/>
            <p:cNvSpPr txBox="1">
              <a:spLocks noChangeArrowheads="1"/>
            </p:cNvSpPr>
            <p:nvPr/>
          </p:nvSpPr>
          <p:spPr bwMode="auto">
            <a:xfrm>
              <a:off x="3979" y="3411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2706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480" name="Text Box 40"/>
            <p:cNvSpPr txBox="1">
              <a:spLocks noChangeArrowheads="1"/>
            </p:cNvSpPr>
            <p:nvPr/>
          </p:nvSpPr>
          <p:spPr bwMode="auto">
            <a:xfrm>
              <a:off x="4611" y="3411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2907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grpSp>
          <p:nvGrpSpPr>
            <p:cNvPr id="61481" name="Group 41"/>
            <p:cNvGrpSpPr>
              <a:grpSpLocks/>
            </p:cNvGrpSpPr>
            <p:nvPr/>
          </p:nvGrpSpPr>
          <p:grpSpPr bwMode="auto">
            <a:xfrm>
              <a:off x="2083" y="1838"/>
              <a:ext cx="718" cy="337"/>
              <a:chOff x="1619" y="1701"/>
              <a:chExt cx="718" cy="337"/>
            </a:xfrm>
          </p:grpSpPr>
          <p:sp>
            <p:nvSpPr>
              <p:cNvPr id="61482" name="Text Box 42"/>
              <p:cNvSpPr txBox="1">
                <a:spLocks noChangeArrowheads="1"/>
              </p:cNvSpPr>
              <p:nvPr/>
            </p:nvSpPr>
            <p:spPr bwMode="auto">
              <a:xfrm>
                <a:off x="1619" y="1884"/>
                <a:ext cx="71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u-HU" altLang="hu-HU" sz="1000" b="1" u="none"/>
                  <a:t>ATTAACCCTTA</a:t>
                </a:r>
                <a:endParaRPr lang="en-GB" altLang="hu-HU" sz="1000" b="1" u="none"/>
              </a:p>
            </p:txBody>
          </p:sp>
          <p:sp>
            <p:nvSpPr>
              <p:cNvPr id="61483" name="Line 43"/>
              <p:cNvSpPr>
                <a:spLocks noChangeShapeType="1"/>
              </p:cNvSpPr>
              <p:nvPr/>
            </p:nvSpPr>
            <p:spPr bwMode="auto">
              <a:xfrm>
                <a:off x="1669" y="1889"/>
                <a:ext cx="593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84" name="Text Box 44"/>
              <p:cNvSpPr txBox="1">
                <a:spLocks noChangeArrowheads="1"/>
              </p:cNvSpPr>
              <p:nvPr/>
            </p:nvSpPr>
            <p:spPr bwMode="auto">
              <a:xfrm>
                <a:off x="1734" y="1701"/>
                <a:ext cx="49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hu-HU" sz="1200" b="1" u="none">
                    <a:solidFill>
                      <a:srgbClr val="003366"/>
                    </a:solidFill>
                  </a:rPr>
                  <a:t>11 bp IR</a:t>
                </a:r>
                <a:endParaRPr lang="en-GB" altLang="hu-HU" sz="1200" b="1" u="none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485" name="Group 45"/>
            <p:cNvGrpSpPr>
              <a:grpSpLocks/>
            </p:cNvGrpSpPr>
            <p:nvPr/>
          </p:nvGrpSpPr>
          <p:grpSpPr bwMode="auto">
            <a:xfrm>
              <a:off x="3251" y="1838"/>
              <a:ext cx="730" cy="337"/>
              <a:chOff x="3675" y="1701"/>
              <a:chExt cx="730" cy="337"/>
            </a:xfrm>
          </p:grpSpPr>
          <p:sp>
            <p:nvSpPr>
              <p:cNvPr id="61486" name="Text Box 46"/>
              <p:cNvSpPr txBox="1">
                <a:spLocks noChangeArrowheads="1"/>
              </p:cNvSpPr>
              <p:nvPr/>
            </p:nvSpPr>
            <p:spPr bwMode="auto">
              <a:xfrm>
                <a:off x="3675" y="1884"/>
                <a:ext cx="73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u-HU" altLang="hu-HU" sz="1000" b="1" u="none"/>
                  <a:t>TAAGGGTTAAT</a:t>
                </a:r>
                <a:endParaRPr lang="en-GB" altLang="hu-HU" sz="1000" b="1" u="none"/>
              </a:p>
            </p:txBody>
          </p:sp>
          <p:sp>
            <p:nvSpPr>
              <p:cNvPr id="61487" name="Line 47"/>
              <p:cNvSpPr>
                <a:spLocks noChangeShapeType="1"/>
              </p:cNvSpPr>
              <p:nvPr/>
            </p:nvSpPr>
            <p:spPr bwMode="auto">
              <a:xfrm>
                <a:off x="3733" y="1889"/>
                <a:ext cx="601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88" name="Text Box 48"/>
              <p:cNvSpPr txBox="1">
                <a:spLocks noChangeArrowheads="1"/>
              </p:cNvSpPr>
              <p:nvPr/>
            </p:nvSpPr>
            <p:spPr bwMode="auto">
              <a:xfrm>
                <a:off x="3790" y="1701"/>
                <a:ext cx="49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hu-HU" sz="1200" b="1" u="none">
                    <a:solidFill>
                      <a:srgbClr val="003366"/>
                    </a:solidFill>
                  </a:rPr>
                  <a:t>11 bp IR</a:t>
                </a:r>
                <a:endParaRPr lang="en-GB" altLang="hu-HU" sz="1200" b="1" u="none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61489" name="Text Box 49"/>
            <p:cNvSpPr txBox="1">
              <a:spLocks noChangeArrowheads="1"/>
            </p:cNvSpPr>
            <p:nvPr/>
          </p:nvSpPr>
          <p:spPr bwMode="auto">
            <a:xfrm>
              <a:off x="1930" y="2141"/>
              <a:ext cx="2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126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490" name="Text Box 50"/>
            <p:cNvSpPr txBox="1">
              <a:spLocks noChangeArrowheads="1"/>
            </p:cNvSpPr>
            <p:nvPr/>
          </p:nvSpPr>
          <p:spPr bwMode="auto">
            <a:xfrm>
              <a:off x="2594" y="2141"/>
              <a:ext cx="2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136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491" name="Text Box 51"/>
            <p:cNvSpPr txBox="1">
              <a:spLocks noChangeArrowheads="1"/>
            </p:cNvSpPr>
            <p:nvPr/>
          </p:nvSpPr>
          <p:spPr bwMode="auto">
            <a:xfrm>
              <a:off x="3144" y="2141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2763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492" name="Text Box 52"/>
            <p:cNvSpPr txBox="1">
              <a:spLocks noChangeArrowheads="1"/>
            </p:cNvSpPr>
            <p:nvPr/>
          </p:nvSpPr>
          <p:spPr bwMode="auto">
            <a:xfrm>
              <a:off x="3728" y="2141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2773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493" name="Text Box 53"/>
            <p:cNvSpPr txBox="1">
              <a:spLocks noChangeArrowheads="1"/>
            </p:cNvSpPr>
            <p:nvPr/>
          </p:nvSpPr>
          <p:spPr bwMode="auto">
            <a:xfrm>
              <a:off x="531" y="1441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1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494" name="Text Box 54"/>
            <p:cNvSpPr txBox="1">
              <a:spLocks noChangeArrowheads="1"/>
            </p:cNvSpPr>
            <p:nvPr/>
          </p:nvSpPr>
          <p:spPr bwMode="auto">
            <a:xfrm>
              <a:off x="2258" y="144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31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495" name="Text Box 55"/>
            <p:cNvSpPr txBox="1">
              <a:spLocks noChangeArrowheads="1"/>
            </p:cNvSpPr>
            <p:nvPr/>
          </p:nvSpPr>
          <p:spPr bwMode="auto">
            <a:xfrm>
              <a:off x="3442" y="1440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2877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496" name="Text Box 56"/>
            <p:cNvSpPr txBox="1">
              <a:spLocks noChangeArrowheads="1"/>
            </p:cNvSpPr>
            <p:nvPr/>
          </p:nvSpPr>
          <p:spPr bwMode="auto">
            <a:xfrm>
              <a:off x="5210" y="1432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2907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grpSp>
          <p:nvGrpSpPr>
            <p:cNvPr id="61497" name="Group 57"/>
            <p:cNvGrpSpPr>
              <a:grpSpLocks/>
            </p:cNvGrpSpPr>
            <p:nvPr/>
          </p:nvGrpSpPr>
          <p:grpSpPr bwMode="auto">
            <a:xfrm>
              <a:off x="652" y="1521"/>
              <a:ext cx="1610" cy="1702"/>
              <a:chOff x="652" y="1432"/>
              <a:chExt cx="1610" cy="1702"/>
            </a:xfrm>
          </p:grpSpPr>
          <p:sp>
            <p:nvSpPr>
              <p:cNvPr id="61498" name="Line 58"/>
              <p:cNvSpPr>
                <a:spLocks noChangeShapeType="1"/>
              </p:cNvSpPr>
              <p:nvPr/>
            </p:nvSpPr>
            <p:spPr bwMode="auto">
              <a:xfrm>
                <a:off x="652" y="1457"/>
                <a:ext cx="830" cy="2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499" name="Line 59"/>
              <p:cNvSpPr>
                <a:spLocks noChangeShapeType="1"/>
              </p:cNvSpPr>
              <p:nvPr/>
            </p:nvSpPr>
            <p:spPr bwMode="auto">
              <a:xfrm flipH="1">
                <a:off x="1482" y="1432"/>
                <a:ext cx="780" cy="24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500" name="Line 60"/>
              <p:cNvSpPr>
                <a:spLocks noChangeShapeType="1"/>
              </p:cNvSpPr>
              <p:nvPr/>
            </p:nvSpPr>
            <p:spPr bwMode="auto">
              <a:xfrm flipH="1">
                <a:off x="1072" y="1669"/>
                <a:ext cx="419" cy="97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501" name="Line 61"/>
              <p:cNvSpPr>
                <a:spLocks noChangeShapeType="1"/>
              </p:cNvSpPr>
              <p:nvPr/>
            </p:nvSpPr>
            <p:spPr bwMode="auto">
              <a:xfrm flipV="1">
                <a:off x="1076" y="2643"/>
                <a:ext cx="0" cy="49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61502" name="Line 62"/>
            <p:cNvSpPr>
              <a:spLocks noChangeShapeType="1"/>
            </p:cNvSpPr>
            <p:nvPr/>
          </p:nvSpPr>
          <p:spPr bwMode="auto">
            <a:xfrm flipH="1">
              <a:off x="4426" y="1540"/>
              <a:ext cx="830" cy="2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503" name="Line 63"/>
            <p:cNvSpPr>
              <a:spLocks noChangeShapeType="1"/>
            </p:cNvSpPr>
            <p:nvPr/>
          </p:nvSpPr>
          <p:spPr bwMode="auto">
            <a:xfrm>
              <a:off x="3730" y="1545"/>
              <a:ext cx="696" cy="2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504" name="Line 64"/>
            <p:cNvSpPr>
              <a:spLocks noChangeShapeType="1"/>
            </p:cNvSpPr>
            <p:nvPr/>
          </p:nvSpPr>
          <p:spPr bwMode="auto">
            <a:xfrm>
              <a:off x="4417" y="1752"/>
              <a:ext cx="407" cy="97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505" name="Line 65"/>
            <p:cNvSpPr>
              <a:spLocks noChangeShapeType="1"/>
            </p:cNvSpPr>
            <p:nvPr/>
          </p:nvSpPr>
          <p:spPr bwMode="auto">
            <a:xfrm flipH="1" flipV="1">
              <a:off x="4832" y="2726"/>
              <a:ext cx="0" cy="49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506" name="Line 66"/>
            <p:cNvSpPr>
              <a:spLocks noChangeShapeType="1"/>
            </p:cNvSpPr>
            <p:nvPr/>
          </p:nvSpPr>
          <p:spPr bwMode="auto">
            <a:xfrm>
              <a:off x="1686" y="3227"/>
              <a:ext cx="10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507" name="Line 67"/>
            <p:cNvSpPr>
              <a:spLocks noChangeShapeType="1"/>
            </p:cNvSpPr>
            <p:nvPr/>
          </p:nvSpPr>
          <p:spPr bwMode="auto">
            <a:xfrm>
              <a:off x="1734" y="3065"/>
              <a:ext cx="0" cy="1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508" name="Line 68"/>
            <p:cNvSpPr>
              <a:spLocks noChangeShapeType="1"/>
            </p:cNvSpPr>
            <p:nvPr/>
          </p:nvSpPr>
          <p:spPr bwMode="auto">
            <a:xfrm>
              <a:off x="4284" y="3065"/>
              <a:ext cx="0" cy="1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61509" name="Group 69"/>
            <p:cNvGrpSpPr>
              <a:grpSpLocks/>
            </p:cNvGrpSpPr>
            <p:nvPr/>
          </p:nvGrpSpPr>
          <p:grpSpPr bwMode="auto">
            <a:xfrm>
              <a:off x="1734" y="2279"/>
              <a:ext cx="984" cy="786"/>
              <a:chOff x="1734" y="2190"/>
              <a:chExt cx="984" cy="786"/>
            </a:xfrm>
          </p:grpSpPr>
          <p:sp>
            <p:nvSpPr>
              <p:cNvPr id="61510" name="Line 70"/>
              <p:cNvSpPr>
                <a:spLocks noChangeShapeType="1"/>
              </p:cNvSpPr>
              <p:nvPr/>
            </p:nvSpPr>
            <p:spPr bwMode="auto">
              <a:xfrm flipV="1">
                <a:off x="1734" y="2304"/>
                <a:ext cx="630" cy="67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511" name="Line 71"/>
              <p:cNvSpPr>
                <a:spLocks noChangeShapeType="1"/>
              </p:cNvSpPr>
              <p:nvPr/>
            </p:nvSpPr>
            <p:spPr bwMode="auto">
              <a:xfrm flipH="1" flipV="1">
                <a:off x="2064" y="2208"/>
                <a:ext cx="300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512" name="Line 72"/>
              <p:cNvSpPr>
                <a:spLocks noChangeShapeType="1"/>
              </p:cNvSpPr>
              <p:nvPr/>
            </p:nvSpPr>
            <p:spPr bwMode="auto">
              <a:xfrm flipV="1">
                <a:off x="2364" y="2190"/>
                <a:ext cx="354" cy="11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61513" name="Group 73"/>
            <p:cNvGrpSpPr>
              <a:grpSpLocks/>
            </p:cNvGrpSpPr>
            <p:nvPr/>
          </p:nvGrpSpPr>
          <p:grpSpPr bwMode="auto">
            <a:xfrm flipH="1">
              <a:off x="3300" y="2279"/>
              <a:ext cx="984" cy="786"/>
              <a:chOff x="1734" y="2190"/>
              <a:chExt cx="984" cy="786"/>
            </a:xfrm>
          </p:grpSpPr>
          <p:sp>
            <p:nvSpPr>
              <p:cNvPr id="61514" name="Line 74"/>
              <p:cNvSpPr>
                <a:spLocks noChangeShapeType="1"/>
              </p:cNvSpPr>
              <p:nvPr/>
            </p:nvSpPr>
            <p:spPr bwMode="auto">
              <a:xfrm flipV="1">
                <a:off x="1734" y="2304"/>
                <a:ext cx="630" cy="67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515" name="Line 75"/>
              <p:cNvSpPr>
                <a:spLocks noChangeShapeType="1"/>
              </p:cNvSpPr>
              <p:nvPr/>
            </p:nvSpPr>
            <p:spPr bwMode="auto">
              <a:xfrm flipH="1" flipV="1">
                <a:off x="2064" y="2208"/>
                <a:ext cx="300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516" name="Line 76"/>
              <p:cNvSpPr>
                <a:spLocks noChangeShapeType="1"/>
              </p:cNvSpPr>
              <p:nvPr/>
            </p:nvSpPr>
            <p:spPr bwMode="auto">
              <a:xfrm flipV="1">
                <a:off x="2364" y="2190"/>
                <a:ext cx="354" cy="11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61517" name="Text Box 77"/>
            <p:cNvSpPr txBox="1">
              <a:spLocks noChangeArrowheads="1"/>
            </p:cNvSpPr>
            <p:nvPr/>
          </p:nvSpPr>
          <p:spPr bwMode="auto">
            <a:xfrm>
              <a:off x="1907" y="3630"/>
              <a:ext cx="4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b="1" u="none">
                  <a:solidFill>
                    <a:srgbClr val="777777"/>
                  </a:solidFill>
                </a:rPr>
                <a:t>Intron 1</a:t>
              </a:r>
              <a:endParaRPr lang="en-GB" altLang="hu-HU" sz="1200" b="1" u="none">
                <a:solidFill>
                  <a:srgbClr val="777777"/>
                </a:solidFill>
              </a:endParaRPr>
            </a:p>
          </p:txBody>
        </p:sp>
        <p:sp>
          <p:nvSpPr>
            <p:cNvPr id="61518" name="Text Box 78"/>
            <p:cNvSpPr txBox="1">
              <a:spLocks noChangeArrowheads="1"/>
            </p:cNvSpPr>
            <p:nvPr/>
          </p:nvSpPr>
          <p:spPr bwMode="auto">
            <a:xfrm>
              <a:off x="3311" y="3630"/>
              <a:ext cx="4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b="1" u="none">
                  <a:solidFill>
                    <a:srgbClr val="777777"/>
                  </a:solidFill>
                </a:rPr>
                <a:t>Intron 3</a:t>
              </a:r>
              <a:endParaRPr lang="en-GB" altLang="hu-HU" sz="1200" b="1" u="none">
                <a:solidFill>
                  <a:srgbClr val="777777"/>
                </a:solidFill>
              </a:endParaRPr>
            </a:p>
          </p:txBody>
        </p:sp>
        <p:sp>
          <p:nvSpPr>
            <p:cNvPr id="61519" name="Text Box 79"/>
            <p:cNvSpPr txBox="1">
              <a:spLocks noChangeArrowheads="1"/>
            </p:cNvSpPr>
            <p:nvPr/>
          </p:nvSpPr>
          <p:spPr bwMode="auto">
            <a:xfrm>
              <a:off x="2591" y="3630"/>
              <a:ext cx="4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b="1" u="none">
                  <a:solidFill>
                    <a:srgbClr val="777777"/>
                  </a:solidFill>
                </a:rPr>
                <a:t>Intron 2</a:t>
              </a:r>
              <a:endParaRPr lang="en-GB" altLang="hu-HU" sz="1200" b="1" u="none">
                <a:solidFill>
                  <a:srgbClr val="777777"/>
                </a:solidFill>
              </a:endParaRPr>
            </a:p>
          </p:txBody>
        </p:sp>
        <p:sp>
          <p:nvSpPr>
            <p:cNvPr id="61520" name="Rectangle 80"/>
            <p:cNvSpPr>
              <a:spLocks noChangeArrowheads="1"/>
            </p:cNvSpPr>
            <p:nvPr/>
          </p:nvSpPr>
          <p:spPr bwMode="auto">
            <a:xfrm>
              <a:off x="2112" y="3245"/>
              <a:ext cx="72" cy="414"/>
            </a:xfrm>
            <a:prstGeom prst="rect">
              <a:avLst/>
            </a:prstGeom>
            <a:solidFill>
              <a:srgbClr val="FEC8C4"/>
            </a:solidFill>
            <a:ln w="9525">
              <a:solidFill>
                <a:srgbClr val="FEC8C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521" name="Text Box 81"/>
            <p:cNvSpPr txBox="1">
              <a:spLocks noChangeArrowheads="1"/>
            </p:cNvSpPr>
            <p:nvPr/>
          </p:nvSpPr>
          <p:spPr bwMode="auto">
            <a:xfrm>
              <a:off x="1910" y="3411"/>
              <a:ext cx="2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442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522" name="Rectangle 82"/>
            <p:cNvSpPr>
              <a:spLocks noChangeArrowheads="1"/>
            </p:cNvSpPr>
            <p:nvPr/>
          </p:nvSpPr>
          <p:spPr bwMode="auto">
            <a:xfrm>
              <a:off x="2766" y="3245"/>
              <a:ext cx="84" cy="414"/>
            </a:xfrm>
            <a:prstGeom prst="rect">
              <a:avLst/>
            </a:prstGeom>
            <a:solidFill>
              <a:srgbClr val="FEC8C4"/>
            </a:solidFill>
            <a:ln w="9525">
              <a:solidFill>
                <a:srgbClr val="FEC8C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523" name="Rectangle 83"/>
            <p:cNvSpPr>
              <a:spLocks noChangeArrowheads="1"/>
            </p:cNvSpPr>
            <p:nvPr/>
          </p:nvSpPr>
          <p:spPr bwMode="auto">
            <a:xfrm>
              <a:off x="3426" y="3245"/>
              <a:ext cx="240" cy="414"/>
            </a:xfrm>
            <a:prstGeom prst="rect">
              <a:avLst/>
            </a:prstGeom>
            <a:solidFill>
              <a:srgbClr val="FEC8C4"/>
            </a:solidFill>
            <a:ln w="9525">
              <a:solidFill>
                <a:srgbClr val="FEC8C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524" name="Text Box 84"/>
            <p:cNvSpPr txBox="1">
              <a:spLocks noChangeArrowheads="1"/>
            </p:cNvSpPr>
            <p:nvPr/>
          </p:nvSpPr>
          <p:spPr bwMode="auto">
            <a:xfrm>
              <a:off x="3167" y="3411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1947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  <p:sp>
          <p:nvSpPr>
            <p:cNvPr id="61525" name="Text Box 85"/>
            <p:cNvSpPr txBox="1">
              <a:spLocks noChangeArrowheads="1"/>
            </p:cNvSpPr>
            <p:nvPr/>
          </p:nvSpPr>
          <p:spPr bwMode="auto">
            <a:xfrm>
              <a:off x="3589" y="3411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1200" u="none">
                  <a:solidFill>
                    <a:srgbClr val="003366"/>
                  </a:solidFill>
                </a:rPr>
                <a:t>2138</a:t>
              </a:r>
              <a:endParaRPr lang="en-GB" altLang="hu-HU" sz="1200" u="none">
                <a:solidFill>
                  <a:srgbClr val="003366"/>
                </a:solidFill>
              </a:endParaRPr>
            </a:p>
          </p:txBody>
        </p:sp>
      </p:grpSp>
      <p:sp>
        <p:nvSpPr>
          <p:cNvPr id="61526" name="Text Box 86"/>
          <p:cNvSpPr txBox="1">
            <a:spLocks noChangeArrowheads="1"/>
          </p:cNvSpPr>
          <p:nvPr/>
        </p:nvSpPr>
        <p:spPr bwMode="auto">
          <a:xfrm>
            <a:off x="3492500" y="496888"/>
            <a:ext cx="487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 i="1" u="none" dirty="0">
                <a:latin typeface="Arial" panose="020B0604020202020204" pitchFamily="34" charset="0"/>
                <a:cs typeface="Arial" panose="020B0604020202020204" pitchFamily="34" charset="0"/>
              </a:rPr>
              <a:t>Drosophila</a:t>
            </a:r>
            <a:r>
              <a:rPr lang="hu-HU" altLang="hu-HU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mutagenezis</a:t>
            </a:r>
            <a:r>
              <a:rPr lang="hu-HU" altLang="hu-HU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: P elem</a:t>
            </a:r>
            <a:endParaRPr lang="en-US" altLang="hu-HU" sz="2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37600" cy="863600"/>
          </a:xfrm>
        </p:spPr>
        <p:txBody>
          <a:bodyPr/>
          <a:lstStyle/>
          <a:p>
            <a:pPr eaLnBrk="1" hangingPunct="1"/>
            <a:r>
              <a:rPr lang="hu-HU" altLang="hu-HU" sz="2400" b="1" smtClean="0">
                <a:solidFill>
                  <a:schemeClr val="tx1"/>
                </a:solidFill>
              </a:rPr>
              <a:t>Inszerció előállítása P elem mobilizációval</a:t>
            </a:r>
            <a:endParaRPr lang="en-GB" altLang="hu-HU" sz="2400" b="1" smtClean="0">
              <a:solidFill>
                <a:schemeClr val="tx1"/>
              </a:solidFill>
            </a:endParaRP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auto">
          <a:xfrm>
            <a:off x="4427538" y="40767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1130300" y="360680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1866900" y="3429000"/>
            <a:ext cx="2286000" cy="336550"/>
            <a:chOff x="1176" y="2160"/>
            <a:chExt cx="1440" cy="212"/>
          </a:xfrm>
        </p:grpSpPr>
        <p:sp>
          <p:nvSpPr>
            <p:cNvPr id="77847" name="AutoShape 6"/>
            <p:cNvSpPr>
              <a:spLocks noChangeArrowheads="1"/>
            </p:cNvSpPr>
            <p:nvPr/>
          </p:nvSpPr>
          <p:spPr bwMode="auto">
            <a:xfrm>
              <a:off x="1176" y="2184"/>
              <a:ext cx="1440" cy="181"/>
            </a:xfrm>
            <a:prstGeom prst="homePlate">
              <a:avLst>
                <a:gd name="adj" fmla="val 198895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77848" name="Text Box 7"/>
            <p:cNvSpPr txBox="1">
              <a:spLocks noChangeArrowheads="1"/>
            </p:cNvSpPr>
            <p:nvPr/>
          </p:nvSpPr>
          <p:spPr bwMode="auto">
            <a:xfrm>
              <a:off x="1296" y="2160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600"/>
                <a:t>vizsgált gén</a:t>
              </a:r>
              <a:endParaRPr lang="en-GB" altLang="hu-HU" sz="1600"/>
            </a:p>
          </p:txBody>
        </p:sp>
      </p:grpSp>
      <p:grpSp>
        <p:nvGrpSpPr>
          <p:cNvPr id="77830" name="Group 8"/>
          <p:cNvGrpSpPr>
            <a:grpSpLocks/>
          </p:cNvGrpSpPr>
          <p:nvPr/>
        </p:nvGrpSpPr>
        <p:grpSpPr bwMode="auto">
          <a:xfrm>
            <a:off x="4279900" y="2806700"/>
            <a:ext cx="762000" cy="914400"/>
            <a:chOff x="2696" y="1768"/>
            <a:chExt cx="480" cy="576"/>
          </a:xfrm>
        </p:grpSpPr>
        <p:sp>
          <p:nvSpPr>
            <p:cNvPr id="77844" name="AutoShape 9"/>
            <p:cNvSpPr>
              <a:spLocks noChangeArrowheads="1"/>
            </p:cNvSpPr>
            <p:nvPr/>
          </p:nvSpPr>
          <p:spPr bwMode="auto">
            <a:xfrm>
              <a:off x="2840" y="1960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77845" name="Text Box 10"/>
            <p:cNvSpPr txBox="1">
              <a:spLocks noChangeArrowheads="1"/>
            </p:cNvSpPr>
            <p:nvPr/>
          </p:nvSpPr>
          <p:spPr bwMode="auto">
            <a:xfrm>
              <a:off x="2696" y="1768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P elem</a:t>
              </a:r>
              <a:endParaRPr lang="en-GB" altLang="hu-HU" sz="1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846" name="Rectangle 11"/>
            <p:cNvSpPr>
              <a:spLocks noChangeArrowheads="1"/>
            </p:cNvSpPr>
            <p:nvPr/>
          </p:nvSpPr>
          <p:spPr bwMode="auto">
            <a:xfrm>
              <a:off x="2792" y="2200"/>
              <a:ext cx="192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</p:grpSp>
      <p:sp>
        <p:nvSpPr>
          <p:cNvPr id="116748" name="AutoShape 12"/>
          <p:cNvSpPr>
            <a:spLocks noChangeArrowheads="1"/>
          </p:cNvSpPr>
          <p:nvPr/>
        </p:nvSpPr>
        <p:spPr bwMode="auto">
          <a:xfrm>
            <a:off x="6146800" y="2108200"/>
            <a:ext cx="2386013" cy="1117600"/>
          </a:xfrm>
          <a:prstGeom prst="cloudCallout">
            <a:avLst>
              <a:gd name="adj1" fmla="val -83231"/>
              <a:gd name="adj2" fmla="val 49574"/>
            </a:avLst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GB" b="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</a:t>
            </a:r>
            <a:r>
              <a:rPr lang="hu-HU" b="0" dirty="0" err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zpozáz</a:t>
            </a:r>
            <a:endParaRPr lang="en-GB" b="0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77832" name="Group 13"/>
          <p:cNvGrpSpPr>
            <a:grpSpLocks/>
          </p:cNvGrpSpPr>
          <p:nvPr/>
        </p:nvGrpSpPr>
        <p:grpSpPr bwMode="auto">
          <a:xfrm>
            <a:off x="6121400" y="3454400"/>
            <a:ext cx="1981200" cy="304800"/>
            <a:chOff x="3856" y="2176"/>
            <a:chExt cx="1248" cy="192"/>
          </a:xfrm>
        </p:grpSpPr>
        <p:sp>
          <p:nvSpPr>
            <p:cNvPr id="77842" name="AutoShape 14"/>
            <p:cNvSpPr>
              <a:spLocks noChangeArrowheads="1"/>
            </p:cNvSpPr>
            <p:nvPr/>
          </p:nvSpPr>
          <p:spPr bwMode="auto">
            <a:xfrm>
              <a:off x="3880" y="2183"/>
              <a:ext cx="1080" cy="181"/>
            </a:xfrm>
            <a:prstGeom prst="homePlate">
              <a:avLst>
                <a:gd name="adj" fmla="val 1491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77843" name="Text Box 15"/>
            <p:cNvSpPr txBox="1">
              <a:spLocks noChangeArrowheads="1"/>
            </p:cNvSpPr>
            <p:nvPr/>
          </p:nvSpPr>
          <p:spPr bwMode="auto">
            <a:xfrm>
              <a:off x="3856" y="2176"/>
              <a:ext cx="1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400"/>
                <a:t>szomszédos gén</a:t>
              </a:r>
              <a:endParaRPr lang="en-GB" altLang="hu-HU" sz="1400"/>
            </a:p>
          </p:txBody>
        </p:sp>
      </p:grpSp>
      <p:sp>
        <p:nvSpPr>
          <p:cNvPr id="77833" name="Line 16"/>
          <p:cNvSpPr>
            <a:spLocks noChangeShapeType="1"/>
          </p:cNvSpPr>
          <p:nvPr/>
        </p:nvSpPr>
        <p:spPr bwMode="auto">
          <a:xfrm>
            <a:off x="1116013" y="5214938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77834" name="Group 17"/>
          <p:cNvGrpSpPr>
            <a:grpSpLocks/>
          </p:cNvGrpSpPr>
          <p:nvPr/>
        </p:nvGrpSpPr>
        <p:grpSpPr bwMode="auto">
          <a:xfrm>
            <a:off x="1852613" y="5037138"/>
            <a:ext cx="2286000" cy="336550"/>
            <a:chOff x="1176" y="2160"/>
            <a:chExt cx="1440" cy="212"/>
          </a:xfrm>
        </p:grpSpPr>
        <p:sp>
          <p:nvSpPr>
            <p:cNvPr id="77840" name="AutoShape 18"/>
            <p:cNvSpPr>
              <a:spLocks noChangeArrowheads="1"/>
            </p:cNvSpPr>
            <p:nvPr/>
          </p:nvSpPr>
          <p:spPr bwMode="auto">
            <a:xfrm>
              <a:off x="1176" y="2184"/>
              <a:ext cx="1440" cy="181"/>
            </a:xfrm>
            <a:prstGeom prst="homePlate">
              <a:avLst>
                <a:gd name="adj" fmla="val 198895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77841" name="Text Box 19"/>
            <p:cNvSpPr txBox="1">
              <a:spLocks noChangeArrowheads="1"/>
            </p:cNvSpPr>
            <p:nvPr/>
          </p:nvSpPr>
          <p:spPr bwMode="auto">
            <a:xfrm>
              <a:off x="1296" y="2160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GB" altLang="hu-HU" sz="1600"/>
            </a:p>
          </p:txBody>
        </p:sp>
      </p:grpSp>
      <p:sp>
        <p:nvSpPr>
          <p:cNvPr id="77835" name="AutoShape 20"/>
          <p:cNvSpPr>
            <a:spLocks noChangeArrowheads="1"/>
          </p:cNvSpPr>
          <p:nvPr/>
        </p:nvSpPr>
        <p:spPr bwMode="auto">
          <a:xfrm>
            <a:off x="6145213" y="5073650"/>
            <a:ext cx="1714500" cy="287338"/>
          </a:xfrm>
          <a:prstGeom prst="homePlate">
            <a:avLst>
              <a:gd name="adj" fmla="val 149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7836" name="Rectangle 21"/>
          <p:cNvSpPr>
            <a:spLocks noChangeArrowheads="1"/>
          </p:cNvSpPr>
          <p:nvPr/>
        </p:nvSpPr>
        <p:spPr bwMode="auto">
          <a:xfrm>
            <a:off x="2987675" y="5072063"/>
            <a:ext cx="288925" cy="2952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7837" name="AutoShape 22"/>
          <p:cNvSpPr>
            <a:spLocks noChangeArrowheads="1"/>
          </p:cNvSpPr>
          <p:nvPr/>
        </p:nvSpPr>
        <p:spPr bwMode="auto">
          <a:xfrm>
            <a:off x="2971800" y="5508625"/>
            <a:ext cx="3048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7838" name="Text Box 23"/>
          <p:cNvSpPr txBox="1">
            <a:spLocks noChangeArrowheads="1"/>
          </p:cNvSpPr>
          <p:nvPr/>
        </p:nvSpPr>
        <p:spPr bwMode="auto">
          <a:xfrm>
            <a:off x="2411413" y="566102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latin typeface="Times New Roman" panose="02020603050405020304" pitchFamily="18" charset="0"/>
              </a:rPr>
              <a:t>PCR primer: szekvenálás</a:t>
            </a:r>
            <a:endParaRPr lang="en-GB" altLang="hu-HU" sz="1800">
              <a:latin typeface="Times New Roman" panose="02020603050405020304" pitchFamily="18" charset="0"/>
            </a:endParaRPr>
          </a:p>
        </p:txBody>
      </p:sp>
      <p:sp>
        <p:nvSpPr>
          <p:cNvPr id="77839" name="AutoShape 24"/>
          <p:cNvSpPr>
            <a:spLocks noChangeArrowheads="1"/>
          </p:cNvSpPr>
          <p:nvPr/>
        </p:nvSpPr>
        <p:spPr bwMode="auto">
          <a:xfrm flipH="1">
            <a:off x="2700338" y="3933825"/>
            <a:ext cx="1727200" cy="215900"/>
          </a:xfrm>
          <a:prstGeom prst="curvedUpArrow">
            <a:avLst>
              <a:gd name="adj1" fmla="val 160000"/>
              <a:gd name="adj2" fmla="val 3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25538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37600" cy="863600"/>
          </a:xfrm>
        </p:spPr>
        <p:txBody>
          <a:bodyPr/>
          <a:lstStyle/>
          <a:p>
            <a:pPr eaLnBrk="1" hangingPunct="1"/>
            <a:r>
              <a:rPr lang="hu-HU" altLang="hu-HU" sz="2400" b="1" dirty="0" err="1" smtClean="0">
                <a:solidFill>
                  <a:schemeClr val="tx1"/>
                </a:solidFill>
              </a:rPr>
              <a:t>Deléció</a:t>
            </a:r>
            <a:r>
              <a:rPr lang="hu-HU" altLang="hu-HU" sz="2400" b="1" dirty="0" smtClean="0">
                <a:solidFill>
                  <a:schemeClr val="tx1"/>
                </a:solidFill>
              </a:rPr>
              <a:t> előállítása P elem </a:t>
            </a:r>
            <a:r>
              <a:rPr lang="hu-HU" altLang="hu-HU" sz="2400" b="1" u="sng" dirty="0" err="1" smtClean="0">
                <a:solidFill>
                  <a:schemeClr val="tx1"/>
                </a:solidFill>
              </a:rPr>
              <a:t>re</a:t>
            </a:r>
            <a:r>
              <a:rPr lang="hu-HU" altLang="hu-HU" sz="2400" b="1" dirty="0" err="1" smtClean="0">
                <a:solidFill>
                  <a:schemeClr val="tx1"/>
                </a:solidFill>
              </a:rPr>
              <a:t>mobilizációval</a:t>
            </a:r>
            <a:endParaRPr lang="en-GB" altLang="hu-HU" sz="2400" b="1" dirty="0" smtClean="0">
              <a:solidFill>
                <a:schemeClr val="tx1"/>
              </a:solidFill>
            </a:endParaRPr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2717800" y="4005263"/>
            <a:ext cx="1998663" cy="173037"/>
          </a:xfrm>
          <a:prstGeom prst="leftRightArrow">
            <a:avLst>
              <a:gd name="adj1" fmla="val 50000"/>
              <a:gd name="adj2" fmla="val 231010"/>
            </a:avLst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4375150" y="4627563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grpSp>
        <p:nvGrpSpPr>
          <p:cNvPr id="78853" name="Group 5"/>
          <p:cNvGrpSpPr>
            <a:grpSpLocks/>
          </p:cNvGrpSpPr>
          <p:nvPr/>
        </p:nvGrpSpPr>
        <p:grpSpPr bwMode="auto">
          <a:xfrm>
            <a:off x="1187450" y="5257800"/>
            <a:ext cx="4210050" cy="287338"/>
            <a:chOff x="748" y="3312"/>
            <a:chExt cx="2652" cy="181"/>
          </a:xfrm>
        </p:grpSpPr>
        <p:sp>
          <p:nvSpPr>
            <p:cNvPr id="78877" name="Rectangle 6"/>
            <p:cNvSpPr>
              <a:spLocks noChangeArrowheads="1"/>
            </p:cNvSpPr>
            <p:nvPr/>
          </p:nvSpPr>
          <p:spPr bwMode="auto">
            <a:xfrm>
              <a:off x="1212" y="3312"/>
              <a:ext cx="768" cy="181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78878" name="Line 7"/>
            <p:cNvSpPr>
              <a:spLocks noChangeShapeType="1"/>
            </p:cNvSpPr>
            <p:nvPr/>
          </p:nvSpPr>
          <p:spPr bwMode="auto">
            <a:xfrm flipH="1">
              <a:off x="748" y="3396"/>
              <a:ext cx="472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8879" name="Line 8"/>
            <p:cNvSpPr>
              <a:spLocks noChangeShapeType="1"/>
            </p:cNvSpPr>
            <p:nvPr/>
          </p:nvSpPr>
          <p:spPr bwMode="auto">
            <a:xfrm>
              <a:off x="1988" y="3396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8880" name="AutoShape 9"/>
            <p:cNvSpPr>
              <a:spLocks noChangeArrowheads="1"/>
            </p:cNvSpPr>
            <p:nvPr/>
          </p:nvSpPr>
          <p:spPr bwMode="auto">
            <a:xfrm>
              <a:off x="2584" y="3312"/>
              <a:ext cx="816" cy="181"/>
            </a:xfrm>
            <a:prstGeom prst="homePlate">
              <a:avLst>
                <a:gd name="adj" fmla="val 11270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</p:grpSp>
      <p:sp>
        <p:nvSpPr>
          <p:cNvPr id="78854" name="Line 10"/>
          <p:cNvSpPr>
            <a:spLocks noChangeShapeType="1"/>
          </p:cNvSpPr>
          <p:nvPr/>
        </p:nvSpPr>
        <p:spPr bwMode="auto">
          <a:xfrm>
            <a:off x="6067425" y="5295900"/>
            <a:ext cx="0" cy="209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8855" name="Line 11"/>
          <p:cNvSpPr>
            <a:spLocks noChangeShapeType="1"/>
          </p:cNvSpPr>
          <p:nvPr/>
        </p:nvSpPr>
        <p:spPr bwMode="auto">
          <a:xfrm>
            <a:off x="5956300" y="53975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78856" name="Group 12"/>
          <p:cNvGrpSpPr>
            <a:grpSpLocks/>
          </p:cNvGrpSpPr>
          <p:nvPr/>
        </p:nvGrpSpPr>
        <p:grpSpPr bwMode="auto">
          <a:xfrm>
            <a:off x="6699250" y="5235575"/>
            <a:ext cx="1441450" cy="290513"/>
            <a:chOff x="4220" y="3298"/>
            <a:chExt cx="908" cy="183"/>
          </a:xfrm>
        </p:grpSpPr>
        <p:sp>
          <p:nvSpPr>
            <p:cNvPr id="78874" name="AutoShape 13"/>
            <p:cNvSpPr>
              <a:spLocks noChangeArrowheads="1"/>
            </p:cNvSpPr>
            <p:nvPr/>
          </p:nvSpPr>
          <p:spPr bwMode="auto">
            <a:xfrm>
              <a:off x="4220" y="3300"/>
              <a:ext cx="576" cy="181"/>
            </a:xfrm>
            <a:prstGeom prst="homePlate">
              <a:avLst>
                <a:gd name="adj" fmla="val 79558"/>
              </a:avLst>
            </a:prstGeom>
            <a:solidFill>
              <a:schemeClr val="hlink"/>
            </a:solidFill>
            <a:ln w="2540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78875" name="Rectangle 14"/>
            <p:cNvSpPr>
              <a:spLocks noChangeArrowheads="1"/>
            </p:cNvSpPr>
            <p:nvPr/>
          </p:nvSpPr>
          <p:spPr bwMode="auto">
            <a:xfrm>
              <a:off x="4936" y="3298"/>
              <a:ext cx="192" cy="181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cxnSp>
          <p:nvCxnSpPr>
            <p:cNvPr id="78876" name="AutoShape 15"/>
            <p:cNvCxnSpPr>
              <a:cxnSpLocks noChangeShapeType="1"/>
              <a:stCxn id="78874" idx="3"/>
              <a:endCxn id="78875" idx="1"/>
            </p:cNvCxnSpPr>
            <p:nvPr/>
          </p:nvCxnSpPr>
          <p:spPr bwMode="auto">
            <a:xfrm flipV="1">
              <a:off x="4804" y="3389"/>
              <a:ext cx="132" cy="2"/>
            </a:xfrm>
            <a:prstGeom prst="straightConnector1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8857" name="Line 16"/>
          <p:cNvSpPr>
            <a:spLocks noChangeShapeType="1"/>
          </p:cNvSpPr>
          <p:nvPr/>
        </p:nvSpPr>
        <p:spPr bwMode="auto">
          <a:xfrm>
            <a:off x="1130300" y="360680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78858" name="Group 17"/>
          <p:cNvGrpSpPr>
            <a:grpSpLocks/>
          </p:cNvGrpSpPr>
          <p:nvPr/>
        </p:nvGrpSpPr>
        <p:grpSpPr bwMode="auto">
          <a:xfrm>
            <a:off x="1866900" y="3429000"/>
            <a:ext cx="2286000" cy="336550"/>
            <a:chOff x="1176" y="2160"/>
            <a:chExt cx="1440" cy="212"/>
          </a:xfrm>
        </p:grpSpPr>
        <p:sp>
          <p:nvSpPr>
            <p:cNvPr id="78872" name="AutoShape 18"/>
            <p:cNvSpPr>
              <a:spLocks noChangeArrowheads="1"/>
            </p:cNvSpPr>
            <p:nvPr/>
          </p:nvSpPr>
          <p:spPr bwMode="auto">
            <a:xfrm>
              <a:off x="1176" y="2184"/>
              <a:ext cx="1440" cy="181"/>
            </a:xfrm>
            <a:prstGeom prst="homePlate">
              <a:avLst>
                <a:gd name="adj" fmla="val 198895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78873" name="Text Box 19"/>
            <p:cNvSpPr txBox="1">
              <a:spLocks noChangeArrowheads="1"/>
            </p:cNvSpPr>
            <p:nvPr/>
          </p:nvSpPr>
          <p:spPr bwMode="auto">
            <a:xfrm>
              <a:off x="1296" y="2160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600"/>
                <a:t>vizsgált gén</a:t>
              </a:r>
              <a:endParaRPr lang="en-GB" altLang="hu-HU" sz="1600"/>
            </a:p>
          </p:txBody>
        </p:sp>
      </p:grpSp>
      <p:sp>
        <p:nvSpPr>
          <p:cNvPr id="78859" name="AutoShape 20"/>
          <p:cNvSpPr>
            <a:spLocks noChangeArrowheads="1"/>
          </p:cNvSpPr>
          <p:nvPr/>
        </p:nvSpPr>
        <p:spPr bwMode="auto">
          <a:xfrm>
            <a:off x="4508500" y="31115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8860" name="Text Box 21"/>
          <p:cNvSpPr txBox="1">
            <a:spLocks noChangeArrowheads="1"/>
          </p:cNvSpPr>
          <p:nvPr/>
        </p:nvSpPr>
        <p:spPr bwMode="auto">
          <a:xfrm>
            <a:off x="4211638" y="2636838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FF0000"/>
                </a:solidFill>
                <a:latin typeface="Times New Roman" panose="02020603050405020304" pitchFamily="18" charset="0"/>
              </a:rPr>
              <a:t>P elem</a:t>
            </a:r>
            <a:endParaRPr lang="en-GB" altLang="hu-HU" sz="1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61" name="Rectangle 22"/>
          <p:cNvSpPr>
            <a:spLocks noChangeArrowheads="1"/>
          </p:cNvSpPr>
          <p:nvPr/>
        </p:nvSpPr>
        <p:spPr bwMode="auto">
          <a:xfrm>
            <a:off x="4432300" y="3492500"/>
            <a:ext cx="3048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17783" name="AutoShape 23"/>
          <p:cNvSpPr>
            <a:spLocks noChangeArrowheads="1"/>
          </p:cNvSpPr>
          <p:nvPr/>
        </p:nvSpPr>
        <p:spPr bwMode="auto">
          <a:xfrm>
            <a:off x="6146800" y="2108200"/>
            <a:ext cx="2312988" cy="1117600"/>
          </a:xfrm>
          <a:prstGeom prst="cloudCallout">
            <a:avLst>
              <a:gd name="adj1" fmla="val -83231"/>
              <a:gd name="adj2" fmla="val 49574"/>
            </a:avLst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GB" b="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</a:t>
            </a:r>
            <a:r>
              <a:rPr lang="hu-HU" b="0" dirty="0" err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zpozáz</a:t>
            </a:r>
            <a:endParaRPr lang="en-GB" b="0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78863" name="Group 24"/>
          <p:cNvGrpSpPr>
            <a:grpSpLocks/>
          </p:cNvGrpSpPr>
          <p:nvPr/>
        </p:nvGrpSpPr>
        <p:grpSpPr bwMode="auto">
          <a:xfrm>
            <a:off x="6121400" y="3454400"/>
            <a:ext cx="1981200" cy="304800"/>
            <a:chOff x="3856" y="2176"/>
            <a:chExt cx="1248" cy="192"/>
          </a:xfrm>
        </p:grpSpPr>
        <p:sp>
          <p:nvSpPr>
            <p:cNvPr id="78870" name="AutoShape 25"/>
            <p:cNvSpPr>
              <a:spLocks noChangeArrowheads="1"/>
            </p:cNvSpPr>
            <p:nvPr/>
          </p:nvSpPr>
          <p:spPr bwMode="auto">
            <a:xfrm>
              <a:off x="3880" y="2183"/>
              <a:ext cx="1080" cy="181"/>
            </a:xfrm>
            <a:prstGeom prst="homePlate">
              <a:avLst>
                <a:gd name="adj" fmla="val 1491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78871" name="Text Box 26"/>
            <p:cNvSpPr txBox="1">
              <a:spLocks noChangeArrowheads="1"/>
            </p:cNvSpPr>
            <p:nvPr/>
          </p:nvSpPr>
          <p:spPr bwMode="auto">
            <a:xfrm>
              <a:off x="3856" y="2176"/>
              <a:ext cx="1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400"/>
                <a:t>szomszédos gén</a:t>
              </a:r>
              <a:endParaRPr lang="en-GB" altLang="hu-HU" sz="1400"/>
            </a:p>
          </p:txBody>
        </p:sp>
      </p:grpSp>
      <p:sp>
        <p:nvSpPr>
          <p:cNvPr id="78864" name="Line 27"/>
          <p:cNvSpPr>
            <a:spLocks noChangeShapeType="1"/>
          </p:cNvSpPr>
          <p:nvPr/>
        </p:nvSpPr>
        <p:spPr bwMode="auto">
          <a:xfrm>
            <a:off x="5364163" y="53895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3203575" y="4141788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deléció</a:t>
            </a:r>
          </a:p>
        </p:txBody>
      </p:sp>
      <p:sp>
        <p:nvSpPr>
          <p:cNvPr id="78866" name="Line 29"/>
          <p:cNvSpPr>
            <a:spLocks noChangeShapeType="1"/>
          </p:cNvSpPr>
          <p:nvPr/>
        </p:nvSpPr>
        <p:spPr bwMode="auto">
          <a:xfrm>
            <a:off x="2700338" y="4076700"/>
            <a:ext cx="4318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8867" name="Line 30"/>
          <p:cNvSpPr>
            <a:spLocks noChangeShapeType="1"/>
          </p:cNvSpPr>
          <p:nvPr/>
        </p:nvSpPr>
        <p:spPr bwMode="auto">
          <a:xfrm flipH="1">
            <a:off x="3419475" y="4076700"/>
            <a:ext cx="13684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8868" name="Line 31"/>
          <p:cNvSpPr>
            <a:spLocks noChangeShapeType="1"/>
          </p:cNvSpPr>
          <p:nvPr/>
        </p:nvSpPr>
        <p:spPr bwMode="auto">
          <a:xfrm>
            <a:off x="2700338" y="29972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4716463" y="29972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8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648</Words>
  <Application>Microsoft Office PowerPoint</Application>
  <PresentationFormat>Diavetítés a képernyőre (4:3 oldalarány)</PresentationFormat>
  <Paragraphs>180</Paragraphs>
  <Slides>54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54</vt:i4>
      </vt:variant>
    </vt:vector>
  </HeadingPairs>
  <TitlesOfParts>
    <vt:vector size="62" baseType="lpstr">
      <vt:lpstr>Arial</vt:lpstr>
      <vt:lpstr>Arial Black</vt:lpstr>
      <vt:lpstr>Arial Narrow</vt:lpstr>
      <vt:lpstr>Calibri</vt:lpstr>
      <vt:lpstr>Times New Roman</vt:lpstr>
      <vt:lpstr>Wingdings</vt:lpstr>
      <vt:lpstr>Office-téma</vt:lpstr>
      <vt:lpstr>Image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Inszerció előállítása P elem mobilizációval</vt:lpstr>
      <vt:lpstr>Deléció előállítása P elem remobilizációval</vt:lpstr>
      <vt:lpstr>Deléciós mutánsok azonosítása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Vellai Tibor</dc:creator>
  <cp:lastModifiedBy>Vellai Tibor</cp:lastModifiedBy>
  <cp:revision>42</cp:revision>
  <dcterms:created xsi:type="dcterms:W3CDTF">2014-12-08T05:26:12Z</dcterms:created>
  <dcterms:modified xsi:type="dcterms:W3CDTF">2017-11-23T06:45:25Z</dcterms:modified>
</cp:coreProperties>
</file>