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87" r:id="rId2"/>
    <p:sldId id="342" r:id="rId3"/>
    <p:sldId id="370" r:id="rId4"/>
    <p:sldId id="368" r:id="rId5"/>
    <p:sldId id="364" r:id="rId6"/>
    <p:sldId id="366" r:id="rId7"/>
    <p:sldId id="365" r:id="rId8"/>
    <p:sldId id="367" r:id="rId9"/>
    <p:sldId id="363" r:id="rId10"/>
    <p:sldId id="362" r:id="rId11"/>
    <p:sldId id="343" r:id="rId12"/>
    <p:sldId id="344" r:id="rId13"/>
    <p:sldId id="356" r:id="rId14"/>
    <p:sldId id="357" r:id="rId15"/>
    <p:sldId id="358" r:id="rId16"/>
    <p:sldId id="288" r:id="rId17"/>
    <p:sldId id="289" r:id="rId18"/>
    <p:sldId id="298" r:id="rId19"/>
    <p:sldId id="297" r:id="rId20"/>
    <p:sldId id="299" r:id="rId21"/>
    <p:sldId id="331" r:id="rId22"/>
    <p:sldId id="332" r:id="rId23"/>
    <p:sldId id="301" r:id="rId24"/>
    <p:sldId id="302" r:id="rId25"/>
    <p:sldId id="303" r:id="rId26"/>
    <p:sldId id="304" r:id="rId27"/>
    <p:sldId id="305" r:id="rId28"/>
    <p:sldId id="295" r:id="rId29"/>
    <p:sldId id="369" r:id="rId30"/>
    <p:sldId id="290" r:id="rId31"/>
    <p:sldId id="291" r:id="rId32"/>
    <p:sldId id="292" r:id="rId33"/>
    <p:sldId id="293" r:id="rId34"/>
    <p:sldId id="306" r:id="rId35"/>
    <p:sldId id="307" r:id="rId36"/>
    <p:sldId id="350" r:id="rId37"/>
    <p:sldId id="308" r:id="rId38"/>
    <p:sldId id="309" r:id="rId39"/>
    <p:sldId id="333" r:id="rId40"/>
    <p:sldId id="347" r:id="rId41"/>
    <p:sldId id="310" r:id="rId42"/>
    <p:sldId id="348" r:id="rId43"/>
    <p:sldId id="334" r:id="rId44"/>
    <p:sldId id="311" r:id="rId45"/>
    <p:sldId id="312" r:id="rId46"/>
    <p:sldId id="349" r:id="rId47"/>
    <p:sldId id="313" r:id="rId48"/>
    <p:sldId id="314" r:id="rId49"/>
    <p:sldId id="315" r:id="rId50"/>
    <p:sldId id="345" r:id="rId51"/>
    <p:sldId id="351" r:id="rId52"/>
    <p:sldId id="352" r:id="rId53"/>
    <p:sldId id="346" r:id="rId54"/>
    <p:sldId id="353" r:id="rId55"/>
    <p:sldId id="354" r:id="rId56"/>
    <p:sldId id="371" r:id="rId57"/>
    <p:sldId id="372" r:id="rId58"/>
    <p:sldId id="316" r:id="rId59"/>
    <p:sldId id="317" r:id="rId60"/>
    <p:sldId id="318" r:id="rId61"/>
    <p:sldId id="319" r:id="rId62"/>
    <p:sldId id="355" r:id="rId63"/>
    <p:sldId id="320" r:id="rId64"/>
    <p:sldId id="340" r:id="rId65"/>
    <p:sldId id="321" r:id="rId66"/>
    <p:sldId id="337" r:id="rId67"/>
    <p:sldId id="322" r:id="rId68"/>
    <p:sldId id="323" r:id="rId69"/>
    <p:sldId id="324" r:id="rId70"/>
    <p:sldId id="325" r:id="rId71"/>
    <p:sldId id="330" r:id="rId72"/>
    <p:sldId id="326" r:id="rId73"/>
    <p:sldId id="327" r:id="rId74"/>
    <p:sldId id="328" r:id="rId75"/>
    <p:sldId id="329" r:id="rId76"/>
    <p:sldId id="341" r:id="rId77"/>
    <p:sldId id="359" r:id="rId78"/>
    <p:sldId id="360" r:id="rId7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737" autoAdjust="0"/>
  </p:normalViewPr>
  <p:slideViewPr>
    <p:cSldViewPr>
      <p:cViewPr varScale="1">
        <p:scale>
          <a:sx n="67" d="100"/>
          <a:sy n="67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EC60C-C119-41C9-8EF5-DB6C54402DED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767FB-02B6-4541-9262-FDC0D89B0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43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2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46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44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3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13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0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02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11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22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21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47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9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AA02-9C53-4A07-A54E-E08A79F13295}" type="datetimeFigureOut">
              <a:rPr lang="hu-HU" smtClean="0"/>
              <a:t>2016. 11. 21.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6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en.wikipedia.org/wiki/RN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en.wikipedia.org/wiki/Next-generation_sequencing" TargetMode="Externa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genome-mirror.duhs.duke.edu/encode/dataSummaryMou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cus_(genetics)" TargetMode="External"/><Relationship Id="rId2" Type="http://schemas.openxmlformats.org/officeDocument/2006/relationships/hyperlink" Target="https://en.wikipedia.org/wiki/Chromat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hyperlink" Target="https://en.wikipedia.org/wiki/Nucleotide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en.wikipedia.org/wiki/DNase_I" TargetMode="External"/><Relationship Id="rId5" Type="http://schemas.openxmlformats.org/officeDocument/2006/relationships/hyperlink" Target="https://en.wikipedia.org/wiki/DNase_I_hypersensitive_site" TargetMode="Externa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_microarray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NA_sequencing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s://en.wikipedia.org/wiki/Chromatin_immunoprecipitatio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en.wikipedia.org/wiki/DNA" TargetMode="External"/><Relationship Id="rId5" Type="http://schemas.openxmlformats.org/officeDocument/2006/relationships/hyperlink" Target="https://en.wikipedia.org/wiki/Protein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8.wmf"/><Relationship Id="rId9" Type="http://schemas.openxmlformats.org/officeDocument/2006/relationships/hyperlink" Target="https://en.wikipedia.org/wiki/Binding_site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" TargetMode="External"/><Relationship Id="rId2" Type="http://schemas.openxmlformats.org/officeDocument/2006/relationships/hyperlink" Target="https://en.wikipedia.org/wiki/Bisulfit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hyperlink" Target="https://en.wikipedia.org/wiki/Methylation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Chromatin_proximity_ligation&amp;action=edit&amp;redlink=1" TargetMode="External"/><Relationship Id="rId7" Type="http://schemas.openxmlformats.org/officeDocument/2006/relationships/image" Target="../media/image108.gif"/><Relationship Id="rId2" Type="http://schemas.openxmlformats.org/officeDocument/2006/relationships/hyperlink" Target="https://en.wikipedia.org/wiki/Chromatin_immunoprecipi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hromatin" TargetMode="External"/><Relationship Id="rId5" Type="http://schemas.openxmlformats.org/officeDocument/2006/relationships/hyperlink" Target="https://en.wikipedia.org/wiki/DNA_sequencing#Next-generation_methods" TargetMode="External"/><Relationship Id="rId4" Type="http://schemas.openxmlformats.org/officeDocument/2006/relationships/hyperlink" Target="https://en.wikipedia.org/wiki/Paired-End_Tags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emf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lymerase_chain_reaction" TargetMode="Externa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hyperlink" Target="https://en.wikipedia.org/wiki/R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32962" y="2375009"/>
            <a:ext cx="77307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</a:p>
          <a:p>
            <a:pPr algn="ctr"/>
            <a:endParaRPr lang="hu-HU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yclopedia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lements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740352" y="6525344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smtClean="0"/>
              <a:t>2016.11.21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79512" y="4941168"/>
            <a:ext cx="872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0"/>
            <a:ext cx="4356127" cy="120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04664"/>
            <a:ext cx="2841426" cy="20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896"/>
            <a:ext cx="9116287" cy="5301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42701"/>
              </p:ext>
            </p:extLst>
          </p:nvPr>
        </p:nvGraphicFramePr>
        <p:xfrm>
          <a:off x="0" y="0"/>
          <a:ext cx="1403648" cy="111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4" imgW="1180800" imgH="939600" progId="Photoshop.Image.12">
                  <p:embed/>
                </p:oleObj>
              </mc:Choice>
              <mc:Fallback>
                <p:oleObj name="Image" r:id="rId4" imgW="1180800" imgH="93960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03648" cy="1116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581944" y="44624"/>
            <a:ext cx="745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b="1" dirty="0"/>
              <a:t>RNA sequencing</a:t>
            </a:r>
            <a:r>
              <a:rPr lang="en-US" sz="2000" dirty="0"/>
              <a:t>), also called </a:t>
            </a:r>
            <a:r>
              <a:rPr lang="en-US" sz="2000" b="1" dirty="0"/>
              <a:t>whole transcriptome shotgun </a:t>
            </a:r>
            <a:r>
              <a:rPr lang="en-US" sz="2000" b="1" dirty="0" err="1" smtClean="0"/>
              <a:t>sequencin</a:t>
            </a:r>
            <a:r>
              <a:rPr lang="hu-HU" sz="2000" b="1" dirty="0" smtClean="0"/>
              <a:t>g</a:t>
            </a:r>
            <a:r>
              <a:rPr lang="en-US" sz="2000" dirty="0" smtClean="0"/>
              <a:t>, </a:t>
            </a:r>
            <a:r>
              <a:rPr lang="en-US" sz="2000" dirty="0"/>
              <a:t>uses </a:t>
            </a:r>
            <a:r>
              <a:rPr lang="en-US" sz="2000" dirty="0">
                <a:hlinkClick r:id="rId6" tooltip="Next-generation sequencing"/>
              </a:rPr>
              <a:t>next-generation </a:t>
            </a:r>
            <a:r>
              <a:rPr lang="en-US" sz="2000" dirty="0" smtClean="0">
                <a:hlinkClick r:id="rId6" tooltip="Next-generation sequencing"/>
              </a:rPr>
              <a:t>sequencing</a:t>
            </a:r>
            <a:r>
              <a:rPr lang="en-US" sz="2000" dirty="0" smtClean="0"/>
              <a:t> </a:t>
            </a:r>
            <a:r>
              <a:rPr lang="en-US" sz="2000" dirty="0"/>
              <a:t>to reveal the presence and quantity of </a:t>
            </a:r>
            <a:r>
              <a:rPr lang="en-US" sz="2000" dirty="0">
                <a:hlinkClick r:id="rId7" tooltip="RNA"/>
              </a:rPr>
              <a:t>RNA</a:t>
            </a:r>
            <a:r>
              <a:rPr lang="en-US" sz="2000" dirty="0"/>
              <a:t> in a biological sample at a given moment in </a:t>
            </a:r>
            <a:r>
              <a:rPr lang="en-US" sz="2000" dirty="0" smtClean="0"/>
              <a:t>time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"/>
            <a:ext cx="4283968" cy="371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 </a:t>
            </a:r>
            <a:r>
              <a:rPr lang="en-US" sz="2400" dirty="0" smtClean="0"/>
              <a:t>ENCODE </a:t>
            </a:r>
            <a:r>
              <a:rPr lang="en-US" sz="2400" dirty="0"/>
              <a:t>Consortium is an international collaboration of research groups funded by the </a:t>
            </a:r>
            <a:r>
              <a:rPr lang="en-US" sz="2400" u="sng" dirty="0"/>
              <a:t>National Human Genome Research Institute </a:t>
            </a: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NHGRI</a:t>
            </a:r>
            <a:r>
              <a:rPr lang="en-US" sz="2400" dirty="0"/>
              <a:t>). </a:t>
            </a:r>
            <a:endParaRPr lang="hu-HU" sz="2400" dirty="0" smtClean="0"/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/>
              <a:t>The goal of ENCODE is to build </a:t>
            </a:r>
            <a:r>
              <a:rPr lang="en-US" sz="2400" b="1" u="sng" dirty="0">
                <a:solidFill>
                  <a:srgbClr val="FF0000"/>
                </a:solidFill>
              </a:rPr>
              <a:t>a comprehensive </a:t>
            </a:r>
            <a:r>
              <a:rPr lang="en-US" sz="2400" b="1" u="sng" dirty="0" smtClean="0">
                <a:solidFill>
                  <a:srgbClr val="FF0000"/>
                </a:solidFill>
              </a:rPr>
              <a:t>list </a:t>
            </a:r>
            <a:r>
              <a:rPr lang="en-US" sz="2400" b="1" u="sng" dirty="0">
                <a:solidFill>
                  <a:srgbClr val="FF0000"/>
                </a:solidFill>
              </a:rPr>
              <a:t>of functional elements in the human genome</a:t>
            </a:r>
            <a:r>
              <a:rPr lang="en-US" sz="2400" dirty="0"/>
              <a:t>, including elements that act at the protein and RNA levels, and regulatory elements that control cells and circumstances in which a gene is </a:t>
            </a:r>
            <a:r>
              <a:rPr lang="en-US" sz="2400" dirty="0" smtClean="0"/>
              <a:t>active</a:t>
            </a:r>
            <a:r>
              <a:rPr lang="hu-HU" sz="2400" dirty="0" smtClean="0"/>
              <a:t>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are now available for the entire human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ENCODE data are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http://genome-mirror.duhs.duke.edu/ENCODE/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37112"/>
            <a:ext cx="1728192" cy="149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52128"/>
            <a:ext cx="6070102" cy="5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2068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complement the human ENCODE data, Mouse ENCODE experiments are currently underway. Early access to this data is available on the Mouse mm9/NCBI37 browser at the UCSC preview site.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Mouse ENCODE Data Summary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lists experiments that are planned or in progress.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" y="3518133"/>
            <a:ext cx="3783072" cy="33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3059832" y="3518133"/>
            <a:ext cx="6087616" cy="3343275"/>
            <a:chOff x="3059832" y="3518133"/>
            <a:chExt cx="6087616" cy="334327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518133"/>
              <a:ext cx="594360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Jobbra nyíl 2"/>
            <p:cNvSpPr/>
            <p:nvPr/>
          </p:nvSpPr>
          <p:spPr>
            <a:xfrm>
              <a:off x="3059832" y="5013176"/>
              <a:ext cx="576064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51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188640"/>
            <a:ext cx="743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modENCODE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Organism Encyclopedia of DNA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7338"/>
            <a:ext cx="6800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08" y="1977082"/>
            <a:ext cx="812676" cy="8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678633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5536" y="6453336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let-2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7313"/>
            <a:ext cx="6779148" cy="56706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05979" y="2805113"/>
            <a:ext cx="8881272" cy="1732831"/>
            <a:chOff x="692438" y="3160068"/>
            <a:chExt cx="8188834" cy="137787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8" y="3160069"/>
              <a:ext cx="8188834" cy="1377875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3160068"/>
              <a:ext cx="852888" cy="68893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3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19200" cy="17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9" y="2564904"/>
            <a:ext cx="7838371" cy="3600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18127" y="6165304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splicing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332656"/>
            <a:ext cx="85415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2283718"/>
            <a:ext cx="3674054" cy="28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85908"/>
            <a:ext cx="249456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5589240"/>
            <a:ext cx="427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(TSS)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267744" y="692696"/>
            <a:ext cx="6837734" cy="5977965"/>
            <a:chOff x="2990850" y="1718994"/>
            <a:chExt cx="5829622" cy="495166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1718994"/>
              <a:ext cx="5829622" cy="49516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églalap 2"/>
            <p:cNvSpPr/>
            <p:nvPr/>
          </p:nvSpPr>
          <p:spPr>
            <a:xfrm>
              <a:off x="2990850" y="1718994"/>
              <a:ext cx="357014" cy="34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87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30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Organization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genetic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material</a:t>
            </a:r>
            <a:endParaRPr lang="hu-H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67988" y="4149080"/>
            <a:ext cx="297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DNA –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molecule</a:t>
            </a:r>
            <a:r>
              <a:rPr lang="hu-HU" sz="2000" b="1" dirty="0" smtClean="0"/>
              <a:t> of life</a:t>
            </a:r>
            <a:endParaRPr lang="hu-H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44" y="1217513"/>
            <a:ext cx="1524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4967" y="1217513"/>
            <a:ext cx="1842721" cy="2828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4355976" y="1217513"/>
            <a:ext cx="4104456" cy="3331677"/>
            <a:chOff x="4355976" y="1217513"/>
            <a:chExt cx="4104456" cy="333167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17513"/>
              <a:ext cx="3168352" cy="282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6116060" y="4149080"/>
              <a:ext cx="158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chromosome</a:t>
              </a:r>
              <a:endParaRPr lang="hu-HU" sz="2000" b="1" dirty="0"/>
            </a:p>
          </p:txBody>
        </p:sp>
        <p:sp>
          <p:nvSpPr>
            <p:cNvPr id="5" name="Jobbra nyíl 4"/>
            <p:cNvSpPr/>
            <p:nvPr/>
          </p:nvSpPr>
          <p:spPr>
            <a:xfrm>
              <a:off x="4355976" y="2492896"/>
              <a:ext cx="57606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4804943" y="836712"/>
            <a:ext cx="358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Emberi (férfi) kromoszóma szett</a:t>
            </a:r>
            <a:endParaRPr lang="hu-HU" sz="2000" b="1" dirty="0">
              <a:solidFill>
                <a:schemeClr val="bg1"/>
              </a:solidFill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2200" y="0"/>
            <a:ext cx="9154420" cy="6858000"/>
            <a:chOff x="7415808" y="9204"/>
            <a:chExt cx="9154420" cy="6858000"/>
          </a:xfrm>
        </p:grpSpPr>
        <p:pic>
          <p:nvPicPr>
            <p:cNvPr id="4104" name="Picture 8" descr="http://www.mun.ca/biology/scarr/FISH_chromosomes_300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808" y="9204"/>
              <a:ext cx="91544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2358034" y="24444"/>
              <a:ext cx="4200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>
                  <a:solidFill>
                    <a:schemeClr val="bg1"/>
                  </a:solidFill>
                </a:rPr>
                <a:t>Human (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male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)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chromosome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set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547664" y="116632"/>
            <a:ext cx="610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From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90’s: The </a:t>
            </a:r>
            <a:r>
              <a:rPr lang="hu-HU" sz="3200" b="1" dirty="0" err="1" smtClean="0"/>
              <a:t>era</a:t>
            </a:r>
            <a:r>
              <a:rPr lang="hu-HU" sz="3200" b="1" dirty="0" smtClean="0"/>
              <a:t> of </a:t>
            </a:r>
            <a:r>
              <a:rPr lang="hu-HU" sz="3200" b="1" dirty="0" err="1" smtClean="0">
                <a:solidFill>
                  <a:srgbClr val="FF0000"/>
                </a:solidFill>
              </a:rPr>
              <a:t>genomics</a:t>
            </a:r>
            <a:endParaRPr lang="hu-HU" sz="32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008" y="134076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sequencing</a:t>
            </a:r>
            <a:r>
              <a:rPr lang="hu-HU" sz="2400" b="1" dirty="0" smtClean="0"/>
              <a:t> –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human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consists</a:t>
            </a:r>
            <a:r>
              <a:rPr lang="hu-HU" sz="2400" b="1" dirty="0" smtClean="0"/>
              <a:t> of 3 </a:t>
            </a:r>
            <a:r>
              <a:rPr lang="hu-HU" sz="2400" b="1" dirty="0" err="1" smtClean="0"/>
              <a:t>billions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base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pairs</a:t>
            </a:r>
            <a:endParaRPr lang="hu-H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152650"/>
            <a:ext cx="5905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6" y="2171764"/>
            <a:ext cx="6248313" cy="46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6350" y="790576"/>
            <a:ext cx="9137650" cy="6094808"/>
            <a:chOff x="0" y="777480"/>
            <a:chExt cx="9137650" cy="60948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7480"/>
              <a:ext cx="4524466" cy="6094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233" y="799257"/>
              <a:ext cx="4618417" cy="6058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10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4868"/>
            <a:ext cx="9036496" cy="65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12968"/>
            <a:ext cx="830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9" y="-20568"/>
            <a:ext cx="8277225" cy="110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27" y="1152128"/>
            <a:ext cx="926143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496" y="548680"/>
            <a:ext cx="905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Funkcionális DNS szakaszok meghatározása genomi szinten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32" y="169447"/>
            <a:ext cx="6768752" cy="668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ature.com/nrg/journal/v2/n8/images/nrg0801_573a_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5475138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0828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0" y="461241"/>
            <a:ext cx="4601486" cy="63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42434" y="5816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73" y="1284509"/>
            <a:ext cx="3829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9639"/>
            <a:ext cx="9150011" cy="572373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3" y="2276872"/>
            <a:ext cx="8881471" cy="35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20394" y="260648"/>
            <a:ext cx="462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average</a:t>
            </a:r>
            <a:r>
              <a:rPr lang="hu-HU" sz="2800" b="1" dirty="0" smtClean="0"/>
              <a:t> CG </a:t>
            </a:r>
            <a:r>
              <a:rPr lang="hu-HU" sz="2800" b="1" dirty="0" err="1" smtClean="0"/>
              <a:t>content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40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91083" y="260648"/>
            <a:ext cx="345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CpG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islands</a:t>
            </a:r>
            <a:endParaRPr lang="hu-H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2" y="2060848"/>
            <a:ext cx="7896340" cy="41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2174"/>
            <a:ext cx="9168783" cy="378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336107" y="457508"/>
            <a:ext cx="482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repetitive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elements</a:t>
            </a:r>
            <a:endParaRPr lang="hu-HU" sz="28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3" y="20608"/>
            <a:ext cx="6432479" cy="68090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054746" cy="29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42068" y="313492"/>
            <a:ext cx="259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569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89586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69695" y="59425"/>
            <a:ext cx="552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coding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sequences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28" y="0"/>
            <a:ext cx="7261384" cy="674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88"/>
            <a:ext cx="9144000" cy="488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10302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251520" y="4653136"/>
            <a:ext cx="500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" y="2967782"/>
            <a:ext cx="9056426" cy="3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</a:t>
            </a:r>
            <a:r>
              <a:rPr lang="hu-HU" sz="2800" b="1" dirty="0" err="1" smtClean="0"/>
              <a:t>sequence</a:t>
            </a:r>
            <a:r>
              <a:rPr lang="hu-HU" sz="2800" b="1" dirty="0" smtClean="0"/>
              <a:t> is </a:t>
            </a:r>
            <a:r>
              <a:rPr lang="hu-HU" sz="2800" b="1" dirty="0" err="1" smtClean="0"/>
              <a:t>not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end </a:t>
            </a:r>
            <a:r>
              <a:rPr lang="hu-HU" sz="2800" b="1" dirty="0"/>
              <a:t>of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smtClean="0"/>
              <a:t>project, </a:t>
            </a:r>
            <a:r>
              <a:rPr lang="hu-HU" sz="2800" b="1" dirty="0" err="1" smtClean="0"/>
              <a:t>rather</a:t>
            </a:r>
            <a:r>
              <a:rPr lang="hu-HU" sz="2800" b="1" dirty="0" smtClean="0"/>
              <a:t> it is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beginning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project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195736" y="2690336"/>
            <a:ext cx="487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PERSPECTIVE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GENOMICS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„</a:t>
            </a:r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End of the </a:t>
            </a:r>
            <a:r>
              <a:rPr lang="en-US" sz="3200" b="1" dirty="0" smtClean="0">
                <a:solidFill>
                  <a:srgbClr val="FF0000"/>
                </a:solidFill>
              </a:rPr>
              <a:t>Beginning</a:t>
            </a:r>
            <a:r>
              <a:rPr lang="hu-HU" sz="3200" b="1" dirty="0" smtClean="0">
                <a:solidFill>
                  <a:srgbClr val="FF0000"/>
                </a:solidFill>
              </a:rPr>
              <a:t>”</a:t>
            </a:r>
            <a:endParaRPr 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24" y="3983033"/>
            <a:ext cx="2069976" cy="287496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32219" y="6453336"/>
            <a:ext cx="248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Sydney Brenner, 2000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421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-27384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Chromosome conformation capture</a:t>
            </a:r>
            <a:r>
              <a:rPr lang="en-US" sz="2000" dirty="0"/>
              <a:t> techniques (often abbreviated to 3C technologies or 3C-based </a:t>
            </a:r>
            <a:r>
              <a:rPr lang="en-US" sz="2000" dirty="0" smtClean="0"/>
              <a:t>methods) </a:t>
            </a:r>
            <a:r>
              <a:rPr lang="en-US" sz="2000" dirty="0"/>
              <a:t>are a set of molecular biology methods used to analyze the organization of </a:t>
            </a:r>
            <a:r>
              <a:rPr lang="en-US" sz="2000" dirty="0">
                <a:hlinkClick r:id="rId2" tooltip="Chromatin"/>
              </a:rPr>
              <a:t>chromatin</a:t>
            </a:r>
            <a:r>
              <a:rPr lang="en-US" sz="2000" dirty="0"/>
              <a:t> in a cell. They quantify the number of interactions between genomic </a:t>
            </a:r>
            <a:r>
              <a:rPr lang="en-US" sz="2000" dirty="0">
                <a:hlinkClick r:id="rId3" tooltip="Locus (genetics)"/>
              </a:rPr>
              <a:t>loci</a:t>
            </a:r>
            <a:r>
              <a:rPr lang="en-US" sz="2000" dirty="0"/>
              <a:t> that are nearby in 3-D space, but may be separated by many </a:t>
            </a:r>
            <a:r>
              <a:rPr lang="en-US" sz="2000" dirty="0">
                <a:hlinkClick r:id="rId4" tooltip="Nucleotide"/>
              </a:rPr>
              <a:t>nucleotides</a:t>
            </a:r>
            <a:r>
              <a:rPr lang="en-US" sz="2000" dirty="0"/>
              <a:t> in the linear genome.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52170" cy="1196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89" y="0"/>
            <a:ext cx="8363415" cy="68580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7236296" y="4869160"/>
            <a:ext cx="864096" cy="36004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7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188640"/>
            <a:ext cx="700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Meglepően kevés a humán gének száma</a:t>
            </a:r>
            <a:endParaRPr lang="hu-HU" sz="3200" b="1" dirty="0"/>
          </a:p>
        </p:txBody>
      </p:sp>
      <p:pic>
        <p:nvPicPr>
          <p:cNvPr id="7170" name="Picture 2" descr="http://www.sciencenews.org/pictures/110610/storyone_backst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37049" cy="57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6012160" y="2636912"/>
            <a:ext cx="13681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4" y="3226482"/>
            <a:ext cx="1390216" cy="9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5049319"/>
            <a:ext cx="1201494" cy="8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07504" y="1899341"/>
            <a:ext cx="4918528" cy="1313635"/>
            <a:chOff x="2688140" y="793631"/>
            <a:chExt cx="4918528" cy="1313635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140" y="793631"/>
              <a:ext cx="1307796" cy="131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995936" y="848906"/>
              <a:ext cx="3610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i="1" dirty="0" err="1" smtClean="0"/>
                <a:t>Caenorhabditis</a:t>
              </a:r>
              <a:r>
                <a:rPr lang="hu-HU" sz="2000" b="1" i="1" dirty="0" smtClean="0"/>
                <a:t> </a:t>
              </a:r>
              <a:r>
                <a:rPr lang="hu-HU" sz="2000" b="1" i="1" dirty="0" err="1" smtClean="0"/>
                <a:t>elegans</a:t>
              </a:r>
              <a:r>
                <a:rPr lang="hu-HU" sz="2000" b="1" i="1" dirty="0" smtClean="0"/>
                <a:t> </a:t>
              </a:r>
              <a:r>
                <a:rPr lang="hu-HU" sz="2000" b="1" dirty="0" smtClean="0"/>
                <a:t>(1 mm)</a:t>
              </a:r>
            </a:p>
            <a:p>
              <a:r>
                <a:rPr lang="hu-HU" sz="2000" b="1" dirty="0" smtClean="0"/>
                <a:t>19.700 gén („majdnem humán”)</a:t>
              </a:r>
              <a:endParaRPr lang="hu-HU" sz="2000" b="1" dirty="0"/>
            </a:p>
          </p:txBody>
        </p:sp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" y="5453781"/>
            <a:ext cx="780048" cy="7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14" y="2721843"/>
            <a:ext cx="1056087" cy="11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54" y="739211"/>
            <a:ext cx="1091513" cy="81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7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15619" y="44624"/>
            <a:ext cx="70620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Korábbi hiedelem: </a:t>
            </a:r>
          </a:p>
          <a:p>
            <a:pPr algn="ctr"/>
            <a:r>
              <a:rPr lang="hu-HU" sz="3200" b="1" dirty="0" smtClean="0"/>
              <a:t>A humán genom jelentős része „szemét”</a:t>
            </a:r>
          </a:p>
          <a:p>
            <a:pPr algn="ctr"/>
            <a:r>
              <a:rPr lang="hu-HU" sz="3200" b="1" dirty="0" smtClean="0"/>
              <a:t>(„</a:t>
            </a:r>
            <a:r>
              <a:rPr lang="hu-HU" sz="3200" b="1" i="1" dirty="0" err="1" smtClean="0"/>
              <a:t>junk</a:t>
            </a:r>
            <a:r>
              <a:rPr lang="hu-HU" sz="3200" b="1" i="1" dirty="0" smtClean="0"/>
              <a:t> DNA</a:t>
            </a:r>
            <a:r>
              <a:rPr lang="hu-HU" sz="3200" b="1" dirty="0" smtClean="0"/>
              <a:t>”)</a:t>
            </a:r>
            <a:endParaRPr lang="hu-HU" sz="3200" b="1" dirty="0"/>
          </a:p>
        </p:txBody>
      </p:sp>
      <p:pic>
        <p:nvPicPr>
          <p:cNvPr id="10244" name="Picture 4" descr="http://3.bp.blogspot.com/_DZH2cmCoois/R6JfeRgNtqI/AAAAAAAAEcs/SoZyQ5lmlRA/s400/junk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2704"/>
            <a:ext cx="6192688" cy="37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36512" y="6093296"/>
            <a:ext cx="9301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Csupán a genom 1%-a kódol (gének) vagy szabályoz (szabályozó régiók).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7202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18864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 humán genom közel felét (47%) </a:t>
            </a:r>
            <a:r>
              <a:rPr lang="hu-HU" sz="3200" b="1" dirty="0" smtClean="0">
                <a:solidFill>
                  <a:srgbClr val="FF0000"/>
                </a:solidFill>
              </a:rPr>
              <a:t>MOBILIS </a:t>
            </a:r>
            <a:r>
              <a:rPr lang="hu-HU" sz="3200" b="1" dirty="0" smtClean="0"/>
              <a:t>szekvenciák (</a:t>
            </a:r>
            <a:r>
              <a:rPr lang="hu-HU" sz="3200" b="1" i="1" dirty="0" err="1" smtClean="0"/>
              <a:t>transposable</a:t>
            </a:r>
            <a:r>
              <a:rPr lang="hu-HU" sz="3200" b="1" i="1" dirty="0" smtClean="0"/>
              <a:t> </a:t>
            </a:r>
            <a:r>
              <a:rPr lang="hu-HU" sz="3200" b="1" i="1" dirty="0" err="1" smtClean="0"/>
              <a:t>elements</a:t>
            </a:r>
            <a:r>
              <a:rPr lang="hu-HU" sz="3200" b="1" dirty="0" smtClean="0"/>
              <a:t>) alkotják</a:t>
            </a:r>
            <a:r>
              <a:rPr lang="hu-HU" sz="3200" b="1" dirty="0" smtClean="0"/>
              <a:t>! – ezek is protein kódoló gének !!!</a:t>
            </a:r>
            <a:endParaRPr lang="hu-HU" sz="3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" y="1700808"/>
            <a:ext cx="89916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48272" y="1700808"/>
            <a:ext cx="41764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97473" y="3429000"/>
            <a:ext cx="9011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Csoportba foglalás 8"/>
          <p:cNvGrpSpPr/>
          <p:nvPr/>
        </p:nvGrpSpPr>
        <p:grpSpPr>
          <a:xfrm>
            <a:off x="3281217" y="4983559"/>
            <a:ext cx="2514919" cy="1109737"/>
            <a:chOff x="3281217" y="4653136"/>
            <a:chExt cx="2514919" cy="1109737"/>
          </a:xfrm>
        </p:grpSpPr>
        <p:sp>
          <p:nvSpPr>
            <p:cNvPr id="7" name="Szövegdoboz 6"/>
            <p:cNvSpPr txBox="1"/>
            <p:nvPr/>
          </p:nvSpPr>
          <p:spPr>
            <a:xfrm>
              <a:off x="3281217" y="5301208"/>
              <a:ext cx="2514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/>
                <a:t>Mozog a genom!!!</a:t>
              </a:r>
              <a:endParaRPr lang="hu-HU" sz="2400" b="1" dirty="0"/>
            </a:p>
          </p:txBody>
        </p:sp>
        <p:sp>
          <p:nvSpPr>
            <p:cNvPr id="8" name="Lefelé nyíl 7"/>
            <p:cNvSpPr/>
            <p:nvPr/>
          </p:nvSpPr>
          <p:spPr>
            <a:xfrm>
              <a:off x="4355976" y="4653136"/>
              <a:ext cx="288033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107504" y="2555612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2996952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7504" y="3635732"/>
            <a:ext cx="847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DNS </a:t>
            </a:r>
            <a:r>
              <a:rPr lang="hu-HU" b="1" dirty="0" err="1" smtClean="0"/>
              <a:t>tr</a:t>
            </a:r>
            <a:r>
              <a:rPr lang="hu-HU" b="1" dirty="0" smtClean="0"/>
              <a:t>.</a:t>
            </a:r>
            <a:endParaRPr lang="hu-HU" b="1" dirty="0"/>
          </a:p>
        </p:txBody>
      </p:sp>
      <p:pic>
        <p:nvPicPr>
          <p:cNvPr id="13" name="Picture 2" descr="http://www.evolutionnews.org/tomb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63" y="1510600"/>
            <a:ext cx="6840760" cy="535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29716"/>
            <a:ext cx="827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evidencia hiánya nem a hiány evidenciája !!!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538"/>
            <a:ext cx="8461908" cy="50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63888" y="1268760"/>
            <a:ext cx="1872208" cy="72008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5496" y="2322483"/>
            <a:ext cx="903649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70567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36539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689512" cy="26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88024" y="4618565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beginnings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21087" y="47667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628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Comprehensively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nucleosome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accross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9512" y="3744327"/>
            <a:ext cx="8820472" cy="2132945"/>
            <a:chOff x="179512" y="3744327"/>
            <a:chExt cx="8820472" cy="2132945"/>
          </a:xfrm>
        </p:grpSpPr>
        <p:sp>
          <p:nvSpPr>
            <p:cNvPr id="4" name="Lefelé nyíl 3"/>
            <p:cNvSpPr/>
            <p:nvPr/>
          </p:nvSpPr>
          <p:spPr>
            <a:xfrm>
              <a:off x="4283968" y="3744327"/>
              <a:ext cx="576064" cy="6927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79512" y="5169386"/>
              <a:ext cx="8820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Discovering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protein-coding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regulatory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replication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chromatin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elements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692696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large-scale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transcriptome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profiling across a developmental time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genome-wide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transcription factor–binding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chromatin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518320"/>
            <a:ext cx="428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2276872"/>
            <a:ext cx="82991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high-throughput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capturing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immunoprecipitation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tiling-arrays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8159" y="2852936"/>
            <a:ext cx="8288539" cy="290181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7904" y="44624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endParaRPr lang="hu-H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4573"/>
            <a:ext cx="6048672" cy="6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54125" cy="629808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498397" y="4715852"/>
            <a:ext cx="63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B0F0"/>
                </a:solidFill>
              </a:rPr>
              <a:t>exon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86629" y="4715852"/>
            <a:ext cx="63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B0F0"/>
                </a:solidFill>
              </a:rPr>
              <a:t>exon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88224" y="4715852"/>
            <a:ext cx="63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B0F0"/>
                </a:solidFill>
              </a:rPr>
              <a:t>exon</a:t>
            </a:r>
            <a:endParaRPr lang="hu-HU" dirty="0">
              <a:solidFill>
                <a:srgbClr val="00B0F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06509" y="4715852"/>
            <a:ext cx="7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C000"/>
                </a:solidFill>
              </a:rPr>
              <a:t>intron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545883" y="4725144"/>
            <a:ext cx="7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C000"/>
                </a:solidFill>
              </a:rPr>
              <a:t>intron</a:t>
            </a:r>
            <a:endParaRPr lang="hu-H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53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04682" y="188640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027890"/>
              </p:ext>
            </p:extLst>
          </p:nvPr>
        </p:nvGraphicFramePr>
        <p:xfrm>
          <a:off x="0" y="-1"/>
          <a:ext cx="1547664" cy="123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547664" cy="123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547664" y="-1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DNase-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dirty="0">
                <a:hlinkClick r:id="rId5" tooltip="DNase I hypersensitive site"/>
              </a:rPr>
              <a:t>DNase I hypersensitive sites</a:t>
            </a:r>
            <a:r>
              <a:rPr lang="en-US" sz="2000" dirty="0"/>
              <a:t> sequencing) is a </a:t>
            </a:r>
            <a:r>
              <a:rPr lang="en-US" sz="2000" dirty="0" smtClean="0"/>
              <a:t>method</a:t>
            </a:r>
            <a:r>
              <a:rPr lang="en-US" sz="2000" dirty="0"/>
              <a:t> used to identify the location of regulatory regions, based on the genome-wide sequencing of regions sensitive to cleavage by </a:t>
            </a:r>
            <a:r>
              <a:rPr lang="en-US" sz="2000" dirty="0">
                <a:hlinkClick r:id="rId6" tooltip="DNase I"/>
              </a:rPr>
              <a:t>DNase </a:t>
            </a:r>
            <a:r>
              <a:rPr lang="en-US" sz="2000" dirty="0" smtClean="0">
                <a:hlinkClick r:id="rId6" tooltip="DNase I"/>
              </a:rPr>
              <a:t>I</a:t>
            </a:r>
            <a:r>
              <a:rPr lang="hu-HU" sz="2000" dirty="0" smtClean="0"/>
              <a:t>. </a:t>
            </a:r>
            <a:r>
              <a:rPr lang="en-US" sz="2000" b="1" dirty="0" smtClean="0"/>
              <a:t>FAIRE-</a:t>
            </a:r>
            <a:r>
              <a:rPr lang="en-US" sz="2000" b="1" dirty="0" err="1" smtClean="0"/>
              <a:t>Seq</a:t>
            </a:r>
            <a:r>
              <a:rPr lang="hu-HU" sz="2000" dirty="0" smtClean="0"/>
              <a:t> </a:t>
            </a:r>
            <a:r>
              <a:rPr lang="en-US" dirty="0"/>
              <a:t>(Formaldehyde-Assisted Isolation of Regulatory Elements) </a:t>
            </a:r>
            <a:r>
              <a:rPr lang="en-US" sz="2000" dirty="0" smtClean="0"/>
              <a:t>is </a:t>
            </a:r>
            <a:r>
              <a:rPr lang="en-US" sz="2000" dirty="0"/>
              <a:t>a successor of DNase-</a:t>
            </a:r>
            <a:r>
              <a:rPr lang="en-US" sz="2000" dirty="0" err="1"/>
              <a:t>seq</a:t>
            </a:r>
            <a:r>
              <a:rPr lang="en-US" sz="2000" dirty="0"/>
              <a:t> for the genome-wide identification of accessible DNA regions in the genome</a:t>
            </a:r>
            <a:r>
              <a:rPr lang="en-US" sz="2000" dirty="0" smtClean="0"/>
              <a:t>.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864" y="-1"/>
            <a:ext cx="7713744" cy="6858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7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-3"/>
            <a:ext cx="5172075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60232" y="780295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(</a:t>
            </a:r>
            <a:r>
              <a:rPr lang="hu-HU" sz="1400" dirty="0" err="1" smtClean="0"/>
              <a:t>formaldehyde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Ellipszis 3"/>
          <p:cNvSpPr/>
          <p:nvPr/>
        </p:nvSpPr>
        <p:spPr>
          <a:xfrm>
            <a:off x="6948264" y="5517232"/>
            <a:ext cx="1728192" cy="108012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6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44"/>
            <a:ext cx="4392488" cy="65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752" y="36374"/>
            <a:ext cx="6804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/>
              <a:t> </a:t>
            </a:r>
            <a:r>
              <a:rPr lang="en-US" sz="2800" dirty="0" err="1"/>
              <a:t>immunoprecipitation</a:t>
            </a:r>
            <a:r>
              <a:rPr lang="en-US" sz="2800" dirty="0"/>
              <a:t> of a protein-DNA complex</a:t>
            </a:r>
            <a:endParaRPr lang="hu-HU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4" y="1628800"/>
            <a:ext cx="4683776" cy="49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3178" y="3245492"/>
            <a:ext cx="1548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/>
              <a:t>Protein-specific</a:t>
            </a:r>
            <a:r>
              <a:rPr lang="hu-HU" sz="1600" b="1" dirty="0" smtClean="0"/>
              <a:t> </a:t>
            </a:r>
          </a:p>
          <a:p>
            <a:r>
              <a:rPr lang="hu-HU" sz="1600" b="1" dirty="0" err="1" smtClean="0"/>
              <a:t>antibody</a:t>
            </a:r>
            <a:endParaRPr lang="hu-HU" sz="1600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2339752" y="3245492"/>
            <a:ext cx="703426" cy="158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2915816" y="3404448"/>
            <a:ext cx="127362" cy="133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161549" y="2689175"/>
            <a:ext cx="30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Formaldehyde</a:t>
            </a:r>
            <a:r>
              <a:rPr lang="hu-HU" sz="1400" b="1" dirty="0" smtClean="0"/>
              <a:t> – UV </a:t>
            </a:r>
            <a:r>
              <a:rPr lang="hu-HU" sz="1400" b="1" dirty="0" err="1" smtClean="0"/>
              <a:t>light</a:t>
            </a:r>
            <a:r>
              <a:rPr lang="hu-HU" sz="1400" b="1" dirty="0" smtClean="0"/>
              <a:t>; </a:t>
            </a:r>
            <a:r>
              <a:rPr lang="hu-HU" sz="1400" b="1" dirty="0" err="1" smtClean="0"/>
              <a:t>sonication</a:t>
            </a:r>
            <a:endParaRPr lang="hu-HU" sz="1400" b="1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3851920" y="36475"/>
            <a:ext cx="5256584" cy="6802897"/>
            <a:chOff x="3851920" y="36475"/>
            <a:chExt cx="5256584" cy="68028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6475"/>
              <a:ext cx="5256584" cy="680289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3995936" y="297944"/>
              <a:ext cx="864096" cy="313997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72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ChIP-on-chip</a:t>
            </a:r>
            <a:endParaRPr lang="hu-H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5220072" y="5373216"/>
            <a:ext cx="2592288" cy="1584176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0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ucleosome fig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5037"/>
            <a:ext cx="9036496" cy="60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03" y="2633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smtClean="0"/>
              <a:t>is </a:t>
            </a:r>
            <a:r>
              <a:rPr lang="en-US" sz="2400" b="1" dirty="0" smtClean="0"/>
              <a:t>a </a:t>
            </a:r>
            <a:r>
              <a:rPr lang="en-US" sz="2400" b="1" dirty="0"/>
              <a:t>subtype of </a:t>
            </a:r>
            <a:r>
              <a:rPr lang="en-US" sz="2400" b="1" dirty="0" smtClean="0">
                <a:hlinkClick r:id="rId3" tooltip="DNA microarray"/>
              </a:rPr>
              <a:t>microarray</a:t>
            </a:r>
            <a:r>
              <a:rPr lang="hu-HU" sz="2400" b="1" dirty="0" smtClean="0"/>
              <a:t> </a:t>
            </a:r>
            <a:r>
              <a:rPr lang="en-US" sz="2400" b="1" dirty="0" smtClean="0"/>
              <a:t>chips</a:t>
            </a:r>
            <a:r>
              <a:rPr lang="en-US" sz="2400" b="1" dirty="0"/>
              <a:t>.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04048" y="3707740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</a:t>
            </a:r>
            <a:r>
              <a:rPr lang="hu-HU" dirty="0" err="1" smtClean="0"/>
              <a:t>Genome</a:t>
            </a:r>
            <a:r>
              <a:rPr lang="hu-HU" dirty="0" smtClean="0"/>
              <a:t> </a:t>
            </a:r>
            <a:r>
              <a:rPr lang="hu-HU" dirty="0" err="1" smtClean="0"/>
              <a:t>array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0208" y="184482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Digest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DNaseI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4095"/>
            <a:ext cx="9144000" cy="35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16311" y="404664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4211960" y="-603448"/>
            <a:ext cx="5400600" cy="7632848"/>
            <a:chOff x="4409132" y="-603448"/>
            <a:chExt cx="5400600" cy="7632848"/>
          </a:xfrm>
        </p:grpSpPr>
        <p:sp>
          <p:nvSpPr>
            <p:cNvPr id="2" name="Téglalap 1"/>
            <p:cNvSpPr/>
            <p:nvPr/>
          </p:nvSpPr>
          <p:spPr>
            <a:xfrm>
              <a:off x="4409132" y="-603448"/>
              <a:ext cx="5400600" cy="7632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4572000" y="201425"/>
              <a:ext cx="48235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/>
                <a:t>Chromatin-based</a:t>
              </a:r>
              <a:r>
                <a:rPr lang="hu-HU" sz="2400" b="1" dirty="0"/>
                <a:t> </a:t>
              </a:r>
              <a:r>
                <a:rPr lang="hu-HU" sz="2400" b="1" dirty="0" err="1"/>
                <a:t>annotation</a:t>
              </a:r>
              <a:r>
                <a:rPr lang="hu-HU" sz="2400" b="1" dirty="0"/>
                <a:t> of </a:t>
              </a:r>
              <a:r>
                <a:rPr lang="hu-HU" sz="2400" b="1" dirty="0" err="1"/>
                <a:t>functional</a:t>
              </a:r>
              <a:r>
                <a:rPr lang="hu-HU" sz="2400" b="1" dirty="0"/>
                <a:t> </a:t>
              </a:r>
              <a:r>
                <a:rPr lang="hu-HU" sz="2400" b="1" dirty="0" err="1"/>
                <a:t>elements</a:t>
              </a:r>
              <a:endParaRPr lang="hu-HU" sz="2400" b="1" dirty="0"/>
            </a:p>
            <a:p>
              <a:endParaRPr lang="hu-HU" sz="2400" b="1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4499992" y="2420888"/>
              <a:ext cx="50760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Example of a transcript predicted by chromatin signatures associated with promoter (red trace) and gene bodies (blue box) and supported by cDNA evidence.</a:t>
              </a:r>
              <a:endParaRPr lang="hu-H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8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-1116632" y="-387705"/>
            <a:ext cx="5400600" cy="763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342493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Enrichment</a:t>
            </a:r>
            <a:r>
              <a:rPr lang="hu-HU" sz="2400" b="1" dirty="0"/>
              <a:t> </a:t>
            </a:r>
            <a:r>
              <a:rPr lang="hu-HU" sz="2400" b="1" dirty="0" smtClean="0"/>
              <a:t>of </a:t>
            </a:r>
            <a:r>
              <a:rPr lang="en-US" sz="2400" b="1" dirty="0" smtClean="0"/>
              <a:t>multiple </a:t>
            </a:r>
            <a:r>
              <a:rPr lang="en-US" sz="2400" b="1" dirty="0"/>
              <a:t>chromatin marks were used to identify putative large (&gt;10 </a:t>
            </a:r>
            <a:r>
              <a:rPr lang="en-US" sz="2400" b="1" dirty="0" err="1"/>
              <a:t>kbp</a:t>
            </a:r>
            <a:r>
              <a:rPr lang="en-US" sz="2400" b="1" dirty="0"/>
              <a:t>) intergenic H3K36me1/H3K18ac domains located outside of annotated genes. 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83671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Intergenic</a:t>
            </a:r>
            <a:r>
              <a:rPr lang="hu-HU" sz="2400" b="1" dirty="0"/>
              <a:t> H3K36me1 </a:t>
            </a:r>
            <a:r>
              <a:rPr lang="hu-HU" sz="2400" b="1" dirty="0" err="1"/>
              <a:t>chromatin</a:t>
            </a:r>
            <a:r>
              <a:rPr lang="hu-HU" sz="2400" b="1" dirty="0"/>
              <a:t> </a:t>
            </a:r>
            <a:r>
              <a:rPr lang="hu-HU" sz="2400" b="1" dirty="0" err="1"/>
              <a:t>signatures</a:t>
            </a:r>
            <a:r>
              <a:rPr lang="hu-HU" sz="2400" b="1" dirty="0"/>
              <a:t> </a:t>
            </a:r>
            <a:r>
              <a:rPr lang="hu-HU" sz="2400" b="1" dirty="0" err="1"/>
              <a:t>predict</a:t>
            </a:r>
            <a:r>
              <a:rPr lang="hu-HU" sz="2400" b="1" dirty="0"/>
              <a:t> </a:t>
            </a:r>
            <a:r>
              <a:rPr lang="hu-HU" sz="2400" b="1" dirty="0" err="1"/>
              <a:t>replication</a:t>
            </a:r>
            <a:r>
              <a:rPr lang="hu-HU" sz="2400" b="1" dirty="0"/>
              <a:t> </a:t>
            </a:r>
            <a:r>
              <a:rPr lang="hu-HU" sz="2400" b="1" dirty="0" err="1" smtClean="0"/>
              <a:t>activity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89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789884" cy="419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04664"/>
            <a:ext cx="41764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5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" y="44624"/>
            <a:ext cx="902246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2"/>
            <a:ext cx="53169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2" y="5661248"/>
            <a:ext cx="312034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611560" y="357301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436096" y="3789040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51520" y="3933056"/>
            <a:ext cx="6048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251520" y="4005064"/>
            <a:ext cx="3456384" cy="216024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251520" y="3978000"/>
            <a:ext cx="6048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4932040" y="5273824"/>
            <a:ext cx="648072" cy="459432"/>
          </a:xfrm>
          <a:prstGeom prst="rect">
            <a:avLst/>
          </a:prstGeom>
          <a:solidFill>
            <a:srgbClr val="C0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251520" y="41490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2" y="1124744"/>
            <a:ext cx="8926374" cy="4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73309" y="2348880"/>
            <a:ext cx="4463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182130" y="2708920"/>
            <a:ext cx="2589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223101"/>
              </p:ext>
            </p:extLst>
          </p:nvPr>
        </p:nvGraphicFramePr>
        <p:xfrm>
          <a:off x="0" y="-1"/>
          <a:ext cx="1331640" cy="105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4" name="Objektum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331640" cy="105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2619" y="1078485"/>
            <a:ext cx="3891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ChIP-sequencing</a:t>
            </a:r>
            <a:r>
              <a:rPr lang="hu-HU" sz="2000" dirty="0"/>
              <a:t>, </a:t>
            </a:r>
            <a:r>
              <a:rPr lang="hu-HU" sz="2000" dirty="0" err="1"/>
              <a:t>also</a:t>
            </a:r>
            <a:r>
              <a:rPr lang="hu-HU" sz="2000" dirty="0"/>
              <a:t> </a:t>
            </a:r>
            <a:r>
              <a:rPr lang="hu-HU" sz="2000" dirty="0" err="1"/>
              <a:t>known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 </a:t>
            </a:r>
            <a:r>
              <a:rPr lang="hu-HU" sz="2000" b="1" dirty="0" err="1"/>
              <a:t>ChIP-seq</a:t>
            </a:r>
            <a:r>
              <a:rPr lang="hu-HU" sz="2000" dirty="0"/>
              <a:t>, is a </a:t>
            </a:r>
            <a:r>
              <a:rPr lang="hu-HU" sz="2000" dirty="0" err="1"/>
              <a:t>method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analyze</a:t>
            </a:r>
            <a:r>
              <a:rPr lang="hu-HU" sz="2000" dirty="0"/>
              <a:t> </a:t>
            </a:r>
            <a:r>
              <a:rPr lang="hu-HU" sz="2000" dirty="0">
                <a:hlinkClick r:id="rId5" tooltip="Protein"/>
              </a:rPr>
              <a:t>protein</a:t>
            </a:r>
            <a:r>
              <a:rPr lang="hu-HU" sz="2000" dirty="0"/>
              <a:t> </a:t>
            </a:r>
            <a:r>
              <a:rPr lang="hu-HU" sz="2000" dirty="0" err="1"/>
              <a:t>interactions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 </a:t>
            </a:r>
            <a:r>
              <a:rPr lang="hu-HU" sz="2000" dirty="0">
                <a:hlinkClick r:id="rId6" tooltip="DNA"/>
              </a:rPr>
              <a:t>DNA</a:t>
            </a:r>
            <a:r>
              <a:rPr lang="hu-HU" sz="2000" dirty="0"/>
              <a:t>. </a:t>
            </a:r>
            <a:r>
              <a:rPr lang="hu-HU" sz="2000" dirty="0" err="1"/>
              <a:t>ChIP-seq</a:t>
            </a:r>
            <a:r>
              <a:rPr lang="hu-HU" sz="2000" dirty="0"/>
              <a:t> </a:t>
            </a:r>
            <a:r>
              <a:rPr lang="hu-HU" sz="2000" dirty="0" err="1"/>
              <a:t>combines</a:t>
            </a:r>
            <a:r>
              <a:rPr lang="hu-HU" sz="2000" dirty="0"/>
              <a:t> </a:t>
            </a:r>
            <a:r>
              <a:rPr lang="hu-HU" sz="2000" dirty="0" err="1">
                <a:hlinkClick r:id="rId7" tooltip="Chromatin immunoprecipitation"/>
              </a:rPr>
              <a:t>chromatin</a:t>
            </a:r>
            <a:r>
              <a:rPr lang="hu-HU" sz="2000" dirty="0">
                <a:hlinkClick r:id="rId7" tooltip="Chromatin immunoprecipitation"/>
              </a:rPr>
              <a:t> </a:t>
            </a:r>
            <a:r>
              <a:rPr lang="hu-HU" sz="2000" dirty="0" err="1">
                <a:hlinkClick r:id="rId7" tooltip="Chromatin immunoprecipitation"/>
              </a:rPr>
              <a:t>immunoprecipitation</a:t>
            </a:r>
            <a:r>
              <a:rPr lang="hu-HU" sz="2000" dirty="0"/>
              <a:t> (</a:t>
            </a:r>
            <a:r>
              <a:rPr lang="hu-HU" sz="2000" dirty="0" err="1"/>
              <a:t>ChIP</a:t>
            </a:r>
            <a:r>
              <a:rPr lang="hu-HU" sz="2000" dirty="0"/>
              <a:t>)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massively</a:t>
            </a:r>
            <a:r>
              <a:rPr lang="hu-HU" sz="2000" dirty="0"/>
              <a:t> parallel </a:t>
            </a:r>
            <a:r>
              <a:rPr lang="hu-HU" sz="2000" dirty="0">
                <a:hlinkClick r:id="rId8" tooltip="DNA sequencing"/>
              </a:rPr>
              <a:t>DNA </a:t>
            </a:r>
            <a:r>
              <a:rPr lang="hu-HU" sz="2000" dirty="0" err="1">
                <a:hlinkClick r:id="rId8" tooltip="DNA sequencing"/>
              </a:rPr>
              <a:t>sequencing</a:t>
            </a:r>
            <a:r>
              <a:rPr lang="hu-HU" sz="2000" dirty="0"/>
              <a:t> 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identify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 </a:t>
            </a:r>
            <a:r>
              <a:rPr lang="hu-HU" sz="2000" dirty="0" err="1">
                <a:hlinkClick r:id="rId9" tooltip="Binding site"/>
              </a:rPr>
              <a:t>binding</a:t>
            </a:r>
            <a:r>
              <a:rPr lang="hu-HU" sz="2000" dirty="0">
                <a:hlinkClick r:id="rId9" tooltip="Binding site"/>
              </a:rPr>
              <a:t> </a:t>
            </a:r>
            <a:r>
              <a:rPr lang="hu-HU" sz="2000" dirty="0" err="1">
                <a:hlinkClick r:id="rId9" tooltip="Binding site"/>
              </a:rPr>
              <a:t>sites</a:t>
            </a:r>
            <a:r>
              <a:rPr lang="hu-HU" sz="2000" dirty="0"/>
              <a:t> of DNA-</a:t>
            </a:r>
            <a:r>
              <a:rPr lang="hu-HU" sz="2000" dirty="0" err="1"/>
              <a:t>associated</a:t>
            </a:r>
            <a:r>
              <a:rPr lang="hu-HU" sz="2000" dirty="0"/>
              <a:t> proteins.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-198106"/>
            <a:ext cx="5436096" cy="7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36"/>
            <a:ext cx="6192688" cy="68481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971600" y="1052736"/>
            <a:ext cx="51845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67544" y="1268760"/>
            <a:ext cx="4824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67544" y="1556792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259632" y="234888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67544" y="2564904"/>
            <a:ext cx="4680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ure.com/nmeth/journal/v2/n7/images/nmeth768-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1" y="92074"/>
            <a:ext cx="8510596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-2738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" y="2636912"/>
            <a:ext cx="608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MmeI</a:t>
            </a:r>
            <a:r>
              <a:rPr lang="hu-HU" b="1" dirty="0" smtClean="0"/>
              <a:t>:</a:t>
            </a:r>
            <a:r>
              <a:rPr lang="en-US" b="1" dirty="0" smtClean="0"/>
              <a:t> </a:t>
            </a:r>
            <a:r>
              <a:rPr lang="en-US" b="1" dirty="0"/>
              <a:t>cuts DNA 20 bases from its recognition sequence and modifies just one DNA strand for host protection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556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RNA-PET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041"/>
            <a:ext cx="8619598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0"/>
            <a:ext cx="5953125" cy="58388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1187624" y="260648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827584" y="1772816"/>
            <a:ext cx="3816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enome.cshlp.org/content/17/6/87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188640"/>
            <a:ext cx="819291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172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FAIRE-seq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0306" y="6488668"/>
            <a:ext cx="580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Formaldehyde-Associated</a:t>
            </a:r>
            <a:r>
              <a:rPr lang="hu-HU" b="1" dirty="0" smtClean="0"/>
              <a:t> </a:t>
            </a:r>
            <a:r>
              <a:rPr lang="hu-HU" b="1" dirty="0" err="1" smtClean="0"/>
              <a:t>Isolation</a:t>
            </a:r>
            <a:r>
              <a:rPr lang="hu-HU" b="1" dirty="0" smtClean="0"/>
              <a:t> of </a:t>
            </a:r>
            <a:r>
              <a:rPr lang="hu-HU" b="1" dirty="0" err="1" smtClean="0"/>
              <a:t>Regulatory</a:t>
            </a:r>
            <a:r>
              <a:rPr lang="hu-HU" b="1" dirty="0" smtClean="0"/>
              <a:t> </a:t>
            </a:r>
            <a:r>
              <a:rPr lang="hu-HU" b="1" dirty="0" err="1" smtClean="0"/>
              <a:t>Elements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32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08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RRBS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3" y="616530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MspI</a:t>
            </a:r>
            <a:r>
              <a:rPr lang="hu-HU" b="1" dirty="0" smtClean="0"/>
              <a:t>: </a:t>
            </a:r>
            <a:r>
              <a:rPr lang="en-US" b="1" dirty="0" smtClean="0"/>
              <a:t>When </a:t>
            </a:r>
            <a:r>
              <a:rPr lang="en-US" b="1" dirty="0"/>
              <a:t>the external C in the sequence </a:t>
            </a:r>
            <a:r>
              <a:rPr lang="en-US" b="1" u="sng" dirty="0"/>
              <a:t>C</a:t>
            </a:r>
            <a:r>
              <a:rPr lang="en-US" b="1" u="sng" dirty="0">
                <a:solidFill>
                  <a:srgbClr val="FF0000"/>
                </a:solidFill>
              </a:rPr>
              <a:t>CG</a:t>
            </a:r>
            <a:r>
              <a:rPr lang="en-US" b="1" u="sng" dirty="0"/>
              <a:t>G</a:t>
            </a:r>
            <a:r>
              <a:rPr lang="en-US" b="1" dirty="0"/>
              <a:t> is methylated, </a:t>
            </a:r>
            <a:r>
              <a:rPr lang="en-US" b="1" dirty="0" err="1"/>
              <a:t>MspI</a:t>
            </a:r>
            <a:r>
              <a:rPr lang="en-US" b="1" dirty="0"/>
              <a:t> </a:t>
            </a:r>
            <a:r>
              <a:rPr lang="en-US" b="1" dirty="0" smtClean="0"/>
              <a:t>cannot </a:t>
            </a:r>
            <a:r>
              <a:rPr lang="en-US" b="1" dirty="0"/>
              <a:t>cleave. However, </a:t>
            </a:r>
            <a:r>
              <a:rPr lang="en-US" b="1" dirty="0" err="1" smtClean="0"/>
              <a:t>MspI</a:t>
            </a:r>
            <a:r>
              <a:rPr lang="en-US" b="1" dirty="0" smtClean="0"/>
              <a:t> </a:t>
            </a:r>
            <a:r>
              <a:rPr lang="en-US" b="1" dirty="0"/>
              <a:t>can cleave the sequence when the internal C residue is methylated.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794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Bisulfite</a:t>
            </a:r>
            <a:r>
              <a:rPr lang="en-US" sz="2800" dirty="0"/>
              <a:t> </a:t>
            </a:r>
            <a:r>
              <a:rPr lang="hu-HU" sz="2800" dirty="0"/>
              <a:t>(</a:t>
            </a:r>
            <a:r>
              <a:rPr lang="en-US" sz="2800" b="1" dirty="0" err="1"/>
              <a:t>bisulphite</a:t>
            </a:r>
            <a:r>
              <a:rPr lang="en-US" sz="2800" dirty="0"/>
              <a:t>) </a:t>
            </a:r>
            <a:r>
              <a:rPr lang="en-US" sz="2800" b="1" dirty="0" smtClean="0"/>
              <a:t>sequencing</a:t>
            </a:r>
            <a:r>
              <a:rPr lang="en-US" sz="2800" dirty="0"/>
              <a:t> </a:t>
            </a:r>
            <a:r>
              <a:rPr lang="en-US" sz="2800" dirty="0" smtClean="0"/>
              <a:t>is </a:t>
            </a:r>
            <a:r>
              <a:rPr lang="en-US" sz="2800" dirty="0"/>
              <a:t>the use </a:t>
            </a:r>
            <a:r>
              <a:rPr lang="hu-HU" sz="2800" dirty="0" smtClean="0"/>
              <a:t>o</a:t>
            </a:r>
            <a:r>
              <a:rPr lang="en-US" sz="2800" dirty="0" smtClean="0"/>
              <a:t>f</a:t>
            </a:r>
            <a:r>
              <a:rPr lang="en-US" sz="2800" dirty="0"/>
              <a:t> </a:t>
            </a:r>
            <a:r>
              <a:rPr lang="en-US" sz="2800" dirty="0">
                <a:hlinkClick r:id="rId2" tooltip="Bisulfite"/>
              </a:rPr>
              <a:t>bisulfite</a:t>
            </a:r>
            <a:r>
              <a:rPr lang="en-US" sz="2800" dirty="0"/>
              <a:t> treatment of </a:t>
            </a:r>
            <a:r>
              <a:rPr lang="en-US" sz="2800" dirty="0">
                <a:hlinkClick r:id="rId3" tooltip="DNA"/>
              </a:rPr>
              <a:t>DNA</a:t>
            </a:r>
            <a:r>
              <a:rPr lang="en-US" sz="2800" dirty="0"/>
              <a:t> to determine its pattern of </a:t>
            </a:r>
            <a:r>
              <a:rPr lang="en-US" sz="2800" dirty="0">
                <a:hlinkClick r:id="rId4" tooltip="Methylation"/>
              </a:rPr>
              <a:t>methylation</a:t>
            </a:r>
            <a:r>
              <a:rPr lang="en-US" sz="2800" dirty="0"/>
              <a:t>. 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949615"/>
            <a:ext cx="7056784" cy="49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" y="1412776"/>
            <a:ext cx="9152590" cy="309344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5378" y="4293096"/>
            <a:ext cx="9152590" cy="213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" y="548680"/>
            <a:ext cx="91360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67744" y="4551511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GENECODE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1290" y="5476582"/>
            <a:ext cx="759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interpretaqtion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91832"/>
            <a:ext cx="6840759" cy="67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1521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vivo  </a:t>
            </a:r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11760" y="9858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mouse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74936" y="112474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fish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p-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19502" cy="72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2624"/>
            <a:ext cx="6488559" cy="473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404664"/>
            <a:ext cx="852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Allele-specific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83" y="1093365"/>
            <a:ext cx="5792217" cy="57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2" y="404664"/>
            <a:ext cx="8239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4" y="2662089"/>
            <a:ext cx="5560466" cy="2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1694" y="2662089"/>
            <a:ext cx="5560466" cy="91092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29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19" cy="67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92280" y="620688"/>
            <a:ext cx="2025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Chromosome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Conformation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Capture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25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04856" cy="54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692696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5C: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668344" y="3068960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51920" y="11663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129" y="1124744"/>
            <a:ext cx="8746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Paired-End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is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incorporates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immunoprecipitation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proximity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ligation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Paired-End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Tags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and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High-throughput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sequencing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long-range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6" tooltip="Chromatin"/>
              </a:rPr>
              <a:t>chromatin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Fullwood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Yijun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2009).</a:t>
            </a:r>
          </a:p>
        </p:txBody>
      </p:sp>
      <p:pic>
        <p:nvPicPr>
          <p:cNvPr id="13314" name="Picture 2" descr="http://www.sciencemag.org/site/feature/data/prizes/ge/2010/FullwoodFig-me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48680"/>
            <a:ext cx="8892480" cy="6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3716"/>
            <a:ext cx="8424936" cy="42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6309320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TSS: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site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enome.cshlp.org/content/19/4/521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610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3388"/>
            <a:ext cx="827722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2987824" y="5877272"/>
            <a:ext cx="5544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83568" y="6021288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41074" cy="39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496" y="4077072"/>
            <a:ext cx="5472608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838"/>
            <a:ext cx="9160745" cy="40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496" y="2852936"/>
            <a:ext cx="8568952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07904" y="116632"/>
            <a:ext cx="22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ChIP</a:t>
            </a:r>
            <a:r>
              <a:rPr lang="hu-HU" sz="2800" b="1" dirty="0" smtClean="0"/>
              <a:t>-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-chip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414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611560" y="3861048"/>
            <a:ext cx="7920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611560" y="4077072"/>
            <a:ext cx="6696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66688"/>
            <a:ext cx="81248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074294" cy="39604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78" y="1"/>
            <a:ext cx="620680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34" y="3406690"/>
            <a:ext cx="4746346" cy="3208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9968"/>
            <a:ext cx="8712968" cy="588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7701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99" y="1556792"/>
            <a:ext cx="641110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3" y="1866176"/>
            <a:ext cx="9017111" cy="41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23" y="260648"/>
            <a:ext cx="40534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24744"/>
            <a:ext cx="236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TF: </a:t>
            </a:r>
            <a:r>
              <a:rPr lang="hu-HU" b="1" dirty="0" err="1" smtClean="0"/>
              <a:t>transcription</a:t>
            </a:r>
            <a:r>
              <a:rPr lang="hu-HU" b="1" dirty="0" smtClean="0"/>
              <a:t> </a:t>
            </a:r>
            <a:r>
              <a:rPr lang="hu-HU" b="1" dirty="0" err="1" smtClean="0"/>
              <a:t>factor</a:t>
            </a: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7405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55056" cy="68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64"/>
            <a:ext cx="4591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92" y="1487810"/>
            <a:ext cx="4168472" cy="12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1632"/>
            <a:ext cx="9144000" cy="45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23928" cy="24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771256" cy="124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842932" y="-27384"/>
            <a:ext cx="333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792329" y="1399918"/>
            <a:ext cx="3923687" cy="3827736"/>
            <a:chOff x="1152369" y="188640"/>
            <a:chExt cx="3923687" cy="382773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01702"/>
              <a:ext cx="2822353" cy="371467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2195736" y="188640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1   2  </a:t>
              </a:r>
              <a:r>
                <a:rPr lang="hu-HU" dirty="0" smtClean="0">
                  <a:solidFill>
                    <a:srgbClr val="00B050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>
                  <a:solidFill>
                    <a:srgbClr val="FFC000"/>
                  </a:solidFill>
                </a:rPr>
                <a:t> 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259259" y="3203684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1    2  </a:t>
              </a:r>
              <a:r>
                <a:rPr lang="hu-HU" dirty="0" smtClean="0">
                  <a:solidFill>
                    <a:srgbClr val="33CC33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>
              <a:off x="1907704" y="2924944"/>
              <a:ext cx="3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2065176" y="1988840"/>
              <a:ext cx="15747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152369" y="183553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TRA-1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187624" y="277163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lysate</a:t>
              </a:r>
              <a:endParaRPr lang="hu-HU" dirty="0"/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6016" y="2366878"/>
            <a:ext cx="3456384" cy="28623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hu-HU" sz="1500" dirty="0" err="1" smtClean="0"/>
              <a:t>Lines</a:t>
            </a:r>
            <a:r>
              <a:rPr lang="hu-HU" sz="1500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front </a:t>
            </a:r>
            <a:r>
              <a:rPr lang="hu-HU" sz="1500" dirty="0" err="1"/>
              <a:t>control</a:t>
            </a:r>
            <a:r>
              <a:rPr lang="hu-HU" sz="1500" dirty="0"/>
              <a:t> (</a:t>
            </a:r>
            <a:r>
              <a:rPr lang="hu-HU" sz="1500" i="1" dirty="0"/>
              <a:t>goa-1</a:t>
            </a:r>
            <a:r>
              <a:rPr lang="hu-HU" sz="1500" dirty="0"/>
              <a:t> </a:t>
            </a:r>
            <a:r>
              <a:rPr lang="hu-HU" sz="1500" dirty="0" err="1"/>
              <a:t>oligo</a:t>
            </a:r>
            <a:r>
              <a:rPr lang="hu-HU" sz="15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xol-1</a:t>
            </a:r>
            <a:r>
              <a:rPr lang="hu-HU" sz="1500" dirty="0" smtClean="0"/>
              <a:t> </a:t>
            </a:r>
            <a:r>
              <a:rPr lang="hu-HU" sz="1500" dirty="0" err="1"/>
              <a:t>oligo</a:t>
            </a:r>
            <a:r>
              <a:rPr lang="hu-HU" sz="1500" dirty="0"/>
              <a:t>  </a:t>
            </a:r>
            <a:r>
              <a:rPr lang="hu-HU" sz="1500" dirty="0" smtClean="0"/>
              <a:t>(</a:t>
            </a:r>
            <a:r>
              <a:rPr lang="hu-HU" sz="1500" dirty="0" err="1"/>
              <a:t>reticulocyta</a:t>
            </a:r>
            <a:r>
              <a:rPr lang="hu-HU" sz="1500" dirty="0"/>
              <a:t> </a:t>
            </a:r>
            <a:r>
              <a:rPr lang="hu-HU" sz="1500" dirty="0" err="1" smtClean="0"/>
              <a:t>lysate</a:t>
            </a:r>
            <a:r>
              <a:rPr lang="hu-HU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00B050"/>
                </a:solidFill>
              </a:rPr>
              <a:t>xol-1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oligo</a:t>
            </a:r>
            <a:r>
              <a:rPr lang="hu-HU" sz="1500" dirty="0">
                <a:solidFill>
                  <a:srgbClr val="00B050"/>
                </a:solidFill>
              </a:rPr>
              <a:t> </a:t>
            </a:r>
            <a:r>
              <a:rPr lang="hu-HU" sz="1500" dirty="0" smtClean="0">
                <a:solidFill>
                  <a:srgbClr val="00B050"/>
                </a:solidFill>
              </a:rPr>
              <a:t>+ TRA-1 (</a:t>
            </a:r>
            <a:r>
              <a:rPr lang="hu-HU" sz="1500" dirty="0" err="1" smtClean="0">
                <a:solidFill>
                  <a:srgbClr val="00B050"/>
                </a:solidFill>
              </a:rPr>
              <a:t>positive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control</a:t>
            </a:r>
            <a:r>
              <a:rPr lang="hu-HU" sz="1500" dirty="0" smtClean="0">
                <a:solidFill>
                  <a:srgbClr val="00B05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FF0000"/>
                </a:solidFill>
              </a:rPr>
              <a:t>goa-1</a:t>
            </a:r>
            <a:r>
              <a:rPr lang="hu-HU" sz="1500" dirty="0" smtClean="0">
                <a:solidFill>
                  <a:srgbClr val="FF0000"/>
                </a:solidFill>
              </a:rPr>
              <a:t> </a:t>
            </a:r>
            <a:r>
              <a:rPr lang="hu-HU" sz="1500" dirty="0" err="1" smtClean="0">
                <a:solidFill>
                  <a:srgbClr val="FF0000"/>
                </a:solidFill>
              </a:rPr>
              <a:t>oligo</a:t>
            </a:r>
            <a:r>
              <a:rPr lang="hu-HU" sz="1500" dirty="0">
                <a:solidFill>
                  <a:srgbClr val="FF0000"/>
                </a:solidFill>
              </a:rPr>
              <a:t> </a:t>
            </a:r>
            <a:r>
              <a:rPr lang="hu-HU" sz="1500" dirty="0" smtClean="0">
                <a:solidFill>
                  <a:srgbClr val="FF0000"/>
                </a:solidFill>
              </a:rPr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i="1" dirty="0" smtClean="0"/>
              <a:t> 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dirty="0" smtClean="0"/>
              <a:t> </a:t>
            </a: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rest </a:t>
            </a:r>
            <a:r>
              <a:rPr lang="hu-HU" sz="1500" i="1" dirty="0"/>
              <a:t>gpa-16</a:t>
            </a:r>
            <a:r>
              <a:rPr lang="hu-HU" sz="1500" dirty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>
                <a:solidFill>
                  <a:srgbClr val="0066FF"/>
                </a:solidFill>
              </a:rPr>
              <a:t>rest </a:t>
            </a:r>
            <a:r>
              <a:rPr lang="hu-HU" sz="1500" i="1" dirty="0">
                <a:solidFill>
                  <a:srgbClr val="0066FF"/>
                </a:solidFill>
              </a:rPr>
              <a:t>gpa-16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err="1" smtClean="0">
                <a:solidFill>
                  <a:srgbClr val="0066FF"/>
                </a:solidFill>
              </a:rPr>
              <a:t>oligo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smtClean="0">
                <a:solidFill>
                  <a:srgbClr val="0066FF"/>
                </a:solidFill>
              </a:rPr>
              <a:t>+ </a:t>
            </a:r>
            <a:r>
              <a:rPr lang="hu-HU" sz="1500" dirty="0">
                <a:solidFill>
                  <a:srgbClr val="0066FF"/>
                </a:solidFill>
              </a:rPr>
              <a:t>TRA-1</a:t>
            </a:r>
          </a:p>
        </p:txBody>
      </p:sp>
    </p:spTree>
    <p:extLst>
      <p:ext uri="{BB962C8B-B14F-4D97-AF65-F5344CB8AC3E}">
        <p14:creationId xmlns:p14="http://schemas.microsoft.com/office/powerpoint/2010/main" val="38004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-80891"/>
            <a:ext cx="8316416" cy="68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339752" y="4581128"/>
            <a:ext cx="4104456" cy="288032"/>
            <a:chOff x="2339752" y="4581128"/>
            <a:chExt cx="4104456" cy="288032"/>
          </a:xfrm>
        </p:grpSpPr>
        <p:sp>
          <p:nvSpPr>
            <p:cNvPr id="3" name="Téglalap 2"/>
            <p:cNvSpPr/>
            <p:nvPr/>
          </p:nvSpPr>
          <p:spPr>
            <a:xfrm>
              <a:off x="2339752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 3"/>
            <p:cNvSpPr/>
            <p:nvPr/>
          </p:nvSpPr>
          <p:spPr>
            <a:xfrm>
              <a:off x="5004048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3257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54312" y="150962"/>
            <a:ext cx="7389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transcription polymerase chain reaction</a:t>
            </a:r>
            <a:r>
              <a:rPr lang="en-US" sz="2000" dirty="0"/>
              <a:t> (</a:t>
            </a:r>
            <a:r>
              <a:rPr lang="en-US" sz="2000" b="1" dirty="0"/>
              <a:t>RT-PCR</a:t>
            </a:r>
            <a:r>
              <a:rPr lang="en-US" sz="2000" dirty="0"/>
              <a:t>), a variant of </a:t>
            </a:r>
            <a:r>
              <a:rPr lang="en-US" sz="2000" dirty="0">
                <a:hlinkClick r:id="rId3" tooltip="Polymerase chain reaction"/>
              </a:rPr>
              <a:t>polymerase chain reaction (PCR)</a:t>
            </a:r>
            <a:r>
              <a:rPr lang="en-US" sz="2000" dirty="0"/>
              <a:t>, is a technique commonly used </a:t>
            </a:r>
            <a:r>
              <a:rPr lang="en-US" sz="2000" dirty="0" smtClean="0"/>
              <a:t>to </a:t>
            </a:r>
            <a:r>
              <a:rPr lang="en-US" sz="2000" dirty="0"/>
              <a:t>detect </a:t>
            </a:r>
            <a:r>
              <a:rPr lang="en-US" sz="2000" dirty="0">
                <a:hlinkClick r:id="rId4" tooltip="RNA"/>
              </a:rPr>
              <a:t>RNA</a:t>
            </a:r>
            <a:r>
              <a:rPr lang="en-US" sz="2000" dirty="0"/>
              <a:t> expression.</a:t>
            </a:r>
            <a:endParaRPr lang="hu-HU" sz="20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8809"/>
              </p:ext>
            </p:extLst>
          </p:nvPr>
        </p:nvGraphicFramePr>
        <p:xfrm>
          <a:off x="0" y="0"/>
          <a:ext cx="1574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" r:id="rId5" imgW="1574280" imgH="1206000" progId="Photoshop.Image.12">
                  <p:embed/>
                </p:oleObj>
              </mc:Choice>
              <mc:Fallback>
                <p:oleObj name="Image" r:id="rId5" imgW="1574280" imgH="1206000" progId="Photoshop.Image.12">
                  <p:embed/>
                  <p:pic>
                    <p:nvPicPr>
                      <p:cNvPr id="6" name="Objektum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748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372989"/>
            <a:ext cx="4321035" cy="54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745</Words>
  <Application>Microsoft Office PowerPoint</Application>
  <PresentationFormat>Diavetítés a képernyőre (4:3 oldalarány)</PresentationFormat>
  <Paragraphs>145</Paragraphs>
  <Slides>78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83" baseType="lpstr">
      <vt:lpstr>Arial</vt:lpstr>
      <vt:lpstr>Calibri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72</cp:revision>
  <dcterms:created xsi:type="dcterms:W3CDTF">2014-03-03T04:12:13Z</dcterms:created>
  <dcterms:modified xsi:type="dcterms:W3CDTF">2016-11-21T06:50:29Z</dcterms:modified>
</cp:coreProperties>
</file>