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11" r:id="rId13"/>
    <p:sldId id="268" r:id="rId14"/>
    <p:sldId id="269" r:id="rId15"/>
    <p:sldId id="272" r:id="rId16"/>
    <p:sldId id="312" r:id="rId17"/>
    <p:sldId id="273" r:id="rId18"/>
    <p:sldId id="313" r:id="rId19"/>
    <p:sldId id="274" r:id="rId20"/>
    <p:sldId id="275" r:id="rId21"/>
    <p:sldId id="276" r:id="rId22"/>
    <p:sldId id="277" r:id="rId23"/>
    <p:sldId id="278" r:id="rId24"/>
    <p:sldId id="279" r:id="rId25"/>
    <p:sldId id="314" r:id="rId26"/>
    <p:sldId id="318" r:id="rId27"/>
    <p:sldId id="280" r:id="rId28"/>
    <p:sldId id="316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08" r:id="rId39"/>
    <p:sldId id="303" r:id="rId40"/>
    <p:sldId id="302" r:id="rId41"/>
    <p:sldId id="290" r:id="rId42"/>
    <p:sldId id="291" r:id="rId43"/>
    <p:sldId id="292" r:id="rId44"/>
    <p:sldId id="305" r:id="rId45"/>
    <p:sldId id="293" r:id="rId46"/>
    <p:sldId id="294" r:id="rId47"/>
    <p:sldId id="304" r:id="rId48"/>
    <p:sldId id="306" r:id="rId49"/>
    <p:sldId id="307" r:id="rId50"/>
    <p:sldId id="295" r:id="rId51"/>
    <p:sldId id="309" r:id="rId52"/>
    <p:sldId id="296" r:id="rId53"/>
    <p:sldId id="310" r:id="rId54"/>
    <p:sldId id="297" r:id="rId55"/>
    <p:sldId id="298" r:id="rId56"/>
    <p:sldId id="299" r:id="rId57"/>
    <p:sldId id="300" r:id="rId58"/>
    <p:sldId id="301" r:id="rId5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94605" autoAdjust="0"/>
  </p:normalViewPr>
  <p:slideViewPr>
    <p:cSldViewPr>
      <p:cViewPr varScale="1">
        <p:scale>
          <a:sx n="104" d="100"/>
          <a:sy n="104" d="100"/>
        </p:scale>
        <p:origin x="18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Egyed Balázs" userId="aafdbad5-e62b-4591-96d5-c560b0d0b5df" providerId="ADAL" clId="{48F040FD-FD15-4A3F-880E-B1482F4A585C}"/>
    <pc:docChg chg="delSld modSld">
      <pc:chgData name="Dr. Egyed Balázs" userId="aafdbad5-e62b-4591-96d5-c560b0d0b5df" providerId="ADAL" clId="{48F040FD-FD15-4A3F-880E-B1482F4A585C}" dt="2024-10-15T05:47:07.508" v="39" actId="207"/>
      <pc:docMkLst>
        <pc:docMk/>
      </pc:docMkLst>
      <pc:sldChg chg="modSp mod">
        <pc:chgData name="Dr. Egyed Balázs" userId="aafdbad5-e62b-4591-96d5-c560b0d0b5df" providerId="ADAL" clId="{48F040FD-FD15-4A3F-880E-B1482F4A585C}" dt="2024-10-15T05:47:07.508" v="39" actId="207"/>
        <pc:sldMkLst>
          <pc:docMk/>
          <pc:sldMk cId="3327971132" sldId="257"/>
        </pc:sldMkLst>
        <pc:spChg chg="mod">
          <ac:chgData name="Dr. Egyed Balázs" userId="aafdbad5-e62b-4591-96d5-c560b0d0b5df" providerId="ADAL" clId="{48F040FD-FD15-4A3F-880E-B1482F4A585C}" dt="2024-10-15T05:47:07.508" v="39" actId="207"/>
          <ac:spMkLst>
            <pc:docMk/>
            <pc:sldMk cId="3327971132" sldId="257"/>
            <ac:spMk id="87042" creationId="{00000000-0000-0000-0000-000000000000}"/>
          </ac:spMkLst>
        </pc:spChg>
      </pc:sldChg>
      <pc:sldChg chg="del">
        <pc:chgData name="Dr. Egyed Balázs" userId="aafdbad5-e62b-4591-96d5-c560b0d0b5df" providerId="ADAL" clId="{48F040FD-FD15-4A3F-880E-B1482F4A585C}" dt="2024-10-14T15:52:20.281" v="0" actId="47"/>
        <pc:sldMkLst>
          <pc:docMk/>
          <pc:sldMk cId="3525109130" sldId="31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867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98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5670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20D6E-4714-4124-86D4-499EB797AF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4706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6E9C7-9916-4979-B24D-F14D68F185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137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62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524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905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622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69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46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520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748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038D-EE70-42AF-95DC-568EDF515E8D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44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zövegdoboz 1"/>
          <p:cNvSpPr txBox="1">
            <a:spLocks noChangeArrowheads="1"/>
          </p:cNvSpPr>
          <p:nvPr/>
        </p:nvSpPr>
        <p:spPr bwMode="auto">
          <a:xfrm>
            <a:off x="289653" y="1341438"/>
            <a:ext cx="85170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3200" dirty="0"/>
              <a:t>Genetikai alapfogalmak: </a:t>
            </a:r>
          </a:p>
          <a:p>
            <a:pPr algn="ctr" eaLnBrk="1" hangingPunct="1"/>
            <a:r>
              <a:rPr lang="hu-HU" altLang="hu-HU" sz="3200" dirty="0"/>
              <a:t>Gén – </a:t>
            </a:r>
            <a:r>
              <a:rPr lang="hu-HU" altLang="hu-HU" sz="3200" dirty="0" err="1">
                <a:solidFill>
                  <a:srgbClr val="FF0000"/>
                </a:solidFill>
              </a:rPr>
              <a:t>cisztron</a:t>
            </a:r>
            <a:r>
              <a:rPr lang="hu-HU" altLang="hu-HU" sz="3200" dirty="0"/>
              <a:t> – ORF (</a:t>
            </a:r>
            <a:r>
              <a:rPr lang="hu-HU" altLang="hu-HU" sz="3200" i="1" dirty="0" err="1"/>
              <a:t>open</a:t>
            </a:r>
            <a:r>
              <a:rPr lang="hu-HU" altLang="hu-HU" sz="3200" i="1" dirty="0"/>
              <a:t> </a:t>
            </a:r>
            <a:r>
              <a:rPr lang="hu-HU" altLang="hu-HU" sz="3200" i="1" dirty="0" err="1"/>
              <a:t>reading</a:t>
            </a:r>
            <a:r>
              <a:rPr lang="hu-HU" altLang="hu-HU" sz="3200" i="1" dirty="0"/>
              <a:t> </a:t>
            </a:r>
            <a:r>
              <a:rPr lang="hu-HU" altLang="hu-HU" sz="3200" i="1" dirty="0" err="1"/>
              <a:t>frame</a:t>
            </a:r>
            <a:r>
              <a:rPr lang="hu-HU" altLang="hu-HU" sz="3200" dirty="0"/>
              <a:t>)</a:t>
            </a:r>
          </a:p>
          <a:p>
            <a:pPr algn="ctr" eaLnBrk="1" hangingPunct="1"/>
            <a:endParaRPr lang="hu-HU" altLang="hu-HU" sz="3200" dirty="0"/>
          </a:p>
          <a:p>
            <a:pPr algn="ctr" eaLnBrk="1" hangingPunct="1"/>
            <a:r>
              <a:rPr lang="hu-HU" altLang="hu-HU" sz="3200" dirty="0">
                <a:solidFill>
                  <a:srgbClr val="FF0000"/>
                </a:solidFill>
              </a:rPr>
              <a:t>A gén finomszerkezete</a:t>
            </a:r>
          </a:p>
          <a:p>
            <a:pPr algn="ctr" eaLnBrk="1" hangingPunct="1"/>
            <a:endParaRPr lang="hu-HU" altLang="hu-HU" sz="3200" dirty="0"/>
          </a:p>
        </p:txBody>
      </p:sp>
      <p:sp>
        <p:nvSpPr>
          <p:cNvPr id="87043" name="Szövegdoboz 2"/>
          <p:cNvSpPr txBox="1">
            <a:spLocks noChangeArrowheads="1"/>
          </p:cNvSpPr>
          <p:nvPr/>
        </p:nvSpPr>
        <p:spPr bwMode="auto">
          <a:xfrm>
            <a:off x="7236296" y="6381328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/>
              <a:t>2024.10.15-16.</a:t>
            </a:r>
          </a:p>
        </p:txBody>
      </p:sp>
    </p:spTree>
    <p:extLst>
      <p:ext uri="{BB962C8B-B14F-4D97-AF65-F5344CB8AC3E}">
        <p14:creationId xmlns:p14="http://schemas.microsoft.com/office/powerpoint/2010/main" val="3327971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Chargaff szabályok (1955)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755650" y="2205038"/>
            <a:ext cx="76327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-Az élőlényekből származó DNS-ekben a pirimidin nukleotidok (</a:t>
            </a:r>
            <a:r>
              <a:rPr lang="hu-HU" altLang="hu-HU" sz="2000" i="1">
                <a:solidFill>
                  <a:schemeClr val="accent2"/>
                </a:solidFill>
              </a:rPr>
              <a:t>T</a:t>
            </a:r>
            <a:r>
              <a:rPr lang="hu-HU" altLang="hu-HU" sz="2000">
                <a:solidFill>
                  <a:schemeClr val="tx2"/>
                </a:solidFill>
              </a:rPr>
              <a:t> + </a:t>
            </a:r>
            <a:r>
              <a:rPr lang="hu-HU" altLang="hu-HU" sz="2000" i="1">
                <a:solidFill>
                  <a:schemeClr val="accent2"/>
                </a:solidFill>
              </a:rPr>
              <a:t>C</a:t>
            </a:r>
            <a:r>
              <a:rPr lang="hu-HU" altLang="hu-HU" sz="2000">
                <a:solidFill>
                  <a:schemeClr val="tx2"/>
                </a:solidFill>
              </a:rPr>
              <a:t>) mennyisége egyenlő a purin (</a:t>
            </a:r>
            <a:r>
              <a:rPr lang="hu-HU" altLang="hu-HU" sz="2000" i="1">
                <a:solidFill>
                  <a:schemeClr val="accent2"/>
                </a:solidFill>
              </a:rPr>
              <a:t>A</a:t>
            </a:r>
            <a:r>
              <a:rPr lang="hu-HU" altLang="hu-HU" sz="2000" i="1">
                <a:solidFill>
                  <a:schemeClr val="tx2"/>
                </a:solidFill>
              </a:rPr>
              <a:t> + </a:t>
            </a:r>
            <a:r>
              <a:rPr lang="hu-HU" altLang="hu-HU" sz="2000" i="1">
                <a:solidFill>
                  <a:schemeClr val="accent2"/>
                </a:solidFill>
              </a:rPr>
              <a:t>G</a:t>
            </a:r>
            <a:r>
              <a:rPr lang="hu-HU" altLang="hu-HU" sz="2000">
                <a:solidFill>
                  <a:schemeClr val="tx2"/>
                </a:solidFill>
              </a:rPr>
              <a:t>) nukleotidok mennyiségével.</a:t>
            </a:r>
          </a:p>
          <a:p>
            <a:pPr eaLnBrk="1" hangingPunct="1"/>
            <a:endParaRPr lang="hu-HU" altLang="hu-HU" sz="200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-A </a:t>
            </a:r>
            <a:r>
              <a:rPr lang="hu-HU" altLang="hu-HU" sz="2000" i="1">
                <a:solidFill>
                  <a:schemeClr val="accent2"/>
                </a:solidFill>
              </a:rPr>
              <a:t>T</a:t>
            </a:r>
            <a:r>
              <a:rPr lang="hu-HU" altLang="hu-HU" sz="2000">
                <a:solidFill>
                  <a:schemeClr val="tx2"/>
                </a:solidFill>
              </a:rPr>
              <a:t> mennyisége egyenlő az </a:t>
            </a:r>
            <a:r>
              <a:rPr lang="hu-HU" altLang="hu-HU" sz="2000" i="1">
                <a:solidFill>
                  <a:schemeClr val="accent2"/>
                </a:solidFill>
              </a:rPr>
              <a:t>A</a:t>
            </a:r>
            <a:r>
              <a:rPr lang="hu-HU" altLang="hu-HU" sz="2000">
                <a:solidFill>
                  <a:schemeClr val="tx2"/>
                </a:solidFill>
              </a:rPr>
              <a:t>-val, és </a:t>
            </a:r>
            <a:r>
              <a:rPr lang="hu-HU" altLang="hu-HU" sz="2000" i="1">
                <a:solidFill>
                  <a:schemeClr val="accent2"/>
                </a:solidFill>
              </a:rPr>
              <a:t>C</a:t>
            </a:r>
            <a:r>
              <a:rPr lang="hu-HU" altLang="hu-HU" sz="2000">
                <a:solidFill>
                  <a:schemeClr val="tx2"/>
                </a:solidFill>
              </a:rPr>
              <a:t> mennyisége egyenlő </a:t>
            </a:r>
            <a:r>
              <a:rPr lang="hu-HU" altLang="hu-HU" sz="2000" i="1">
                <a:solidFill>
                  <a:schemeClr val="accent2"/>
                </a:solidFill>
              </a:rPr>
              <a:t>G</a:t>
            </a:r>
            <a:r>
              <a:rPr lang="hu-HU" altLang="hu-HU" sz="2000">
                <a:solidFill>
                  <a:schemeClr val="tx2"/>
                </a:solidFill>
              </a:rPr>
              <a:t>-vel. </a:t>
            </a:r>
          </a:p>
          <a:p>
            <a:pPr eaLnBrk="1" hangingPunct="1"/>
            <a:endParaRPr lang="hu-HU" altLang="hu-HU" sz="200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-Azonban </a:t>
            </a:r>
            <a:r>
              <a:rPr lang="hu-HU" altLang="hu-HU" sz="2000" i="1">
                <a:solidFill>
                  <a:schemeClr val="accent2"/>
                </a:solidFill>
              </a:rPr>
              <a:t>A </a:t>
            </a:r>
            <a:r>
              <a:rPr lang="hu-HU" altLang="hu-HU" sz="2000" i="1">
                <a:solidFill>
                  <a:schemeClr val="tx2"/>
                </a:solidFill>
              </a:rPr>
              <a:t>+ </a:t>
            </a:r>
            <a:r>
              <a:rPr lang="hu-HU" altLang="hu-HU" sz="2000" i="1">
                <a:solidFill>
                  <a:schemeClr val="accent2"/>
                </a:solidFill>
              </a:rPr>
              <a:t>T</a:t>
            </a:r>
            <a:r>
              <a:rPr lang="hu-HU" altLang="hu-HU" sz="2000">
                <a:solidFill>
                  <a:schemeClr val="accent2"/>
                </a:solidFill>
              </a:rPr>
              <a:t> </a:t>
            </a:r>
            <a:r>
              <a:rPr lang="hu-HU" altLang="hu-HU" sz="2000">
                <a:solidFill>
                  <a:schemeClr val="tx2"/>
                </a:solidFill>
              </a:rPr>
              <a:t>és </a:t>
            </a:r>
            <a:r>
              <a:rPr lang="hu-HU" altLang="hu-HU" sz="2000" i="1">
                <a:solidFill>
                  <a:schemeClr val="accent2"/>
                </a:solidFill>
              </a:rPr>
              <a:t>C</a:t>
            </a:r>
            <a:r>
              <a:rPr lang="hu-HU" altLang="hu-HU" sz="2000" i="1">
                <a:solidFill>
                  <a:schemeClr val="tx2"/>
                </a:solidFill>
              </a:rPr>
              <a:t> + </a:t>
            </a:r>
            <a:r>
              <a:rPr lang="hu-HU" altLang="hu-HU" sz="2000" i="1">
                <a:solidFill>
                  <a:schemeClr val="accent2"/>
                </a:solidFill>
              </a:rPr>
              <a:t>G</a:t>
            </a:r>
            <a:r>
              <a:rPr lang="hu-HU" altLang="hu-HU" sz="2000">
                <a:solidFill>
                  <a:schemeClr val="tx2"/>
                </a:solidFill>
              </a:rPr>
              <a:t> mennyiségek nem feltétlenül egyenlők, azok aránya jellemző az élőlényre (GC arány), amiből a DNS származik.</a:t>
            </a:r>
            <a:endParaRPr lang="hu-HU" altLang="hu-HU" sz="2000"/>
          </a:p>
        </p:txBody>
      </p:sp>
    </p:spTree>
    <p:extLst>
      <p:ext uri="{BB962C8B-B14F-4D97-AF65-F5344CB8AC3E}">
        <p14:creationId xmlns:p14="http://schemas.microsoft.com/office/powerpoint/2010/main" val="115612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R. Franklin és M. Wilkins: A DNS (B forma) röntgen diffrakciós képe 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7284" name="Picture 4" descr="B02_02a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68413"/>
            <a:ext cx="5283200" cy="32416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735013" y="5080000"/>
            <a:ext cx="689451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A röntgen diffrakcióval kapott adatok azt jelezték, hogy </a:t>
            </a: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	- a molekula fonálszerű</a:t>
            </a: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	- a fonál két párhuzamos szerkezetből áll</a:t>
            </a: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	- egyenletes átmérőjű</a:t>
            </a: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	- spirál alakú</a:t>
            </a:r>
          </a:p>
        </p:txBody>
      </p:sp>
      <p:pic>
        <p:nvPicPr>
          <p:cNvPr id="13314" name="Picture 2" descr="C:\Users\Vellai Tibor\Desktop\DNA animation\ADN_animation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990955"/>
            <a:ext cx="3491880" cy="603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172"/>
            <a:ext cx="12954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986056"/>
            <a:ext cx="67627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60" y="996949"/>
            <a:ext cx="4062224" cy="587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DNS kettős spirál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925"/>
            <a:ext cx="9144000" cy="3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34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DNS kettős spirál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8308" name="Picture 4" descr="F08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272573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1979613" y="126206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nagyárok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1979613" y="5367338"/>
            <a:ext cx="98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kisárok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400425" y="20812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3398838" y="1628775"/>
            <a:ext cx="5745162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hu-HU" altLang="hu-HU" sz="2000" dirty="0">
                <a:solidFill>
                  <a:schemeClr val="tx2"/>
                </a:solidFill>
              </a:rPr>
              <a:t>a </a:t>
            </a:r>
            <a:r>
              <a:rPr lang="hu-HU" altLang="hu-HU" sz="2000" dirty="0" err="1">
                <a:solidFill>
                  <a:schemeClr val="tx2"/>
                </a:solidFill>
              </a:rPr>
              <a:t>nukleotidok</a:t>
            </a:r>
            <a:r>
              <a:rPr lang="hu-HU" altLang="hu-HU" sz="2000" dirty="0">
                <a:solidFill>
                  <a:schemeClr val="tx2"/>
                </a:solidFill>
              </a:rPr>
              <a:t> szabályosan ismétlődő távolságokban egymás felett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hu-HU" altLang="hu-HU" sz="2000" dirty="0">
                <a:solidFill>
                  <a:schemeClr val="tx2"/>
                </a:solidFill>
              </a:rPr>
              <a:t>a bázisok lapos molekuláinak síkja merőleges a szál hossztengelyére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hu-HU" altLang="hu-HU" sz="2000" dirty="0">
                <a:solidFill>
                  <a:schemeClr val="tx2"/>
                </a:solidFill>
              </a:rPr>
              <a:t>a DNS tér-modell két ellentétes polaritású, ún. </a:t>
            </a:r>
            <a:r>
              <a:rPr lang="hu-HU" altLang="hu-HU" sz="2000" dirty="0" err="1">
                <a:solidFill>
                  <a:schemeClr val="tx2"/>
                </a:solidFill>
              </a:rPr>
              <a:t>antiparallel</a:t>
            </a:r>
            <a:r>
              <a:rPr lang="hu-HU" altLang="hu-HU" sz="2000" dirty="0">
                <a:solidFill>
                  <a:schemeClr val="tx2"/>
                </a:solidFill>
              </a:rPr>
              <a:t> szálból épül fel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modell egyenletes átmérője a </a:t>
            </a:r>
            <a:r>
              <a:rPr lang="hu-HU" altLang="hu-HU" sz="2000" dirty="0" err="1">
                <a:solidFill>
                  <a:schemeClr val="tx2"/>
                </a:solidFill>
              </a:rPr>
              <a:t>Chargaff</a:t>
            </a:r>
            <a:r>
              <a:rPr lang="hu-HU" altLang="hu-HU" sz="2000" dirty="0">
                <a:solidFill>
                  <a:schemeClr val="tx2"/>
                </a:solidFill>
              </a:rPr>
              <a:t> szabályok követésével biztosítható úgy, hogy purin bázissal </a:t>
            </a:r>
            <a:r>
              <a:rPr lang="hu-HU" altLang="hu-HU" sz="2000" dirty="0" err="1">
                <a:solidFill>
                  <a:schemeClr val="tx2"/>
                </a:solidFill>
              </a:rPr>
              <a:t>pirimidin</a:t>
            </a:r>
            <a:r>
              <a:rPr lang="hu-HU" altLang="hu-HU" sz="2000" dirty="0">
                <a:solidFill>
                  <a:schemeClr val="tx2"/>
                </a:solidFill>
              </a:rPr>
              <a:t> bázis áll szemben, ezeket egymáshoz hidrogén hidak rögzítik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spirál 10 bázisonként fordul</a:t>
            </a:r>
          </a:p>
        </p:txBody>
      </p:sp>
    </p:spTree>
    <p:extLst>
      <p:ext uri="{BB962C8B-B14F-4D97-AF65-F5344CB8AC3E}">
        <p14:creationId xmlns:p14="http://schemas.microsoft.com/office/powerpoint/2010/main" val="3860616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kettős spirál szerkezete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9332" name="Picture 4" descr="F08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1014413"/>
            <a:ext cx="3159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Line 5"/>
          <p:cNvSpPr>
            <a:spLocks noChangeShapeType="1"/>
          </p:cNvSpPr>
          <p:nvPr/>
        </p:nvSpPr>
        <p:spPr bwMode="auto">
          <a:xfrm flipV="1">
            <a:off x="5795963" y="2690813"/>
            <a:ext cx="0" cy="3048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9036050" y="2157413"/>
            <a:ext cx="0" cy="3048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0" y="1143000"/>
            <a:ext cx="50038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 modellben a víztaszító bázisok belül, a cukor és foszfát csoportok kívül helyezkednek el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-minden bázispár egy purint  (A vagy G) és egy pirimidint (T vagy C) tartalmaz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-az A-T párt 2, a G-C párt 3 hidrogénhíd stabilizálja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-az antiparallel irányultságot a cukor    5’	3’  iránya adja</a:t>
            </a: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395288" y="55895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9470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DNS B formája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2404" name="Picture 4" descr="F01-06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981075"/>
            <a:ext cx="55308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0" y="1412875"/>
            <a:ext cx="381317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Az élőlényekben és vizes oldatban leggyakrabban előforduló „B” forma részletes térszerkezete. Jól látszik, hogy a bázispárok létrafokként helyezkednek el a szerkezet belsejében. A cukor gyűrű síkja majdnem merőleges a bázisok síkjára.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Dehidrált körülmények között egy tömörebb „A” forma jön létre, melyben a bázisok síkja megdől.</a:t>
            </a:r>
          </a:p>
        </p:txBody>
      </p:sp>
    </p:spTree>
    <p:extLst>
      <p:ext uri="{BB962C8B-B14F-4D97-AF65-F5344CB8AC3E}">
        <p14:creationId xmlns:p14="http://schemas.microsoft.com/office/powerpoint/2010/main" val="154824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hat-when-how.com/wp-content/uploads/2011/05/tmp1E3128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" y="0"/>
            <a:ext cx="6867128" cy="686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soportba foglalás 1"/>
          <p:cNvGrpSpPr/>
          <p:nvPr/>
        </p:nvGrpSpPr>
        <p:grpSpPr>
          <a:xfrm>
            <a:off x="3275856" y="93163"/>
            <a:ext cx="5868144" cy="6648205"/>
            <a:chOff x="3275856" y="93163"/>
            <a:chExt cx="5868144" cy="6648205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51245"/>
              <a:ext cx="2915816" cy="6565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93163"/>
              <a:ext cx="2952328" cy="6648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003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DNS replikáció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3428" name="Picture 5" descr="200px-DNA_replication_spl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81075"/>
            <a:ext cx="2916237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6"/>
          <p:cNvSpPr txBox="1">
            <a:spLocks noChangeArrowheads="1"/>
          </p:cNvSpPr>
          <p:nvPr/>
        </p:nvSpPr>
        <p:spPr bwMode="auto">
          <a:xfrm>
            <a:off x="250825" y="1377950"/>
            <a:ext cx="567848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A DNS kettős spirál szerkezetéből közvetlenül adódik a megkettőződés mikéntje. 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A bázis párosodás szigorú törvényéből az következik, hogy amennyiben a kettős spirál két szála zipzárként kettéválik, mindkét szál mintaként (</a:t>
            </a:r>
            <a:r>
              <a:rPr lang="hu-HU" altLang="hu-HU" sz="2000" dirty="0" err="1">
                <a:solidFill>
                  <a:schemeClr val="tx2"/>
                </a:solidFill>
              </a:rPr>
              <a:t>templátként</a:t>
            </a:r>
            <a:r>
              <a:rPr lang="hu-HU" altLang="hu-HU" sz="2000" dirty="0">
                <a:solidFill>
                  <a:schemeClr val="tx2"/>
                </a:solidFill>
              </a:rPr>
              <a:t>) szolgálhat egy új szál szintéziséhez, melynek során az eredeti szállal és egymással megegyező szerkezetek jönnek létre. 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Ezzel magyarázatot nyer a </a:t>
            </a:r>
            <a:r>
              <a:rPr lang="hu-HU" altLang="hu-HU" sz="2000" dirty="0" err="1">
                <a:solidFill>
                  <a:schemeClr val="tx2"/>
                </a:solidFill>
              </a:rPr>
              <a:t>mitózis</a:t>
            </a:r>
            <a:r>
              <a:rPr lang="hu-HU" altLang="hu-HU" sz="2000" dirty="0">
                <a:solidFill>
                  <a:schemeClr val="tx2"/>
                </a:solidFill>
              </a:rPr>
              <a:t> jelensége.</a:t>
            </a:r>
          </a:p>
        </p:txBody>
      </p:sp>
    </p:spTree>
    <p:extLst>
      <p:ext uri="{BB962C8B-B14F-4D97-AF65-F5344CB8AC3E}">
        <p14:creationId xmlns:p14="http://schemas.microsoft.com/office/powerpoint/2010/main" val="110487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DNS replikáció</a:t>
            </a:r>
          </a:p>
        </p:txBody>
      </p:sp>
      <p:pic>
        <p:nvPicPr>
          <p:cNvPr id="16389" name="Picture 5" descr="http://www2.le.ac.uk/departments/genetics/vgec/diagrams/95-DNA-replic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3975"/>
            <a:ext cx="8496944" cy="45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40880" y="6165304"/>
            <a:ext cx="485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3200" dirty="0">
                <a:solidFill>
                  <a:srgbClr val="FF0000"/>
                </a:solidFill>
              </a:rPr>
              <a:t>Biokémiai tanulmányok!</a:t>
            </a:r>
          </a:p>
        </p:txBody>
      </p:sp>
    </p:spTree>
    <p:extLst>
      <p:ext uri="{BB962C8B-B14F-4D97-AF65-F5344CB8AC3E}">
        <p14:creationId xmlns:p14="http://schemas.microsoft.com/office/powerpoint/2010/main" val="2848070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replikáció lehetséges módjai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4452" name="Picture 4" descr="F08-1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162050"/>
            <a:ext cx="6157912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98438" y="1873250"/>
            <a:ext cx="22860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>
                <a:solidFill>
                  <a:schemeClr val="tx2"/>
                </a:solidFill>
              </a:rPr>
              <a:t>szemikonzervatív</a:t>
            </a: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r>
              <a:rPr lang="hu-HU" altLang="hu-HU" sz="2000">
                <a:solidFill>
                  <a:schemeClr val="tx2"/>
                </a:solidFill>
              </a:rPr>
              <a:t>konzervatív</a:t>
            </a: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r>
              <a:rPr lang="hu-HU" altLang="hu-HU" sz="2000">
                <a:solidFill>
                  <a:schemeClr val="tx2"/>
                </a:solidFill>
              </a:rPr>
              <a:t>diszperzív</a:t>
            </a:r>
            <a:endParaRPr lang="en-GB" altLang="hu-HU" sz="2000">
              <a:solidFill>
                <a:schemeClr val="tx2"/>
              </a:solidFill>
            </a:endParaRPr>
          </a:p>
        </p:txBody>
      </p:sp>
      <p:sp>
        <p:nvSpPr>
          <p:cNvPr id="104454" name="Line 6"/>
          <p:cNvSpPr>
            <a:spLocks noChangeShapeType="1"/>
          </p:cNvSpPr>
          <p:nvPr/>
        </p:nvSpPr>
        <p:spPr bwMode="auto">
          <a:xfrm flipH="1">
            <a:off x="3851275" y="2636838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2700338" y="270192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3333CC"/>
                </a:solidFill>
              </a:rPr>
              <a:t>Régi szál</a:t>
            </a:r>
          </a:p>
        </p:txBody>
      </p:sp>
      <p:sp>
        <p:nvSpPr>
          <p:cNvPr id="104456" name="Line 8"/>
          <p:cNvSpPr>
            <a:spLocks noChangeShapeType="1"/>
          </p:cNvSpPr>
          <p:nvPr/>
        </p:nvSpPr>
        <p:spPr bwMode="auto">
          <a:xfrm flipH="1" flipV="1">
            <a:off x="4356100" y="2276475"/>
            <a:ext cx="3603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4189413" y="2708275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chemeClr val="accent1"/>
                </a:solidFill>
              </a:rPr>
              <a:t>Új szál</a:t>
            </a:r>
          </a:p>
        </p:txBody>
      </p:sp>
    </p:spTree>
    <p:extLst>
      <p:ext uri="{BB962C8B-B14F-4D97-AF65-F5344CB8AC3E}">
        <p14:creationId xmlns:p14="http://schemas.microsoft.com/office/powerpoint/2010/main" val="249411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Az örökítő anyag (DNS) szerkezete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88068" name="Picture 5" descr="ANd9GcTDQxAjzBN9GmsDH8oR-2RDLMUH7d5cnSqzVBF6mXDUEGylGJ7r0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889125"/>
            <a:ext cx="4132262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8069" name="Object 7"/>
          <p:cNvGraphicFramePr>
            <a:graphicFrameLocks noChangeAspect="1"/>
          </p:cNvGraphicFramePr>
          <p:nvPr/>
        </p:nvGraphicFramePr>
        <p:xfrm>
          <a:off x="4422775" y="1889125"/>
          <a:ext cx="4462463" cy="413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69841" imgH="4139683" progId="Photoshop.Image.7">
                  <p:embed/>
                </p:oleObj>
              </mc:Choice>
              <mc:Fallback>
                <p:oleObj name="Image" r:id="rId3" imgW="4469841" imgH="4139683" progId="Photoshop.Image.7">
                  <p:embed/>
                  <p:pic>
                    <p:nvPicPr>
                      <p:cNvPr id="8806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75" y="1889125"/>
                        <a:ext cx="4462463" cy="413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778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Meselson-Stahl kísérlet: szemikonzervatív replikáció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5476" name="Picture 5" descr="11_04-Meselson-Stahl-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9072563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107950" y="50847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Cézium-klorid gradiens</a:t>
            </a:r>
          </a:p>
        </p:txBody>
      </p:sp>
      <p:grpSp>
        <p:nvGrpSpPr>
          <p:cNvPr id="38919" name="Group 7"/>
          <p:cNvGrpSpPr>
            <a:grpSpLocks/>
          </p:cNvGrpSpPr>
          <p:nvPr/>
        </p:nvGrpSpPr>
        <p:grpSpPr bwMode="auto">
          <a:xfrm>
            <a:off x="179388" y="2205038"/>
            <a:ext cx="8820150" cy="4537075"/>
            <a:chOff x="91" y="1117"/>
            <a:chExt cx="5556" cy="2858"/>
          </a:xfrm>
        </p:grpSpPr>
        <p:sp>
          <p:nvSpPr>
            <p:cNvPr id="105479" name="Rectangle 8"/>
            <p:cNvSpPr>
              <a:spLocks noChangeArrowheads="1"/>
            </p:cNvSpPr>
            <p:nvPr/>
          </p:nvSpPr>
          <p:spPr bwMode="auto">
            <a:xfrm>
              <a:off x="91" y="1117"/>
              <a:ext cx="5556" cy="28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05480" name="Text Box 9"/>
            <p:cNvSpPr txBox="1">
              <a:spLocks noChangeArrowheads="1"/>
            </p:cNvSpPr>
            <p:nvPr/>
          </p:nvSpPr>
          <p:spPr bwMode="auto">
            <a:xfrm rot="-1610254">
              <a:off x="884" y="1860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9600" b="0">
                  <a:solidFill>
                    <a:srgbClr val="EAEAEA"/>
                  </a:solidFill>
                  <a:latin typeface="Arial Black" pitchFamily="34" charset="0"/>
                </a:rPr>
                <a:t>Genetika</a:t>
              </a:r>
              <a:endParaRPr lang="en-US" altLang="hu-HU" sz="9600" b="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graphicFrame>
          <p:nvGraphicFramePr>
            <p:cNvPr id="105481" name="Object 10"/>
            <p:cNvGraphicFramePr>
              <a:graphicFrameLocks noChangeAspect="1"/>
            </p:cNvGraphicFramePr>
            <p:nvPr/>
          </p:nvGraphicFramePr>
          <p:xfrm>
            <a:off x="414" y="1525"/>
            <a:ext cx="4915" cy="2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5955556" imgH="2704762" progId="Photoshop.Image.7">
                    <p:embed/>
                  </p:oleObj>
                </mc:Choice>
                <mc:Fallback>
                  <p:oleObj name="Image" r:id="rId3" imgW="5955556" imgH="2704762" progId="Photoshop.Image.7">
                    <p:embed/>
                    <p:pic>
                      <p:nvPicPr>
                        <p:cNvPr id="10548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" y="1525"/>
                          <a:ext cx="4915" cy="2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482" name="Text Box 11"/>
            <p:cNvSpPr txBox="1">
              <a:spLocks noChangeArrowheads="1"/>
            </p:cNvSpPr>
            <p:nvPr/>
          </p:nvSpPr>
          <p:spPr bwMode="auto">
            <a:xfrm>
              <a:off x="476" y="1401"/>
              <a:ext cx="9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baseline="30000"/>
                <a:t>15</a:t>
              </a:r>
              <a:r>
                <a:rPr lang="hu-HU" altLang="hu-HU"/>
                <a:t>N médium</a:t>
              </a:r>
            </a:p>
          </p:txBody>
        </p:sp>
        <p:sp>
          <p:nvSpPr>
            <p:cNvPr id="105483" name="Text Box 12"/>
            <p:cNvSpPr txBox="1">
              <a:spLocks noChangeArrowheads="1"/>
            </p:cNvSpPr>
            <p:nvPr/>
          </p:nvSpPr>
          <p:spPr bwMode="auto">
            <a:xfrm>
              <a:off x="1735" y="1117"/>
              <a:ext cx="14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váltás</a:t>
              </a:r>
              <a:r>
                <a:rPr lang="hu-HU" altLang="hu-HU" baseline="30000"/>
                <a:t> 14</a:t>
              </a:r>
              <a:r>
                <a:rPr lang="hu-HU" altLang="hu-HU"/>
                <a:t>N médiumra</a:t>
              </a:r>
            </a:p>
          </p:txBody>
        </p:sp>
        <p:sp>
          <p:nvSpPr>
            <p:cNvPr id="105484" name="Text Box 13"/>
            <p:cNvSpPr txBox="1">
              <a:spLocks noChangeArrowheads="1"/>
            </p:cNvSpPr>
            <p:nvPr/>
          </p:nvSpPr>
          <p:spPr bwMode="auto">
            <a:xfrm>
              <a:off x="418" y="1719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1. generáció</a:t>
              </a:r>
            </a:p>
          </p:txBody>
        </p:sp>
        <p:sp>
          <p:nvSpPr>
            <p:cNvPr id="105485" name="Text Box 14"/>
            <p:cNvSpPr txBox="1">
              <a:spLocks noChangeArrowheads="1"/>
            </p:cNvSpPr>
            <p:nvPr/>
          </p:nvSpPr>
          <p:spPr bwMode="auto">
            <a:xfrm>
              <a:off x="2018" y="1933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2. generáció</a:t>
              </a:r>
            </a:p>
          </p:txBody>
        </p:sp>
        <p:sp>
          <p:nvSpPr>
            <p:cNvPr id="105486" name="Text Box 15"/>
            <p:cNvSpPr txBox="1">
              <a:spLocks noChangeArrowheads="1"/>
            </p:cNvSpPr>
            <p:nvPr/>
          </p:nvSpPr>
          <p:spPr bwMode="auto">
            <a:xfrm>
              <a:off x="3239" y="1929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3. generáció</a:t>
              </a:r>
            </a:p>
          </p:txBody>
        </p:sp>
        <p:sp>
          <p:nvSpPr>
            <p:cNvPr id="105487" name="Text Box 16"/>
            <p:cNvSpPr txBox="1">
              <a:spLocks noChangeArrowheads="1"/>
            </p:cNvSpPr>
            <p:nvPr/>
          </p:nvSpPr>
          <p:spPr bwMode="auto">
            <a:xfrm>
              <a:off x="4373" y="1933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4. generáció</a:t>
              </a:r>
            </a:p>
          </p:txBody>
        </p:sp>
        <p:sp>
          <p:nvSpPr>
            <p:cNvPr id="105488" name="Text Box 17"/>
            <p:cNvSpPr txBox="1">
              <a:spLocks noChangeArrowheads="1"/>
            </p:cNvSpPr>
            <p:nvPr/>
          </p:nvSpPr>
          <p:spPr bwMode="auto">
            <a:xfrm>
              <a:off x="158" y="3743"/>
              <a:ext cx="1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Cézium-klorid gradiens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9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Fehérjék szerkezete és működése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6500" name="Picture 4" descr="612-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810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 descr="612-18b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3425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2195513" y="5945188"/>
            <a:ext cx="485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3200">
                <a:solidFill>
                  <a:srgbClr val="FF0000"/>
                </a:solidFill>
              </a:rPr>
              <a:t>Biokémiai tanulmányok!</a:t>
            </a:r>
          </a:p>
        </p:txBody>
      </p:sp>
    </p:spTree>
    <p:extLst>
      <p:ext uri="{BB962C8B-B14F-4D97-AF65-F5344CB8AC3E}">
        <p14:creationId xmlns:p14="http://schemas.microsoft.com/office/powerpoint/2010/main" val="542537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Hőérzékeny (termoszenzitív) mutációk értelmezése 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7524" name="Picture 6" descr="612-21_10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700" y="1227138"/>
            <a:ext cx="7010400" cy="250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7"/>
          <p:cNvSpPr txBox="1">
            <a:spLocks noChangeArrowheads="1"/>
          </p:cNvSpPr>
          <p:nvPr/>
        </p:nvSpPr>
        <p:spPr bwMode="auto">
          <a:xfrm>
            <a:off x="539750" y="1484313"/>
            <a:ext cx="21399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vad típusú fehérje</a:t>
            </a:r>
          </a:p>
          <a:p>
            <a:pPr eaLnBrk="1" hangingPunct="1"/>
            <a:endParaRPr lang="en-GB" altLang="hu-HU"/>
          </a:p>
        </p:txBody>
      </p:sp>
      <p:sp>
        <p:nvSpPr>
          <p:cNvPr id="107526" name="Text Box 8"/>
          <p:cNvSpPr txBox="1">
            <a:spLocks noChangeArrowheads="1"/>
          </p:cNvSpPr>
          <p:nvPr/>
        </p:nvSpPr>
        <p:spPr bwMode="auto">
          <a:xfrm>
            <a:off x="2876550" y="1341438"/>
            <a:ext cx="277495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mutáns fehérje, mely</a:t>
            </a:r>
          </a:p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25 </a:t>
            </a:r>
            <a:r>
              <a:rPr lang="hu-HU" altLang="hu-HU" baseline="30000">
                <a:solidFill>
                  <a:srgbClr val="000099"/>
                </a:solidFill>
              </a:rPr>
              <a:t>o</a:t>
            </a:r>
            <a:r>
              <a:rPr lang="hu-HU" altLang="hu-HU">
                <a:solidFill>
                  <a:srgbClr val="000099"/>
                </a:solidFill>
              </a:rPr>
              <a:t>C-on működőképes</a:t>
            </a:r>
          </a:p>
          <a:p>
            <a:pPr eaLnBrk="1" hangingPunct="1"/>
            <a:endParaRPr lang="en-GB" altLang="hu-HU">
              <a:solidFill>
                <a:srgbClr val="000099"/>
              </a:solidFill>
            </a:endParaRPr>
          </a:p>
        </p:txBody>
      </p:sp>
      <p:sp>
        <p:nvSpPr>
          <p:cNvPr id="107527" name="Text Box 9"/>
          <p:cNvSpPr txBox="1">
            <a:spLocks noChangeArrowheads="1"/>
          </p:cNvSpPr>
          <p:nvPr/>
        </p:nvSpPr>
        <p:spPr bwMode="auto">
          <a:xfrm>
            <a:off x="5819775" y="1439863"/>
            <a:ext cx="3324225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mutáns fehérje, mely</a:t>
            </a:r>
          </a:p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37 </a:t>
            </a:r>
            <a:r>
              <a:rPr lang="hu-HU" altLang="hu-HU" baseline="30000">
                <a:solidFill>
                  <a:srgbClr val="000099"/>
                </a:solidFill>
              </a:rPr>
              <a:t>o</a:t>
            </a:r>
            <a:r>
              <a:rPr lang="hu-HU" altLang="hu-HU">
                <a:solidFill>
                  <a:srgbClr val="000099"/>
                </a:solidFill>
              </a:rPr>
              <a:t>C-on működésképtelen</a:t>
            </a:r>
          </a:p>
          <a:p>
            <a:pPr eaLnBrk="1" hangingPunct="1"/>
            <a:endParaRPr lang="en-GB" altLang="hu-HU"/>
          </a:p>
        </p:txBody>
      </p:sp>
      <p:sp>
        <p:nvSpPr>
          <p:cNvPr id="107528" name="Text Box 10"/>
          <p:cNvSpPr txBox="1">
            <a:spLocks noChangeArrowheads="1"/>
          </p:cNvSpPr>
          <p:nvPr/>
        </p:nvSpPr>
        <p:spPr bwMode="auto">
          <a:xfrm>
            <a:off x="196850" y="4387850"/>
            <a:ext cx="86963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/>
              <a:t>A hőmérséklet érzékeny mutációkat a képződő fehérje szerkezetének hőmérséklet érzékenysége magyarázza. Az aminosav csere normális (</a:t>
            </a:r>
            <a:r>
              <a:rPr lang="hu-HU" altLang="hu-HU" sz="2000">
                <a:solidFill>
                  <a:srgbClr val="3366FF"/>
                </a:solidFill>
              </a:rPr>
              <a:t>permisszív</a:t>
            </a:r>
            <a:r>
              <a:rPr lang="hu-HU" altLang="hu-HU" sz="2000"/>
              <a:t>) hőmérsékleten nem okoz jelentős változást a fehérje szerkezetében, míg abnormális (</a:t>
            </a:r>
            <a:r>
              <a:rPr lang="hu-HU" altLang="hu-HU" sz="2000">
                <a:solidFill>
                  <a:srgbClr val="3366FF"/>
                </a:solidFill>
              </a:rPr>
              <a:t>restriktív</a:t>
            </a:r>
            <a:r>
              <a:rPr lang="hu-HU" altLang="hu-HU" sz="2000"/>
              <a:t>) hőmérsékleten az aminosav csere következtében a fehérje olyan szerkezetben stabilizálódik, amely működését lehetetlenné teszi. </a:t>
            </a:r>
          </a:p>
        </p:txBody>
      </p:sp>
    </p:spTree>
    <p:extLst>
      <p:ext uri="{BB962C8B-B14F-4D97-AF65-F5344CB8AC3E}">
        <p14:creationId xmlns:p14="http://schemas.microsoft.com/office/powerpoint/2010/main" val="3025830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A </a:t>
            </a:r>
            <a:r>
              <a:rPr lang="hu-HU" altLang="hu-HU" sz="2800" u="sng" dirty="0">
                <a:solidFill>
                  <a:schemeClr val="bg1"/>
                </a:solidFill>
              </a:rPr>
              <a:t>teljes dominancia</a:t>
            </a:r>
            <a:r>
              <a:rPr lang="hu-HU" altLang="hu-HU" sz="2800" dirty="0">
                <a:solidFill>
                  <a:schemeClr val="bg1"/>
                </a:solidFill>
              </a:rPr>
              <a:t> magyarázata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531813" y="1903413"/>
            <a:ext cx="8070850" cy="827087"/>
            <a:chOff x="588" y="1063"/>
            <a:chExt cx="5084" cy="521"/>
          </a:xfrm>
        </p:grpSpPr>
        <p:sp>
          <p:nvSpPr>
            <p:cNvPr id="108560" name="Text Box 5"/>
            <p:cNvSpPr txBox="1">
              <a:spLocks noChangeArrowheads="1"/>
            </p:cNvSpPr>
            <p:nvPr/>
          </p:nvSpPr>
          <p:spPr bwMode="auto">
            <a:xfrm>
              <a:off x="588" y="1063"/>
              <a:ext cx="6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400">
                  <a:solidFill>
                    <a:srgbClr val="FF0000"/>
                  </a:solidFill>
                </a:rPr>
                <a:t>A </a:t>
              </a:r>
              <a:r>
                <a:rPr lang="hu-HU" altLang="hu-HU" sz="2400"/>
                <a:t>allél</a:t>
              </a:r>
              <a:endParaRPr lang="en-GB" altLang="hu-HU" sz="2400"/>
            </a:p>
          </p:txBody>
        </p:sp>
        <p:sp>
          <p:nvSpPr>
            <p:cNvPr id="108561" name="Text Box 6"/>
            <p:cNvSpPr txBox="1">
              <a:spLocks noChangeArrowheads="1"/>
            </p:cNvSpPr>
            <p:nvPr/>
          </p:nvSpPr>
          <p:spPr bwMode="auto">
            <a:xfrm>
              <a:off x="2236" y="1087"/>
              <a:ext cx="7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/>
                <a:t>A enzim</a:t>
              </a:r>
              <a:endParaRPr lang="en-GB" altLang="hu-HU" sz="2000"/>
            </a:p>
          </p:txBody>
        </p:sp>
        <p:sp>
          <p:nvSpPr>
            <p:cNvPr id="108562" name="Text Box 7"/>
            <p:cNvSpPr txBox="1">
              <a:spLocks noChangeArrowheads="1"/>
            </p:cNvSpPr>
            <p:nvPr/>
          </p:nvSpPr>
          <p:spPr bwMode="auto">
            <a:xfrm>
              <a:off x="1548" y="1307"/>
              <a:ext cx="22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/>
                <a:t>előanyag	    végtermék</a:t>
              </a:r>
              <a:endParaRPr lang="en-GB" altLang="hu-HU" sz="2000"/>
            </a:p>
          </p:txBody>
        </p:sp>
        <p:sp>
          <p:nvSpPr>
            <p:cNvPr id="108563" name="Line 8"/>
            <p:cNvSpPr>
              <a:spLocks noChangeShapeType="1"/>
            </p:cNvSpPr>
            <p:nvPr/>
          </p:nvSpPr>
          <p:spPr bwMode="auto">
            <a:xfrm>
              <a:off x="2361" y="1444"/>
              <a:ext cx="4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64" name="Line 9"/>
            <p:cNvSpPr>
              <a:spLocks noChangeShapeType="1"/>
            </p:cNvSpPr>
            <p:nvPr/>
          </p:nvSpPr>
          <p:spPr bwMode="auto">
            <a:xfrm>
              <a:off x="1329" y="1204"/>
              <a:ext cx="8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65" name="Line 10"/>
            <p:cNvSpPr>
              <a:spLocks noChangeShapeType="1"/>
            </p:cNvSpPr>
            <p:nvPr/>
          </p:nvSpPr>
          <p:spPr bwMode="auto">
            <a:xfrm>
              <a:off x="3760" y="1436"/>
              <a:ext cx="4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66" name="Text Box 11"/>
            <p:cNvSpPr txBox="1">
              <a:spLocks noChangeArrowheads="1"/>
            </p:cNvSpPr>
            <p:nvPr/>
          </p:nvSpPr>
          <p:spPr bwMode="auto">
            <a:xfrm>
              <a:off x="4260" y="1257"/>
              <a:ext cx="14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800"/>
                <a:t>Fenotípus </a:t>
              </a:r>
              <a:r>
                <a:rPr lang="hu-HU" altLang="hu-HU" sz="2800">
                  <a:solidFill>
                    <a:srgbClr val="FF0000"/>
                  </a:solidFill>
                </a:rPr>
                <a:t>A</a:t>
              </a:r>
              <a:endParaRPr lang="en-GB" altLang="hu-HU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108549" name="Group 12"/>
          <p:cNvGrpSpPr>
            <a:grpSpLocks/>
          </p:cNvGrpSpPr>
          <p:nvPr/>
        </p:nvGrpSpPr>
        <p:grpSpPr bwMode="auto">
          <a:xfrm>
            <a:off x="527050" y="3484563"/>
            <a:ext cx="7966075" cy="930275"/>
            <a:chOff x="585" y="2059"/>
            <a:chExt cx="5018" cy="586"/>
          </a:xfrm>
        </p:grpSpPr>
        <p:sp>
          <p:nvSpPr>
            <p:cNvPr id="108552" name="Text Box 13"/>
            <p:cNvSpPr txBox="1">
              <a:spLocks noChangeArrowheads="1"/>
            </p:cNvSpPr>
            <p:nvPr/>
          </p:nvSpPr>
          <p:spPr bwMode="auto">
            <a:xfrm>
              <a:off x="585" y="2059"/>
              <a:ext cx="6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400">
                  <a:solidFill>
                    <a:srgbClr val="FF3399"/>
                  </a:solidFill>
                </a:rPr>
                <a:t>a</a:t>
              </a:r>
              <a:r>
                <a:rPr lang="hu-HU" altLang="hu-HU" sz="2400"/>
                <a:t> allél</a:t>
              </a:r>
              <a:endParaRPr lang="en-GB" altLang="hu-HU" sz="2400"/>
            </a:p>
          </p:txBody>
        </p:sp>
        <p:sp>
          <p:nvSpPr>
            <p:cNvPr id="108553" name="Text Box 14"/>
            <p:cNvSpPr txBox="1">
              <a:spLocks noChangeArrowheads="1"/>
            </p:cNvSpPr>
            <p:nvPr/>
          </p:nvSpPr>
          <p:spPr bwMode="auto">
            <a:xfrm>
              <a:off x="1745" y="2069"/>
              <a:ext cx="18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GoudyHandtooled BT" pitchFamily="82" charset="0"/>
                </a:rPr>
                <a:t>nincs A enzimaktivitás</a:t>
              </a:r>
              <a:endParaRPr lang="en-GB" altLang="hu-HU" sz="2000">
                <a:latin typeface="GoudyHandtooled BT" pitchFamily="82" charset="0"/>
              </a:endParaRPr>
            </a:p>
          </p:txBody>
        </p:sp>
        <p:sp>
          <p:nvSpPr>
            <p:cNvPr id="108554" name="Text Box 15"/>
            <p:cNvSpPr txBox="1">
              <a:spLocks noChangeArrowheads="1"/>
            </p:cNvSpPr>
            <p:nvPr/>
          </p:nvSpPr>
          <p:spPr bwMode="auto">
            <a:xfrm>
              <a:off x="1569" y="2391"/>
              <a:ext cx="8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/>
                <a:t>előanyag</a:t>
              </a:r>
              <a:endParaRPr lang="en-GB" altLang="hu-HU" sz="2000"/>
            </a:p>
          </p:txBody>
        </p:sp>
        <p:sp>
          <p:nvSpPr>
            <p:cNvPr id="108555" name="Line 16"/>
            <p:cNvSpPr>
              <a:spLocks noChangeShapeType="1"/>
            </p:cNvSpPr>
            <p:nvPr/>
          </p:nvSpPr>
          <p:spPr bwMode="auto">
            <a:xfrm>
              <a:off x="2379" y="2521"/>
              <a:ext cx="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56" name="Line 17"/>
            <p:cNvSpPr>
              <a:spLocks noChangeShapeType="1"/>
            </p:cNvSpPr>
            <p:nvPr/>
          </p:nvSpPr>
          <p:spPr bwMode="auto">
            <a:xfrm flipH="1">
              <a:off x="2618" y="2416"/>
              <a:ext cx="180" cy="2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57" name="Line 18"/>
            <p:cNvSpPr>
              <a:spLocks noChangeShapeType="1"/>
            </p:cNvSpPr>
            <p:nvPr/>
          </p:nvSpPr>
          <p:spPr bwMode="auto">
            <a:xfrm>
              <a:off x="2596" y="2409"/>
              <a:ext cx="217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58" name="Line 19"/>
            <p:cNvSpPr>
              <a:spLocks noChangeShapeType="1"/>
            </p:cNvSpPr>
            <p:nvPr/>
          </p:nvSpPr>
          <p:spPr bwMode="auto">
            <a:xfrm>
              <a:off x="3555" y="2506"/>
              <a:ext cx="5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59" name="Text Box 20"/>
            <p:cNvSpPr txBox="1">
              <a:spLocks noChangeArrowheads="1"/>
            </p:cNvSpPr>
            <p:nvPr/>
          </p:nvSpPr>
          <p:spPr bwMode="auto">
            <a:xfrm>
              <a:off x="4228" y="2318"/>
              <a:ext cx="137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800"/>
                <a:t>Fenotípus </a:t>
              </a:r>
              <a:r>
                <a:rPr lang="hu-HU" altLang="hu-HU" sz="2800">
                  <a:solidFill>
                    <a:srgbClr val="FF3399"/>
                  </a:solidFill>
                </a:rPr>
                <a:t>a</a:t>
              </a:r>
              <a:endParaRPr lang="en-GB" altLang="hu-HU" sz="2800">
                <a:solidFill>
                  <a:srgbClr val="FF3399"/>
                </a:solidFill>
              </a:endParaRPr>
            </a:p>
          </p:txBody>
        </p:sp>
      </p:grpSp>
      <p:sp>
        <p:nvSpPr>
          <p:cNvPr id="108550" name="Line 21"/>
          <p:cNvSpPr>
            <a:spLocks noChangeShapeType="1"/>
          </p:cNvSpPr>
          <p:nvPr/>
        </p:nvSpPr>
        <p:spPr bwMode="auto">
          <a:xfrm flipV="1">
            <a:off x="1581150" y="3719513"/>
            <a:ext cx="712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8551" name="Text Box 22"/>
          <p:cNvSpPr txBox="1">
            <a:spLocks noChangeArrowheads="1"/>
          </p:cNvSpPr>
          <p:nvPr/>
        </p:nvSpPr>
        <p:spPr bwMode="auto">
          <a:xfrm>
            <a:off x="238125" y="5445125"/>
            <a:ext cx="86550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-A domináns allél egy enzim funkció meglétét, a recesszív allél annak hiányát jelenti.</a:t>
            </a:r>
          </a:p>
          <a:p>
            <a:pPr eaLnBrk="1" hangingPunct="1"/>
            <a:r>
              <a:rPr lang="hu-HU" altLang="hu-HU" sz="2000"/>
              <a:t>-Heterozigótában az enzim funkció jelenléte miatt domináns fenotípust látunk.</a:t>
            </a:r>
            <a:endParaRPr lang="en-GB" altLang="hu-HU" sz="2000"/>
          </a:p>
        </p:txBody>
      </p:sp>
    </p:spTree>
    <p:extLst>
      <p:ext uri="{BB962C8B-B14F-4D97-AF65-F5344CB8AC3E}">
        <p14:creationId xmlns:p14="http://schemas.microsoft.com/office/powerpoint/2010/main" val="2748229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365253" y="1331913"/>
            <a:ext cx="5132390" cy="1044575"/>
            <a:chOff x="1365253" y="1331913"/>
            <a:chExt cx="5132390" cy="1044575"/>
          </a:xfrm>
        </p:grpSpPr>
        <p:sp>
          <p:nvSpPr>
            <p:cNvPr id="109575" name="Rectangle 7"/>
            <p:cNvSpPr>
              <a:spLocks noChangeArrowheads="1"/>
            </p:cNvSpPr>
            <p:nvPr/>
          </p:nvSpPr>
          <p:spPr bwMode="auto">
            <a:xfrm>
              <a:off x="3170241" y="1331913"/>
              <a:ext cx="3327402" cy="896938"/>
            </a:xfrm>
            <a:prstGeom prst="rect">
              <a:avLst/>
            </a:prstGeom>
            <a:solidFill>
              <a:srgbClr val="A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09577" name="Text Box 9"/>
            <p:cNvSpPr txBox="1">
              <a:spLocks noChangeArrowheads="1"/>
            </p:cNvSpPr>
            <p:nvPr/>
          </p:nvSpPr>
          <p:spPr bwMode="auto">
            <a:xfrm>
              <a:off x="1365253" y="2009775"/>
              <a:ext cx="1517651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FF0000"/>
                  </a:solidFill>
                </a:rPr>
                <a:t>küszöbérték</a:t>
              </a:r>
              <a:endParaRPr lang="en-GB" altLang="hu-HU">
                <a:solidFill>
                  <a:srgbClr val="FF0000"/>
                </a:solidFill>
              </a:endParaRPr>
            </a:p>
          </p:txBody>
        </p:sp>
        <p:sp>
          <p:nvSpPr>
            <p:cNvPr id="109587" name="Line 19"/>
            <p:cNvSpPr>
              <a:spLocks noChangeShapeType="1"/>
            </p:cNvSpPr>
            <p:nvPr/>
          </p:nvSpPr>
          <p:spPr bwMode="auto">
            <a:xfrm>
              <a:off x="2827341" y="2217738"/>
              <a:ext cx="254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9573" name="Line 5"/>
          <p:cNvSpPr>
            <a:spLocks noChangeShapeType="1"/>
          </p:cNvSpPr>
          <p:nvPr/>
        </p:nvSpPr>
        <p:spPr bwMode="auto">
          <a:xfrm>
            <a:off x="3176591" y="1277938"/>
            <a:ext cx="0" cy="2220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74" name="Line 6"/>
          <p:cNvSpPr>
            <a:spLocks noChangeShapeType="1"/>
          </p:cNvSpPr>
          <p:nvPr/>
        </p:nvSpPr>
        <p:spPr bwMode="auto">
          <a:xfrm>
            <a:off x="3184529" y="3498850"/>
            <a:ext cx="33258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3184529" y="1341438"/>
            <a:ext cx="3306764" cy="2157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1296990" y="1536700"/>
            <a:ext cx="19065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 dirty="0"/>
              <a:t>A</a:t>
            </a:r>
            <a:r>
              <a:rPr lang="hu-HU" altLang="hu-HU" dirty="0">
                <a:solidFill>
                  <a:srgbClr val="000099"/>
                </a:solidFill>
              </a:rPr>
              <a:t> vad </a:t>
            </a:r>
            <a:r>
              <a:rPr lang="hu-HU" altLang="hu-HU" dirty="0" err="1">
                <a:solidFill>
                  <a:srgbClr val="000099"/>
                </a:solidFill>
              </a:rPr>
              <a:t>fenotípus</a:t>
            </a:r>
            <a:endParaRPr lang="en-GB" altLang="hu-HU" dirty="0">
              <a:solidFill>
                <a:srgbClr val="000099"/>
              </a:solidFill>
            </a:endParaRP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900115" y="2713038"/>
            <a:ext cx="233045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 dirty="0"/>
              <a:t>a</a:t>
            </a:r>
            <a:r>
              <a:rPr lang="hu-HU" altLang="hu-HU" dirty="0">
                <a:solidFill>
                  <a:srgbClr val="000099"/>
                </a:solidFill>
              </a:rPr>
              <a:t> mutáns </a:t>
            </a:r>
            <a:r>
              <a:rPr lang="hu-HU" altLang="hu-HU" dirty="0" err="1">
                <a:solidFill>
                  <a:srgbClr val="000099"/>
                </a:solidFill>
              </a:rPr>
              <a:t>fenotípus</a:t>
            </a:r>
            <a:endParaRPr lang="en-GB" altLang="hu-HU" dirty="0">
              <a:solidFill>
                <a:srgbClr val="000099"/>
              </a:solidFill>
            </a:endParaRPr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>
            <a:off x="4806954" y="3425825"/>
            <a:ext cx="0" cy="18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>
            <a:off x="6373818" y="3416300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3081341" y="35163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000099"/>
                </a:solidFill>
              </a:rPr>
              <a:t>aa</a:t>
            </a:r>
            <a:endParaRPr lang="en-GB" altLang="hu-HU" sz="2000">
              <a:solidFill>
                <a:srgbClr val="000099"/>
              </a:solidFill>
            </a:endParaRPr>
          </a:p>
        </p:txBody>
      </p:sp>
      <p:sp>
        <p:nvSpPr>
          <p:cNvPr id="109583" name="Text Box 15"/>
          <p:cNvSpPr txBox="1">
            <a:spLocks noChangeArrowheads="1"/>
          </p:cNvSpPr>
          <p:nvPr/>
        </p:nvSpPr>
        <p:spPr bwMode="auto">
          <a:xfrm>
            <a:off x="4625979" y="3562350"/>
            <a:ext cx="509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000099"/>
                </a:solidFill>
              </a:rPr>
              <a:t>Aa</a:t>
            </a:r>
            <a:endParaRPr lang="en-GB" altLang="hu-HU" sz="2000">
              <a:solidFill>
                <a:srgbClr val="000099"/>
              </a:solidFill>
            </a:endParaRP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6189668" y="3587750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000099"/>
                </a:solidFill>
              </a:rPr>
              <a:t>AA</a:t>
            </a:r>
            <a:endParaRPr lang="en-GB" altLang="hu-HU" sz="2000">
              <a:solidFill>
                <a:srgbClr val="000099"/>
              </a:solidFill>
            </a:endParaRPr>
          </a:p>
        </p:txBody>
      </p:sp>
      <p:sp>
        <p:nvSpPr>
          <p:cNvPr id="109585" name="Line 17"/>
          <p:cNvSpPr>
            <a:spLocks noChangeShapeType="1"/>
          </p:cNvSpPr>
          <p:nvPr/>
        </p:nvSpPr>
        <p:spPr bwMode="auto">
          <a:xfrm flipV="1">
            <a:off x="4806954" y="2446338"/>
            <a:ext cx="0" cy="10525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6" name="Line 18"/>
          <p:cNvSpPr>
            <a:spLocks noChangeShapeType="1"/>
          </p:cNvSpPr>
          <p:nvPr/>
        </p:nvSpPr>
        <p:spPr bwMode="auto">
          <a:xfrm flipH="1">
            <a:off x="3184529" y="2446338"/>
            <a:ext cx="1622426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8" name="Line 20"/>
          <p:cNvSpPr>
            <a:spLocks noChangeShapeType="1"/>
          </p:cNvSpPr>
          <p:nvPr/>
        </p:nvSpPr>
        <p:spPr bwMode="auto">
          <a:xfrm flipV="1">
            <a:off x="6372230" y="1411288"/>
            <a:ext cx="0" cy="20494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9" name="Line 21"/>
          <p:cNvSpPr>
            <a:spLocks noChangeShapeType="1"/>
          </p:cNvSpPr>
          <p:nvPr/>
        </p:nvSpPr>
        <p:spPr bwMode="auto">
          <a:xfrm flipH="1">
            <a:off x="3219454" y="1412875"/>
            <a:ext cx="313531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90" name="Line 22"/>
          <p:cNvSpPr>
            <a:spLocks noChangeShapeType="1"/>
          </p:cNvSpPr>
          <p:nvPr/>
        </p:nvSpPr>
        <p:spPr bwMode="auto">
          <a:xfrm flipV="1">
            <a:off x="3386141" y="4276725"/>
            <a:ext cx="3230564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91" name="Text Box 23"/>
          <p:cNvSpPr txBox="1">
            <a:spLocks noChangeArrowheads="1"/>
          </p:cNvSpPr>
          <p:nvPr/>
        </p:nvSpPr>
        <p:spPr bwMode="auto">
          <a:xfrm>
            <a:off x="3840166" y="3925888"/>
            <a:ext cx="231775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enzim koncentráció</a:t>
            </a:r>
            <a:endParaRPr lang="en-GB" altLang="hu-HU">
              <a:solidFill>
                <a:srgbClr val="000099"/>
              </a:solidFill>
            </a:endParaRPr>
          </a:p>
        </p:txBody>
      </p:sp>
      <p:sp>
        <p:nvSpPr>
          <p:cNvPr id="109592" name="Line 24"/>
          <p:cNvSpPr>
            <a:spLocks noChangeShapeType="1"/>
          </p:cNvSpPr>
          <p:nvPr/>
        </p:nvSpPr>
        <p:spPr bwMode="auto">
          <a:xfrm flipV="1">
            <a:off x="6877055" y="1276350"/>
            <a:ext cx="0" cy="223361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93" name="Text Box 25"/>
          <p:cNvSpPr txBox="1">
            <a:spLocks noChangeArrowheads="1"/>
          </p:cNvSpPr>
          <p:nvPr/>
        </p:nvSpPr>
        <p:spPr bwMode="auto">
          <a:xfrm rot="5400000">
            <a:off x="6242055" y="2276475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enzim termék</a:t>
            </a:r>
            <a:endParaRPr lang="en-GB" altLang="hu-HU">
              <a:solidFill>
                <a:srgbClr val="000099"/>
              </a:solidFill>
            </a:endParaRPr>
          </a:p>
        </p:txBody>
      </p:sp>
      <p:sp>
        <p:nvSpPr>
          <p:cNvPr id="109571" name="Text Box 27"/>
          <p:cNvSpPr txBox="1">
            <a:spLocks noChangeArrowheads="1"/>
          </p:cNvSpPr>
          <p:nvPr/>
        </p:nvSpPr>
        <p:spPr bwMode="auto">
          <a:xfrm>
            <a:off x="179388" y="4452938"/>
            <a:ext cx="88407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-heterozigótákban</a:t>
            </a:r>
            <a:r>
              <a:rPr lang="hu-HU" altLang="hu-HU" dirty="0"/>
              <a:t> legtöbbször fele annyi fehérje képződik mint a homozigótákban</a:t>
            </a:r>
          </a:p>
          <a:p>
            <a:pPr eaLnBrk="1" hangingPunct="1"/>
            <a:r>
              <a:rPr lang="hu-HU" altLang="hu-HU" dirty="0" err="1"/>
              <a:t>-a</a:t>
            </a:r>
            <a:r>
              <a:rPr lang="hu-HU" altLang="hu-HU" dirty="0"/>
              <a:t> reakció termék mennyisége általában arányos az enzim koncentrációjával</a:t>
            </a:r>
          </a:p>
          <a:p>
            <a:pPr eaLnBrk="1" hangingPunct="1"/>
            <a:r>
              <a:rPr lang="hu-HU" altLang="hu-HU" dirty="0" err="1"/>
              <a:t>-legtöbbször</a:t>
            </a:r>
            <a:r>
              <a:rPr lang="hu-HU" altLang="hu-HU" dirty="0"/>
              <a:t> a </a:t>
            </a:r>
            <a:r>
              <a:rPr lang="hu-HU" altLang="hu-HU" dirty="0" err="1"/>
              <a:t>fenotípus</a:t>
            </a:r>
            <a:r>
              <a:rPr lang="hu-HU" altLang="hu-HU" dirty="0"/>
              <a:t> csak egy adott termék mennyiségnél (egy küszöbérték fölött) jelenik meg </a:t>
            </a:r>
          </a:p>
          <a:p>
            <a:pPr eaLnBrk="1" hangingPunct="1"/>
            <a:r>
              <a:rPr lang="hu-HU" altLang="hu-HU" dirty="0"/>
              <a:t>-</a:t>
            </a:r>
            <a:r>
              <a:rPr lang="hu-HU" altLang="hu-HU" dirty="0">
                <a:solidFill>
                  <a:srgbClr val="FF0000"/>
                </a:solidFill>
              </a:rPr>
              <a:t>amennyiben ez a küszöbérték fölötte van annak, amit 50%-nyi enzim koncentráció képes előállítani</a:t>
            </a:r>
            <a:r>
              <a:rPr lang="hu-HU" altLang="hu-HU" dirty="0"/>
              <a:t>, akkor </a:t>
            </a:r>
            <a:r>
              <a:rPr lang="hu-HU" altLang="hu-HU" u="sng" dirty="0"/>
              <a:t>a heterozigóták a homozigóta recesszív </a:t>
            </a:r>
            <a:r>
              <a:rPr lang="hu-HU" altLang="hu-HU" u="sng" dirty="0" err="1"/>
              <a:t>fenotípust</a:t>
            </a:r>
            <a:r>
              <a:rPr lang="hu-HU" altLang="hu-HU" u="sng" dirty="0"/>
              <a:t> mutatják</a:t>
            </a:r>
            <a:r>
              <a:rPr lang="hu-HU" altLang="hu-HU" dirty="0"/>
              <a:t>, és </a:t>
            </a:r>
            <a:r>
              <a:rPr lang="hu-HU" altLang="hu-HU" dirty="0">
                <a:solidFill>
                  <a:srgbClr val="C00000"/>
                </a:solidFill>
              </a:rPr>
              <a:t>a funkcióvesztéses mutáció dominánsként viselkedik!</a:t>
            </a:r>
          </a:p>
        </p:txBody>
      </p:sp>
      <p:sp>
        <p:nvSpPr>
          <p:cNvPr id="109572" name="Rectangle 28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A ritka </a:t>
            </a:r>
            <a:r>
              <a:rPr lang="hu-HU" altLang="hu-HU" sz="2800" dirty="0" err="1">
                <a:solidFill>
                  <a:schemeClr val="bg1"/>
                </a:solidFill>
              </a:rPr>
              <a:t>haplo-dominancia</a:t>
            </a:r>
            <a:r>
              <a:rPr lang="hu-HU" altLang="hu-HU" sz="2800" dirty="0">
                <a:solidFill>
                  <a:schemeClr val="bg1"/>
                </a:solidFill>
              </a:rPr>
              <a:t> (</a:t>
            </a:r>
            <a:r>
              <a:rPr lang="hu-HU" altLang="hu-HU" sz="2800" i="1" dirty="0" err="1">
                <a:solidFill>
                  <a:schemeClr val="bg1"/>
                </a:solidFill>
              </a:rPr>
              <a:t>haploinsufficiency</a:t>
            </a:r>
            <a:r>
              <a:rPr lang="hu-HU" altLang="hu-HU" sz="2800" dirty="0">
                <a:solidFill>
                  <a:schemeClr val="bg1"/>
                </a:solidFill>
              </a:rPr>
              <a:t>)</a:t>
            </a:r>
            <a:br>
              <a:rPr lang="hu-HU" altLang="hu-HU" sz="2800" dirty="0">
                <a:solidFill>
                  <a:schemeClr val="bg1"/>
                </a:solidFill>
              </a:rPr>
            </a:br>
            <a:r>
              <a:rPr lang="hu-HU" altLang="hu-HU" sz="2800" dirty="0">
                <a:solidFill>
                  <a:schemeClr val="bg1"/>
                </a:solidFill>
              </a:rPr>
              <a:t>magyarázata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2509890" y="116101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100%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2503015" y="22768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50%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2503015" y="327569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2153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xtranet.fhcrc.org/EN/sections/spotlight/2014/06/Kemp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5" y="836712"/>
            <a:ext cx="8543925" cy="60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i="1" dirty="0" err="1">
                <a:solidFill>
                  <a:schemeClr val="bg1"/>
                </a:solidFill>
              </a:rPr>
              <a:t>Haploinsufficiency</a:t>
            </a:r>
            <a:endParaRPr lang="hu-HU" altLang="hu-H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61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365253" y="1331913"/>
            <a:ext cx="5132390" cy="1449388"/>
            <a:chOff x="1365253" y="1331913"/>
            <a:chExt cx="5132390" cy="1449388"/>
          </a:xfrm>
        </p:grpSpPr>
        <p:sp>
          <p:nvSpPr>
            <p:cNvPr id="109575" name="Rectangle 7"/>
            <p:cNvSpPr>
              <a:spLocks noChangeArrowheads="1"/>
            </p:cNvSpPr>
            <p:nvPr/>
          </p:nvSpPr>
          <p:spPr bwMode="auto">
            <a:xfrm>
              <a:off x="3170241" y="1331913"/>
              <a:ext cx="3327402" cy="1292225"/>
            </a:xfrm>
            <a:prstGeom prst="rect">
              <a:avLst/>
            </a:prstGeom>
            <a:solidFill>
              <a:srgbClr val="A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09577" name="Text Box 9"/>
            <p:cNvSpPr txBox="1">
              <a:spLocks noChangeArrowheads="1"/>
            </p:cNvSpPr>
            <p:nvPr/>
          </p:nvSpPr>
          <p:spPr bwMode="auto">
            <a:xfrm>
              <a:off x="1365253" y="2414588"/>
              <a:ext cx="1517651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>
                  <a:solidFill>
                    <a:srgbClr val="FF0000"/>
                  </a:solidFill>
                </a:rPr>
                <a:t>küszöbérték</a:t>
              </a:r>
              <a:endParaRPr lang="en-GB" altLang="hu-HU" dirty="0">
                <a:solidFill>
                  <a:srgbClr val="FF0000"/>
                </a:solidFill>
              </a:endParaRPr>
            </a:p>
          </p:txBody>
        </p:sp>
        <p:sp>
          <p:nvSpPr>
            <p:cNvPr id="109587" name="Line 19"/>
            <p:cNvSpPr>
              <a:spLocks noChangeShapeType="1"/>
            </p:cNvSpPr>
            <p:nvPr/>
          </p:nvSpPr>
          <p:spPr bwMode="auto">
            <a:xfrm>
              <a:off x="2827341" y="2636838"/>
              <a:ext cx="254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9573" name="Line 5"/>
          <p:cNvSpPr>
            <a:spLocks noChangeShapeType="1"/>
          </p:cNvSpPr>
          <p:nvPr/>
        </p:nvSpPr>
        <p:spPr bwMode="auto">
          <a:xfrm>
            <a:off x="3176591" y="1277938"/>
            <a:ext cx="0" cy="2220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74" name="Line 6"/>
          <p:cNvSpPr>
            <a:spLocks noChangeShapeType="1"/>
          </p:cNvSpPr>
          <p:nvPr/>
        </p:nvSpPr>
        <p:spPr bwMode="auto">
          <a:xfrm>
            <a:off x="3184529" y="3498850"/>
            <a:ext cx="33258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3184529" y="1341438"/>
            <a:ext cx="3306764" cy="2157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1296990" y="1536700"/>
            <a:ext cx="19065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 dirty="0"/>
              <a:t>A</a:t>
            </a:r>
            <a:r>
              <a:rPr lang="hu-HU" altLang="hu-HU" dirty="0">
                <a:solidFill>
                  <a:srgbClr val="000099"/>
                </a:solidFill>
              </a:rPr>
              <a:t> vad </a:t>
            </a:r>
            <a:r>
              <a:rPr lang="hu-HU" altLang="hu-HU" dirty="0" err="1">
                <a:solidFill>
                  <a:srgbClr val="000099"/>
                </a:solidFill>
              </a:rPr>
              <a:t>fenotípus</a:t>
            </a:r>
            <a:endParaRPr lang="en-GB" altLang="hu-HU" dirty="0">
              <a:solidFill>
                <a:srgbClr val="000099"/>
              </a:solidFill>
            </a:endParaRP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900115" y="2713038"/>
            <a:ext cx="233045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 dirty="0"/>
              <a:t>a</a:t>
            </a:r>
            <a:r>
              <a:rPr lang="hu-HU" altLang="hu-HU" dirty="0">
                <a:solidFill>
                  <a:srgbClr val="000099"/>
                </a:solidFill>
              </a:rPr>
              <a:t> mutáns </a:t>
            </a:r>
            <a:r>
              <a:rPr lang="hu-HU" altLang="hu-HU" dirty="0" err="1">
                <a:solidFill>
                  <a:srgbClr val="000099"/>
                </a:solidFill>
              </a:rPr>
              <a:t>fenotípus</a:t>
            </a:r>
            <a:endParaRPr lang="en-GB" altLang="hu-HU" dirty="0">
              <a:solidFill>
                <a:srgbClr val="000099"/>
              </a:solidFill>
            </a:endParaRPr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>
            <a:off x="4806954" y="3425825"/>
            <a:ext cx="0" cy="18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>
            <a:off x="6373818" y="3416300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3081341" y="35163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000099"/>
                </a:solidFill>
              </a:rPr>
              <a:t>aa</a:t>
            </a:r>
            <a:endParaRPr lang="en-GB" altLang="hu-HU" sz="2000">
              <a:solidFill>
                <a:srgbClr val="000099"/>
              </a:solidFill>
            </a:endParaRPr>
          </a:p>
        </p:txBody>
      </p:sp>
      <p:sp>
        <p:nvSpPr>
          <p:cNvPr id="109583" name="Text Box 15"/>
          <p:cNvSpPr txBox="1">
            <a:spLocks noChangeArrowheads="1"/>
          </p:cNvSpPr>
          <p:nvPr/>
        </p:nvSpPr>
        <p:spPr bwMode="auto">
          <a:xfrm>
            <a:off x="4625979" y="3562350"/>
            <a:ext cx="509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000099"/>
                </a:solidFill>
              </a:rPr>
              <a:t>Aa</a:t>
            </a:r>
            <a:endParaRPr lang="en-GB" altLang="hu-HU" sz="2000">
              <a:solidFill>
                <a:srgbClr val="000099"/>
              </a:solidFill>
            </a:endParaRP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6189668" y="3587750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000099"/>
                </a:solidFill>
              </a:rPr>
              <a:t>AA</a:t>
            </a:r>
            <a:endParaRPr lang="en-GB" altLang="hu-HU" sz="2000">
              <a:solidFill>
                <a:srgbClr val="000099"/>
              </a:solidFill>
            </a:endParaRPr>
          </a:p>
        </p:txBody>
      </p:sp>
      <p:sp>
        <p:nvSpPr>
          <p:cNvPr id="109585" name="Line 17"/>
          <p:cNvSpPr>
            <a:spLocks noChangeShapeType="1"/>
          </p:cNvSpPr>
          <p:nvPr/>
        </p:nvSpPr>
        <p:spPr bwMode="auto">
          <a:xfrm flipV="1">
            <a:off x="4806954" y="2446338"/>
            <a:ext cx="0" cy="10525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6" name="Line 18"/>
          <p:cNvSpPr>
            <a:spLocks noChangeShapeType="1"/>
          </p:cNvSpPr>
          <p:nvPr/>
        </p:nvSpPr>
        <p:spPr bwMode="auto">
          <a:xfrm flipH="1">
            <a:off x="3184529" y="2446338"/>
            <a:ext cx="1622426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8" name="Line 20"/>
          <p:cNvSpPr>
            <a:spLocks noChangeShapeType="1"/>
          </p:cNvSpPr>
          <p:nvPr/>
        </p:nvSpPr>
        <p:spPr bwMode="auto">
          <a:xfrm flipV="1">
            <a:off x="6372230" y="1411288"/>
            <a:ext cx="0" cy="20494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89" name="Line 21"/>
          <p:cNvSpPr>
            <a:spLocks noChangeShapeType="1"/>
          </p:cNvSpPr>
          <p:nvPr/>
        </p:nvSpPr>
        <p:spPr bwMode="auto">
          <a:xfrm flipH="1">
            <a:off x="3219454" y="1412875"/>
            <a:ext cx="313531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90" name="Line 22"/>
          <p:cNvSpPr>
            <a:spLocks noChangeShapeType="1"/>
          </p:cNvSpPr>
          <p:nvPr/>
        </p:nvSpPr>
        <p:spPr bwMode="auto">
          <a:xfrm flipV="1">
            <a:off x="3386141" y="4276725"/>
            <a:ext cx="3230564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91" name="Text Box 23"/>
          <p:cNvSpPr txBox="1">
            <a:spLocks noChangeArrowheads="1"/>
          </p:cNvSpPr>
          <p:nvPr/>
        </p:nvSpPr>
        <p:spPr bwMode="auto">
          <a:xfrm>
            <a:off x="3840166" y="3925888"/>
            <a:ext cx="231775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enzim koncentráció</a:t>
            </a:r>
            <a:endParaRPr lang="en-GB" altLang="hu-HU">
              <a:solidFill>
                <a:srgbClr val="000099"/>
              </a:solidFill>
            </a:endParaRPr>
          </a:p>
        </p:txBody>
      </p:sp>
      <p:sp>
        <p:nvSpPr>
          <p:cNvPr id="109592" name="Line 24"/>
          <p:cNvSpPr>
            <a:spLocks noChangeShapeType="1"/>
          </p:cNvSpPr>
          <p:nvPr/>
        </p:nvSpPr>
        <p:spPr bwMode="auto">
          <a:xfrm flipV="1">
            <a:off x="6877055" y="1276350"/>
            <a:ext cx="0" cy="223361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9593" name="Text Box 25"/>
          <p:cNvSpPr txBox="1">
            <a:spLocks noChangeArrowheads="1"/>
          </p:cNvSpPr>
          <p:nvPr/>
        </p:nvSpPr>
        <p:spPr bwMode="auto">
          <a:xfrm rot="5400000">
            <a:off x="6242055" y="2276475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enzim termék</a:t>
            </a:r>
            <a:endParaRPr lang="en-GB" altLang="hu-HU">
              <a:solidFill>
                <a:srgbClr val="000099"/>
              </a:solidFill>
            </a:endParaRPr>
          </a:p>
        </p:txBody>
      </p:sp>
      <p:sp>
        <p:nvSpPr>
          <p:cNvPr id="109571" name="Text Box 27"/>
          <p:cNvSpPr txBox="1">
            <a:spLocks noChangeArrowheads="1"/>
          </p:cNvSpPr>
          <p:nvPr/>
        </p:nvSpPr>
        <p:spPr bwMode="auto">
          <a:xfrm>
            <a:off x="179388" y="4881934"/>
            <a:ext cx="88407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/>
              <a:t>-</a:t>
            </a:r>
            <a:r>
              <a:rPr lang="hu-HU" altLang="hu-HU" dirty="0">
                <a:solidFill>
                  <a:srgbClr val="FF0000"/>
                </a:solidFill>
              </a:rPr>
              <a:t>amennyiben ez a küszöbérték alatta van annak, amit 50%-nyi enzim koncentráció képes előállítani</a:t>
            </a:r>
            <a:r>
              <a:rPr lang="hu-HU" altLang="hu-HU" dirty="0"/>
              <a:t>, akkor </a:t>
            </a:r>
            <a:r>
              <a:rPr lang="hu-HU" altLang="hu-HU" u="sng" dirty="0"/>
              <a:t>a heterozigóták a vad </a:t>
            </a:r>
            <a:r>
              <a:rPr lang="hu-HU" altLang="hu-HU" u="sng" dirty="0" err="1"/>
              <a:t>fenotípust</a:t>
            </a:r>
            <a:r>
              <a:rPr lang="hu-HU" altLang="hu-HU" u="sng" dirty="0"/>
              <a:t> mutatják</a:t>
            </a:r>
            <a:r>
              <a:rPr lang="hu-HU" altLang="hu-HU" dirty="0"/>
              <a:t>, és </a:t>
            </a:r>
            <a:r>
              <a:rPr lang="hu-HU" altLang="hu-HU" dirty="0">
                <a:solidFill>
                  <a:srgbClr val="C00000"/>
                </a:solidFill>
              </a:rPr>
              <a:t>a funkcióvesztéses mutáció recesszívként viselkedik!</a:t>
            </a:r>
          </a:p>
        </p:txBody>
      </p:sp>
      <p:sp>
        <p:nvSpPr>
          <p:cNvPr id="109572" name="Rectangle 28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 err="1">
                <a:solidFill>
                  <a:schemeClr val="bg1"/>
                </a:solidFill>
              </a:rPr>
              <a:t>Recesszivitás</a:t>
            </a:r>
            <a:r>
              <a:rPr lang="hu-HU" altLang="hu-HU" sz="2800" dirty="0">
                <a:solidFill>
                  <a:schemeClr val="bg1"/>
                </a:solidFill>
              </a:rPr>
              <a:t> magyarázata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509890" y="116101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100%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2503015" y="328498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0%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2503015" y="220486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94805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u="sng" dirty="0">
                <a:solidFill>
                  <a:schemeClr val="bg1"/>
                </a:solidFill>
              </a:rPr>
              <a:t>Nem teljes</a:t>
            </a:r>
            <a:r>
              <a:rPr lang="hu-HU" altLang="hu-HU" sz="2800" dirty="0">
                <a:solidFill>
                  <a:schemeClr val="bg1"/>
                </a:solidFill>
              </a:rPr>
              <a:t> (</a:t>
            </a:r>
            <a:r>
              <a:rPr lang="hu-HU" altLang="hu-HU" sz="2800" dirty="0" err="1">
                <a:solidFill>
                  <a:schemeClr val="bg1"/>
                </a:solidFill>
              </a:rPr>
              <a:t>inkomplett</a:t>
            </a:r>
            <a:r>
              <a:rPr lang="hu-HU" altLang="hu-HU" sz="2800" dirty="0">
                <a:solidFill>
                  <a:schemeClr val="bg1"/>
                </a:solidFill>
              </a:rPr>
              <a:t>) </a:t>
            </a:r>
            <a:r>
              <a:rPr lang="hu-HU" altLang="hu-HU" sz="2800" u="sng" dirty="0">
                <a:solidFill>
                  <a:schemeClr val="bg1"/>
                </a:solidFill>
              </a:rPr>
              <a:t>dominancia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pSp>
        <p:nvGrpSpPr>
          <p:cNvPr id="110596" name="Group 4"/>
          <p:cNvGrpSpPr>
            <a:grpSpLocks/>
          </p:cNvGrpSpPr>
          <p:nvPr/>
        </p:nvGrpSpPr>
        <p:grpSpPr bwMode="auto">
          <a:xfrm>
            <a:off x="1458913" y="1579563"/>
            <a:ext cx="6135687" cy="3016250"/>
            <a:chOff x="783" y="859"/>
            <a:chExt cx="3865" cy="1900"/>
          </a:xfrm>
        </p:grpSpPr>
        <p:sp>
          <p:nvSpPr>
            <p:cNvPr id="110598" name="Line 5"/>
            <p:cNvSpPr>
              <a:spLocks noChangeShapeType="1"/>
            </p:cNvSpPr>
            <p:nvPr/>
          </p:nvSpPr>
          <p:spPr bwMode="auto">
            <a:xfrm>
              <a:off x="2084" y="860"/>
              <a:ext cx="0" cy="13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599" name="Line 6"/>
            <p:cNvSpPr>
              <a:spLocks noChangeShapeType="1"/>
            </p:cNvSpPr>
            <p:nvPr/>
          </p:nvSpPr>
          <p:spPr bwMode="auto">
            <a:xfrm>
              <a:off x="2089" y="2259"/>
              <a:ext cx="20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0839" name="Rectangle 7"/>
            <p:cNvSpPr>
              <a:spLocks noChangeArrowheads="1"/>
            </p:cNvSpPr>
            <p:nvPr/>
          </p:nvSpPr>
          <p:spPr bwMode="auto">
            <a:xfrm>
              <a:off x="2080" y="894"/>
              <a:ext cx="2096" cy="1358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10601" name="Line 8"/>
            <p:cNvSpPr>
              <a:spLocks noChangeShapeType="1"/>
            </p:cNvSpPr>
            <p:nvPr/>
          </p:nvSpPr>
          <p:spPr bwMode="auto">
            <a:xfrm flipV="1">
              <a:off x="2089" y="900"/>
              <a:ext cx="2083" cy="1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02" name="Text Box 9"/>
            <p:cNvSpPr txBox="1">
              <a:spLocks noChangeArrowheads="1"/>
            </p:cNvSpPr>
            <p:nvPr/>
          </p:nvSpPr>
          <p:spPr bwMode="auto">
            <a:xfrm>
              <a:off x="1178" y="866"/>
              <a:ext cx="9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A fenotípus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10603" name="Text Box 10"/>
            <p:cNvSpPr txBox="1">
              <a:spLocks noChangeArrowheads="1"/>
            </p:cNvSpPr>
            <p:nvPr/>
          </p:nvSpPr>
          <p:spPr bwMode="auto">
            <a:xfrm>
              <a:off x="1180" y="2004"/>
              <a:ext cx="8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a fenotípus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10604" name="Line 11"/>
            <p:cNvSpPr>
              <a:spLocks noChangeShapeType="1"/>
            </p:cNvSpPr>
            <p:nvPr/>
          </p:nvSpPr>
          <p:spPr bwMode="auto">
            <a:xfrm>
              <a:off x="3111" y="2213"/>
              <a:ext cx="0" cy="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05" name="Line 12"/>
            <p:cNvSpPr>
              <a:spLocks noChangeShapeType="1"/>
            </p:cNvSpPr>
            <p:nvPr/>
          </p:nvSpPr>
          <p:spPr bwMode="auto">
            <a:xfrm>
              <a:off x="4098" y="2207"/>
              <a:ext cx="0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06" name="Text Box 13"/>
            <p:cNvSpPr txBox="1">
              <a:spLocks noChangeArrowheads="1"/>
            </p:cNvSpPr>
            <p:nvPr/>
          </p:nvSpPr>
          <p:spPr bwMode="auto">
            <a:xfrm>
              <a:off x="2024" y="2270"/>
              <a:ext cx="2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10607" name="Text Box 14"/>
            <p:cNvSpPr txBox="1">
              <a:spLocks noChangeArrowheads="1"/>
            </p:cNvSpPr>
            <p:nvPr/>
          </p:nvSpPr>
          <p:spPr bwMode="auto">
            <a:xfrm>
              <a:off x="2997" y="2299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10608" name="Text Box 15"/>
            <p:cNvSpPr txBox="1">
              <a:spLocks noChangeArrowheads="1"/>
            </p:cNvSpPr>
            <p:nvPr/>
          </p:nvSpPr>
          <p:spPr bwMode="auto">
            <a:xfrm>
              <a:off x="3982" y="2315"/>
              <a:ext cx="3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10609" name="Line 16"/>
            <p:cNvSpPr>
              <a:spLocks noChangeShapeType="1"/>
            </p:cNvSpPr>
            <p:nvPr/>
          </p:nvSpPr>
          <p:spPr bwMode="auto">
            <a:xfrm flipV="1">
              <a:off x="3111" y="1596"/>
              <a:ext cx="0" cy="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0" name="Line 17"/>
            <p:cNvSpPr>
              <a:spLocks noChangeShapeType="1"/>
            </p:cNvSpPr>
            <p:nvPr/>
          </p:nvSpPr>
          <p:spPr bwMode="auto">
            <a:xfrm flipH="1">
              <a:off x="2089" y="1596"/>
              <a:ext cx="10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1" name="Line 18"/>
            <p:cNvSpPr>
              <a:spLocks noChangeShapeType="1"/>
            </p:cNvSpPr>
            <p:nvPr/>
          </p:nvSpPr>
          <p:spPr bwMode="auto">
            <a:xfrm flipV="1">
              <a:off x="4097" y="944"/>
              <a:ext cx="0" cy="1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2" name="Line 19"/>
            <p:cNvSpPr>
              <a:spLocks noChangeShapeType="1"/>
            </p:cNvSpPr>
            <p:nvPr/>
          </p:nvSpPr>
          <p:spPr bwMode="auto">
            <a:xfrm flipH="1">
              <a:off x="2111" y="945"/>
              <a:ext cx="1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3" name="Line 20"/>
            <p:cNvSpPr>
              <a:spLocks noChangeShapeType="1"/>
            </p:cNvSpPr>
            <p:nvPr/>
          </p:nvSpPr>
          <p:spPr bwMode="auto">
            <a:xfrm flipV="1">
              <a:off x="2216" y="2749"/>
              <a:ext cx="20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4" name="Text Box 21"/>
            <p:cNvSpPr txBox="1">
              <a:spLocks noChangeArrowheads="1"/>
            </p:cNvSpPr>
            <p:nvPr/>
          </p:nvSpPr>
          <p:spPr bwMode="auto">
            <a:xfrm>
              <a:off x="2502" y="2528"/>
              <a:ext cx="14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enzim koncentráció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10615" name="Line 22"/>
            <p:cNvSpPr>
              <a:spLocks noChangeShapeType="1"/>
            </p:cNvSpPr>
            <p:nvPr/>
          </p:nvSpPr>
          <p:spPr bwMode="auto">
            <a:xfrm flipV="1">
              <a:off x="4415" y="859"/>
              <a:ext cx="0" cy="1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6" name="Text Box 23"/>
            <p:cNvSpPr txBox="1">
              <a:spLocks noChangeArrowheads="1"/>
            </p:cNvSpPr>
            <p:nvPr/>
          </p:nvSpPr>
          <p:spPr bwMode="auto">
            <a:xfrm rot="5400000">
              <a:off x="4015" y="1489"/>
              <a:ext cx="10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enzim termék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10617" name="Text Box 24"/>
            <p:cNvSpPr txBox="1">
              <a:spLocks noChangeArrowheads="1"/>
            </p:cNvSpPr>
            <p:nvPr/>
          </p:nvSpPr>
          <p:spPr bwMode="auto">
            <a:xfrm>
              <a:off x="783" y="1471"/>
              <a:ext cx="13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átmeneti fenotípus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</p:grpSp>
      <p:sp>
        <p:nvSpPr>
          <p:cNvPr id="110597" name="Text Box 26"/>
          <p:cNvSpPr txBox="1">
            <a:spLocks noChangeArrowheads="1"/>
          </p:cNvSpPr>
          <p:nvPr/>
        </p:nvSpPr>
        <p:spPr bwMode="auto">
          <a:xfrm>
            <a:off x="230188" y="5118100"/>
            <a:ext cx="8734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/>
              <a:t>Amennyiben a fenotípus megjelenése nem kötött küszöbértékhez, ehelyett a fenotípus erőssége arányos a géntermék (és ebből következően az enzimtermék) mennyiségével, akkor heterozigótákban a két homozigótához képest átmeneti fenotípus jelenik meg. Ez okozza az inkomplett dominanciát. </a:t>
            </a:r>
          </a:p>
        </p:txBody>
      </p:sp>
    </p:spTree>
    <p:extLst>
      <p:ext uri="{BB962C8B-B14F-4D97-AF65-F5344CB8AC3E}">
        <p14:creationId xmlns:p14="http://schemas.microsoft.com/office/powerpoint/2010/main" val="3817169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" y="990600"/>
            <a:ext cx="4933568" cy="371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u="sng" dirty="0">
                <a:solidFill>
                  <a:schemeClr val="bg1"/>
                </a:solidFill>
              </a:rPr>
              <a:t>Nem teljes</a:t>
            </a:r>
            <a:r>
              <a:rPr lang="hu-HU" altLang="hu-HU" sz="2800" dirty="0">
                <a:solidFill>
                  <a:schemeClr val="bg1"/>
                </a:solidFill>
              </a:rPr>
              <a:t> (</a:t>
            </a:r>
            <a:r>
              <a:rPr lang="hu-HU" altLang="hu-HU" sz="2800" dirty="0" err="1">
                <a:solidFill>
                  <a:schemeClr val="bg1"/>
                </a:solidFill>
              </a:rPr>
              <a:t>inkomplett</a:t>
            </a:r>
            <a:r>
              <a:rPr lang="hu-HU" altLang="hu-HU" sz="2800" dirty="0">
                <a:solidFill>
                  <a:schemeClr val="bg1"/>
                </a:solidFill>
              </a:rPr>
              <a:t>) </a:t>
            </a:r>
            <a:r>
              <a:rPr lang="hu-HU" altLang="hu-HU" sz="2800" u="sng" dirty="0">
                <a:solidFill>
                  <a:schemeClr val="bg1"/>
                </a:solidFill>
              </a:rPr>
              <a:t>dominancia </a:t>
            </a:r>
          </a:p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(intermedier öröklés)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63438"/>
            <a:ext cx="4572000" cy="219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862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Ismétlés – a génfogalom fejlődése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19113" y="1406525"/>
            <a:ext cx="86248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3200" u="sng">
                <a:solidFill>
                  <a:srgbClr val="FF0000"/>
                </a:solidFill>
              </a:rPr>
              <a:t>Gén</a:t>
            </a:r>
            <a:r>
              <a:rPr lang="hu-HU" altLang="hu-HU" sz="2000"/>
              <a:t> 	- 1950-es évektől</a:t>
            </a:r>
          </a:p>
          <a:p>
            <a:pPr eaLnBrk="1" hangingPunct="1"/>
            <a:r>
              <a:rPr lang="hu-HU" altLang="hu-HU" sz="2000"/>
              <a:t>	- a kódolási szabályok felismerése</a:t>
            </a:r>
          </a:p>
          <a:p>
            <a:pPr eaLnBrk="1" hangingPunct="1"/>
            <a:r>
              <a:rPr lang="hu-HU" altLang="hu-HU" sz="2000"/>
              <a:t>	- </a:t>
            </a:r>
            <a:r>
              <a:rPr lang="hu-HU" altLang="hu-HU" sz="2000">
                <a:solidFill>
                  <a:srgbClr val="FF0000"/>
                </a:solidFill>
              </a:rPr>
              <a:t>a DNS azon szakasza, amely egy transzkriptum 	</a:t>
            </a:r>
          </a:p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               (mRNS, rRNS, snRNS, tRNS, …) átírásáért felelős genetikai </a:t>
            </a:r>
          </a:p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	  információt tartalmazza</a:t>
            </a:r>
            <a:endParaRPr lang="hu-HU" altLang="hu-HU" sz="2000"/>
          </a:p>
        </p:txBody>
      </p:sp>
      <p:grpSp>
        <p:nvGrpSpPr>
          <p:cNvPr id="133151" name="Group 31"/>
          <p:cNvGrpSpPr>
            <a:grpSpLocks/>
          </p:cNvGrpSpPr>
          <p:nvPr/>
        </p:nvGrpSpPr>
        <p:grpSpPr bwMode="auto">
          <a:xfrm>
            <a:off x="900113" y="3213100"/>
            <a:ext cx="7488237" cy="2592388"/>
            <a:chOff x="476" y="2205"/>
            <a:chExt cx="4717" cy="1633"/>
          </a:xfrm>
        </p:grpSpPr>
        <p:graphicFrame>
          <p:nvGraphicFramePr>
            <p:cNvPr id="111624" name="Object 8"/>
            <p:cNvGraphicFramePr>
              <a:graphicFrameLocks noChangeAspect="1"/>
            </p:cNvGraphicFramePr>
            <p:nvPr/>
          </p:nvGraphicFramePr>
          <p:xfrm>
            <a:off x="673" y="2514"/>
            <a:ext cx="4033" cy="1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6082540" imgH="1587302" progId="Photoshop.Image.7">
                    <p:embed/>
                  </p:oleObj>
                </mc:Choice>
                <mc:Fallback>
                  <p:oleObj name="Image" r:id="rId2" imgW="6082540" imgH="1587302" progId="Photoshop.Image.7">
                    <p:embed/>
                    <p:pic>
                      <p:nvPicPr>
                        <p:cNvPr id="11162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" y="2514"/>
                          <a:ext cx="4033" cy="10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625" name="Text Box 9"/>
            <p:cNvSpPr txBox="1">
              <a:spLocks noChangeAspect="1" noChangeArrowheads="1"/>
            </p:cNvSpPr>
            <p:nvPr/>
          </p:nvSpPr>
          <p:spPr bwMode="auto">
            <a:xfrm>
              <a:off x="657" y="2803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DNS</a:t>
              </a:r>
            </a:p>
          </p:txBody>
        </p:sp>
        <p:sp>
          <p:nvSpPr>
            <p:cNvPr id="111626" name="Text Box 10"/>
            <p:cNvSpPr txBox="1">
              <a:spLocks noChangeAspect="1" noChangeArrowheads="1"/>
            </p:cNvSpPr>
            <p:nvPr/>
          </p:nvSpPr>
          <p:spPr bwMode="auto">
            <a:xfrm>
              <a:off x="789" y="3163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 b="0"/>
            </a:p>
          </p:txBody>
        </p:sp>
        <p:sp>
          <p:nvSpPr>
            <p:cNvPr id="111627" name="Text Box 11"/>
            <p:cNvSpPr txBox="1">
              <a:spLocks noChangeAspect="1" noChangeArrowheads="1"/>
            </p:cNvSpPr>
            <p:nvPr/>
          </p:nvSpPr>
          <p:spPr bwMode="auto">
            <a:xfrm>
              <a:off x="1031" y="3581"/>
              <a:ext cx="19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sz="1600">
                  <a:solidFill>
                    <a:schemeClr val="hlink"/>
                  </a:solidFill>
                </a:rPr>
                <a:t>Szabályozó szekvenciák</a:t>
              </a:r>
            </a:p>
          </p:txBody>
        </p:sp>
        <p:sp>
          <p:nvSpPr>
            <p:cNvPr id="111628" name="Text Box 15"/>
            <p:cNvSpPr txBox="1">
              <a:spLocks noChangeAspect="1" noChangeArrowheads="1"/>
            </p:cNvSpPr>
            <p:nvPr/>
          </p:nvSpPr>
          <p:spPr bwMode="auto">
            <a:xfrm>
              <a:off x="1038" y="3158"/>
              <a:ext cx="9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i="1"/>
                <a:t>Spacer</a:t>
              </a:r>
              <a:r>
                <a:rPr lang="hu-HU" altLang="hu-HU"/>
                <a:t> régió</a:t>
              </a:r>
            </a:p>
          </p:txBody>
        </p:sp>
        <p:sp>
          <p:nvSpPr>
            <p:cNvPr id="111629" name="Text Box 16"/>
            <p:cNvSpPr txBox="1">
              <a:spLocks noChangeAspect="1" noChangeArrowheads="1"/>
            </p:cNvSpPr>
            <p:nvPr/>
          </p:nvSpPr>
          <p:spPr bwMode="auto">
            <a:xfrm>
              <a:off x="929" y="2296"/>
              <a:ext cx="18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sz="1600"/>
                <a:t>Szabályozó fehérjék</a:t>
              </a:r>
            </a:p>
          </p:txBody>
        </p:sp>
        <p:sp>
          <p:nvSpPr>
            <p:cNvPr id="111630" name="Text Box 18"/>
            <p:cNvSpPr txBox="1">
              <a:spLocks noChangeAspect="1" noChangeArrowheads="1"/>
            </p:cNvSpPr>
            <p:nvPr/>
          </p:nvSpPr>
          <p:spPr bwMode="auto">
            <a:xfrm>
              <a:off x="2799" y="2277"/>
              <a:ext cx="11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sz="1600">
                  <a:solidFill>
                    <a:srgbClr val="3366FF"/>
                  </a:solidFill>
                </a:rPr>
                <a:t>RNS polimeráz II</a:t>
              </a:r>
            </a:p>
          </p:txBody>
        </p:sp>
        <p:sp>
          <p:nvSpPr>
            <p:cNvPr id="111631" name="Text Box 19"/>
            <p:cNvSpPr txBox="1">
              <a:spLocks noChangeAspect="1" noChangeArrowheads="1"/>
            </p:cNvSpPr>
            <p:nvPr/>
          </p:nvSpPr>
          <p:spPr bwMode="auto">
            <a:xfrm>
              <a:off x="3316" y="2615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FF0000"/>
                  </a:solidFill>
                </a:rPr>
                <a:t>GÉN</a:t>
              </a:r>
            </a:p>
          </p:txBody>
        </p:sp>
        <p:sp>
          <p:nvSpPr>
            <p:cNvPr id="111632" name="Text Box 20"/>
            <p:cNvSpPr txBox="1">
              <a:spLocks noChangeAspect="1" noChangeArrowheads="1"/>
            </p:cNvSpPr>
            <p:nvPr/>
          </p:nvSpPr>
          <p:spPr bwMode="auto">
            <a:xfrm>
              <a:off x="2925" y="3380"/>
              <a:ext cx="10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 err="1">
                  <a:solidFill>
                    <a:srgbClr val="3333CC"/>
                  </a:solidFill>
                </a:rPr>
                <a:t>transzkriptum</a:t>
              </a:r>
              <a:endParaRPr lang="hu-HU" altLang="hu-HU" dirty="0">
                <a:solidFill>
                  <a:srgbClr val="3333CC"/>
                </a:solidFill>
              </a:endParaRPr>
            </a:p>
          </p:txBody>
        </p:sp>
        <p:sp>
          <p:nvSpPr>
            <p:cNvPr id="111633" name="Line 28"/>
            <p:cNvSpPr>
              <a:spLocks noChangeShapeType="1"/>
            </p:cNvSpPr>
            <p:nvPr/>
          </p:nvSpPr>
          <p:spPr bwMode="auto">
            <a:xfrm>
              <a:off x="2245" y="2478"/>
              <a:ext cx="91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1634" name="Text Box 29"/>
            <p:cNvSpPr txBox="1">
              <a:spLocks noChangeAspect="1" noChangeArrowheads="1"/>
            </p:cNvSpPr>
            <p:nvPr/>
          </p:nvSpPr>
          <p:spPr bwMode="auto">
            <a:xfrm>
              <a:off x="3243" y="3566"/>
              <a:ext cx="19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sz="1600">
                  <a:solidFill>
                    <a:schemeClr val="hlink"/>
                  </a:solidFill>
                </a:rPr>
                <a:t>Szabályozó szekvenciák</a:t>
              </a:r>
            </a:p>
          </p:txBody>
        </p:sp>
        <p:sp>
          <p:nvSpPr>
            <p:cNvPr id="111635" name="Rectangle 30"/>
            <p:cNvSpPr>
              <a:spLocks noChangeArrowheads="1"/>
            </p:cNvSpPr>
            <p:nvPr/>
          </p:nvSpPr>
          <p:spPr bwMode="auto">
            <a:xfrm>
              <a:off x="476" y="2205"/>
              <a:ext cx="4717" cy="1633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sp>
        <p:nvSpPr>
          <p:cNvPr id="133152" name="Text Box 32"/>
          <p:cNvSpPr txBox="1">
            <a:spLocks noChangeArrowheads="1"/>
          </p:cNvSpPr>
          <p:nvPr/>
        </p:nvSpPr>
        <p:spPr bwMode="auto">
          <a:xfrm>
            <a:off x="1474788" y="5911850"/>
            <a:ext cx="266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/>
              <a:t>- </a:t>
            </a:r>
            <a:r>
              <a:rPr lang="hu-HU" altLang="hu-HU" sz="2000" u="sng" dirty="0"/>
              <a:t>egy gén, egy enzim</a:t>
            </a:r>
          </a:p>
        </p:txBody>
      </p:sp>
      <p:sp>
        <p:nvSpPr>
          <p:cNvPr id="2" name="Téglalap 1"/>
          <p:cNvSpPr/>
          <p:nvPr/>
        </p:nvSpPr>
        <p:spPr>
          <a:xfrm>
            <a:off x="4860925" y="3646488"/>
            <a:ext cx="1516062" cy="1751012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144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2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James Watson és Francis Crick: </a:t>
            </a:r>
            <a:br>
              <a:rPr lang="hu-HU" altLang="hu-HU" sz="2800">
                <a:solidFill>
                  <a:schemeClr val="bg1"/>
                </a:solidFill>
              </a:rPr>
            </a:br>
            <a:r>
              <a:rPr lang="hu-HU" altLang="hu-HU" sz="2800">
                <a:solidFill>
                  <a:schemeClr val="bg1"/>
                </a:solidFill>
              </a:rPr>
              <a:t>a DNS szerkezete és működési módja (1953)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14313" y="1524000"/>
            <a:ext cx="87503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Munkájukat a következő előzményekre alapozták: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 	</a:t>
            </a:r>
            <a:r>
              <a:rPr lang="hu-HU" altLang="hu-HU" sz="2000" dirty="0" err="1">
                <a:solidFill>
                  <a:schemeClr val="tx2"/>
                </a:solidFill>
              </a:rPr>
              <a:t>-az</a:t>
            </a:r>
            <a:r>
              <a:rPr lang="hu-HU" altLang="hu-HU" sz="2000" dirty="0">
                <a:solidFill>
                  <a:schemeClr val="tx2"/>
                </a:solidFill>
              </a:rPr>
              <a:t> egyes tulajdonságokat öröklődő részecskék (gének) 	alakítják ki (Mendel)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 	</a:t>
            </a: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gének fehérjék szerkezetét határozzák meg (egy gén ~ egy 	enzim; 	</a:t>
            </a:r>
            <a:r>
              <a:rPr lang="hu-HU" altLang="hu-HU" sz="2000" dirty="0" err="1">
                <a:solidFill>
                  <a:schemeClr val="tx2"/>
                </a:solidFill>
              </a:rPr>
              <a:t>Beadle</a:t>
            </a:r>
            <a:r>
              <a:rPr lang="hu-HU" altLang="hu-HU" sz="2000" dirty="0">
                <a:solidFill>
                  <a:schemeClr val="tx2"/>
                </a:solidFill>
              </a:rPr>
              <a:t> és </a:t>
            </a:r>
            <a:r>
              <a:rPr lang="hu-HU" altLang="hu-HU" sz="2000" dirty="0" err="1">
                <a:solidFill>
                  <a:schemeClr val="tx2"/>
                </a:solidFill>
              </a:rPr>
              <a:t>Tatum</a:t>
            </a:r>
            <a:r>
              <a:rPr lang="hu-HU" altLang="hu-HU" sz="2000" dirty="0">
                <a:solidFill>
                  <a:schemeClr val="tx2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 	</a:t>
            </a: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gének kromoszómákon </a:t>
            </a:r>
            <a:r>
              <a:rPr lang="hu-HU" altLang="hu-HU" sz="2000" dirty="0" err="1">
                <a:solidFill>
                  <a:schemeClr val="tx2"/>
                </a:solidFill>
              </a:rPr>
              <a:t>vanak</a:t>
            </a:r>
            <a:r>
              <a:rPr lang="hu-HU" altLang="hu-HU" sz="2000" dirty="0">
                <a:solidFill>
                  <a:schemeClr val="tx2"/>
                </a:solidFill>
              </a:rPr>
              <a:t> (</a:t>
            </a:r>
            <a:r>
              <a:rPr lang="hu-HU" altLang="hu-HU" sz="2000" dirty="0" err="1">
                <a:solidFill>
                  <a:schemeClr val="tx2"/>
                </a:solidFill>
              </a:rPr>
              <a:t>Bridges</a:t>
            </a:r>
            <a:r>
              <a:rPr lang="hu-HU" altLang="hu-HU" sz="2000" dirty="0">
                <a:solidFill>
                  <a:schemeClr val="tx2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	</a:t>
            </a: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kromoszómák DNS-ből és fehérjékből állnak (</a:t>
            </a:r>
            <a:r>
              <a:rPr lang="hu-HU" altLang="hu-HU" sz="2000" dirty="0" err="1">
                <a:solidFill>
                  <a:schemeClr val="tx2"/>
                </a:solidFill>
              </a:rPr>
              <a:t>kromatin</a:t>
            </a:r>
            <a:r>
              <a:rPr lang="hu-HU" altLang="hu-HU" sz="2000" dirty="0">
                <a:solidFill>
                  <a:schemeClr val="tx2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	</a:t>
            </a:r>
            <a:r>
              <a:rPr lang="hu-HU" altLang="hu-HU" sz="2000" dirty="0" err="1">
                <a:solidFill>
                  <a:schemeClr val="tx2"/>
                </a:solidFill>
              </a:rPr>
              <a:t>-az</a:t>
            </a:r>
            <a:r>
              <a:rPr lang="hu-HU" altLang="hu-HU" sz="2000" dirty="0">
                <a:solidFill>
                  <a:schemeClr val="tx2"/>
                </a:solidFill>
              </a:rPr>
              <a:t> örökítő anyag a DNS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</p:txBody>
      </p:sp>
      <p:sp>
        <p:nvSpPr>
          <p:cNvPr id="89093" name="AutoShape 6" descr="2Q=="/>
          <p:cNvSpPr>
            <a:spLocks noChangeAspect="1" noChangeArrowheads="1"/>
          </p:cNvSpPr>
          <p:nvPr/>
        </p:nvSpPr>
        <p:spPr bwMode="auto">
          <a:xfrm>
            <a:off x="3562350" y="2476500"/>
            <a:ext cx="2019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89094" name="AutoShape 8" descr="2Q=="/>
          <p:cNvSpPr>
            <a:spLocks noChangeAspect="1" noChangeArrowheads="1"/>
          </p:cNvSpPr>
          <p:nvPr/>
        </p:nvSpPr>
        <p:spPr bwMode="auto">
          <a:xfrm>
            <a:off x="3562350" y="2476500"/>
            <a:ext cx="2019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2538" name="Picture 10" descr="aWatson%26Cr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492375"/>
            <a:ext cx="45751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5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színmeghatározás modellje: egy bioszintézis útvonal</a:t>
            </a:r>
            <a:endParaRPr lang="hu-HU" altLang="hu-HU" sz="2800" b="0">
              <a:solidFill>
                <a:schemeClr val="bg1"/>
              </a:solidFill>
            </a:endParaRP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 rot="-1610254">
            <a:off x="1185863" y="2952750"/>
            <a:ext cx="621188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pSp>
        <p:nvGrpSpPr>
          <p:cNvPr id="112644" name="Group 4"/>
          <p:cNvGrpSpPr>
            <a:grpSpLocks/>
          </p:cNvGrpSpPr>
          <p:nvPr/>
        </p:nvGrpSpPr>
        <p:grpSpPr bwMode="auto">
          <a:xfrm>
            <a:off x="2386013" y="1436688"/>
            <a:ext cx="4092575" cy="396875"/>
            <a:chOff x="1488" y="1281"/>
            <a:chExt cx="2578" cy="250"/>
          </a:xfrm>
        </p:grpSpPr>
        <p:sp>
          <p:nvSpPr>
            <p:cNvPr id="112665" name="Text Box 5"/>
            <p:cNvSpPr txBox="1">
              <a:spLocks noChangeArrowheads="1"/>
            </p:cNvSpPr>
            <p:nvPr/>
          </p:nvSpPr>
          <p:spPr bwMode="auto">
            <a:xfrm>
              <a:off x="1488" y="1281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 </a:t>
              </a:r>
              <a:r>
                <a:rPr lang="hu-HU" altLang="hu-HU" sz="2000">
                  <a:solidFill>
                    <a:schemeClr val="accent2"/>
                  </a:solidFill>
                  <a:latin typeface="Comic Sans MS" pitchFamily="66" charset="0"/>
                </a:rPr>
                <a:t>gén 1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66" name="Text Box 6"/>
            <p:cNvSpPr txBox="1">
              <a:spLocks noChangeArrowheads="1"/>
            </p:cNvSpPr>
            <p:nvPr/>
          </p:nvSpPr>
          <p:spPr bwMode="auto">
            <a:xfrm>
              <a:off x="3456" y="1281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 </a:t>
              </a:r>
              <a:r>
                <a:rPr lang="hu-HU" altLang="hu-HU" sz="2000">
                  <a:solidFill>
                    <a:schemeClr val="accent2"/>
                  </a:solidFill>
                  <a:latin typeface="Comic Sans MS" pitchFamily="66" charset="0"/>
                </a:rPr>
                <a:t>gén 2</a:t>
              </a:r>
              <a:endParaRPr lang="en-GB" altLang="hu-HU" sz="2000">
                <a:latin typeface="Comic Sans MS" pitchFamily="66" charset="0"/>
              </a:endParaRPr>
            </a:p>
          </p:txBody>
        </p:sp>
      </p:grpSp>
      <p:grpSp>
        <p:nvGrpSpPr>
          <p:cNvPr id="112645" name="Group 7"/>
          <p:cNvGrpSpPr>
            <a:grpSpLocks/>
          </p:cNvGrpSpPr>
          <p:nvPr/>
        </p:nvGrpSpPr>
        <p:grpSpPr bwMode="auto">
          <a:xfrm>
            <a:off x="1074738" y="3670300"/>
            <a:ext cx="1219200" cy="1511300"/>
            <a:chOff x="662" y="2688"/>
            <a:chExt cx="768" cy="952"/>
          </a:xfrm>
        </p:grpSpPr>
        <p:sp>
          <p:nvSpPr>
            <p:cNvPr id="112663" name="Rectangle 8"/>
            <p:cNvSpPr>
              <a:spLocks noChangeArrowheads="1"/>
            </p:cNvSpPr>
            <p:nvPr/>
          </p:nvSpPr>
          <p:spPr bwMode="auto">
            <a:xfrm>
              <a:off x="662" y="3390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előanyag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64" name="AutoShape 9"/>
            <p:cNvSpPr>
              <a:spLocks noChangeArrowheads="1"/>
            </p:cNvSpPr>
            <p:nvPr/>
          </p:nvSpPr>
          <p:spPr bwMode="auto">
            <a:xfrm>
              <a:off x="662" y="2688"/>
              <a:ext cx="634" cy="520"/>
            </a:xfrm>
            <a:prstGeom prst="star8">
              <a:avLst>
                <a:gd name="adj" fmla="val 41796"/>
              </a:avLst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grpSp>
        <p:nvGrpSpPr>
          <p:cNvPr id="112646" name="Group 10"/>
          <p:cNvGrpSpPr>
            <a:grpSpLocks/>
          </p:cNvGrpSpPr>
          <p:nvPr/>
        </p:nvGrpSpPr>
        <p:grpSpPr bwMode="auto">
          <a:xfrm>
            <a:off x="3716338" y="3670300"/>
            <a:ext cx="1941512" cy="1511300"/>
            <a:chOff x="2326" y="2688"/>
            <a:chExt cx="1223" cy="952"/>
          </a:xfrm>
        </p:grpSpPr>
        <p:sp>
          <p:nvSpPr>
            <p:cNvPr id="112661" name="Rectangle 11"/>
            <p:cNvSpPr>
              <a:spLocks noChangeArrowheads="1"/>
            </p:cNvSpPr>
            <p:nvPr/>
          </p:nvSpPr>
          <p:spPr bwMode="auto">
            <a:xfrm>
              <a:off x="2326" y="3390"/>
              <a:ext cx="1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köztes termék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62" name="AutoShape 12"/>
            <p:cNvSpPr>
              <a:spLocks noChangeArrowheads="1"/>
            </p:cNvSpPr>
            <p:nvPr/>
          </p:nvSpPr>
          <p:spPr bwMode="auto">
            <a:xfrm>
              <a:off x="2496" y="2688"/>
              <a:ext cx="720" cy="543"/>
            </a:xfrm>
            <a:prstGeom prst="star8">
              <a:avLst>
                <a:gd name="adj" fmla="val 33597"/>
              </a:avLst>
            </a:prstGeom>
            <a:solidFill>
              <a:srgbClr val="FFCC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grpSp>
        <p:nvGrpSpPr>
          <p:cNvPr id="112647" name="Group 13"/>
          <p:cNvGrpSpPr>
            <a:grpSpLocks/>
          </p:cNvGrpSpPr>
          <p:nvPr/>
        </p:nvGrpSpPr>
        <p:grpSpPr bwMode="auto">
          <a:xfrm>
            <a:off x="6535738" y="3517900"/>
            <a:ext cx="2106612" cy="1663700"/>
            <a:chOff x="4102" y="2592"/>
            <a:chExt cx="1327" cy="1048"/>
          </a:xfrm>
        </p:grpSpPr>
        <p:sp>
          <p:nvSpPr>
            <p:cNvPr id="112659" name="Rectangle 14"/>
            <p:cNvSpPr>
              <a:spLocks noChangeArrowheads="1"/>
            </p:cNvSpPr>
            <p:nvPr/>
          </p:nvSpPr>
          <p:spPr bwMode="auto">
            <a:xfrm>
              <a:off x="4102" y="3390"/>
              <a:ext cx="13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végső színanyag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60" name="AutoShape 15"/>
            <p:cNvSpPr>
              <a:spLocks noChangeArrowheads="1"/>
            </p:cNvSpPr>
            <p:nvPr/>
          </p:nvSpPr>
          <p:spPr bwMode="auto">
            <a:xfrm>
              <a:off x="4272" y="2592"/>
              <a:ext cx="864" cy="652"/>
            </a:xfrm>
            <a:prstGeom prst="star8">
              <a:avLst>
                <a:gd name="adj" fmla="val 18056"/>
              </a:avLst>
            </a:prstGeom>
            <a:solidFill>
              <a:srgbClr val="FF5B5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sp>
        <p:nvSpPr>
          <p:cNvPr id="112648" name="Line 16"/>
          <p:cNvSpPr>
            <a:spLocks noChangeShapeType="1"/>
          </p:cNvSpPr>
          <p:nvPr/>
        </p:nvSpPr>
        <p:spPr bwMode="auto">
          <a:xfrm>
            <a:off x="2538413" y="40513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49" name="Line 17"/>
          <p:cNvSpPr>
            <a:spLocks noChangeShapeType="1"/>
          </p:cNvSpPr>
          <p:nvPr/>
        </p:nvSpPr>
        <p:spPr bwMode="auto">
          <a:xfrm>
            <a:off x="5510213" y="40513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112650" name="Group 18"/>
          <p:cNvGrpSpPr>
            <a:grpSpLocks/>
          </p:cNvGrpSpPr>
          <p:nvPr/>
        </p:nvGrpSpPr>
        <p:grpSpPr bwMode="auto">
          <a:xfrm>
            <a:off x="2309813" y="1841500"/>
            <a:ext cx="4252912" cy="1235075"/>
            <a:chOff x="1440" y="1536"/>
            <a:chExt cx="2679" cy="778"/>
          </a:xfrm>
        </p:grpSpPr>
        <p:sp>
          <p:nvSpPr>
            <p:cNvPr id="112655" name="Line 19"/>
            <p:cNvSpPr>
              <a:spLocks noChangeShapeType="1"/>
            </p:cNvSpPr>
            <p:nvPr/>
          </p:nvSpPr>
          <p:spPr bwMode="auto">
            <a:xfrm>
              <a:off x="1776" y="153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2656" name="Line 20"/>
            <p:cNvSpPr>
              <a:spLocks noChangeShapeType="1"/>
            </p:cNvSpPr>
            <p:nvPr/>
          </p:nvSpPr>
          <p:spPr bwMode="auto">
            <a:xfrm>
              <a:off x="3744" y="153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2657" name="Rectangle 21"/>
            <p:cNvSpPr>
              <a:spLocks noChangeArrowheads="1"/>
            </p:cNvSpPr>
            <p:nvPr/>
          </p:nvSpPr>
          <p:spPr bwMode="auto">
            <a:xfrm>
              <a:off x="1440" y="2064"/>
              <a:ext cx="7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enzim 1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58" name="Rectangle 22"/>
            <p:cNvSpPr>
              <a:spLocks noChangeArrowheads="1"/>
            </p:cNvSpPr>
            <p:nvPr/>
          </p:nvSpPr>
          <p:spPr bwMode="auto">
            <a:xfrm>
              <a:off x="3408" y="2064"/>
              <a:ext cx="7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enzim 2</a:t>
              </a:r>
              <a:endParaRPr lang="en-GB" altLang="hu-HU" sz="2000">
                <a:latin typeface="Comic Sans MS" pitchFamily="66" charset="0"/>
              </a:endParaRPr>
            </a:p>
          </p:txBody>
        </p:sp>
      </p:grpSp>
      <p:sp>
        <p:nvSpPr>
          <p:cNvPr id="112651" name="Line 23"/>
          <p:cNvSpPr>
            <a:spLocks noChangeShapeType="1"/>
          </p:cNvSpPr>
          <p:nvPr/>
        </p:nvSpPr>
        <p:spPr bwMode="auto">
          <a:xfrm>
            <a:off x="2843213" y="30607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52" name="Line 24"/>
          <p:cNvSpPr>
            <a:spLocks noChangeShapeType="1"/>
          </p:cNvSpPr>
          <p:nvPr/>
        </p:nvSpPr>
        <p:spPr bwMode="auto">
          <a:xfrm>
            <a:off x="5967413" y="30607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53" name="Text Box 25"/>
          <p:cNvSpPr txBox="1">
            <a:spLocks noChangeArrowheads="1"/>
          </p:cNvSpPr>
          <p:nvPr/>
        </p:nvSpPr>
        <p:spPr bwMode="auto">
          <a:xfrm>
            <a:off x="107950" y="5510213"/>
            <a:ext cx="90360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Bioszintézis utakban egy gén elrontása egy reakció kieséséhez vezet, ami a szintézis útvonal megszakadását okozza.  </a:t>
            </a:r>
          </a:p>
          <a:p>
            <a:pPr eaLnBrk="1" hangingPunct="1"/>
            <a:r>
              <a:rPr lang="hu-HU" altLang="hu-HU" sz="2000"/>
              <a:t>A késztermék etetésével a mutáns fenotípus menekíthető (lásd auxotrófia).</a:t>
            </a:r>
          </a:p>
        </p:txBody>
      </p:sp>
      <p:sp>
        <p:nvSpPr>
          <p:cNvPr id="112654" name="Rectangle 26"/>
          <p:cNvSpPr>
            <a:spLocks noChangeArrowheads="1"/>
          </p:cNvSpPr>
          <p:nvPr/>
        </p:nvSpPr>
        <p:spPr bwMode="auto">
          <a:xfrm>
            <a:off x="609600" y="1341438"/>
            <a:ext cx="8066088" cy="3959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8346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b="0">
                <a:solidFill>
                  <a:schemeClr val="bg1"/>
                </a:solidFill>
              </a:rPr>
              <a:t>G. Beadle és E. Tatum kísérlete </a:t>
            </a:r>
            <a:r>
              <a:rPr lang="hu-HU" altLang="hu-HU" sz="2800" b="0" i="1">
                <a:solidFill>
                  <a:schemeClr val="bg1"/>
                </a:solidFill>
              </a:rPr>
              <a:t>Neurospórával</a:t>
            </a:r>
            <a:r>
              <a:rPr lang="hu-HU" altLang="hu-HU" sz="2800" b="0">
                <a:solidFill>
                  <a:schemeClr val="bg1"/>
                </a:solidFill>
              </a:rPr>
              <a:t> (1940):</a:t>
            </a:r>
            <a:br>
              <a:rPr lang="hu-HU" altLang="hu-HU" sz="2800" b="0">
                <a:solidFill>
                  <a:schemeClr val="bg1"/>
                </a:solidFill>
              </a:rPr>
            </a:br>
            <a:r>
              <a:rPr lang="hu-HU" altLang="hu-HU" sz="2800" b="0">
                <a:solidFill>
                  <a:schemeClr val="bg1"/>
                </a:solidFill>
              </a:rPr>
              <a:t>E</a:t>
            </a:r>
            <a:r>
              <a:rPr lang="hu-HU" altLang="hu-HU" sz="2800">
                <a:solidFill>
                  <a:schemeClr val="bg1"/>
                </a:solidFill>
              </a:rPr>
              <a:t>gy gén, egy enzim szabály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13668" name="Picture 4" descr="Beadle-Tatum_exper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7386638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4624388" y="1792288"/>
            <a:ext cx="4519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Cél:</a:t>
            </a:r>
            <a:r>
              <a:rPr lang="hu-HU" altLang="hu-HU" sz="2000" u="sng"/>
              <a:t> nagyszámú arginin auxotróf mutáns (nem tud arginint szintetizálni) előállítása.</a:t>
            </a:r>
          </a:p>
        </p:txBody>
      </p:sp>
      <p:sp>
        <p:nvSpPr>
          <p:cNvPr id="113670" name="Oval 6"/>
          <p:cNvSpPr>
            <a:spLocks noChangeArrowheads="1"/>
          </p:cNvSpPr>
          <p:nvPr/>
        </p:nvSpPr>
        <p:spPr bwMode="auto">
          <a:xfrm>
            <a:off x="5651500" y="2924175"/>
            <a:ext cx="1152525" cy="16573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13671" name="Oval 7"/>
          <p:cNvSpPr>
            <a:spLocks noChangeArrowheads="1"/>
          </p:cNvSpPr>
          <p:nvPr/>
        </p:nvSpPr>
        <p:spPr bwMode="auto">
          <a:xfrm>
            <a:off x="6948488" y="4365625"/>
            <a:ext cx="360362" cy="24923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-36513" y="6532563"/>
            <a:ext cx="4249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/>
              <a:t>Auxotróf mutánsok nem tudnak nőni</a:t>
            </a:r>
          </a:p>
        </p:txBody>
      </p:sp>
    </p:spTree>
    <p:extLst>
      <p:ext uri="{BB962C8B-B14F-4D97-AF65-F5344CB8AC3E}">
        <p14:creationId xmlns:p14="http://schemas.microsoft.com/office/powerpoint/2010/main" val="1402323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A 3 </a:t>
            </a:r>
            <a:r>
              <a:rPr lang="hu-HU" altLang="hu-HU" sz="2800" i="1" dirty="0" err="1">
                <a:solidFill>
                  <a:schemeClr val="bg1"/>
                </a:solidFill>
              </a:rPr>
              <a:t>arg</a:t>
            </a:r>
            <a:r>
              <a:rPr lang="hu-HU" altLang="hu-HU" sz="2800" i="1" dirty="0">
                <a:solidFill>
                  <a:schemeClr val="bg1"/>
                </a:solidFill>
              </a:rPr>
              <a:t>(-)</a:t>
            </a:r>
            <a:r>
              <a:rPr lang="hu-HU" altLang="hu-HU" sz="2800" dirty="0">
                <a:solidFill>
                  <a:schemeClr val="bg1"/>
                </a:solidFill>
              </a:rPr>
              <a:t> mutáns háromféle képpen reagált </a:t>
            </a:r>
            <a:br>
              <a:rPr lang="hu-HU" altLang="hu-HU" sz="2800" dirty="0">
                <a:solidFill>
                  <a:schemeClr val="bg1"/>
                </a:solidFill>
              </a:rPr>
            </a:br>
            <a:r>
              <a:rPr lang="hu-HU" altLang="hu-HU" sz="2800" dirty="0">
                <a:solidFill>
                  <a:schemeClr val="bg1"/>
                </a:solidFill>
              </a:rPr>
              <a:t>az </a:t>
            </a:r>
            <a:r>
              <a:rPr lang="hu-HU" altLang="hu-HU" sz="2800" dirty="0" err="1">
                <a:solidFill>
                  <a:schemeClr val="bg1"/>
                </a:solidFill>
              </a:rPr>
              <a:t>arginin</a:t>
            </a:r>
            <a:r>
              <a:rPr lang="hu-HU" altLang="hu-HU" sz="2800" dirty="0">
                <a:solidFill>
                  <a:schemeClr val="bg1"/>
                </a:solidFill>
              </a:rPr>
              <a:t> rokon vegyületeire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 rot="-1610254">
            <a:off x="1403350" y="31686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 dirty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 dirty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14692" name="Picture 4" descr="612-0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489075"/>
            <a:ext cx="4284662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7701" name="Group 5"/>
          <p:cNvGraphicFramePr>
            <a:graphicFrameLocks noGrp="1"/>
          </p:cNvGraphicFramePr>
          <p:nvPr/>
        </p:nvGraphicFramePr>
        <p:xfrm>
          <a:off x="1382713" y="4837113"/>
          <a:ext cx="6429375" cy="1976437"/>
        </p:xfrm>
        <a:graphic>
          <a:graphicData uri="http://schemas.openxmlformats.org/drawingml/2006/table">
            <a:tbl>
              <a:tblPr/>
              <a:tblGrid>
                <a:gridCol w="1608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ornitin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citrullin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arginin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arg-1</a:t>
                      </a:r>
                      <a:r>
                        <a:rPr kumimoji="0" lang="hu-HU" sz="20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arg-2</a:t>
                      </a:r>
                      <a:r>
                        <a:rPr kumimoji="0" lang="hu-HU" sz="20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arg-3</a:t>
                      </a:r>
                      <a:r>
                        <a:rPr kumimoji="0" lang="hu-HU" sz="2000" b="1" i="1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720" name="Text Box 32"/>
          <p:cNvSpPr txBox="1">
            <a:spLocks noChangeArrowheads="1"/>
          </p:cNvSpPr>
          <p:nvPr/>
        </p:nvSpPr>
        <p:spPr bwMode="auto">
          <a:xfrm>
            <a:off x="287338" y="2095500"/>
            <a:ext cx="5797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Az arginin és  rokon vegyületeinek szerkezete:</a:t>
            </a:r>
          </a:p>
        </p:txBody>
      </p:sp>
      <p:sp>
        <p:nvSpPr>
          <p:cNvPr id="114721" name="Text Box 33"/>
          <p:cNvSpPr txBox="1">
            <a:spLocks noChangeArrowheads="1"/>
          </p:cNvSpPr>
          <p:nvPr/>
        </p:nvSpPr>
        <p:spPr bwMode="auto">
          <a:xfrm>
            <a:off x="-49811" y="2586037"/>
            <a:ext cx="337893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 dirty="0">
                <a:solidFill>
                  <a:srgbClr val="000099"/>
                </a:solidFill>
              </a:rPr>
              <a:t>A különböző </a:t>
            </a:r>
            <a:r>
              <a:rPr lang="hu-HU" altLang="hu-HU" sz="2000" i="1" dirty="0" err="1">
                <a:solidFill>
                  <a:srgbClr val="000099"/>
                </a:solidFill>
              </a:rPr>
              <a:t>arg</a:t>
            </a:r>
            <a:r>
              <a:rPr lang="hu-HU" altLang="hu-HU" sz="2000" i="1" dirty="0">
                <a:solidFill>
                  <a:srgbClr val="000099"/>
                </a:solidFill>
              </a:rPr>
              <a:t>(-)</a:t>
            </a:r>
            <a:r>
              <a:rPr lang="hu-HU" altLang="hu-HU" sz="2000" dirty="0">
                <a:solidFill>
                  <a:srgbClr val="000099"/>
                </a:solidFill>
              </a:rPr>
              <a:t> </a:t>
            </a:r>
            <a:r>
              <a:rPr lang="hu-HU" altLang="hu-HU" sz="2000" dirty="0" err="1">
                <a:solidFill>
                  <a:srgbClr val="000099"/>
                </a:solidFill>
              </a:rPr>
              <a:t>auxotróf</a:t>
            </a:r>
            <a:r>
              <a:rPr lang="hu-HU" altLang="hu-HU" sz="2000" dirty="0">
                <a:solidFill>
                  <a:srgbClr val="000099"/>
                </a:solidFill>
              </a:rPr>
              <a:t> </a:t>
            </a:r>
            <a:r>
              <a:rPr lang="hu-HU" altLang="hu-HU" sz="2000" i="1" dirty="0" err="1">
                <a:solidFill>
                  <a:srgbClr val="000099"/>
                </a:solidFill>
              </a:rPr>
              <a:t>Neurospora</a:t>
            </a:r>
            <a:r>
              <a:rPr lang="hu-HU" altLang="hu-HU" sz="2000" dirty="0">
                <a:solidFill>
                  <a:srgbClr val="000099"/>
                </a:solidFill>
              </a:rPr>
              <a:t> mutánsok egy része </a:t>
            </a:r>
            <a:r>
              <a:rPr lang="hu-HU" altLang="hu-HU" sz="2000" dirty="0" err="1">
                <a:solidFill>
                  <a:srgbClr val="000099"/>
                </a:solidFill>
              </a:rPr>
              <a:t>arginin</a:t>
            </a:r>
            <a:r>
              <a:rPr lang="hu-HU" altLang="hu-HU" sz="2000" dirty="0">
                <a:solidFill>
                  <a:srgbClr val="000099"/>
                </a:solidFill>
              </a:rPr>
              <a:t> helyett </a:t>
            </a:r>
            <a:r>
              <a:rPr lang="hu-HU" altLang="hu-HU" sz="2000" dirty="0" err="1">
                <a:solidFill>
                  <a:srgbClr val="000099"/>
                </a:solidFill>
              </a:rPr>
              <a:t>citrullinnal</a:t>
            </a:r>
            <a:r>
              <a:rPr lang="hu-HU" altLang="hu-HU" sz="2000" dirty="0">
                <a:solidFill>
                  <a:srgbClr val="000099"/>
                </a:solidFill>
              </a:rPr>
              <a:t> vagy </a:t>
            </a:r>
            <a:r>
              <a:rPr lang="hu-HU" altLang="hu-HU" sz="2000" dirty="0" err="1">
                <a:solidFill>
                  <a:srgbClr val="000099"/>
                </a:solidFill>
              </a:rPr>
              <a:t>ornithinnel</a:t>
            </a:r>
            <a:r>
              <a:rPr lang="hu-HU" altLang="hu-HU" sz="2000" dirty="0">
                <a:solidFill>
                  <a:srgbClr val="000099"/>
                </a:solidFill>
              </a:rPr>
              <a:t> kiegészített táptalajon is növekedett (+).</a:t>
            </a:r>
            <a:endParaRPr lang="hu-HU" altLang="hu-HU" sz="2000" dirty="0"/>
          </a:p>
        </p:txBody>
      </p:sp>
      <p:sp>
        <p:nvSpPr>
          <p:cNvPr id="114722" name="Text Box 34"/>
          <p:cNvSpPr txBox="1">
            <a:spLocks noChangeArrowheads="1"/>
          </p:cNvSpPr>
          <p:nvPr/>
        </p:nvSpPr>
        <p:spPr bwMode="auto">
          <a:xfrm>
            <a:off x="323850" y="1125538"/>
            <a:ext cx="8507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Az arginin mutánsok térképezésével 3 különböző gént azonosítottak:</a:t>
            </a:r>
          </a:p>
          <a:p>
            <a:pPr eaLnBrk="1" hangingPunct="1"/>
            <a:r>
              <a:rPr lang="hu-HU" altLang="hu-HU" sz="2000" i="1">
                <a:solidFill>
                  <a:srgbClr val="FF0000"/>
                </a:solidFill>
              </a:rPr>
              <a:t>arg-1</a:t>
            </a:r>
            <a:r>
              <a:rPr lang="hu-HU" altLang="hu-HU" sz="2000">
                <a:solidFill>
                  <a:srgbClr val="FF0000"/>
                </a:solidFill>
              </a:rPr>
              <a:t>, </a:t>
            </a:r>
            <a:r>
              <a:rPr lang="hu-HU" altLang="hu-HU" sz="2000" i="1">
                <a:solidFill>
                  <a:srgbClr val="FF0000"/>
                </a:solidFill>
              </a:rPr>
              <a:t>arg-2</a:t>
            </a:r>
            <a:r>
              <a:rPr lang="hu-HU" altLang="hu-HU" sz="2000">
                <a:solidFill>
                  <a:srgbClr val="FF0000"/>
                </a:solidFill>
              </a:rPr>
              <a:t> és </a:t>
            </a:r>
            <a:r>
              <a:rPr lang="hu-HU" altLang="hu-HU" sz="2000" i="1">
                <a:solidFill>
                  <a:srgbClr val="FF0000"/>
                </a:solidFill>
              </a:rPr>
              <a:t>arg-3</a:t>
            </a:r>
            <a:endParaRPr lang="en-GB" altLang="hu-HU" sz="2000" i="1">
              <a:solidFill>
                <a:srgbClr val="FF0000"/>
              </a:solidFill>
            </a:endParaRPr>
          </a:p>
        </p:txBody>
      </p:sp>
      <p:grpSp>
        <p:nvGrpSpPr>
          <p:cNvPr id="157733" name="Group 37"/>
          <p:cNvGrpSpPr>
            <a:grpSpLocks/>
          </p:cNvGrpSpPr>
          <p:nvPr/>
        </p:nvGrpSpPr>
        <p:grpSpPr bwMode="auto">
          <a:xfrm>
            <a:off x="5724525" y="3429000"/>
            <a:ext cx="2016125" cy="287338"/>
            <a:chOff x="3606" y="2160"/>
            <a:chExt cx="1270" cy="181"/>
          </a:xfrm>
        </p:grpSpPr>
        <p:sp>
          <p:nvSpPr>
            <p:cNvPr id="114724" name="AutoShape 35"/>
            <p:cNvSpPr>
              <a:spLocks noChangeArrowheads="1"/>
            </p:cNvSpPr>
            <p:nvPr/>
          </p:nvSpPr>
          <p:spPr bwMode="auto">
            <a:xfrm>
              <a:off x="3606" y="2160"/>
              <a:ext cx="317" cy="181"/>
            </a:xfrm>
            <a:prstGeom prst="rightArrow">
              <a:avLst>
                <a:gd name="adj1" fmla="val 50000"/>
                <a:gd name="adj2" fmla="val 437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14725" name="AutoShape 36"/>
            <p:cNvSpPr>
              <a:spLocks noChangeArrowheads="1"/>
            </p:cNvSpPr>
            <p:nvPr/>
          </p:nvSpPr>
          <p:spPr bwMode="auto">
            <a:xfrm>
              <a:off x="4559" y="2160"/>
              <a:ext cx="317" cy="181"/>
            </a:xfrm>
            <a:prstGeom prst="rightArrow">
              <a:avLst>
                <a:gd name="adj1" fmla="val 50000"/>
                <a:gd name="adj2" fmla="val 437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sp>
        <p:nvSpPr>
          <p:cNvPr id="12" name="AutoShape 35"/>
          <p:cNvSpPr>
            <a:spLocks noChangeArrowheads="1"/>
          </p:cNvSpPr>
          <p:nvPr/>
        </p:nvSpPr>
        <p:spPr bwMode="auto">
          <a:xfrm>
            <a:off x="4283968" y="3429000"/>
            <a:ext cx="503238" cy="287338"/>
          </a:xfrm>
          <a:prstGeom prst="rightArrow">
            <a:avLst>
              <a:gd name="adj1" fmla="val 50000"/>
              <a:gd name="adj2" fmla="val 4378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" name="Szövegdoboz 1"/>
          <p:cNvSpPr txBox="1"/>
          <p:nvPr/>
        </p:nvSpPr>
        <p:spPr>
          <a:xfrm>
            <a:off x="3230592" y="3388003"/>
            <a:ext cx="104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előanyag</a:t>
            </a:r>
          </a:p>
        </p:txBody>
      </p:sp>
    </p:spTree>
    <p:extLst>
      <p:ext uri="{BB962C8B-B14F-4D97-AF65-F5344CB8AC3E}">
        <p14:creationId xmlns:p14="http://schemas.microsoft.com/office/powerpoint/2010/main" val="3609203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Egy gén, egy enzim szabály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95288" y="2133600"/>
            <a:ext cx="8353425" cy="101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/>
              <a:t>A bioszintetikus út minden egyes átalakítási lépését egy-egy specifikus enzim végzi. Minden enzimet külön-külön egy-egy gén határoz meg.</a:t>
            </a:r>
          </a:p>
        </p:txBody>
      </p:sp>
      <p:grpSp>
        <p:nvGrpSpPr>
          <p:cNvPr id="115717" name="Group 5"/>
          <p:cNvGrpSpPr>
            <a:grpSpLocks/>
          </p:cNvGrpSpPr>
          <p:nvPr/>
        </p:nvGrpSpPr>
        <p:grpSpPr bwMode="auto">
          <a:xfrm>
            <a:off x="838200" y="3802063"/>
            <a:ext cx="7512050" cy="1685925"/>
            <a:chOff x="528" y="1626"/>
            <a:chExt cx="4732" cy="1062"/>
          </a:xfrm>
        </p:grpSpPr>
        <p:sp>
          <p:nvSpPr>
            <p:cNvPr id="115722" name="Line 6"/>
            <p:cNvSpPr>
              <a:spLocks noChangeShapeType="1"/>
            </p:cNvSpPr>
            <p:nvPr/>
          </p:nvSpPr>
          <p:spPr bwMode="auto">
            <a:xfrm>
              <a:off x="1344" y="2592"/>
              <a:ext cx="2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3" name="Line 7"/>
            <p:cNvSpPr>
              <a:spLocks noChangeShapeType="1"/>
            </p:cNvSpPr>
            <p:nvPr/>
          </p:nvSpPr>
          <p:spPr bwMode="auto">
            <a:xfrm>
              <a:off x="2784" y="2592"/>
              <a:ext cx="2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4" name="Line 8"/>
            <p:cNvSpPr>
              <a:spLocks noChangeShapeType="1"/>
            </p:cNvSpPr>
            <p:nvPr/>
          </p:nvSpPr>
          <p:spPr bwMode="auto">
            <a:xfrm>
              <a:off x="4176" y="2592"/>
              <a:ext cx="2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5" name="Line 9"/>
            <p:cNvSpPr>
              <a:spLocks noChangeShapeType="1"/>
            </p:cNvSpPr>
            <p:nvPr/>
          </p:nvSpPr>
          <p:spPr bwMode="auto">
            <a:xfrm>
              <a:off x="1488" y="1824"/>
              <a:ext cx="0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6" name="Line 10"/>
            <p:cNvSpPr>
              <a:spLocks noChangeShapeType="1"/>
            </p:cNvSpPr>
            <p:nvPr/>
          </p:nvSpPr>
          <p:spPr bwMode="auto">
            <a:xfrm>
              <a:off x="2880" y="1824"/>
              <a:ext cx="0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7" name="Line 11"/>
            <p:cNvSpPr>
              <a:spLocks noChangeShapeType="1"/>
            </p:cNvSpPr>
            <p:nvPr/>
          </p:nvSpPr>
          <p:spPr bwMode="auto">
            <a:xfrm>
              <a:off x="4320" y="1824"/>
              <a:ext cx="0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8" name="Rectangle 12"/>
            <p:cNvSpPr>
              <a:spLocks noChangeArrowheads="1"/>
            </p:cNvSpPr>
            <p:nvPr/>
          </p:nvSpPr>
          <p:spPr bwMode="auto">
            <a:xfrm>
              <a:off x="528" y="2457"/>
              <a:ext cx="4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4949FF"/>
                  </a:solidFill>
                </a:rPr>
                <a:t>előanyag</a:t>
              </a:r>
              <a:r>
                <a:rPr lang="hu-HU" altLang="hu-HU"/>
                <a:t> 	       </a:t>
              </a:r>
              <a:r>
                <a:rPr lang="hu-HU" altLang="hu-HU">
                  <a:solidFill>
                    <a:srgbClr val="C91EF8"/>
                  </a:solidFill>
                </a:rPr>
                <a:t>ornitin</a:t>
              </a:r>
              <a:r>
                <a:rPr lang="hu-HU" altLang="hu-HU"/>
                <a:t> 	           </a:t>
              </a:r>
              <a:r>
                <a:rPr lang="hu-HU" altLang="hu-HU">
                  <a:solidFill>
                    <a:srgbClr val="FF3399"/>
                  </a:solidFill>
                </a:rPr>
                <a:t>citrullin</a:t>
              </a:r>
              <a:r>
                <a:rPr lang="hu-HU" altLang="hu-HU"/>
                <a:t> 	                </a:t>
              </a:r>
              <a:r>
                <a:rPr lang="hu-HU" altLang="hu-HU">
                  <a:solidFill>
                    <a:srgbClr val="CC0000"/>
                  </a:solidFill>
                </a:rPr>
                <a:t>arginin</a:t>
              </a:r>
              <a:r>
                <a:rPr lang="hu-HU" altLang="hu-HU"/>
                <a:t> </a:t>
              </a:r>
              <a:endParaRPr lang="en-GB" altLang="hu-HU"/>
            </a:p>
          </p:txBody>
        </p:sp>
        <p:sp>
          <p:nvSpPr>
            <p:cNvPr id="115729" name="Rectangle 13"/>
            <p:cNvSpPr>
              <a:spLocks noChangeArrowheads="1"/>
            </p:cNvSpPr>
            <p:nvPr/>
          </p:nvSpPr>
          <p:spPr bwMode="auto">
            <a:xfrm>
              <a:off x="1315" y="1626"/>
              <a:ext cx="31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i="1"/>
                <a:t>arg-1 		     arg-2 	         arg-3</a:t>
              </a:r>
              <a:endParaRPr lang="en-GB" altLang="hu-HU" i="1"/>
            </a:p>
          </p:txBody>
        </p:sp>
        <p:sp>
          <p:nvSpPr>
            <p:cNvPr id="115730" name="Text Box 14"/>
            <p:cNvSpPr txBox="1">
              <a:spLocks noChangeArrowheads="1"/>
            </p:cNvSpPr>
            <p:nvPr/>
          </p:nvSpPr>
          <p:spPr bwMode="auto">
            <a:xfrm>
              <a:off x="1206" y="2157"/>
              <a:ext cx="34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D800"/>
                  </a:solidFill>
                </a:rPr>
                <a:t>enzim-1</a:t>
              </a:r>
              <a:r>
                <a:rPr lang="hu-HU" altLang="hu-HU" sz="2000"/>
                <a:t>	     </a:t>
              </a:r>
              <a:r>
                <a:rPr lang="hu-HU" altLang="hu-HU" sz="2000">
                  <a:solidFill>
                    <a:srgbClr val="009400"/>
                  </a:solidFill>
                </a:rPr>
                <a:t>enzim-2</a:t>
              </a:r>
              <a:r>
                <a:rPr lang="hu-HU" altLang="hu-HU" sz="2000"/>
                <a:t>	         </a:t>
              </a:r>
              <a:r>
                <a:rPr lang="hu-HU" altLang="hu-HU" sz="2000">
                  <a:solidFill>
                    <a:srgbClr val="003300"/>
                  </a:solidFill>
                </a:rPr>
                <a:t>enzim-3</a:t>
              </a:r>
              <a:endParaRPr lang="en-GB" altLang="hu-HU" sz="2000">
                <a:solidFill>
                  <a:srgbClr val="003300"/>
                </a:solidFill>
              </a:endParaRPr>
            </a:p>
          </p:txBody>
        </p:sp>
        <p:sp>
          <p:nvSpPr>
            <p:cNvPr id="115731" name="Line 15"/>
            <p:cNvSpPr>
              <a:spLocks noChangeShapeType="1"/>
            </p:cNvSpPr>
            <p:nvPr/>
          </p:nvSpPr>
          <p:spPr bwMode="auto">
            <a:xfrm>
              <a:off x="1317" y="2588"/>
              <a:ext cx="5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2" name="Line 16"/>
            <p:cNvSpPr>
              <a:spLocks noChangeShapeType="1"/>
            </p:cNvSpPr>
            <p:nvPr/>
          </p:nvSpPr>
          <p:spPr bwMode="auto">
            <a:xfrm>
              <a:off x="2632" y="2579"/>
              <a:ext cx="5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3" name="Line 17"/>
            <p:cNvSpPr>
              <a:spLocks noChangeShapeType="1"/>
            </p:cNvSpPr>
            <p:nvPr/>
          </p:nvSpPr>
          <p:spPr bwMode="auto">
            <a:xfrm>
              <a:off x="3971" y="2571"/>
              <a:ext cx="5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4" name="Line 18"/>
            <p:cNvSpPr>
              <a:spLocks noChangeShapeType="1"/>
            </p:cNvSpPr>
            <p:nvPr/>
          </p:nvSpPr>
          <p:spPr bwMode="auto">
            <a:xfrm>
              <a:off x="1534" y="1885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5" name="Line 19"/>
            <p:cNvSpPr>
              <a:spLocks noChangeShapeType="1"/>
            </p:cNvSpPr>
            <p:nvPr/>
          </p:nvSpPr>
          <p:spPr bwMode="auto">
            <a:xfrm>
              <a:off x="2887" y="1891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6" name="Line 20"/>
            <p:cNvSpPr>
              <a:spLocks noChangeShapeType="1"/>
            </p:cNvSpPr>
            <p:nvPr/>
          </p:nvSpPr>
          <p:spPr bwMode="auto">
            <a:xfrm>
              <a:off x="4211" y="1891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15718" name="Text Box 21"/>
          <p:cNvSpPr txBox="1">
            <a:spLocks noChangeArrowheads="1"/>
          </p:cNvSpPr>
          <p:nvPr/>
        </p:nvSpPr>
        <p:spPr bwMode="auto">
          <a:xfrm>
            <a:off x="1060450" y="1341438"/>
            <a:ext cx="717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400"/>
              <a:t>A menekítési mintázat egy bioszintézis útra utal.</a:t>
            </a:r>
            <a:endParaRPr lang="en-GB" altLang="hu-HU" sz="2400"/>
          </a:p>
        </p:txBody>
      </p:sp>
      <p:sp>
        <p:nvSpPr>
          <p:cNvPr id="115719" name="Rectangle 22"/>
          <p:cNvSpPr>
            <a:spLocks noChangeArrowheads="1"/>
          </p:cNvSpPr>
          <p:nvPr/>
        </p:nvSpPr>
        <p:spPr bwMode="auto">
          <a:xfrm>
            <a:off x="611188" y="3644900"/>
            <a:ext cx="7993062" cy="19446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15720" name="Text Box 23"/>
          <p:cNvSpPr txBox="1">
            <a:spLocks noChangeArrowheads="1"/>
          </p:cNvSpPr>
          <p:nvPr/>
        </p:nvSpPr>
        <p:spPr bwMode="auto">
          <a:xfrm>
            <a:off x="779463" y="378936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u="sng"/>
              <a:t>Gén: </a:t>
            </a:r>
          </a:p>
        </p:txBody>
      </p:sp>
      <p:sp>
        <p:nvSpPr>
          <p:cNvPr id="115721" name="Text Box 24"/>
          <p:cNvSpPr txBox="1">
            <a:spLocks noChangeArrowheads="1"/>
          </p:cNvSpPr>
          <p:nvPr/>
        </p:nvSpPr>
        <p:spPr bwMode="auto">
          <a:xfrm>
            <a:off x="755650" y="4652963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u="sng"/>
              <a:t>Fehérje: </a:t>
            </a:r>
          </a:p>
        </p:txBody>
      </p:sp>
    </p:spTree>
    <p:extLst>
      <p:ext uri="{BB962C8B-B14F-4D97-AF65-F5344CB8AC3E}">
        <p14:creationId xmlns:p14="http://schemas.microsoft.com/office/powerpoint/2010/main" val="3882076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Charles Yanofsky: A gén és fehérje kolinearitása (1967)</a:t>
            </a: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395288" y="1144588"/>
            <a:ext cx="8388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Van-e kimutatható összefüggés a gén </a:t>
            </a:r>
            <a:r>
              <a:rPr lang="hu-HU" altLang="hu-HU" sz="2000" dirty="0" err="1"/>
              <a:t>nukleotid</a:t>
            </a:r>
            <a:r>
              <a:rPr lang="hu-HU" altLang="hu-HU" sz="2000" dirty="0"/>
              <a:t> sorrendje, és a gén által meghatározott fehérje aminosav sorrendje között? </a:t>
            </a:r>
          </a:p>
        </p:txBody>
      </p:sp>
      <p:pic>
        <p:nvPicPr>
          <p:cNvPr id="116741" name="Picture 5" descr="612-17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35013" y="200818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3333CC"/>
                </a:solidFill>
              </a:rPr>
              <a:t>DNS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2774950" y="3429000"/>
            <a:ext cx="143668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3366FF"/>
                </a:solidFill>
              </a:rPr>
              <a:t>Fehérje:</a:t>
            </a:r>
          </a:p>
          <a:p>
            <a:pPr eaLnBrk="1" hangingPunct="1"/>
            <a:r>
              <a:rPr lang="hu-HU" altLang="hu-HU" i="1">
                <a:solidFill>
                  <a:srgbClr val="3366FF"/>
                </a:solidFill>
              </a:rPr>
              <a:t>E. coli</a:t>
            </a:r>
            <a:r>
              <a:rPr lang="hu-HU" altLang="hu-HU">
                <a:solidFill>
                  <a:srgbClr val="3366FF"/>
                </a:solidFill>
              </a:rPr>
              <a:t> triptofán szintetáz enzim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4624388" y="2008188"/>
            <a:ext cx="254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Mutációk térképezése</a:t>
            </a: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592138" y="5751513"/>
            <a:ext cx="8083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>
                <a:solidFill>
                  <a:srgbClr val="FF0000"/>
                </a:solidFill>
              </a:rPr>
              <a:t>A mutációk sorrendje megfelel az aminosav cserék sorrendjének (</a:t>
            </a:r>
            <a:r>
              <a:rPr lang="hu-HU" altLang="hu-HU" sz="2000" u="sng" dirty="0">
                <a:solidFill>
                  <a:srgbClr val="FF0000"/>
                </a:solidFill>
              </a:rPr>
              <a:t>a gén-géntermék szerkezete </a:t>
            </a:r>
            <a:r>
              <a:rPr lang="hu-HU" altLang="hu-HU" sz="2000" u="sng" dirty="0" err="1">
                <a:solidFill>
                  <a:srgbClr val="FF0000"/>
                </a:solidFill>
              </a:rPr>
              <a:t>ko-lineáris</a:t>
            </a:r>
            <a:r>
              <a:rPr lang="hu-HU" altLang="hu-HU" sz="2000" dirty="0">
                <a:solidFill>
                  <a:srgbClr val="FF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02243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Konklúzió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 dirty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 dirty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41313" y="1984375"/>
            <a:ext cx="855186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/>
              <a:t>A gének </a:t>
            </a:r>
            <a:r>
              <a:rPr lang="hu-HU" altLang="hu-HU" sz="2800" dirty="0" err="1"/>
              <a:t>nukleotid</a:t>
            </a:r>
            <a:r>
              <a:rPr lang="hu-HU" altLang="hu-HU" sz="2800" dirty="0"/>
              <a:t> sorrendje tehát meghatározza a fehérjék aminosav sorrendjét, és azok egyedi tulajdonságait.</a:t>
            </a:r>
          </a:p>
        </p:txBody>
      </p:sp>
    </p:spTree>
    <p:extLst>
      <p:ext uri="{BB962C8B-B14F-4D97-AF65-F5344CB8AC3E}">
        <p14:creationId xmlns:p14="http://schemas.microsoft.com/office/powerpoint/2010/main" val="1489992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Ismétlés – a génfogalom fejlődése</a:t>
            </a:r>
          </a:p>
        </p:txBody>
      </p:sp>
      <p:sp>
        <p:nvSpPr>
          <p:cNvPr id="118787" name="Text Box 5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8788" name="Text Box 7"/>
          <p:cNvSpPr txBox="1">
            <a:spLocks noChangeArrowheads="1"/>
          </p:cNvSpPr>
          <p:nvPr/>
        </p:nvSpPr>
        <p:spPr bwMode="auto">
          <a:xfrm>
            <a:off x="519113" y="1052513"/>
            <a:ext cx="8624887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400" u="sng" dirty="0">
                <a:solidFill>
                  <a:srgbClr val="FF0000"/>
                </a:solidFill>
              </a:rPr>
              <a:t>Gén</a:t>
            </a:r>
            <a:r>
              <a:rPr lang="hu-HU" altLang="hu-HU" sz="2000" dirty="0"/>
              <a:t> 	- 1950-es évektől</a:t>
            </a:r>
          </a:p>
          <a:p>
            <a:pPr eaLnBrk="1" hangingPunct="1"/>
            <a:r>
              <a:rPr lang="hu-HU" altLang="hu-HU" sz="2000" dirty="0"/>
              <a:t>	- a kódolási szabályok felismerése</a:t>
            </a:r>
          </a:p>
          <a:p>
            <a:pPr eaLnBrk="1" hangingPunct="1"/>
            <a:r>
              <a:rPr lang="hu-HU" altLang="hu-HU" sz="2000" dirty="0"/>
              <a:t>	- </a:t>
            </a:r>
            <a:r>
              <a:rPr lang="hu-HU" altLang="hu-HU" sz="2000" dirty="0">
                <a:solidFill>
                  <a:srgbClr val="FF0000"/>
                </a:solidFill>
              </a:rPr>
              <a:t>a DNS azon szakasza, amely egy </a:t>
            </a:r>
            <a:r>
              <a:rPr lang="hu-HU" altLang="hu-HU" sz="2000" dirty="0" err="1">
                <a:solidFill>
                  <a:srgbClr val="FF0000"/>
                </a:solidFill>
              </a:rPr>
              <a:t>transzkriptum</a:t>
            </a:r>
            <a:r>
              <a:rPr lang="hu-HU" altLang="hu-HU" sz="2000" dirty="0">
                <a:solidFill>
                  <a:srgbClr val="FF0000"/>
                </a:solidFill>
              </a:rPr>
              <a:t> 	</a:t>
            </a:r>
          </a:p>
          <a:p>
            <a:pPr eaLnBrk="1" hangingPunct="1"/>
            <a:r>
              <a:rPr lang="hu-HU" altLang="hu-HU" sz="2000" dirty="0">
                <a:solidFill>
                  <a:srgbClr val="FF0000"/>
                </a:solidFill>
              </a:rPr>
              <a:t>               (</a:t>
            </a:r>
            <a:r>
              <a:rPr lang="hu-HU" altLang="hu-HU" sz="2000" dirty="0" err="1">
                <a:solidFill>
                  <a:srgbClr val="FF0000"/>
                </a:solidFill>
              </a:rPr>
              <a:t>mRNS</a:t>
            </a:r>
            <a:r>
              <a:rPr lang="hu-HU" altLang="hu-HU" sz="2000" dirty="0">
                <a:solidFill>
                  <a:srgbClr val="FF0000"/>
                </a:solidFill>
              </a:rPr>
              <a:t>, </a:t>
            </a:r>
            <a:r>
              <a:rPr lang="hu-HU" altLang="hu-HU" sz="2000" dirty="0" err="1">
                <a:solidFill>
                  <a:srgbClr val="FF0000"/>
                </a:solidFill>
              </a:rPr>
              <a:t>rRNS</a:t>
            </a:r>
            <a:r>
              <a:rPr lang="hu-HU" altLang="hu-HU" sz="2000" dirty="0">
                <a:solidFill>
                  <a:srgbClr val="FF0000"/>
                </a:solidFill>
              </a:rPr>
              <a:t>, </a:t>
            </a:r>
            <a:r>
              <a:rPr lang="hu-HU" altLang="hu-HU" sz="2000" dirty="0" err="1">
                <a:solidFill>
                  <a:srgbClr val="FF0000"/>
                </a:solidFill>
              </a:rPr>
              <a:t>snRNS</a:t>
            </a:r>
            <a:r>
              <a:rPr lang="hu-HU" altLang="hu-HU" sz="2000" dirty="0">
                <a:solidFill>
                  <a:srgbClr val="FF0000"/>
                </a:solidFill>
              </a:rPr>
              <a:t>, </a:t>
            </a:r>
            <a:r>
              <a:rPr lang="hu-HU" altLang="hu-HU" sz="2000" dirty="0" err="1">
                <a:solidFill>
                  <a:srgbClr val="FF0000"/>
                </a:solidFill>
              </a:rPr>
              <a:t>tRNS</a:t>
            </a:r>
            <a:r>
              <a:rPr lang="hu-HU" altLang="hu-HU" sz="2000" dirty="0">
                <a:solidFill>
                  <a:srgbClr val="FF0000"/>
                </a:solidFill>
              </a:rPr>
              <a:t>, …) átírásáért felelős genetikai </a:t>
            </a:r>
          </a:p>
          <a:p>
            <a:pPr eaLnBrk="1" hangingPunct="1"/>
            <a:r>
              <a:rPr lang="hu-HU" altLang="hu-HU" sz="2000" dirty="0">
                <a:solidFill>
                  <a:srgbClr val="FF0000"/>
                </a:solidFill>
              </a:rPr>
              <a:t>	  információt tartalmazza</a:t>
            </a:r>
          </a:p>
          <a:p>
            <a:pPr eaLnBrk="1" hangingPunct="1"/>
            <a:r>
              <a:rPr lang="hu-HU" altLang="hu-HU" sz="2000" dirty="0"/>
              <a:t>	- egy gén, egy enzim</a:t>
            </a:r>
          </a:p>
          <a:p>
            <a:pPr eaLnBrk="1" hangingPunct="1"/>
            <a:endParaRPr lang="hu-HU" altLang="hu-HU" sz="2000" dirty="0"/>
          </a:p>
          <a:p>
            <a:pPr eaLnBrk="1" hangingPunct="1"/>
            <a:r>
              <a:rPr lang="hu-HU" altLang="hu-HU" sz="2400" u="sng" dirty="0">
                <a:solidFill>
                  <a:srgbClr val="FF0000"/>
                </a:solidFill>
              </a:rPr>
              <a:t>ORF</a:t>
            </a:r>
            <a:r>
              <a:rPr lang="hu-HU" altLang="hu-HU" sz="2000" dirty="0"/>
              <a:t>	- </a:t>
            </a:r>
            <a:r>
              <a:rPr lang="hu-HU" altLang="hu-HU" sz="2000" i="1" dirty="0" err="1"/>
              <a:t>open</a:t>
            </a:r>
            <a:r>
              <a:rPr lang="hu-HU" altLang="hu-HU" sz="2000" i="1" dirty="0"/>
              <a:t> </a:t>
            </a:r>
            <a:r>
              <a:rPr lang="hu-HU" altLang="hu-HU" sz="2000" i="1" dirty="0" err="1"/>
              <a:t>reading</a:t>
            </a:r>
            <a:r>
              <a:rPr lang="hu-HU" altLang="hu-HU" sz="2000" i="1" dirty="0"/>
              <a:t> </a:t>
            </a:r>
            <a:r>
              <a:rPr lang="hu-HU" altLang="hu-HU" sz="2000" i="1" dirty="0" err="1"/>
              <a:t>frame</a:t>
            </a:r>
            <a:r>
              <a:rPr lang="hu-HU" altLang="hu-HU" sz="2000" dirty="0"/>
              <a:t> (nyitott leolvasási keret)</a:t>
            </a:r>
          </a:p>
          <a:p>
            <a:pPr eaLnBrk="1" hangingPunct="1"/>
            <a:r>
              <a:rPr lang="hu-HU" altLang="hu-HU" sz="2000" dirty="0"/>
              <a:t>	- 1990-es évektől (</a:t>
            </a:r>
            <a:r>
              <a:rPr lang="hu-HU" altLang="hu-HU" sz="2000" dirty="0" err="1"/>
              <a:t>genomika</a:t>
            </a:r>
            <a:r>
              <a:rPr lang="hu-HU" altLang="hu-HU" sz="2000" dirty="0"/>
              <a:t> korszaka)</a:t>
            </a:r>
          </a:p>
          <a:p>
            <a:pPr eaLnBrk="1" hangingPunct="1"/>
            <a:r>
              <a:rPr lang="hu-HU" altLang="hu-HU" sz="2000" dirty="0"/>
              <a:t>	- gének annotálása: </a:t>
            </a:r>
            <a:r>
              <a:rPr lang="hu-HU" altLang="hu-HU" sz="2000" dirty="0" err="1"/>
              <a:t>bioinformatikai</a:t>
            </a:r>
            <a:r>
              <a:rPr lang="hu-HU" altLang="hu-HU" sz="2000" dirty="0"/>
              <a:t> módszerekkel 	 	</a:t>
            </a:r>
          </a:p>
          <a:p>
            <a:pPr eaLnBrk="1" hangingPunct="1"/>
            <a:r>
              <a:rPr lang="hu-HU" altLang="hu-HU" sz="2000" dirty="0"/>
              <a:t>	  </a:t>
            </a:r>
            <a:r>
              <a:rPr lang="hu-HU" altLang="hu-HU" sz="2000" dirty="0" err="1"/>
              <a:t>prediktálnak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transzkriptumok</a:t>
            </a:r>
            <a:r>
              <a:rPr lang="hu-HU" altLang="hu-HU" sz="2000" dirty="0"/>
              <a:t> átírását végző DNS </a:t>
            </a:r>
          </a:p>
          <a:p>
            <a:pPr eaLnBrk="1" hangingPunct="1"/>
            <a:r>
              <a:rPr lang="hu-HU" altLang="hu-HU" sz="2000" dirty="0"/>
              <a:t>	  szakaszokat (konzervált szekvencia motívumok alapján)</a:t>
            </a:r>
          </a:p>
        </p:txBody>
      </p:sp>
      <p:pic>
        <p:nvPicPr>
          <p:cNvPr id="17410" name="Picture 2" descr="http://www.bluetractorsoftware.co.uk/gettingStartedIllustartions/setO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09" y="1958680"/>
            <a:ext cx="7770259" cy="48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7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ORF (</a:t>
            </a:r>
            <a:r>
              <a:rPr lang="hu-HU" altLang="hu-HU" sz="2800" dirty="0" err="1">
                <a:solidFill>
                  <a:schemeClr val="bg1"/>
                </a:solidFill>
              </a:rPr>
              <a:t>open</a:t>
            </a:r>
            <a:r>
              <a:rPr lang="hu-HU" altLang="hu-HU" sz="2800" dirty="0">
                <a:solidFill>
                  <a:schemeClr val="bg1"/>
                </a:solidFill>
              </a:rPr>
              <a:t> </a:t>
            </a:r>
            <a:r>
              <a:rPr lang="hu-HU" altLang="hu-HU" sz="2800" dirty="0" err="1">
                <a:solidFill>
                  <a:schemeClr val="bg1"/>
                </a:solidFill>
              </a:rPr>
              <a:t>reading</a:t>
            </a:r>
            <a:r>
              <a:rPr lang="hu-HU" altLang="hu-HU" sz="2800" dirty="0">
                <a:solidFill>
                  <a:schemeClr val="bg1"/>
                </a:solidFill>
              </a:rPr>
              <a:t> </a:t>
            </a:r>
            <a:r>
              <a:rPr lang="hu-HU" altLang="hu-HU" sz="2800" dirty="0" err="1">
                <a:solidFill>
                  <a:schemeClr val="bg1"/>
                </a:solidFill>
              </a:rPr>
              <a:t>frame</a:t>
            </a:r>
            <a:r>
              <a:rPr lang="hu-HU" altLang="hu-HU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6513" y="1266825"/>
            <a:ext cx="9144000" cy="3881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800" b="0"/>
              <a:t>… cgtgtttatcaggtcacctgctgagaaacttgccaaatttttcagtgtttcactaccttt tgggtcgaccgacatctgcgcggcactcgttgctggttgtttcgaattcgaattcgccgt gttccccatcacagtcaagtaatgatggggaaaccgatgagataacgaatacaccgttca aaaggtaaaggtcacgttttcgatcgaattttgcgatcaaattgaaaaaaataagaagaa gaagagatggcagaacatacacgtgatgaattcaaaaaggcagaaaaatagaaaaaaaaa gagtataaacaccactttatgaataaagccatgccagtttctaatagcaacgaagggaaa acaacgagaaaatggatagaggaaaaagggaaaaggagaaggtgtaattatagaatcgat ttgactgggaagcagcggcgactcgtagatttacaatagtaagatgtagagaaacgagac tctttttttaatctcaaaaatatgtatttaattatacatcttgaaaattttgcagatttt tttagagttagcctacagtactcggtctcgaaacggccaaaactatttaaataccgtatc cgcaagtatttgtttttaatttttcatgatctcctacaattttccaaaaatgtatcggtt tttcctttaaaaatgtggaattttaagtgaaactattacaacagatacaggtgaaaattg cgaaacacttttgggtgcggtagctgaaaagtttccatcgtgccgagaccggctaccgta ttttcgcattgaaaatctcaaacttctgcaaatgggtagtaccaaaattgtgtctcgaaa atgataaaatatgccagaatcgaatcaaaaatgattcctaagtcaacgtttgagccctct tatgacattttcagacgatgacaactagaataaactgtcatttgacagatgactaatgga tacaaagagcctttttgccaaaagtgtgtcaccattttcgaaataaaattctcatttttc tctatactttgttcagaaatctacaatgatgtttacgtaatacaaatgtgacgtcaattc tatacagatgaaaaagtgatttcgcaatgtgtattgctaactgttggaggtattccattc gctggccgaaaataacgatgagcatgaacatgaatttgtttgtgtcttcttcgtttattc atgaatcaaaaatttgaaagtaatagcaaaaaaatatcaaaatccgagagaaaacatgat tttctgggaggggagaagagcaacttcgtagacaatagtttgaatagaagtcactactcg gaaccgtcatacgagaaaaatgagaagaaaatgtgaaggaaatacagaattattacagaa aatgagaagatttttttaaaggggctttgggtttccattagaagtatgaaatttccattg tacaagtatacacattcgtcggcggataatacatgacactttattccttcttttcgacct ctcctccatacacactttcgtcactgtaggcgatgtaaaggaacaagtcttcctcgtgat ggtcctgtaataaagaaaagggttaattaaatgaaaataaacgactggttagttacctgg tagagttgtcccattgtggtcatggtttgtggaatgacattgttgacaaagaagaacaga gcatcttctggacgaagttggatgcgttttctgatgaggaagtagaactgtccaacagta agatcggatgggaccaagtacttcttcttatccaagtcatggagctttgactttggtgct ttctcaacaatcactggaatacggtctgggtactttctgcggatcttgtctccttcggca cgacgcttctcaaagttgttctcctccttgtaagcccacttcattttgattcgaaggtta gtgtgaagagaaggttactggaataaaaatactttaaatcacagaaaaatcataaaagaa ccatgagagaagaaaggtgtaacaagtgagagtgaatgaaggtgacatcacatgggtttt gagagattgaccgattcgataacacattgcgaaatctatataaaattgacgacgagtact agtaaggcaaaaagagcatgagcaagaatggcccgtgtgcaagtgagagagggagtgtgc gcgcacatcggtcatatgagagcgcgtagacgcaggagacatcctattgattttctatgt ttgtctggcctggttttgttgagatgcagagaaacaggacaagtacaatgcagctgttta gaggttgtcggggaaactgtaattctgggaagactgaaagtcgatcgatatattagtaac atttatccaatattcactagtatccataaccagtttctacgaatattcttagcgcattgt tccaaaaaattgaattctgaaagactttagtaatcaactattaactagattaatatgacc gttcaataaataattttggtatgatttagcaatatttttagatagaattgttaaaccgta catttaatagtcaaacttgtgaaacatttcttaatttcaaatttcaaatctaaaaaagat tttgatttgaaaccggttttttaaacaaaccaactaaaattacaaacttttaaataaaaa agtactgtcgctaccgacgtcgccagaaagtgaaagaaatggcagaaagtcgcaaagaag agcgagaggcaagactgaacacaccaagacgaatggcactagctagaaagagagagagat gagagaggggcggagacgacgagacaccacgactcaacatcatgtgactgtgtcatacgg cggcgaaacgagacagcaggcagaggagagcaagagagtatagggaaacattggatggtt tgagagaagtagagcagcatggtgtagaatcatcggggtttcaggtgccgatcgacagat tgtttgttcttagattcttttgataggaaattttaaacgttagaaatgatcaaaagtgat aaaaggttagaataacaactagacaacagttggtattgagtatgttttgctattaaagga acataatatgctaaaactaaacgaaataaacgatatataactactatatccatacaataa tatgtaggtggaaagtgcattagcgacataattctaaaataaagagttggagcaatgaga gcatcatccacattcacagctgtcaccgtgacgtagaatgtaatgaactagaagagggca ttcaagaccagctggtaaaacgctagaactgacaatataaaacaaatcaattaaaagatc ttaaagacattagggtgcactccatgtaatcgatcagaaaggcaaaaatataaaaaggaa caagataaaaatttgccggaagcaaaccgagaaaaaatattaaaaaaataaccaaacaat aaaccaaaggttaaaaatttatagacagtcaatagtgacgaaatgttttacacggacaga agtacaataatcagaataaagctataaatataaataaataaaaaatgatagctaacatgg agaaacaataaaaatatgaaaaacgcttttttctttgaaccgtaaacaacgaaaatctaa aaattgccgaataagttcgcttgtagcccaggatggaacatttggaaacttgctactacg aaacatcgaaatgtcagaaaaaataaaagtaaaaaagttgtaaaaaattatgatatgcct aggaaaaagtttgaaaactcgtcgatatccgcctttttaattgatttaacagagatcaaa tgtcgatttactgtcgccttgaaagtgcaccagttcgagagagatctgtaaaaattagtt atgagacttgatctgcaatatgacaaacttacaacttgctagctgtaacatatcatcagg tttgaacttcgaaatgtctggagcactgaaattggaatattacatatccacgataaaatc ttttcaaacccaccttgaagtgcttggcattggtttgttaatcctgataatggcttcttg tgctgcgccgacaagcatattcattgattgtgttaacggcatattgtacttcgcgatcaa ttcctgaacatcgtcaacaagcccctcaggtaactggctggttttggcctttttccaatg atcttctaatggaaattcgtactttctcttcctgtcggcactaccatttgctacaggttt aggaagtgatcgattcgaatcatcaagaataatagtatcatcacgttcaacaacttgaat ctcttcatcgctatcttcctcactatttgaatacgttcttggctcatcactgtcttctct gtcatcatcatccacatcgacaccatcattatcatcatcatcgtcaatttctactacact gtcggatccacgacttcgagcagaaccagcacctgctgaagatgtcgttaattctgccca tggaataccagcgattggtaattctgtaaaaatttaactttttgaagagccgatctgaaa aatcttacgtgacggcaccgggagcggagctggcctgaacggattcgtagcattagggcc aagacgaagaggagcctgaaagtagatgtcatcgtcctggtcggtgtcagatgatgaggc aggataatgctacaatgtaaacttacactcaacaggtcataaaggggcggcaaactcact tgcggttgtcctcgatacatgtgtcccatggtagatcctgaaaattttattttgaagttt taaattaaaataatattttaaaagcatattatgataaaaaattaaataccaaaaactcgg tcgaatggtgtaaaaaccgggaatcggcgcgacctgtggtttgatctattttcttcgggt tcaagctcaattgaatcgtcgaccgtcacaacatctggaagatacgattttttgaaatta agtacaaatatgattctaccatttccagcactttcacctccgcgatctgttctgattcga tatgttatggcaccgcacca 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2987675" y="955675"/>
            <a:ext cx="327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Nyers genomi szekvencia</a:t>
            </a:r>
          </a:p>
        </p:txBody>
      </p:sp>
      <p:grpSp>
        <p:nvGrpSpPr>
          <p:cNvPr id="134157" name="Group 13"/>
          <p:cNvGrpSpPr>
            <a:grpSpLocks/>
          </p:cNvGrpSpPr>
          <p:nvPr/>
        </p:nvGrpSpPr>
        <p:grpSpPr bwMode="auto">
          <a:xfrm>
            <a:off x="0" y="4292600"/>
            <a:ext cx="9144000" cy="2486025"/>
            <a:chOff x="0" y="2704"/>
            <a:chExt cx="5760" cy="1566"/>
          </a:xfrm>
        </p:grpSpPr>
        <p:grpSp>
          <p:nvGrpSpPr>
            <p:cNvPr id="119815" name="Group 8"/>
            <p:cNvGrpSpPr>
              <a:grpSpLocks/>
            </p:cNvGrpSpPr>
            <p:nvPr/>
          </p:nvGrpSpPr>
          <p:grpSpPr bwMode="auto">
            <a:xfrm>
              <a:off x="0" y="2704"/>
              <a:ext cx="5760" cy="1566"/>
              <a:chOff x="0" y="2704"/>
              <a:chExt cx="5760" cy="1566"/>
            </a:xfrm>
          </p:grpSpPr>
          <p:graphicFrame>
            <p:nvGraphicFramePr>
              <p:cNvPr id="119820" name="Object 6"/>
              <p:cNvGraphicFramePr>
                <a:graphicFrameLocks noChangeAspect="1"/>
              </p:cNvGraphicFramePr>
              <p:nvPr/>
            </p:nvGraphicFramePr>
            <p:xfrm>
              <a:off x="0" y="2704"/>
              <a:ext cx="5760" cy="13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2" imgW="9968254" imgH="2311111" progId="Photoshop.Image.7">
                      <p:embed/>
                    </p:oleObj>
                  </mc:Choice>
                  <mc:Fallback>
                    <p:oleObj name="Image" r:id="rId2" imgW="9968254" imgH="2311111" progId="Photoshop.Image.7">
                      <p:embed/>
                      <p:pic>
                        <p:nvPicPr>
                          <p:cNvPr id="11982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2704"/>
                            <a:ext cx="5760" cy="1335"/>
                          </a:xfrm>
                          <a:prstGeom prst="rect">
                            <a:avLst/>
                          </a:prstGeom>
                          <a:noFill/>
                          <a:ln w="9525" algn="ctr">
                            <a:solidFill>
                              <a:srgbClr val="C0C0C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9821" name="Text Box 7"/>
              <p:cNvSpPr txBox="1">
                <a:spLocks noChangeArrowheads="1"/>
              </p:cNvSpPr>
              <p:nvPr/>
            </p:nvSpPr>
            <p:spPr bwMode="auto">
              <a:xfrm>
                <a:off x="1111" y="4020"/>
                <a:ext cx="341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hu-HU" sz="2000"/>
                  <a:t>Kromoszóma részlet a prediktált ORF-ekkel</a:t>
                </a:r>
              </a:p>
            </p:txBody>
          </p:sp>
        </p:grpSp>
        <p:sp>
          <p:nvSpPr>
            <p:cNvPr id="119816" name="Line 9"/>
            <p:cNvSpPr>
              <a:spLocks noChangeShapeType="1"/>
            </p:cNvSpPr>
            <p:nvPr/>
          </p:nvSpPr>
          <p:spPr bwMode="auto">
            <a:xfrm flipH="1" flipV="1">
              <a:off x="3606" y="3702"/>
              <a:ext cx="227" cy="31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9817" name="Line 10"/>
            <p:cNvSpPr>
              <a:spLocks noChangeShapeType="1"/>
            </p:cNvSpPr>
            <p:nvPr/>
          </p:nvSpPr>
          <p:spPr bwMode="auto">
            <a:xfrm flipV="1">
              <a:off x="3833" y="3339"/>
              <a:ext cx="226" cy="681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9818" name="Line 11"/>
            <p:cNvSpPr>
              <a:spLocks noChangeShapeType="1"/>
            </p:cNvSpPr>
            <p:nvPr/>
          </p:nvSpPr>
          <p:spPr bwMode="auto">
            <a:xfrm flipV="1">
              <a:off x="3833" y="3793"/>
              <a:ext cx="1224" cy="22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9819" name="Line 12"/>
            <p:cNvSpPr>
              <a:spLocks noChangeShapeType="1"/>
            </p:cNvSpPr>
            <p:nvPr/>
          </p:nvSpPr>
          <p:spPr bwMode="auto">
            <a:xfrm flipH="1" flipV="1">
              <a:off x="3107" y="3884"/>
              <a:ext cx="726" cy="136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5789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lantgdb.org/tutorial/annotatemodule/images/frontpa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893"/>
            <a:ext cx="4968218" cy="57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Annotáció (gének </a:t>
            </a:r>
            <a:r>
              <a:rPr lang="hu-HU" altLang="hu-HU" sz="2800" dirty="0" err="1">
                <a:solidFill>
                  <a:schemeClr val="bg1"/>
                </a:solidFill>
              </a:rPr>
              <a:t>bioinformatikai</a:t>
            </a:r>
            <a:r>
              <a:rPr lang="hu-HU" altLang="hu-HU" sz="2800" dirty="0">
                <a:solidFill>
                  <a:schemeClr val="bg1"/>
                </a:solidFill>
              </a:rPr>
              <a:t> meghatározása – </a:t>
            </a:r>
            <a:r>
              <a:rPr lang="hu-HU" altLang="hu-HU" sz="2800" dirty="0" err="1">
                <a:solidFill>
                  <a:schemeClr val="bg1"/>
                </a:solidFill>
              </a:rPr>
              <a:t>ORF-ek</a:t>
            </a:r>
            <a:r>
              <a:rPr lang="hu-HU" altLang="hu-HU" sz="2800" dirty="0">
                <a:solidFill>
                  <a:schemeClr val="bg1"/>
                </a:solidFill>
              </a:rPr>
              <a:t> </a:t>
            </a:r>
            <a:r>
              <a:rPr lang="hu-HU" altLang="hu-HU" sz="2800" dirty="0" err="1">
                <a:solidFill>
                  <a:schemeClr val="bg1"/>
                </a:solidFill>
              </a:rPr>
              <a:t>meghatározása</a:t>
            </a:r>
            <a:r>
              <a:rPr lang="hu-HU" altLang="hu-HU" sz="2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49" y="2060848"/>
            <a:ext cx="7644494" cy="422594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1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EST (</a:t>
            </a:r>
            <a:r>
              <a:rPr lang="hu-HU" altLang="hu-HU" sz="2800" dirty="0" err="1">
                <a:solidFill>
                  <a:schemeClr val="bg1"/>
                </a:solidFill>
              </a:rPr>
              <a:t>expressed</a:t>
            </a:r>
            <a:r>
              <a:rPr lang="hu-HU" altLang="hu-HU" sz="2800" dirty="0">
                <a:solidFill>
                  <a:schemeClr val="bg1"/>
                </a:solidFill>
              </a:rPr>
              <a:t> </a:t>
            </a:r>
            <a:r>
              <a:rPr lang="hu-HU" altLang="hu-HU" sz="2800" dirty="0" err="1">
                <a:solidFill>
                  <a:schemeClr val="bg1"/>
                </a:solidFill>
              </a:rPr>
              <a:t>sequence</a:t>
            </a:r>
            <a:r>
              <a:rPr lang="hu-HU" altLang="hu-HU" sz="2800" dirty="0">
                <a:solidFill>
                  <a:schemeClr val="bg1"/>
                </a:solidFill>
              </a:rPr>
              <a:t> tag)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1" y="1556792"/>
            <a:ext cx="853209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15571" y="5229200"/>
            <a:ext cx="6224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DNS		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mRNS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cDNS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	EST</a:t>
            </a:r>
          </a:p>
        </p:txBody>
      </p:sp>
      <p:sp>
        <p:nvSpPr>
          <p:cNvPr id="4" name="Jobbra nyíl 3"/>
          <p:cNvSpPr/>
          <p:nvPr/>
        </p:nvSpPr>
        <p:spPr>
          <a:xfrm>
            <a:off x="2627784" y="5229200"/>
            <a:ext cx="432048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Jobbra nyíl 5"/>
          <p:cNvSpPr/>
          <p:nvPr/>
        </p:nvSpPr>
        <p:spPr>
          <a:xfrm>
            <a:off x="4572000" y="5229200"/>
            <a:ext cx="432048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Jobbra nyíl 6"/>
          <p:cNvSpPr/>
          <p:nvPr/>
        </p:nvSpPr>
        <p:spPr>
          <a:xfrm>
            <a:off x="6372200" y="5229200"/>
            <a:ext cx="432048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960"/>
            <a:ext cx="5076056" cy="681109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genetikai transzformáció felfedezése – </a:t>
            </a:r>
            <a:br>
              <a:rPr lang="hu-HU" altLang="hu-HU" sz="2800">
                <a:solidFill>
                  <a:schemeClr val="bg1"/>
                </a:solidFill>
              </a:rPr>
            </a:br>
            <a:r>
              <a:rPr lang="hu-HU" altLang="hu-HU" sz="2800">
                <a:solidFill>
                  <a:schemeClr val="bg1"/>
                </a:solidFill>
              </a:rPr>
              <a:t>DNS az örökítő anyag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0116" name="Picture 4" descr="B02_01c_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00213"/>
            <a:ext cx="4540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6"/>
          <p:cNvSpPr txBox="1">
            <a:spLocks noChangeArrowheads="1"/>
          </p:cNvSpPr>
          <p:nvPr/>
        </p:nvSpPr>
        <p:spPr bwMode="auto">
          <a:xfrm>
            <a:off x="3000375" y="1047750"/>
            <a:ext cx="3516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i="1">
                <a:solidFill>
                  <a:schemeClr val="tx2"/>
                </a:solidFill>
              </a:rPr>
              <a:t>Streptococcus pneumoniae</a:t>
            </a:r>
          </a:p>
        </p:txBody>
      </p:sp>
      <p:sp>
        <p:nvSpPr>
          <p:cNvPr id="90118" name="Text Box 7"/>
          <p:cNvSpPr txBox="1">
            <a:spLocks noChangeArrowheads="1"/>
          </p:cNvSpPr>
          <p:nvPr/>
        </p:nvSpPr>
        <p:spPr bwMode="auto">
          <a:xfrm>
            <a:off x="944563" y="2276475"/>
            <a:ext cx="1466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>
                <a:solidFill>
                  <a:srgbClr val="3366FF"/>
                </a:solidFill>
              </a:rPr>
              <a:t>R</a:t>
            </a:r>
            <a:r>
              <a:rPr lang="hu-HU" altLang="hu-HU" sz="2000"/>
              <a:t> törzs </a:t>
            </a:r>
          </a:p>
          <a:p>
            <a:pPr algn="ctr" eaLnBrk="1" hangingPunct="1"/>
            <a:r>
              <a:rPr lang="hu-HU" altLang="hu-HU" sz="2000"/>
              <a:t>(avirulens)</a:t>
            </a:r>
          </a:p>
        </p:txBody>
      </p:sp>
      <p:sp>
        <p:nvSpPr>
          <p:cNvPr id="90119" name="Text Box 8"/>
          <p:cNvSpPr txBox="1">
            <a:spLocks noChangeArrowheads="1"/>
          </p:cNvSpPr>
          <p:nvPr/>
        </p:nvSpPr>
        <p:spPr bwMode="auto">
          <a:xfrm>
            <a:off x="7207250" y="2276475"/>
            <a:ext cx="1325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>
                <a:solidFill>
                  <a:srgbClr val="FF0000"/>
                </a:solidFill>
              </a:rPr>
              <a:t>S</a:t>
            </a:r>
            <a:r>
              <a:rPr lang="hu-HU" altLang="hu-HU" sz="2000"/>
              <a:t> törzs </a:t>
            </a:r>
          </a:p>
          <a:p>
            <a:pPr algn="ctr" eaLnBrk="1" hangingPunct="1"/>
            <a:r>
              <a:rPr lang="hu-HU" altLang="hu-HU" sz="2000"/>
              <a:t>(virulens)</a:t>
            </a:r>
          </a:p>
        </p:txBody>
      </p:sp>
      <p:sp>
        <p:nvSpPr>
          <p:cNvPr id="90120" name="Text Box 9"/>
          <p:cNvSpPr txBox="1">
            <a:spLocks noChangeArrowheads="1"/>
          </p:cNvSpPr>
          <p:nvPr/>
        </p:nvSpPr>
        <p:spPr bwMode="auto">
          <a:xfrm>
            <a:off x="-92075" y="1052513"/>
            <a:ext cx="1731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/>
              <a:t>Griffith, 1928</a:t>
            </a:r>
          </a:p>
        </p:txBody>
      </p:sp>
      <p:graphicFrame>
        <p:nvGraphicFramePr>
          <p:cNvPr id="90121" name="Object 10"/>
          <p:cNvGraphicFramePr>
            <a:graphicFrameLocks noChangeAspect="1"/>
          </p:cNvGraphicFramePr>
          <p:nvPr/>
        </p:nvGraphicFramePr>
        <p:xfrm>
          <a:off x="4527550" y="5013325"/>
          <a:ext cx="4724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723810" imgH="1269841" progId="Photoshop.Image.7">
                  <p:embed/>
                </p:oleObj>
              </mc:Choice>
              <mc:Fallback>
                <p:oleObj name="Image" r:id="rId3" imgW="4723810" imgH="1269841" progId="Photoshop.Image.7">
                  <p:embed/>
                  <p:pic>
                    <p:nvPicPr>
                      <p:cNvPr id="9012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5013325"/>
                        <a:ext cx="4724400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2" name="Line 11"/>
          <p:cNvSpPr>
            <a:spLocks noChangeShapeType="1"/>
          </p:cNvSpPr>
          <p:nvPr/>
        </p:nvSpPr>
        <p:spPr bwMode="auto">
          <a:xfrm>
            <a:off x="5867400" y="4149725"/>
            <a:ext cx="649288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123" name="Line 12"/>
          <p:cNvSpPr>
            <a:spLocks noChangeShapeType="1"/>
          </p:cNvSpPr>
          <p:nvPr/>
        </p:nvSpPr>
        <p:spPr bwMode="auto">
          <a:xfrm>
            <a:off x="8675688" y="501332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124" name="Line 13"/>
          <p:cNvSpPr>
            <a:spLocks noChangeShapeType="1"/>
          </p:cNvSpPr>
          <p:nvPr/>
        </p:nvSpPr>
        <p:spPr bwMode="auto">
          <a:xfrm>
            <a:off x="8532813" y="5157788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aphicFrame>
        <p:nvGraphicFramePr>
          <p:cNvPr id="90125" name="Object 15"/>
          <p:cNvGraphicFramePr>
            <a:graphicFrameLocks noChangeAspect="1"/>
          </p:cNvGraphicFramePr>
          <p:nvPr/>
        </p:nvGraphicFramePr>
        <p:xfrm>
          <a:off x="1979613" y="4914900"/>
          <a:ext cx="2016125" cy="132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917460" imgH="1257143" progId="Photoshop.Image.7">
                  <p:embed/>
                </p:oleObj>
              </mc:Choice>
              <mc:Fallback>
                <p:oleObj name="Image" r:id="rId5" imgW="1917460" imgH="1257143" progId="Photoshop.Image.7">
                  <p:embed/>
                  <p:pic>
                    <p:nvPicPr>
                      <p:cNvPr id="9012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4914900"/>
                        <a:ext cx="2016125" cy="132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6" name="Line 14"/>
          <p:cNvSpPr>
            <a:spLocks noChangeShapeType="1"/>
          </p:cNvSpPr>
          <p:nvPr/>
        </p:nvSpPr>
        <p:spPr bwMode="auto">
          <a:xfrm flipH="1">
            <a:off x="3059113" y="4149725"/>
            <a:ext cx="649287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127" name="Line 5"/>
          <p:cNvSpPr>
            <a:spLocks noChangeShapeType="1"/>
          </p:cNvSpPr>
          <p:nvPr/>
        </p:nvSpPr>
        <p:spPr bwMode="auto">
          <a:xfrm>
            <a:off x="4716463" y="1412875"/>
            <a:ext cx="0" cy="50403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2032000" y="4673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3366FF"/>
                </a:solidFill>
              </a:rPr>
              <a:t>R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4870450" y="4724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17939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8493"/>
            <a:ext cx="7272808" cy="58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50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génfogalom fejlődése: </a:t>
            </a:r>
            <a:r>
              <a:rPr lang="hu-HU" altLang="hu-HU" sz="2800">
                <a:solidFill>
                  <a:srgbClr val="FF0000"/>
                </a:solidFill>
              </a:rPr>
              <a:t>cisztron</a:t>
            </a:r>
            <a:r>
              <a:rPr lang="hu-HU" altLang="hu-HU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376238" y="1406525"/>
            <a:ext cx="2805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Kísérleti alany: T4 fág</a:t>
            </a:r>
          </a:p>
        </p:txBody>
      </p:sp>
      <p:pic>
        <p:nvPicPr>
          <p:cNvPr id="120837" name="Picture 5" descr="612-26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1114425"/>
            <a:ext cx="3376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376238" y="2276475"/>
            <a:ext cx="48434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/>
              <a:t>Az </a:t>
            </a:r>
            <a:r>
              <a:rPr lang="hu-HU" altLang="hu-HU" sz="2000" i="1"/>
              <a:t>E. coli</a:t>
            </a:r>
            <a:r>
              <a:rPr lang="hu-HU" altLang="hu-HU" sz="2000"/>
              <a:t> T4 fágjának nagyított képe. Jól látszanak a fág összetevői, a fej, a farok és a farok fonalai. Ezt a fágot használta </a:t>
            </a:r>
            <a:r>
              <a:rPr lang="hu-HU" altLang="hu-HU" sz="2000">
                <a:solidFill>
                  <a:srgbClr val="3366FF"/>
                </a:solidFill>
              </a:rPr>
              <a:t>Seymour Benzer</a:t>
            </a:r>
            <a:r>
              <a:rPr lang="hu-HU" altLang="hu-HU" sz="2000"/>
              <a:t> az </a:t>
            </a:r>
            <a:r>
              <a:rPr lang="hu-HU" altLang="hu-HU" sz="2000" i="1"/>
              <a:t>rII</a:t>
            </a:r>
            <a:r>
              <a:rPr lang="hu-HU" altLang="hu-HU" sz="2000"/>
              <a:t> gén természetét vizsgáló kísérleteiben.</a:t>
            </a:r>
          </a:p>
        </p:txBody>
      </p:sp>
      <p:pic>
        <p:nvPicPr>
          <p:cNvPr id="121864" name="Picture 8" descr="Benzer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95750"/>
            <a:ext cx="24860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Text Box 9"/>
          <p:cNvSpPr txBox="1">
            <a:spLocks noChangeArrowheads="1"/>
          </p:cNvSpPr>
          <p:nvPr/>
        </p:nvSpPr>
        <p:spPr bwMode="auto">
          <a:xfrm>
            <a:off x="3616325" y="6088063"/>
            <a:ext cx="293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A gén finomszerkezete</a:t>
            </a:r>
          </a:p>
        </p:txBody>
      </p:sp>
    </p:spTree>
    <p:extLst>
      <p:ext uri="{BB962C8B-B14F-4D97-AF65-F5344CB8AC3E}">
        <p14:creationId xmlns:p14="http://schemas.microsoft.com/office/powerpoint/2010/main" val="28850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Az </a:t>
            </a:r>
            <a:r>
              <a:rPr lang="hu-HU" altLang="hu-HU" sz="2800" i="1">
                <a:solidFill>
                  <a:schemeClr val="bg1"/>
                </a:solidFill>
              </a:rPr>
              <a:t>rII</a:t>
            </a:r>
            <a:r>
              <a:rPr lang="hu-HU" altLang="hu-HU" sz="2800">
                <a:solidFill>
                  <a:schemeClr val="bg1"/>
                </a:solidFill>
              </a:rPr>
              <a:t> mutánsok tarfolt fenotípusa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21860" name="Picture 5" descr="612-27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090738"/>
            <a:ext cx="3810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 Box 6"/>
          <p:cNvSpPr txBox="1">
            <a:spLocks noChangeArrowheads="1"/>
          </p:cNvSpPr>
          <p:nvPr/>
        </p:nvSpPr>
        <p:spPr bwMode="auto">
          <a:xfrm>
            <a:off x="303213" y="1984375"/>
            <a:ext cx="462915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 dirty="0"/>
              <a:t>Spontán, szabálytalan alakú tarfoltot eredményező mutáció a vad típusú T4 </a:t>
            </a:r>
            <a:r>
              <a:rPr lang="hu-HU" altLang="hu-HU" sz="2000" dirty="0" err="1"/>
              <a:t>fág</a:t>
            </a:r>
            <a:r>
              <a:rPr lang="hu-HU" altLang="hu-HU" sz="2000" dirty="0"/>
              <a:t> normális </a:t>
            </a:r>
            <a:r>
              <a:rPr lang="hu-HU" altLang="hu-HU" sz="2000" dirty="0" err="1">
                <a:solidFill>
                  <a:srgbClr val="00B050"/>
                </a:solidFill>
              </a:rPr>
              <a:t>plakk</a:t>
            </a:r>
            <a:r>
              <a:rPr lang="hu-HU" altLang="hu-HU" sz="2000" dirty="0" err="1"/>
              <a:t>jai</a:t>
            </a:r>
            <a:r>
              <a:rPr lang="hu-HU" altLang="hu-HU" sz="2000" dirty="0"/>
              <a:t> között a bélbaktérium (</a:t>
            </a:r>
            <a:r>
              <a:rPr lang="hu-HU" altLang="hu-HU" sz="2000" i="1" dirty="0"/>
              <a:t>E. coli</a:t>
            </a:r>
            <a:r>
              <a:rPr lang="hu-HU" altLang="hu-HU" sz="2000" dirty="0"/>
              <a:t>) B törzsére szélesztve. Minden </a:t>
            </a:r>
            <a:r>
              <a:rPr lang="hu-HU" altLang="hu-HU" sz="2000" dirty="0">
                <a:solidFill>
                  <a:srgbClr val="00B050"/>
                </a:solidFill>
              </a:rPr>
              <a:t>tarfolt</a:t>
            </a:r>
            <a:r>
              <a:rPr lang="hu-HU" altLang="hu-HU" sz="2000" dirty="0"/>
              <a:t>ban egyetlen </a:t>
            </a:r>
            <a:r>
              <a:rPr lang="hu-HU" altLang="hu-HU" sz="2000" dirty="0" err="1"/>
              <a:t>fág</a:t>
            </a:r>
            <a:r>
              <a:rPr lang="hu-HU" altLang="hu-HU" sz="2000" dirty="0"/>
              <a:t> 10 millió (10</a:t>
            </a:r>
            <a:r>
              <a:rPr lang="hu-HU" altLang="hu-HU" sz="2000" baseline="30000" dirty="0"/>
              <a:t>7</a:t>
            </a:r>
            <a:r>
              <a:rPr lang="hu-HU" altLang="hu-HU" sz="2000" dirty="0"/>
              <a:t>) körüli utódja található. A tarfolt maga olyan területet jelez, amiben a baktérium sejtek elpusztultak. Az jellegzetes tarfoltot (</a:t>
            </a:r>
            <a:r>
              <a:rPr lang="hu-HU" altLang="hu-HU" sz="2000" dirty="0" err="1"/>
              <a:t>fenotípus</a:t>
            </a:r>
            <a:r>
              <a:rPr lang="hu-HU" altLang="hu-HU" sz="2000" dirty="0"/>
              <a:t>) okozó mutáns nyersanyagot ad a genetikai térképezéshez.</a:t>
            </a:r>
          </a:p>
          <a:p>
            <a:pPr eaLnBrk="1" hangingPunct="1"/>
            <a:endParaRPr lang="hu-HU" altLang="hu-HU" sz="2000" dirty="0"/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6444208" y="2090738"/>
            <a:ext cx="0" cy="834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6101009" y="1634317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mutáns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7870525" y="1556792"/>
            <a:ext cx="51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vad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8100391" y="1926124"/>
            <a:ext cx="1" cy="2787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56" y="4031089"/>
            <a:ext cx="3238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0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T4 fág fenotípusok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257800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5416550" y="1360488"/>
            <a:ext cx="37274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/>
              <a:t>Összefüggő baktérium pázsiton a </a:t>
            </a:r>
            <a:r>
              <a:rPr lang="hu-HU" altLang="hu-HU" sz="2000" dirty="0" err="1"/>
              <a:t>lízis</a:t>
            </a:r>
            <a:r>
              <a:rPr lang="hu-HU" altLang="hu-HU" sz="2000" dirty="0"/>
              <a:t> (fertőzés) helyén </a:t>
            </a:r>
            <a:r>
              <a:rPr lang="hu-HU" altLang="hu-HU" sz="2000" dirty="0" err="1"/>
              <a:t>plakkok</a:t>
            </a:r>
            <a:r>
              <a:rPr lang="hu-HU" altLang="hu-HU" sz="2000" dirty="0"/>
              <a:t> (tarfoltok) jelennek meg. Ezek morfológiája:</a:t>
            </a:r>
          </a:p>
          <a:p>
            <a:pPr eaLnBrk="1" hangingPunct="1"/>
            <a:r>
              <a:rPr lang="hu-HU" altLang="hu-HU" sz="2000" dirty="0" err="1"/>
              <a:t>-vad</a:t>
            </a:r>
            <a:r>
              <a:rPr lang="hu-HU" altLang="hu-HU" sz="2000" dirty="0"/>
              <a:t> (kicsi, világos)</a:t>
            </a:r>
          </a:p>
          <a:p>
            <a:pPr eaLnBrk="1" hangingPunct="1"/>
            <a:r>
              <a:rPr lang="hu-HU" altLang="hu-HU" sz="2000" dirty="0" err="1"/>
              <a:t>-nagy</a:t>
            </a:r>
            <a:r>
              <a:rPr lang="hu-HU" altLang="hu-HU" sz="2000" dirty="0"/>
              <a:t>, világos</a:t>
            </a:r>
          </a:p>
          <a:p>
            <a:pPr eaLnBrk="1" hangingPunct="1"/>
            <a:r>
              <a:rPr lang="hu-HU" altLang="hu-HU" sz="2000" dirty="0" err="1"/>
              <a:t>-kicsi</a:t>
            </a:r>
            <a:r>
              <a:rPr lang="hu-HU" altLang="hu-HU" sz="2000" dirty="0"/>
              <a:t>, sötét </a:t>
            </a:r>
          </a:p>
          <a:p>
            <a:pPr eaLnBrk="1" hangingPunct="1"/>
            <a:r>
              <a:rPr lang="hu-HU" altLang="hu-HU" sz="2000" dirty="0" err="1"/>
              <a:t>-nagy</a:t>
            </a:r>
            <a:r>
              <a:rPr lang="hu-HU" altLang="hu-HU" sz="2000" dirty="0"/>
              <a:t>, sötét )</a:t>
            </a:r>
          </a:p>
          <a:p>
            <a:pPr eaLnBrk="1" hangingPunct="1"/>
            <a:endParaRPr lang="hu-HU" altLang="hu-HU" sz="2000" dirty="0"/>
          </a:p>
        </p:txBody>
      </p:sp>
      <p:pic>
        <p:nvPicPr>
          <p:cNvPr id="1228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2995613"/>
            <a:ext cx="168275" cy="1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249613"/>
            <a:ext cx="214312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571875"/>
            <a:ext cx="16827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930650"/>
            <a:ext cx="214312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90" name="Text Box 11"/>
          <p:cNvSpPr txBox="1">
            <a:spLocks noChangeArrowheads="1"/>
          </p:cNvSpPr>
          <p:nvPr/>
        </p:nvSpPr>
        <p:spPr bwMode="auto">
          <a:xfrm>
            <a:off x="5703888" y="4864100"/>
            <a:ext cx="31892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/>
              <a:t>„szülők”: nagy világos és kicsi sötét egyszeres mutánsok </a:t>
            </a:r>
          </a:p>
          <a:p>
            <a:pPr eaLnBrk="1" hangingPunct="1"/>
            <a:endParaRPr lang="hu-HU" altLang="hu-HU" sz="2000" dirty="0"/>
          </a:p>
          <a:p>
            <a:pPr eaLnBrk="1" hangingPunct="1"/>
            <a:r>
              <a:rPr lang="hu-HU" altLang="hu-HU" sz="2000" dirty="0"/>
              <a:t>Keresztezés (egyszerre fertőznek)</a:t>
            </a:r>
          </a:p>
        </p:txBody>
      </p:sp>
      <p:grpSp>
        <p:nvGrpSpPr>
          <p:cNvPr id="122894" name="Group 14"/>
          <p:cNvGrpSpPr>
            <a:grpSpLocks/>
          </p:cNvGrpSpPr>
          <p:nvPr/>
        </p:nvGrpSpPr>
        <p:grpSpPr bwMode="auto">
          <a:xfrm>
            <a:off x="5559425" y="3860800"/>
            <a:ext cx="1771650" cy="674688"/>
            <a:chOff x="3502" y="2432"/>
            <a:chExt cx="1116" cy="425"/>
          </a:xfrm>
        </p:grpSpPr>
        <p:sp>
          <p:nvSpPr>
            <p:cNvPr id="122892" name="Rectangle 12"/>
            <p:cNvSpPr>
              <a:spLocks noChangeArrowheads="1"/>
            </p:cNvSpPr>
            <p:nvPr/>
          </p:nvSpPr>
          <p:spPr bwMode="auto">
            <a:xfrm>
              <a:off x="3515" y="2432"/>
              <a:ext cx="907" cy="18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22893" name="Text Box 13"/>
            <p:cNvSpPr txBox="1">
              <a:spLocks noChangeArrowheads="1"/>
            </p:cNvSpPr>
            <p:nvPr/>
          </p:nvSpPr>
          <p:spPr bwMode="auto">
            <a:xfrm>
              <a:off x="3502" y="2626"/>
              <a:ext cx="1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chemeClr val="bg2"/>
                  </a:solidFill>
                </a:rPr>
                <a:t>Kettős mutáns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9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Autofit/>
          </a:bodyPr>
          <a:lstStyle/>
          <a:p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típusú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fágok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kimutatása mutáns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fágok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keverékéből.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276600" cy="4343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sz="2000" b="1" dirty="0"/>
              <a:t>Kevert vad és </a:t>
            </a:r>
            <a:r>
              <a:rPr lang="hu-HU" altLang="hu-HU" sz="2000" b="1" i="1" dirty="0" err="1"/>
              <a:t>rII</a:t>
            </a:r>
            <a:r>
              <a:rPr lang="hu-HU" altLang="hu-HU" sz="2000" b="1" dirty="0"/>
              <a:t> mutáns </a:t>
            </a:r>
            <a:r>
              <a:rPr lang="hu-HU" altLang="hu-HU" sz="2000" b="1" dirty="0" err="1"/>
              <a:t>fág</a:t>
            </a:r>
            <a:r>
              <a:rPr lang="hu-HU" altLang="hu-HU" sz="2000" b="1" dirty="0"/>
              <a:t> populáció párhuzamos szélesztése </a:t>
            </a:r>
            <a:r>
              <a:rPr lang="hu-HU" altLang="hu-HU" sz="2000" b="1" i="1" dirty="0"/>
              <a:t>E. coli</a:t>
            </a:r>
            <a:r>
              <a:rPr lang="hu-HU" altLang="hu-HU" sz="2000" b="1" dirty="0"/>
              <a:t> K és B törzsére különböző eredményeket ad. 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altLang="hu-H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000" b="1" dirty="0"/>
              <a:t>Felül B törzsön az </a:t>
            </a:r>
            <a:r>
              <a:rPr lang="hu-HU" altLang="hu-HU" sz="2000" b="1" i="1" dirty="0" err="1"/>
              <a:t>rII</a:t>
            </a:r>
            <a:r>
              <a:rPr lang="hu-HU" altLang="hu-HU" sz="2000" b="1" dirty="0"/>
              <a:t> mutánsok nagy, a vad típusúak kis tarfoltot eredményeznek (nyíl).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altLang="hu-H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000" b="1" dirty="0"/>
              <a:t>Ha ugyanezt a kevert populációt K törzsre szélesztjük (alul) csak a vad típusú </a:t>
            </a:r>
            <a:r>
              <a:rPr lang="hu-HU" altLang="hu-HU" sz="2000" b="1" dirty="0" err="1"/>
              <a:t>fágok</a:t>
            </a:r>
            <a:r>
              <a:rPr lang="hu-HU" altLang="hu-HU" sz="2000" b="1" dirty="0"/>
              <a:t> adnak tarfoltot.</a:t>
            </a:r>
          </a:p>
        </p:txBody>
      </p:sp>
      <p:pic>
        <p:nvPicPr>
          <p:cNvPr id="34822" name="Picture 6" descr="612-28_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250" y="1600200"/>
            <a:ext cx="3611563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236296" y="3370263"/>
            <a:ext cx="8311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dirty="0">
                <a:solidFill>
                  <a:schemeClr val="tx1"/>
                </a:solidFill>
              </a:rPr>
              <a:t>B törzs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7308304" y="5651956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 dirty="0">
                <a:solidFill>
                  <a:schemeClr val="tx1"/>
                </a:solidFill>
              </a:rPr>
              <a:t>K törzs</a:t>
            </a: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H="1">
            <a:off x="7994104" y="3368806"/>
            <a:ext cx="457200" cy="381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671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Benzer fágkeresztezése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23908" name="Picture 4" descr="612-29ab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6313"/>
            <a:ext cx="56388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 descr="612-29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6338"/>
            <a:ext cx="79248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8980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07950" y="1670050"/>
            <a:ext cx="396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sz="1600" b="1" dirty="0"/>
              <a:t>Az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komplementáció</a:t>
            </a:r>
            <a:r>
              <a:rPr lang="hu-HU" altLang="hu-HU" sz="1600" b="1" dirty="0"/>
              <a:t> sematikus képe. </a:t>
            </a:r>
            <a:r>
              <a:rPr lang="hu-HU" altLang="hu-HU" sz="1600" b="1" u="sng" dirty="0"/>
              <a:t>Két különböző </a:t>
            </a:r>
            <a:r>
              <a:rPr lang="hu-HU" altLang="hu-HU" sz="1600" b="1" i="1" u="sng" dirty="0" err="1"/>
              <a:t>rII</a:t>
            </a:r>
            <a:r>
              <a:rPr lang="hu-HU" altLang="hu-HU" sz="1600" b="1" u="sng" dirty="0"/>
              <a:t> mutánssal egyidejűleg fertőznek</a:t>
            </a:r>
            <a:r>
              <a:rPr lang="hu-HU" altLang="hu-HU" sz="1600" b="1" dirty="0"/>
              <a:t> </a:t>
            </a:r>
            <a:r>
              <a:rPr lang="hu-HU" altLang="hu-HU" sz="1600" b="1" i="1" dirty="0"/>
              <a:t>E. coli </a:t>
            </a:r>
            <a:r>
              <a:rPr lang="hu-HU" altLang="hu-HU" sz="1600" b="1" i="1" dirty="0">
                <a:solidFill>
                  <a:srgbClr val="00B050"/>
                </a:solidFill>
              </a:rPr>
              <a:t>K</a:t>
            </a:r>
            <a:r>
              <a:rPr lang="hu-HU" altLang="hu-HU" sz="1600" b="1" dirty="0">
                <a:solidFill>
                  <a:srgbClr val="00B050"/>
                </a:solidFill>
              </a:rPr>
              <a:t> törzs </a:t>
            </a:r>
            <a:r>
              <a:rPr lang="hu-HU" altLang="hu-HU" sz="1600" b="1" dirty="0"/>
              <a:t>sejteket. Normálisan, egy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mutáns nem képes az </a:t>
            </a:r>
            <a:r>
              <a:rPr lang="hu-HU" altLang="hu-HU" sz="1600" b="1" i="1" dirty="0"/>
              <a:t>E. coli K</a:t>
            </a:r>
            <a:r>
              <a:rPr lang="hu-HU" altLang="hu-HU" sz="1600" b="1" dirty="0"/>
              <a:t>-t </a:t>
            </a:r>
            <a:r>
              <a:rPr lang="hu-HU" altLang="hu-HU" sz="1600" b="1" dirty="0" err="1"/>
              <a:t>lizálni</a:t>
            </a:r>
            <a:r>
              <a:rPr lang="hu-HU" altLang="hu-HU" sz="1600" b="1" dirty="0"/>
              <a:t>.</a:t>
            </a:r>
          </a:p>
          <a:p>
            <a:pPr eaLnBrk="1" hangingPunct="1">
              <a:buFontTx/>
              <a:buNone/>
            </a:pPr>
            <a:r>
              <a:rPr lang="hu-HU" altLang="hu-HU" sz="1600" b="1" dirty="0"/>
              <a:t> </a:t>
            </a:r>
            <a:r>
              <a:rPr lang="hu-HU" altLang="hu-HU" sz="1600" b="1" dirty="0">
                <a:solidFill>
                  <a:srgbClr val="FF0000"/>
                </a:solidFill>
              </a:rPr>
              <a:t>Azonban, ha a két különböző mutáns </a:t>
            </a:r>
            <a:r>
              <a:rPr lang="hu-HU" altLang="hu-HU" sz="1600" b="1" dirty="0" err="1">
                <a:solidFill>
                  <a:srgbClr val="FF0000"/>
                </a:solidFill>
              </a:rPr>
              <a:t>komplementálni</a:t>
            </a:r>
            <a:r>
              <a:rPr lang="hu-HU" altLang="hu-HU" sz="1600" b="1" dirty="0">
                <a:solidFill>
                  <a:srgbClr val="FF0000"/>
                </a:solidFill>
              </a:rPr>
              <a:t> képes egymást, akkor </a:t>
            </a:r>
            <a:r>
              <a:rPr lang="hu-HU" altLang="hu-HU" sz="1600" b="1" dirty="0" err="1">
                <a:solidFill>
                  <a:srgbClr val="FF0000"/>
                </a:solidFill>
              </a:rPr>
              <a:t>lízis</a:t>
            </a:r>
            <a:r>
              <a:rPr lang="hu-HU" altLang="hu-HU" sz="1600" b="1" dirty="0">
                <a:solidFill>
                  <a:srgbClr val="FF0000"/>
                </a:solidFill>
              </a:rPr>
              <a:t> és </a:t>
            </a:r>
            <a:r>
              <a:rPr lang="hu-HU" altLang="hu-HU" sz="1600" b="1" dirty="0" err="1">
                <a:solidFill>
                  <a:srgbClr val="FF0000"/>
                </a:solidFill>
              </a:rPr>
              <a:t>fág</a:t>
            </a:r>
            <a:r>
              <a:rPr lang="hu-HU" altLang="hu-HU" sz="1600" b="1" dirty="0">
                <a:solidFill>
                  <a:srgbClr val="FF0000"/>
                </a:solidFill>
              </a:rPr>
              <a:t> szaporodás következhet be (rekombináció nélkül is). </a:t>
            </a:r>
          </a:p>
          <a:p>
            <a:pPr eaLnBrk="1" hangingPunct="1">
              <a:buFontTx/>
              <a:buNone/>
            </a:pPr>
            <a:r>
              <a:rPr lang="hu-HU" altLang="hu-HU" sz="1600" b="1" dirty="0"/>
              <a:t>Ha a két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mutáns nem képes </a:t>
            </a:r>
            <a:r>
              <a:rPr lang="hu-HU" altLang="hu-HU" sz="1600" b="1" dirty="0" err="1"/>
              <a:t>komplementálni</a:t>
            </a:r>
            <a:r>
              <a:rPr lang="hu-HU" altLang="hu-HU" sz="1600" b="1" dirty="0"/>
              <a:t> egymást, akkor (rekombináció hiányában) sem </a:t>
            </a:r>
            <a:r>
              <a:rPr lang="hu-HU" altLang="hu-HU" sz="1600" b="1" dirty="0" err="1"/>
              <a:t>lízis</a:t>
            </a:r>
            <a:r>
              <a:rPr lang="hu-HU" altLang="hu-HU" sz="1600" b="1" dirty="0"/>
              <a:t>, </a:t>
            </a:r>
            <a:r>
              <a:rPr lang="hu-HU" altLang="hu-HU" sz="1600" b="1" dirty="0" err="1"/>
              <a:t>sem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fág</a:t>
            </a:r>
            <a:r>
              <a:rPr lang="hu-HU" altLang="hu-HU" sz="1600" b="1" dirty="0"/>
              <a:t> szaporodás nem fog bekövetkezni.</a:t>
            </a:r>
          </a:p>
        </p:txBody>
      </p:sp>
      <p:sp>
        <p:nvSpPr>
          <p:cNvPr id="124931" name="Rectangle 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3200" dirty="0" err="1">
                <a:solidFill>
                  <a:srgbClr val="FF0000"/>
                </a:solidFill>
              </a:rPr>
              <a:t>Komplementáció</a:t>
            </a:r>
            <a:r>
              <a:rPr lang="hu-HU" altLang="hu-HU" sz="3200" dirty="0">
                <a:solidFill>
                  <a:schemeClr val="bg1"/>
                </a:solidFill>
              </a:rPr>
              <a:t>: heterozigótákban a normális funkció megjelenése</a:t>
            </a:r>
            <a:endParaRPr lang="hu-HU" altLang="hu-HU" sz="2400" dirty="0">
              <a:solidFill>
                <a:schemeClr val="bg1"/>
              </a:solidFill>
            </a:endParaRPr>
          </a:p>
        </p:txBody>
      </p:sp>
      <p:sp>
        <p:nvSpPr>
          <p:cNvPr id="124932" name="Text Box 7"/>
          <p:cNvSpPr txBox="1">
            <a:spLocks noChangeArrowheads="1"/>
          </p:cNvSpPr>
          <p:nvPr/>
        </p:nvSpPr>
        <p:spPr bwMode="auto">
          <a:xfrm>
            <a:off x="231775" y="1087438"/>
            <a:ext cx="5600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 err="1"/>
              <a:t>haploidokban</a:t>
            </a:r>
            <a:r>
              <a:rPr lang="hu-HU" altLang="hu-HU" sz="2000" dirty="0"/>
              <a:t> átmeneti </a:t>
            </a:r>
            <a:r>
              <a:rPr lang="hu-HU" altLang="hu-HU" sz="2000" dirty="0" err="1"/>
              <a:t>diploiddal</a:t>
            </a:r>
            <a:r>
              <a:rPr lang="hu-HU" altLang="hu-HU" sz="2000" dirty="0"/>
              <a:t> lehetséges</a:t>
            </a:r>
          </a:p>
        </p:txBody>
      </p:sp>
      <p:grpSp>
        <p:nvGrpSpPr>
          <p:cNvPr id="124933" name="Group 19"/>
          <p:cNvGrpSpPr>
            <a:grpSpLocks/>
          </p:cNvGrpSpPr>
          <p:nvPr/>
        </p:nvGrpSpPr>
        <p:grpSpPr bwMode="auto">
          <a:xfrm>
            <a:off x="3636963" y="1571625"/>
            <a:ext cx="5472112" cy="5170488"/>
            <a:chOff x="2381" y="944"/>
            <a:chExt cx="3447" cy="3257"/>
          </a:xfrm>
        </p:grpSpPr>
        <p:graphicFrame>
          <p:nvGraphicFramePr>
            <p:cNvPr id="124935" name="Object 11"/>
            <p:cNvGraphicFramePr>
              <a:graphicFrameLocks noChangeAspect="1"/>
            </p:cNvGraphicFramePr>
            <p:nvPr/>
          </p:nvGraphicFramePr>
          <p:xfrm>
            <a:off x="2594" y="1089"/>
            <a:ext cx="3125" cy="2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6400000" imgH="5168254" progId="Photoshop.Image.7">
                    <p:embed/>
                  </p:oleObj>
                </mc:Choice>
                <mc:Fallback>
                  <p:oleObj name="Image" r:id="rId2" imgW="6400000" imgH="5168254" progId="Photoshop.Image.7">
                    <p:embed/>
                    <p:pic>
                      <p:nvPicPr>
                        <p:cNvPr id="12493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4" y="1089"/>
                          <a:ext cx="3125" cy="26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4936" name="Text Box 12"/>
            <p:cNvSpPr txBox="1">
              <a:spLocks noChangeArrowheads="1"/>
            </p:cNvSpPr>
            <p:nvPr/>
          </p:nvSpPr>
          <p:spPr bwMode="auto">
            <a:xfrm>
              <a:off x="3108" y="944"/>
              <a:ext cx="9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A</a:t>
              </a:r>
              <a:r>
                <a:rPr lang="hu-HU" altLang="hu-HU" i="1"/>
                <a:t> rII</a:t>
              </a:r>
              <a:r>
                <a:rPr lang="hu-HU" altLang="hu-HU"/>
                <a:t> mutáns</a:t>
              </a:r>
            </a:p>
          </p:txBody>
        </p:sp>
        <p:sp>
          <p:nvSpPr>
            <p:cNvPr id="124937" name="Text Box 13"/>
            <p:cNvSpPr txBox="1">
              <a:spLocks noChangeArrowheads="1"/>
            </p:cNvSpPr>
            <p:nvPr/>
          </p:nvSpPr>
          <p:spPr bwMode="auto">
            <a:xfrm>
              <a:off x="4428" y="948"/>
              <a:ext cx="9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B</a:t>
              </a:r>
              <a:r>
                <a:rPr lang="hu-HU" altLang="hu-HU" i="1"/>
                <a:t> rII</a:t>
              </a:r>
              <a:r>
                <a:rPr lang="hu-HU" altLang="hu-HU"/>
                <a:t> mutáns</a:t>
              </a:r>
            </a:p>
          </p:txBody>
        </p:sp>
        <p:sp>
          <p:nvSpPr>
            <p:cNvPr id="124938" name="Text Box 14"/>
            <p:cNvSpPr txBox="1">
              <a:spLocks noChangeArrowheads="1"/>
            </p:cNvSpPr>
            <p:nvPr/>
          </p:nvSpPr>
          <p:spPr bwMode="auto">
            <a:xfrm>
              <a:off x="3813" y="1210"/>
              <a:ext cx="92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1400">
                  <a:solidFill>
                    <a:schemeClr val="bg2"/>
                  </a:solidFill>
                </a:rPr>
                <a:t>Kevert fertőzés</a:t>
              </a:r>
            </a:p>
          </p:txBody>
        </p:sp>
        <p:sp>
          <p:nvSpPr>
            <p:cNvPr id="124939" name="Text Box 15"/>
            <p:cNvSpPr txBox="1">
              <a:spLocks noChangeArrowheads="1"/>
            </p:cNvSpPr>
            <p:nvPr/>
          </p:nvSpPr>
          <p:spPr bwMode="auto">
            <a:xfrm>
              <a:off x="2381" y="2305"/>
              <a:ext cx="9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i="1"/>
                <a:t>rII </a:t>
              </a:r>
              <a:r>
                <a:rPr lang="hu-HU" altLang="hu-HU"/>
                <a:t>mutációk</a:t>
              </a:r>
            </a:p>
          </p:txBody>
        </p:sp>
        <p:sp>
          <p:nvSpPr>
            <p:cNvPr id="124940" name="Line 16"/>
            <p:cNvSpPr>
              <a:spLocks noChangeShapeType="1"/>
            </p:cNvSpPr>
            <p:nvPr/>
          </p:nvSpPr>
          <p:spPr bwMode="auto">
            <a:xfrm>
              <a:off x="2849" y="2536"/>
              <a:ext cx="34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4941" name="Text Box 17"/>
            <p:cNvSpPr txBox="1">
              <a:spLocks noChangeArrowheads="1"/>
            </p:cNvSpPr>
            <p:nvPr/>
          </p:nvSpPr>
          <p:spPr bwMode="auto">
            <a:xfrm>
              <a:off x="2540" y="3624"/>
              <a:ext cx="1701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/>
                <a:t>nincs </a:t>
              </a:r>
              <a:r>
                <a:rPr lang="hu-HU" altLang="hu-HU" dirty="0" err="1"/>
                <a:t>komplementáció</a:t>
              </a:r>
              <a:r>
                <a:rPr lang="hu-HU" altLang="hu-HU" dirty="0"/>
                <a:t> </a:t>
              </a:r>
              <a:r>
                <a:rPr lang="hu-HU" altLang="hu-HU" dirty="0" err="1"/>
                <a:t>nincs</a:t>
              </a:r>
              <a:r>
                <a:rPr lang="hu-HU" altLang="hu-HU" dirty="0"/>
                <a:t> </a:t>
              </a:r>
              <a:r>
                <a:rPr lang="hu-HU" altLang="hu-HU" dirty="0" err="1"/>
                <a:t>lízis</a:t>
              </a:r>
              <a:endParaRPr lang="hu-HU" altLang="hu-HU" dirty="0"/>
            </a:p>
            <a:p>
              <a:pPr eaLnBrk="1" hangingPunct="1"/>
              <a:r>
                <a:rPr lang="hu-HU" altLang="hu-HU" dirty="0"/>
                <a:t>nincs </a:t>
              </a:r>
              <a:r>
                <a:rPr lang="hu-HU" altLang="hu-HU" dirty="0" err="1"/>
                <a:t>utódfág</a:t>
              </a:r>
              <a:endParaRPr lang="hu-HU" altLang="hu-HU" dirty="0"/>
            </a:p>
          </p:txBody>
        </p:sp>
        <p:sp>
          <p:nvSpPr>
            <p:cNvPr id="124942" name="Text Box 18"/>
            <p:cNvSpPr txBox="1">
              <a:spLocks noChangeArrowheads="1"/>
            </p:cNvSpPr>
            <p:nvPr/>
          </p:nvSpPr>
          <p:spPr bwMode="auto">
            <a:xfrm>
              <a:off x="4241" y="3624"/>
              <a:ext cx="1587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/>
                <a:t>van </a:t>
              </a:r>
              <a:r>
                <a:rPr lang="hu-HU" altLang="hu-HU" dirty="0" err="1">
                  <a:solidFill>
                    <a:srgbClr val="00B050"/>
                  </a:solidFill>
                </a:rPr>
                <a:t>komplementáció</a:t>
              </a:r>
              <a:r>
                <a:rPr lang="hu-HU" altLang="hu-HU" dirty="0">
                  <a:solidFill>
                    <a:srgbClr val="00B050"/>
                  </a:solidFill>
                </a:rPr>
                <a:t> </a:t>
              </a:r>
              <a:r>
                <a:rPr lang="hu-HU" altLang="hu-HU" dirty="0" err="1"/>
                <a:t>van</a:t>
              </a:r>
              <a:r>
                <a:rPr lang="hu-HU" altLang="hu-HU" dirty="0"/>
                <a:t> </a:t>
              </a:r>
              <a:r>
                <a:rPr lang="hu-HU" altLang="hu-HU" dirty="0" err="1"/>
                <a:t>lízis</a:t>
              </a:r>
              <a:endParaRPr lang="hu-HU" altLang="hu-HU" dirty="0"/>
            </a:p>
            <a:p>
              <a:pPr eaLnBrk="1" hangingPunct="1"/>
              <a:r>
                <a:rPr lang="hu-HU" altLang="hu-HU" dirty="0"/>
                <a:t>van </a:t>
              </a:r>
              <a:r>
                <a:rPr lang="hu-HU" altLang="hu-HU" dirty="0" err="1"/>
                <a:t>utódfág</a:t>
              </a:r>
              <a:endParaRPr lang="hu-HU" altLang="hu-HU" dirty="0"/>
            </a:p>
          </p:txBody>
        </p:sp>
      </p:grpSp>
      <p:sp>
        <p:nvSpPr>
          <p:cNvPr id="124934" name="Rectangle 20"/>
          <p:cNvSpPr>
            <a:spLocks noChangeArrowheads="1"/>
          </p:cNvSpPr>
          <p:nvPr/>
        </p:nvSpPr>
        <p:spPr bwMode="auto">
          <a:xfrm>
            <a:off x="3708400" y="1484313"/>
            <a:ext cx="5364163" cy="53006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" name="Ellipszis 1"/>
          <p:cNvSpPr/>
          <p:nvPr/>
        </p:nvSpPr>
        <p:spPr>
          <a:xfrm>
            <a:off x="7631583" y="4134644"/>
            <a:ext cx="1123677" cy="482203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6876256" y="4458965"/>
            <a:ext cx="1123677" cy="482203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4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hu-HU" altLang="hu-HU" sz="2800" dirty="0">
              <a:solidFill>
                <a:schemeClr val="bg1"/>
              </a:solidFill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hu-HU" alt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génen belüli </a:t>
            </a:r>
            <a:r>
              <a:rPr lang="hu-HU" alt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rekombinánsok</a:t>
            </a:r>
            <a:r>
              <a:rPr lang="hu-HU" alt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kimutatása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5120208"/>
            <a:ext cx="8763000" cy="1981200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2000" b="1" dirty="0"/>
              <a:t>Az </a:t>
            </a:r>
            <a:r>
              <a:rPr lang="hu-HU" altLang="hu-HU" sz="2000" b="1" i="1" dirty="0" err="1"/>
              <a:t>rII</a:t>
            </a:r>
            <a:r>
              <a:rPr lang="hu-HU" altLang="hu-HU" sz="2000" b="1" dirty="0"/>
              <a:t> gén mutánsai nem nőnek </a:t>
            </a:r>
            <a:r>
              <a:rPr lang="hu-HU" altLang="hu-HU" sz="2000" b="1" i="1" dirty="0"/>
              <a:t>E. coli K</a:t>
            </a:r>
            <a:r>
              <a:rPr lang="hu-HU" altLang="hu-HU" sz="2000" b="1" dirty="0"/>
              <a:t>-n. Amikor két az </a:t>
            </a:r>
            <a:r>
              <a:rPr lang="hu-HU" altLang="hu-HU" sz="2000" b="1" i="1" dirty="0" err="1"/>
              <a:t>rII</a:t>
            </a:r>
            <a:r>
              <a:rPr lang="hu-HU" altLang="hu-HU" sz="2000" b="1" i="1" dirty="0"/>
              <a:t> </a:t>
            </a:r>
            <a:r>
              <a:rPr lang="hu-HU" altLang="hu-HU" sz="2000" b="1" dirty="0" err="1"/>
              <a:t>lokusz</a:t>
            </a:r>
            <a:r>
              <a:rPr lang="hu-HU" altLang="hu-HU" sz="2000" b="1" dirty="0"/>
              <a:t> különböző </a:t>
            </a:r>
            <a:r>
              <a:rPr lang="hu-HU" altLang="hu-HU" sz="2000" b="1" dirty="0" err="1"/>
              <a:t>alléljeit</a:t>
            </a:r>
            <a:r>
              <a:rPr lang="hu-HU" altLang="hu-HU" sz="2000" b="1" dirty="0"/>
              <a:t> hordozó </a:t>
            </a:r>
            <a:r>
              <a:rPr lang="hu-HU" altLang="hu-HU" sz="2000" b="1" dirty="0" err="1"/>
              <a:t>fág</a:t>
            </a:r>
            <a:r>
              <a:rPr lang="hu-HU" altLang="hu-HU" sz="2000" b="1" dirty="0"/>
              <a:t> ugyanazt a baktérium sejtet fertőzi, </a:t>
            </a:r>
            <a:r>
              <a:rPr lang="hu-HU" altLang="hu-HU" sz="2000" b="1" i="1" dirty="0"/>
              <a:t>E. coli K</a:t>
            </a:r>
            <a:r>
              <a:rPr lang="hu-HU" altLang="hu-HU" sz="2000" b="1" dirty="0"/>
              <a:t>-n növekedni képes utódok is megjelennek; más szóval utódok egy része </a:t>
            </a:r>
            <a:r>
              <a:rPr lang="hu-HU" altLang="hu-HU" sz="2000" b="1" i="1" dirty="0" err="1"/>
              <a:t>rII</a:t>
            </a:r>
            <a:r>
              <a:rPr lang="hu-HU" altLang="hu-HU" sz="2000" b="1" i="1" baseline="30000" dirty="0"/>
              <a:t>+</a:t>
            </a:r>
            <a:r>
              <a:rPr lang="hu-HU" altLang="hu-HU" sz="2000" b="1" dirty="0" err="1"/>
              <a:t>-á</a:t>
            </a:r>
            <a:r>
              <a:rPr lang="hu-HU" altLang="hu-HU" sz="2000" b="1" dirty="0"/>
              <a:t> válik. Az eredmény jelzi, hogy </a:t>
            </a:r>
            <a:r>
              <a:rPr lang="hu-HU" altLang="hu-HU" sz="2000" b="1" dirty="0">
                <a:solidFill>
                  <a:srgbClr val="00B050"/>
                </a:solidFill>
              </a:rPr>
              <a:t>rekombináció</a:t>
            </a:r>
            <a:r>
              <a:rPr lang="hu-HU" altLang="hu-HU" sz="2000" b="1" dirty="0"/>
              <a:t> a génen belül is történhet és nem csak a gének között.</a:t>
            </a:r>
          </a:p>
        </p:txBody>
      </p:sp>
      <p:pic>
        <p:nvPicPr>
          <p:cNvPr id="37894" name="Picture 6" descr="612-30_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80728"/>
            <a:ext cx="6400800" cy="3881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67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026"/>
          <p:cNvSpPr txBox="1">
            <a:spLocks noChangeArrowheads="1"/>
          </p:cNvSpPr>
          <p:nvPr/>
        </p:nvSpPr>
        <p:spPr bwMode="auto">
          <a:xfrm>
            <a:off x="1066800" y="1905000"/>
            <a:ext cx="72929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tx1"/>
                </a:solidFill>
              </a:rPr>
              <a:t>Az </a:t>
            </a:r>
            <a:r>
              <a:rPr lang="hu-HU" altLang="hu-HU" sz="2000" b="1" i="1" dirty="0" err="1">
                <a:solidFill>
                  <a:schemeClr val="tx1"/>
                </a:solidFill>
              </a:rPr>
              <a:t>rII</a:t>
            </a:r>
            <a:r>
              <a:rPr lang="hu-HU" altLang="hu-HU" sz="2000" b="1" dirty="0">
                <a:solidFill>
                  <a:schemeClr val="tx1"/>
                </a:solidFill>
              </a:rPr>
              <a:t> mutánsok egy része nem </a:t>
            </a:r>
            <a:r>
              <a:rPr lang="hu-HU" altLang="hu-HU" sz="2000" b="1" dirty="0" err="1">
                <a:solidFill>
                  <a:schemeClr val="tx1"/>
                </a:solidFill>
              </a:rPr>
              <a:t>revertál</a:t>
            </a:r>
            <a:r>
              <a:rPr lang="hu-HU" altLang="hu-HU" sz="2000" b="1" dirty="0">
                <a:solidFill>
                  <a:schemeClr val="tx1"/>
                </a:solidFill>
              </a:rPr>
              <a:t>, vagyis nem alakul vissza vad típussá. Ezeket csak </a:t>
            </a:r>
            <a:r>
              <a:rPr lang="hu-HU" altLang="hu-HU" sz="2000" b="1" dirty="0" err="1">
                <a:solidFill>
                  <a:schemeClr val="tx1"/>
                </a:solidFill>
              </a:rPr>
              <a:t>deléciók</a:t>
            </a:r>
            <a:r>
              <a:rPr lang="hu-HU" altLang="hu-HU" sz="2000" b="1" dirty="0">
                <a:solidFill>
                  <a:schemeClr val="tx1"/>
                </a:solidFill>
              </a:rPr>
              <a:t> okozhatják.</a:t>
            </a:r>
          </a:p>
          <a:p>
            <a:pPr>
              <a:spcBef>
                <a:spcPct val="50000"/>
              </a:spcBef>
            </a:pPr>
            <a:endParaRPr lang="hu-HU" altLang="hu-HU" sz="2000" b="1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tx1"/>
                </a:solidFill>
              </a:rPr>
              <a:t>A </a:t>
            </a:r>
            <a:r>
              <a:rPr lang="hu-HU" altLang="hu-HU" sz="2000" b="1" dirty="0" err="1">
                <a:solidFill>
                  <a:schemeClr val="tx1"/>
                </a:solidFill>
              </a:rPr>
              <a:t>deléciók</a:t>
            </a:r>
            <a:r>
              <a:rPr lang="hu-HU" altLang="hu-HU" sz="2000" b="1" dirty="0">
                <a:solidFill>
                  <a:schemeClr val="tx1"/>
                </a:solidFill>
              </a:rPr>
              <a:t> keresztezéssel </a:t>
            </a:r>
            <a:r>
              <a:rPr lang="hu-HU" altLang="hu-HU" sz="2000" b="1" dirty="0">
                <a:solidFill>
                  <a:srgbClr val="FF0000"/>
                </a:solidFill>
              </a:rPr>
              <a:t>térképezhetők </a:t>
            </a:r>
            <a:r>
              <a:rPr lang="hu-HU" altLang="hu-HU" sz="2000" b="1" dirty="0">
                <a:solidFill>
                  <a:schemeClr val="tx1"/>
                </a:solidFill>
              </a:rPr>
              <a:t>más </a:t>
            </a:r>
            <a:r>
              <a:rPr lang="hu-HU" altLang="hu-HU" sz="2000" b="1" dirty="0" err="1">
                <a:solidFill>
                  <a:schemeClr val="tx1"/>
                </a:solidFill>
              </a:rPr>
              <a:t>deléciókhoz</a:t>
            </a:r>
            <a:r>
              <a:rPr lang="hu-HU" altLang="hu-HU" sz="2000" b="1" dirty="0">
                <a:solidFill>
                  <a:schemeClr val="tx1"/>
                </a:solidFill>
              </a:rPr>
              <a:t> és pont mutációkhoz is (lásd </a:t>
            </a:r>
            <a:r>
              <a:rPr lang="hu-HU" altLang="hu-HU" sz="2000" b="1" dirty="0" err="1">
                <a:solidFill>
                  <a:schemeClr val="tx1"/>
                </a:solidFill>
              </a:rPr>
              <a:t>deléciós</a:t>
            </a:r>
            <a:r>
              <a:rPr lang="hu-HU" altLang="hu-HU" sz="2000" b="1" dirty="0">
                <a:solidFill>
                  <a:schemeClr val="tx1"/>
                </a:solidFill>
              </a:rPr>
              <a:t> térképezés).</a:t>
            </a:r>
          </a:p>
        </p:txBody>
      </p:sp>
      <p:sp>
        <p:nvSpPr>
          <p:cNvPr id="96259" name="Text Box 1027"/>
          <p:cNvSpPr txBox="1">
            <a:spLocks noChangeArrowheads="1"/>
          </p:cNvSpPr>
          <p:nvPr/>
        </p:nvSpPr>
        <p:spPr bwMode="auto">
          <a:xfrm>
            <a:off x="1020534" y="609600"/>
            <a:ext cx="7072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rII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mutánsok egy része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deléciónak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bizonyult</a:t>
            </a:r>
            <a:endParaRPr lang="en-GB" alt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99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7" name="Picture 11" descr="del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26670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8" name="Picture 12" descr="del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65150"/>
            <a:ext cx="2667000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9" name="Picture 13" descr="de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51400"/>
            <a:ext cx="2679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1" name="Picture 15" descr="del2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45000"/>
            <a:ext cx="2667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2" name="Picture 16" descr="del2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740400"/>
            <a:ext cx="2667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3" name="Text Box 17"/>
          <p:cNvSpPr txBox="1">
            <a:spLocks noChangeArrowheads="1"/>
          </p:cNvSpPr>
          <p:nvPr/>
        </p:nvSpPr>
        <p:spPr bwMode="auto">
          <a:xfrm>
            <a:off x="533400" y="2438400"/>
            <a:ext cx="83597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 dirty="0">
                <a:solidFill>
                  <a:schemeClr val="tx1"/>
                </a:solidFill>
              </a:rPr>
              <a:t>A </a:t>
            </a:r>
            <a:r>
              <a:rPr lang="hu-HU" altLang="hu-HU" sz="1800" b="1" dirty="0" err="1">
                <a:solidFill>
                  <a:schemeClr val="tx1"/>
                </a:solidFill>
              </a:rPr>
              <a:t>deléciós</a:t>
            </a:r>
            <a:r>
              <a:rPr lang="hu-HU" altLang="hu-HU" sz="1800" b="1" dirty="0">
                <a:solidFill>
                  <a:schemeClr val="tx1"/>
                </a:solidFill>
              </a:rPr>
              <a:t> térképezés alapja az, hogy ha egy mutációt a mutáns pontot átfedő </a:t>
            </a:r>
            <a:r>
              <a:rPr lang="hu-HU" altLang="hu-HU" sz="1800" b="1" dirty="0" err="1">
                <a:solidFill>
                  <a:schemeClr val="tx1"/>
                </a:solidFill>
              </a:rPr>
              <a:t>delécióhoz</a:t>
            </a:r>
            <a:r>
              <a:rPr lang="hu-HU" altLang="hu-HU" sz="1800" b="1" dirty="0">
                <a:solidFill>
                  <a:schemeClr val="tx1"/>
                </a:solidFill>
              </a:rPr>
              <a:t> keresztezünk, akkor nem jöhet létre vad típusú </a:t>
            </a:r>
            <a:r>
              <a:rPr lang="hu-HU" altLang="hu-HU" sz="1800" b="1" dirty="0" err="1">
                <a:solidFill>
                  <a:schemeClr val="tx1"/>
                </a:solidFill>
              </a:rPr>
              <a:t>rekombináns</a:t>
            </a:r>
            <a:r>
              <a:rPr lang="hu-HU" altLang="hu-HU" sz="1800" b="1" dirty="0">
                <a:solidFill>
                  <a:schemeClr val="tx1"/>
                </a:solidFill>
              </a:rPr>
              <a:t>. </a:t>
            </a:r>
          </a:p>
          <a:p>
            <a:endParaRPr lang="hu-HU" altLang="hu-HU" sz="1800" b="1" dirty="0">
              <a:solidFill>
                <a:schemeClr val="tx1"/>
              </a:solidFill>
            </a:endParaRPr>
          </a:p>
          <a:p>
            <a:r>
              <a:rPr lang="hu-HU" altLang="hu-HU" sz="1800" b="1" dirty="0">
                <a:solidFill>
                  <a:schemeClr val="tx1"/>
                </a:solidFill>
              </a:rPr>
              <a:t>Míg ha a mutáció a </a:t>
            </a:r>
            <a:r>
              <a:rPr lang="hu-HU" altLang="hu-HU" sz="1800" b="1" dirty="0" err="1">
                <a:solidFill>
                  <a:schemeClr val="tx1"/>
                </a:solidFill>
              </a:rPr>
              <a:t>deléció</a:t>
            </a:r>
            <a:r>
              <a:rPr lang="hu-HU" altLang="hu-HU" sz="1800" b="1" dirty="0">
                <a:solidFill>
                  <a:schemeClr val="tx1"/>
                </a:solidFill>
              </a:rPr>
              <a:t> területén kívülre esik, vad típusú </a:t>
            </a:r>
            <a:r>
              <a:rPr lang="hu-HU" altLang="hu-HU" sz="1800" b="1" dirty="0" err="1">
                <a:solidFill>
                  <a:schemeClr val="tx1"/>
                </a:solidFill>
              </a:rPr>
              <a:t>rekombináns</a:t>
            </a:r>
            <a:r>
              <a:rPr lang="hu-HU" altLang="hu-HU" sz="1800" b="1" dirty="0">
                <a:solidFill>
                  <a:schemeClr val="tx1"/>
                </a:solidFill>
              </a:rPr>
              <a:t> keletkezhet.</a:t>
            </a:r>
          </a:p>
        </p:txBody>
      </p:sp>
      <p:pic>
        <p:nvPicPr>
          <p:cNvPr id="91154" name="Picture 18" descr="del2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2590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5" name="Picture 19" descr="del2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49925"/>
            <a:ext cx="2667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6" name="Line 20"/>
          <p:cNvSpPr>
            <a:spLocks noChangeShapeType="1"/>
          </p:cNvSpPr>
          <p:nvPr/>
        </p:nvSpPr>
        <p:spPr bwMode="auto">
          <a:xfrm flipV="1">
            <a:off x="3962400" y="762000"/>
            <a:ext cx="1295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57" name="Line 21"/>
          <p:cNvSpPr>
            <a:spLocks noChangeShapeType="1"/>
          </p:cNvSpPr>
          <p:nvPr/>
        </p:nvSpPr>
        <p:spPr bwMode="auto">
          <a:xfrm>
            <a:off x="3962400" y="11430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58" name="Line 22"/>
          <p:cNvSpPr>
            <a:spLocks noChangeShapeType="1"/>
          </p:cNvSpPr>
          <p:nvPr/>
        </p:nvSpPr>
        <p:spPr bwMode="auto">
          <a:xfrm flipV="1">
            <a:off x="3276600" y="4978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59" name="Line 23"/>
          <p:cNvSpPr>
            <a:spLocks noChangeShapeType="1"/>
          </p:cNvSpPr>
          <p:nvPr/>
        </p:nvSpPr>
        <p:spPr bwMode="auto">
          <a:xfrm>
            <a:off x="3276600" y="528320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60" name="Line 24"/>
          <p:cNvSpPr>
            <a:spLocks noChangeShapeType="1"/>
          </p:cNvSpPr>
          <p:nvPr/>
        </p:nvSpPr>
        <p:spPr bwMode="auto">
          <a:xfrm flipV="1">
            <a:off x="3276600" y="4978400"/>
            <a:ext cx="3048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61" name="Line 25"/>
          <p:cNvSpPr>
            <a:spLocks noChangeShapeType="1"/>
          </p:cNvSpPr>
          <p:nvPr/>
        </p:nvSpPr>
        <p:spPr bwMode="auto">
          <a:xfrm>
            <a:off x="3276600" y="5283200"/>
            <a:ext cx="3124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91167" name="Group 31"/>
          <p:cNvGrpSpPr>
            <a:grpSpLocks/>
          </p:cNvGrpSpPr>
          <p:nvPr/>
        </p:nvGrpSpPr>
        <p:grpSpPr bwMode="auto">
          <a:xfrm>
            <a:off x="215900" y="533400"/>
            <a:ext cx="3670300" cy="1600200"/>
            <a:chOff x="624" y="336"/>
            <a:chExt cx="1688" cy="736"/>
          </a:xfrm>
        </p:grpSpPr>
        <p:pic>
          <p:nvPicPr>
            <p:cNvPr id="91146" name="Picture 10" descr="del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36"/>
              <a:ext cx="1688" cy="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62" name="Line 26"/>
            <p:cNvSpPr>
              <a:spLocks noChangeShapeType="1"/>
            </p:cNvSpPr>
            <p:nvPr/>
          </p:nvSpPr>
          <p:spPr bwMode="auto">
            <a:xfrm flipV="1">
              <a:off x="1440" y="432"/>
              <a:ext cx="240" cy="9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163" name="Line 27"/>
            <p:cNvSpPr>
              <a:spLocks noChangeShapeType="1"/>
            </p:cNvSpPr>
            <p:nvPr/>
          </p:nvSpPr>
          <p:spPr bwMode="auto">
            <a:xfrm flipH="1" flipV="1">
              <a:off x="1200" y="432"/>
              <a:ext cx="240" cy="9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164" name="Line 28"/>
            <p:cNvSpPr>
              <a:spLocks noChangeShapeType="1"/>
            </p:cNvSpPr>
            <p:nvPr/>
          </p:nvSpPr>
          <p:spPr bwMode="auto">
            <a:xfrm>
              <a:off x="1200" y="43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165" name="Line 29"/>
            <p:cNvSpPr>
              <a:spLocks noChangeShapeType="1"/>
            </p:cNvSpPr>
            <p:nvPr/>
          </p:nvSpPr>
          <p:spPr bwMode="auto">
            <a:xfrm>
              <a:off x="1200" y="38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166" name="Line 30"/>
            <p:cNvSpPr>
              <a:spLocks noChangeShapeType="1"/>
            </p:cNvSpPr>
            <p:nvPr/>
          </p:nvSpPr>
          <p:spPr bwMode="auto">
            <a:xfrm>
              <a:off x="1680" y="38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1168" name="Text Box 32"/>
          <p:cNvSpPr txBox="1">
            <a:spLocks noChangeArrowheads="1"/>
          </p:cNvSpPr>
          <p:nvPr/>
        </p:nvSpPr>
        <p:spPr bwMode="auto">
          <a:xfrm>
            <a:off x="6613525" y="5932488"/>
            <a:ext cx="514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600" b="1">
                <a:solidFill>
                  <a:schemeClr val="tx1"/>
                </a:solidFill>
              </a:rPr>
              <a:t>vad</a:t>
            </a:r>
            <a:endParaRPr lang="en-GB" altLang="hu-HU" sz="1600" b="1">
              <a:solidFill>
                <a:schemeClr val="tx1"/>
              </a:solidFill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331640" y="4633391"/>
            <a:ext cx="772969" cy="307777"/>
            <a:chOff x="1331640" y="4633391"/>
            <a:chExt cx="772969" cy="307777"/>
          </a:xfrm>
        </p:grpSpPr>
        <p:cxnSp>
          <p:nvCxnSpPr>
            <p:cNvPr id="3" name="Egyenes összekötő 2"/>
            <p:cNvCxnSpPr/>
            <p:nvPr/>
          </p:nvCxnSpPr>
          <p:spPr bwMode="auto">
            <a:xfrm>
              <a:off x="1468325" y="4940300"/>
              <a:ext cx="5827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Szövegdoboz 3"/>
            <p:cNvSpPr txBox="1"/>
            <p:nvPr/>
          </p:nvSpPr>
          <p:spPr>
            <a:xfrm>
              <a:off x="1331640" y="4633391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>
                  <a:solidFill>
                    <a:schemeClr val="tx1"/>
                  </a:solidFill>
                </a:rPr>
                <a:t>deléció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Csoportba foglalás 29"/>
          <p:cNvGrpSpPr/>
          <p:nvPr/>
        </p:nvGrpSpPr>
        <p:grpSpPr>
          <a:xfrm>
            <a:off x="4231079" y="4345359"/>
            <a:ext cx="772969" cy="307777"/>
            <a:chOff x="1331640" y="4633391"/>
            <a:chExt cx="772969" cy="307777"/>
          </a:xfrm>
        </p:grpSpPr>
        <p:cxnSp>
          <p:nvCxnSpPr>
            <p:cNvPr id="31" name="Egyenes összekötő 30"/>
            <p:cNvCxnSpPr/>
            <p:nvPr/>
          </p:nvCxnSpPr>
          <p:spPr bwMode="auto">
            <a:xfrm>
              <a:off x="1468325" y="4940300"/>
              <a:ext cx="5827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Szövegdoboz 31"/>
            <p:cNvSpPr txBox="1"/>
            <p:nvPr/>
          </p:nvSpPr>
          <p:spPr>
            <a:xfrm>
              <a:off x="1331640" y="4633391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>
                  <a:solidFill>
                    <a:schemeClr val="tx1"/>
                  </a:solidFill>
                </a:rPr>
                <a:t>deléció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Csoportba foglalás 32"/>
          <p:cNvGrpSpPr/>
          <p:nvPr/>
        </p:nvGrpSpPr>
        <p:grpSpPr>
          <a:xfrm>
            <a:off x="6895375" y="4293096"/>
            <a:ext cx="772969" cy="307777"/>
            <a:chOff x="1331640" y="4633391"/>
            <a:chExt cx="772969" cy="307777"/>
          </a:xfrm>
        </p:grpSpPr>
        <p:cxnSp>
          <p:nvCxnSpPr>
            <p:cNvPr id="34" name="Egyenes összekötő 33"/>
            <p:cNvCxnSpPr/>
            <p:nvPr/>
          </p:nvCxnSpPr>
          <p:spPr bwMode="auto">
            <a:xfrm>
              <a:off x="1468325" y="4940300"/>
              <a:ext cx="5827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Szövegdoboz 34"/>
            <p:cNvSpPr txBox="1"/>
            <p:nvPr/>
          </p:nvSpPr>
          <p:spPr>
            <a:xfrm>
              <a:off x="1331640" y="4633391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>
                  <a:solidFill>
                    <a:schemeClr val="tx1"/>
                  </a:solidFill>
                </a:rPr>
                <a:t>deléció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53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genetikai transzformáció felfedezése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aphicFrame>
        <p:nvGraphicFramePr>
          <p:cNvPr id="91140" name="Object 4"/>
          <p:cNvGraphicFramePr>
            <a:graphicFrameLocks noChangeAspect="1"/>
          </p:cNvGraphicFramePr>
          <p:nvPr/>
        </p:nvGraphicFramePr>
        <p:xfrm>
          <a:off x="0" y="2060575"/>
          <a:ext cx="4284663" cy="356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958730" imgH="2463492" progId="Photoshop.Image.7">
                  <p:embed/>
                </p:oleObj>
              </mc:Choice>
              <mc:Fallback>
                <p:oleObj name="Image" r:id="rId2" imgW="2958730" imgH="2463492" progId="Photoshop.Image.7">
                  <p:embed/>
                  <p:pic>
                    <p:nvPicPr>
                      <p:cNvPr id="911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4284663" cy="356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31775" y="1839913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0" y="5780088"/>
            <a:ext cx="3311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(hővel elölt virulens törzs </a:t>
            </a:r>
          </a:p>
          <a:p>
            <a:pPr eaLnBrk="1" hangingPunct="1"/>
            <a:r>
              <a:rPr lang="hu-HU" altLang="hu-HU" sz="2000"/>
              <a:t>nem kórokozó)</a:t>
            </a:r>
          </a:p>
        </p:txBody>
      </p:sp>
      <p:graphicFrame>
        <p:nvGraphicFramePr>
          <p:cNvPr id="91143" name="Object 7"/>
          <p:cNvGraphicFramePr>
            <a:graphicFrameLocks noChangeAspect="1"/>
          </p:cNvGraphicFramePr>
          <p:nvPr/>
        </p:nvGraphicFramePr>
        <p:xfrm>
          <a:off x="4284663" y="2492375"/>
          <a:ext cx="4859337" cy="27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4584127" imgH="2577778" progId="Photoshop.Image.7">
                  <p:embed/>
                </p:oleObj>
              </mc:Choice>
              <mc:Fallback>
                <p:oleObj name="Image" r:id="rId4" imgW="4584127" imgH="2577778" progId="Photoshop.Image.7">
                  <p:embed/>
                  <p:pic>
                    <p:nvPicPr>
                      <p:cNvPr id="9114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492375"/>
                        <a:ext cx="4859337" cy="274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284663" y="1268413"/>
            <a:ext cx="0" cy="5400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4356100" y="4545013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4427538" y="184467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3366FF"/>
                </a:solidFill>
              </a:rPr>
              <a:t>R</a:t>
            </a:r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>
            <a:off x="8748713" y="2781300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8605838" y="2925763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4589463" y="5807075"/>
            <a:ext cx="4519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>
                <a:solidFill>
                  <a:schemeClr val="tx2"/>
                </a:solidFill>
              </a:rPr>
              <a:t>(az elölt baktériumok anyagából </a:t>
            </a:r>
            <a:r>
              <a:rPr lang="hu-HU" altLang="hu-HU" sz="2000" i="1" dirty="0">
                <a:solidFill>
                  <a:schemeClr val="tx2"/>
                </a:solidFill>
              </a:rPr>
              <a:t>valami</a:t>
            </a:r>
            <a:r>
              <a:rPr lang="hu-HU" altLang="hu-HU" sz="2000" dirty="0">
                <a:solidFill>
                  <a:schemeClr val="tx2"/>
                </a:solidFill>
              </a:rPr>
              <a:t> az </a:t>
            </a:r>
            <a:r>
              <a:rPr lang="hu-HU" altLang="hu-HU" sz="2000" dirty="0">
                <a:solidFill>
                  <a:srgbClr val="3366FF"/>
                </a:solidFill>
              </a:rPr>
              <a:t>R</a:t>
            </a:r>
            <a:r>
              <a:rPr lang="hu-HU" altLang="hu-HU" sz="2000" dirty="0">
                <a:solidFill>
                  <a:schemeClr val="tx2"/>
                </a:solidFill>
              </a:rPr>
              <a:t> baktériumokat </a:t>
            </a:r>
            <a:r>
              <a:rPr lang="hu-HU" altLang="hu-HU" sz="2000" dirty="0">
                <a:solidFill>
                  <a:srgbClr val="FF0000"/>
                </a:solidFill>
              </a:rPr>
              <a:t>S</a:t>
            </a:r>
            <a:r>
              <a:rPr lang="hu-HU" altLang="hu-HU" sz="2000" dirty="0">
                <a:solidFill>
                  <a:schemeClr val="tx2"/>
                </a:solidFill>
              </a:rPr>
              <a:t>-sé alakította át - </a:t>
            </a:r>
            <a:r>
              <a:rPr lang="hu-HU" altLang="hu-HU" sz="2000" dirty="0">
                <a:solidFill>
                  <a:srgbClr val="990033"/>
                </a:solidFill>
              </a:rPr>
              <a:t>transzformáció</a:t>
            </a:r>
            <a:r>
              <a:rPr lang="hu-HU" altLang="hu-HU" sz="2000" dirty="0">
                <a:solidFill>
                  <a:schemeClr val="tx2"/>
                </a:solidFill>
              </a:rPr>
              <a:t>)</a:t>
            </a:r>
            <a:endParaRPr lang="hu-HU" altLang="hu-HU" sz="2000" dirty="0"/>
          </a:p>
        </p:txBody>
      </p:sp>
    </p:spTree>
    <p:extLst>
      <p:ext uri="{BB962C8B-B14F-4D97-AF65-F5344CB8AC3E}">
        <p14:creationId xmlns:p14="http://schemas.microsoft.com/office/powerpoint/2010/main" val="742142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F09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28613"/>
            <a:ext cx="8820150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6"/>
          <p:cNvSpPr txBox="1">
            <a:spLocks noChangeArrowheads="1"/>
          </p:cNvSpPr>
          <p:nvPr/>
        </p:nvSpPr>
        <p:spPr bwMode="auto">
          <a:xfrm>
            <a:off x="-55563" y="6172200"/>
            <a:ext cx="923607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/>
              <a:t>Minden </a:t>
            </a:r>
            <a:r>
              <a:rPr lang="hu-HU" altLang="hu-HU">
                <a:solidFill>
                  <a:srgbClr val="FF0000"/>
                </a:solidFill>
              </a:rPr>
              <a:t>deléciót</a:t>
            </a:r>
            <a:r>
              <a:rPr lang="hu-HU" altLang="hu-HU"/>
              <a:t> azonosító szám jelöl. Az ábra alján a deléciók által meghatározott szakaszok azonosítói szerep</a:t>
            </a:r>
            <a:r>
              <a:rPr lang="en-US" altLang="hu-HU"/>
              <a:t>e</a:t>
            </a:r>
            <a:r>
              <a:rPr lang="hu-HU" altLang="hu-HU"/>
              <a:t>lnek. Néhány deléció kinyúlik az </a:t>
            </a:r>
            <a:r>
              <a:rPr lang="hu-HU" altLang="hu-HU" i="1"/>
              <a:t>rII</a:t>
            </a:r>
            <a:r>
              <a:rPr lang="hu-HU" altLang="hu-HU"/>
              <a:t> génből.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457201"/>
          </a:xfr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b="1">
                <a:solidFill>
                  <a:schemeClr val="bg1"/>
                </a:solidFill>
              </a:rPr>
              <a:t>Az </a:t>
            </a:r>
            <a:r>
              <a:rPr lang="hu-HU" sz="2800" b="1" i="1">
                <a:solidFill>
                  <a:schemeClr val="bg1"/>
                </a:solidFill>
              </a:rPr>
              <a:t>rII</a:t>
            </a:r>
            <a:r>
              <a:rPr lang="hu-HU" sz="2800" b="1">
                <a:solidFill>
                  <a:schemeClr val="bg1"/>
                </a:solidFill>
              </a:rPr>
              <a:t> szakasz részletes deléciós térképe</a:t>
            </a:r>
          </a:p>
        </p:txBody>
      </p:sp>
      <p:sp>
        <p:nvSpPr>
          <p:cNvPr id="125957" name="Text Box 7"/>
          <p:cNvSpPr txBox="1">
            <a:spLocks noChangeArrowheads="1"/>
          </p:cNvSpPr>
          <p:nvPr/>
        </p:nvSpPr>
        <p:spPr bwMode="auto">
          <a:xfrm>
            <a:off x="447675" y="50323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/>
              <a:t>rII </a:t>
            </a:r>
            <a:r>
              <a:rPr lang="hu-HU" altLang="hu-HU"/>
              <a:t>gén</a:t>
            </a:r>
          </a:p>
        </p:txBody>
      </p:sp>
      <p:sp>
        <p:nvSpPr>
          <p:cNvPr id="125958" name="Text Box 8"/>
          <p:cNvSpPr txBox="1">
            <a:spLocks noChangeArrowheads="1"/>
          </p:cNvSpPr>
          <p:nvPr/>
        </p:nvSpPr>
        <p:spPr bwMode="auto">
          <a:xfrm>
            <a:off x="231775" y="85725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FF0000"/>
                </a:solidFill>
              </a:rPr>
              <a:t>deléciók</a:t>
            </a:r>
          </a:p>
        </p:txBody>
      </p:sp>
      <p:sp>
        <p:nvSpPr>
          <p:cNvPr id="125959" name="Line 9"/>
          <p:cNvSpPr>
            <a:spLocks noChangeShapeType="1"/>
          </p:cNvSpPr>
          <p:nvPr/>
        </p:nvSpPr>
        <p:spPr bwMode="auto">
          <a:xfrm flipV="1">
            <a:off x="1547813" y="692150"/>
            <a:ext cx="4318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0" name="Line 10"/>
          <p:cNvSpPr>
            <a:spLocks noChangeShapeType="1"/>
          </p:cNvSpPr>
          <p:nvPr/>
        </p:nvSpPr>
        <p:spPr bwMode="auto">
          <a:xfrm flipV="1">
            <a:off x="1547813" y="908050"/>
            <a:ext cx="107950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1" name="Line 11"/>
          <p:cNvSpPr>
            <a:spLocks noChangeShapeType="1"/>
          </p:cNvSpPr>
          <p:nvPr/>
        </p:nvSpPr>
        <p:spPr bwMode="auto">
          <a:xfrm>
            <a:off x="1547813" y="1052513"/>
            <a:ext cx="71437" cy="3603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2" name="Line 12"/>
          <p:cNvSpPr>
            <a:spLocks noChangeShapeType="1"/>
          </p:cNvSpPr>
          <p:nvPr/>
        </p:nvSpPr>
        <p:spPr bwMode="auto">
          <a:xfrm>
            <a:off x="1547813" y="1052513"/>
            <a:ext cx="1584325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6865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05" y="1412776"/>
            <a:ext cx="3810000" cy="4800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Az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lokusz</a:t>
            </a:r>
            <a:r>
              <a:rPr lang="hu-HU" altLang="hu-HU" sz="1600" b="1" dirty="0"/>
              <a:t> finom szerkezetének analízise végső soron egy adott mutáció helyzetét lokalizálta a T4 </a:t>
            </a:r>
            <a:r>
              <a:rPr lang="hu-HU" altLang="hu-HU" sz="1600" b="1" dirty="0" err="1"/>
              <a:t>fágban</a:t>
            </a:r>
            <a:r>
              <a:rPr lang="hu-HU" altLang="hu-HU" sz="1600" b="1" dirty="0"/>
              <a:t> található DNS molekula egyre kisebb szakaszaira.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Az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régió a teljes molekula (felül) mindössze néhány százalékát jelenti. A térképezés az ismeretlen mutáns ismert kiterjedésű referencia </a:t>
            </a:r>
            <a:r>
              <a:rPr lang="hu-HU" altLang="hu-HU" sz="1600" b="1" dirty="0" err="1"/>
              <a:t>delécióhoz</a:t>
            </a:r>
            <a:r>
              <a:rPr lang="hu-HU" altLang="hu-HU" sz="1600" b="1" dirty="0"/>
              <a:t> (sötét vörös) keresztezésével történik.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Valójában mindegyik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pontmutáció</a:t>
            </a:r>
            <a:r>
              <a:rPr lang="hu-HU" altLang="hu-HU" sz="1600" b="1" dirty="0"/>
              <a:t> a DNS molekula legkisebb mutáltatható egységét, egyetlen bázispár megváltozását jelenti.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	A legalsó, legfinomabb felbontású szakasz körülbelül 40 bázispárt jelent, ahol </a:t>
            </a:r>
            <a:r>
              <a:rPr lang="hu-HU" altLang="hu-HU" sz="1600" b="1" dirty="0" err="1"/>
              <a:t>Benzer</a:t>
            </a:r>
            <a:r>
              <a:rPr lang="hu-HU" altLang="hu-HU" sz="1600" b="1" dirty="0"/>
              <a:t> 7 mutációs helyet talált.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83568" y="228600"/>
            <a:ext cx="7774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rII</a:t>
            </a:r>
            <a:r>
              <a:rPr lang="hu-HU" altLang="hu-HU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térkép felbontása csaknem nukleotid szintű</a:t>
            </a:r>
          </a:p>
        </p:txBody>
      </p:sp>
      <p:pic>
        <p:nvPicPr>
          <p:cNvPr id="44042" name="Picture 10" descr="F09-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87067"/>
            <a:ext cx="5004048" cy="621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/>
          <p:cNvSpPr/>
          <p:nvPr/>
        </p:nvSpPr>
        <p:spPr>
          <a:xfrm>
            <a:off x="5292080" y="690265"/>
            <a:ext cx="648072" cy="434479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203325" y="45894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hu-HU" sz="2000" b="0">
              <a:latin typeface="Comic Sans MS" pitchFamily="66" charset="0"/>
            </a:endParaRPr>
          </a:p>
        </p:txBody>
      </p:sp>
      <p:sp>
        <p:nvSpPr>
          <p:cNvPr id="126979" name="Text Box 5"/>
          <p:cNvSpPr txBox="1">
            <a:spLocks noChangeArrowheads="1"/>
          </p:cNvSpPr>
          <p:nvPr/>
        </p:nvSpPr>
        <p:spPr bwMode="auto">
          <a:xfrm>
            <a:off x="323850" y="4284663"/>
            <a:ext cx="84439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 err="1"/>
              <a:t>Komplementációs</a:t>
            </a:r>
            <a:r>
              <a:rPr lang="hu-HU" altLang="hu-HU" sz="2000" dirty="0"/>
              <a:t> adatok alapján </a:t>
            </a:r>
            <a:r>
              <a:rPr lang="hu-HU" altLang="hu-HU" sz="2000" u="sng" dirty="0"/>
              <a:t>az </a:t>
            </a:r>
            <a:r>
              <a:rPr lang="hu-HU" altLang="hu-HU" sz="2000" i="1" u="sng" dirty="0" err="1"/>
              <a:t>rII</a:t>
            </a:r>
            <a:r>
              <a:rPr lang="hu-HU" altLang="hu-HU" sz="2000" u="sng" dirty="0"/>
              <a:t> </a:t>
            </a:r>
            <a:r>
              <a:rPr lang="hu-HU" altLang="hu-HU" sz="2000" u="sng" dirty="0" err="1"/>
              <a:t>lokusz</a:t>
            </a:r>
            <a:r>
              <a:rPr lang="hu-HU" altLang="hu-HU" sz="2000" u="sng" dirty="0"/>
              <a:t> két </a:t>
            </a:r>
            <a:r>
              <a:rPr lang="hu-HU" altLang="hu-HU" sz="2000" u="sng" dirty="0" err="1"/>
              <a:t>komplementációs</a:t>
            </a:r>
            <a:r>
              <a:rPr lang="hu-HU" altLang="hu-HU" sz="2000" u="sng" dirty="0"/>
              <a:t> egységre osztható</a:t>
            </a:r>
            <a:r>
              <a:rPr lang="hu-HU" altLang="hu-HU" sz="2000" dirty="0"/>
              <a:t>. Az A csoportba eső mutációk és a B csoportba eső mutációk </a:t>
            </a:r>
            <a:r>
              <a:rPr lang="hu-HU" altLang="hu-HU" sz="2000" dirty="0" err="1"/>
              <a:t>komplementálják</a:t>
            </a:r>
            <a:r>
              <a:rPr lang="hu-HU" altLang="hu-HU" sz="2000" dirty="0"/>
              <a:t> egymást. Az </a:t>
            </a:r>
            <a:r>
              <a:rPr lang="hu-HU" altLang="hu-HU" sz="2000" i="1" dirty="0" err="1"/>
              <a:t>rII</a:t>
            </a:r>
            <a:r>
              <a:rPr lang="hu-HU" altLang="hu-HU" sz="2000" dirty="0"/>
              <a:t> </a:t>
            </a:r>
            <a:r>
              <a:rPr lang="hu-HU" altLang="hu-HU" sz="2000" dirty="0" err="1"/>
              <a:t>lokusz</a:t>
            </a:r>
            <a:r>
              <a:rPr lang="hu-HU" altLang="hu-HU" sz="2000" dirty="0"/>
              <a:t> ez alapján két különálló funkcionális csoportra osztható. </a:t>
            </a:r>
            <a:r>
              <a:rPr lang="hu-HU" altLang="hu-HU" sz="2000" dirty="0">
                <a:solidFill>
                  <a:srgbClr val="FF0000"/>
                </a:solidFill>
              </a:rPr>
              <a:t>A </a:t>
            </a:r>
            <a:r>
              <a:rPr lang="hu-HU" altLang="hu-HU" sz="2000" dirty="0" err="1">
                <a:solidFill>
                  <a:srgbClr val="FF0000"/>
                </a:solidFill>
              </a:rPr>
              <a:t>diploid</a:t>
            </a:r>
            <a:r>
              <a:rPr lang="hu-HU" altLang="hu-HU" sz="2000" dirty="0">
                <a:solidFill>
                  <a:srgbClr val="FF0000"/>
                </a:solidFill>
              </a:rPr>
              <a:t> modell alapján </a:t>
            </a:r>
            <a:r>
              <a:rPr lang="hu-HU" altLang="hu-HU" sz="2000" u="sng" dirty="0">
                <a:solidFill>
                  <a:srgbClr val="FF0000"/>
                </a:solidFill>
              </a:rPr>
              <a:t>az </a:t>
            </a:r>
            <a:r>
              <a:rPr lang="hu-HU" altLang="hu-HU" sz="2000" i="1" u="sng" dirty="0" err="1">
                <a:solidFill>
                  <a:srgbClr val="FF0000"/>
                </a:solidFill>
              </a:rPr>
              <a:t>rII</a:t>
            </a:r>
            <a:r>
              <a:rPr lang="hu-HU" altLang="hu-HU" sz="2000" u="sng" dirty="0">
                <a:solidFill>
                  <a:srgbClr val="FF0000"/>
                </a:solidFill>
              </a:rPr>
              <a:t>  </a:t>
            </a:r>
            <a:r>
              <a:rPr lang="hu-HU" altLang="hu-HU" sz="2000" u="sng" dirty="0" err="1">
                <a:solidFill>
                  <a:srgbClr val="FF0000"/>
                </a:solidFill>
              </a:rPr>
              <a:t>lokusz</a:t>
            </a:r>
            <a:r>
              <a:rPr lang="hu-HU" altLang="hu-HU" sz="2000" u="sng" dirty="0">
                <a:solidFill>
                  <a:srgbClr val="FF0000"/>
                </a:solidFill>
              </a:rPr>
              <a:t> két génből áll</a:t>
            </a:r>
            <a:r>
              <a:rPr lang="hu-HU" altLang="hu-HU" sz="2000" dirty="0">
                <a:solidFill>
                  <a:srgbClr val="FF0000"/>
                </a:solidFill>
              </a:rPr>
              <a:t>. </a:t>
            </a:r>
            <a:endParaRPr lang="en-GB" altLang="hu-HU" sz="2000" dirty="0">
              <a:solidFill>
                <a:srgbClr val="FF0000"/>
              </a:solidFill>
            </a:endParaRPr>
          </a:p>
        </p:txBody>
      </p:sp>
      <p:sp>
        <p:nvSpPr>
          <p:cNvPr id="126980" name="Rectangle 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Az </a:t>
            </a:r>
            <a:r>
              <a:rPr lang="hu-HU" altLang="hu-HU" sz="2800" i="1" dirty="0" err="1">
                <a:solidFill>
                  <a:schemeClr val="bg1"/>
                </a:solidFill>
              </a:rPr>
              <a:t>rII</a:t>
            </a:r>
            <a:r>
              <a:rPr lang="hu-HU" altLang="hu-HU" sz="2800" dirty="0">
                <a:solidFill>
                  <a:schemeClr val="bg1"/>
                </a:solidFill>
              </a:rPr>
              <a:t> </a:t>
            </a:r>
            <a:r>
              <a:rPr lang="hu-HU" altLang="hu-HU" sz="2800" dirty="0" err="1">
                <a:solidFill>
                  <a:schemeClr val="bg1"/>
                </a:solidFill>
              </a:rPr>
              <a:t>lokusz</a:t>
            </a:r>
            <a:r>
              <a:rPr lang="hu-HU" altLang="hu-HU" sz="2800" dirty="0">
                <a:solidFill>
                  <a:schemeClr val="bg1"/>
                </a:solidFill>
              </a:rPr>
              <a:t> </a:t>
            </a:r>
            <a:r>
              <a:rPr lang="hu-HU" altLang="hu-HU" sz="2800" dirty="0" err="1">
                <a:solidFill>
                  <a:schemeClr val="bg1"/>
                </a:solidFill>
              </a:rPr>
              <a:t>komplementációs</a:t>
            </a:r>
            <a:r>
              <a:rPr lang="hu-HU" altLang="hu-HU" sz="2800" dirty="0">
                <a:solidFill>
                  <a:schemeClr val="bg1"/>
                </a:solidFill>
              </a:rPr>
              <a:t> térképe</a:t>
            </a:r>
          </a:p>
        </p:txBody>
      </p:sp>
      <p:graphicFrame>
        <p:nvGraphicFramePr>
          <p:cNvPr id="126981" name="Object 9"/>
          <p:cNvGraphicFramePr>
            <a:graphicFrameLocks noGrp="1" noChangeAspect="1"/>
          </p:cNvGraphicFramePr>
          <p:nvPr>
            <p:ph/>
          </p:nvPr>
        </p:nvGraphicFramePr>
        <p:xfrm>
          <a:off x="468313" y="2276475"/>
          <a:ext cx="822960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8266667" imgH="1104372" progId="Photoshop.Image.7">
                  <p:embed/>
                </p:oleObj>
              </mc:Choice>
              <mc:Fallback>
                <p:oleObj name="Image" r:id="rId2" imgW="8266667" imgH="1104372" progId="Photoshop.Image.7">
                  <p:embed/>
                  <p:pic>
                    <p:nvPicPr>
                      <p:cNvPr id="12698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76475"/>
                        <a:ext cx="8229600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2" name="Text Box 11"/>
          <p:cNvSpPr txBox="1">
            <a:spLocks noChangeArrowheads="1"/>
          </p:cNvSpPr>
          <p:nvPr/>
        </p:nvSpPr>
        <p:spPr bwMode="auto">
          <a:xfrm>
            <a:off x="684213" y="2008188"/>
            <a:ext cx="324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/>
              <a:t>A</a:t>
            </a:r>
            <a:r>
              <a:rPr lang="hu-HU" altLang="hu-HU"/>
              <a:t> komplementációs csoport</a:t>
            </a:r>
          </a:p>
        </p:txBody>
      </p:sp>
      <p:sp>
        <p:nvSpPr>
          <p:cNvPr id="126983" name="Text Box 12"/>
          <p:cNvSpPr txBox="1">
            <a:spLocks noChangeArrowheads="1"/>
          </p:cNvSpPr>
          <p:nvPr/>
        </p:nvSpPr>
        <p:spPr bwMode="auto">
          <a:xfrm>
            <a:off x="4567238" y="1989138"/>
            <a:ext cx="324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/>
              <a:t>B</a:t>
            </a:r>
            <a:r>
              <a:rPr lang="hu-HU" altLang="hu-HU"/>
              <a:t> komplementációs csoport</a:t>
            </a:r>
          </a:p>
        </p:txBody>
      </p:sp>
    </p:spTree>
    <p:extLst>
      <p:ext uri="{BB962C8B-B14F-4D97-AF65-F5344CB8AC3E}">
        <p14:creationId xmlns:p14="http://schemas.microsoft.com/office/powerpoint/2010/main" val="2093650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>
            <a:normAutofit/>
          </a:bodyPr>
          <a:lstStyle/>
          <a:p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komplementáció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 rekombináció megkülönböztetése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6512" y="1821904"/>
            <a:ext cx="3810000" cy="4343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Ha </a:t>
            </a:r>
            <a:r>
              <a:rPr lang="hu-HU" altLang="hu-HU" sz="1600" b="1" i="1" dirty="0"/>
              <a:t>E. coli </a:t>
            </a:r>
            <a:r>
              <a:rPr lang="hu-HU" altLang="hu-HU" sz="1600" b="1" dirty="0"/>
              <a:t>K sejteket két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mutáns </a:t>
            </a:r>
            <a:r>
              <a:rPr lang="hu-HU" altLang="hu-HU" sz="1600" b="1" dirty="0" err="1"/>
              <a:t>fág</a:t>
            </a:r>
            <a:r>
              <a:rPr lang="hu-HU" altLang="hu-HU" sz="1600" b="1" dirty="0"/>
              <a:t> keverékével fertőzünk akkor </a:t>
            </a:r>
            <a:r>
              <a:rPr lang="hu-HU" altLang="hu-HU" sz="1600" b="1" dirty="0" err="1">
                <a:solidFill>
                  <a:srgbClr val="00B050"/>
                </a:solidFill>
              </a:rPr>
              <a:t>komplementáció</a:t>
            </a:r>
            <a:r>
              <a:rPr lang="hu-HU" altLang="hu-HU" sz="1600" b="1" dirty="0">
                <a:solidFill>
                  <a:srgbClr val="00B050"/>
                </a:solidFill>
              </a:rPr>
              <a:t> esetén </a:t>
            </a:r>
            <a:r>
              <a:rPr lang="hu-HU" altLang="hu-HU" sz="1600" b="1" dirty="0"/>
              <a:t>nagymértékű </a:t>
            </a:r>
            <a:r>
              <a:rPr lang="hu-HU" altLang="hu-HU" sz="1600" b="1" dirty="0" err="1"/>
              <a:t>lízist</a:t>
            </a:r>
            <a:r>
              <a:rPr lang="hu-HU" altLang="hu-HU" sz="1600" b="1" dirty="0"/>
              <a:t> tapasztalunk, de a kiszabaduló utód </a:t>
            </a:r>
            <a:r>
              <a:rPr lang="hu-HU" altLang="hu-HU" sz="1600" b="1" dirty="0" err="1"/>
              <a:t>fágok</a:t>
            </a:r>
            <a:r>
              <a:rPr lang="hu-HU" altLang="hu-HU" sz="1600" b="1" dirty="0"/>
              <a:t>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mutánsok maradnak és nem szaporodnak </a:t>
            </a:r>
            <a:r>
              <a:rPr lang="hu-HU" altLang="hu-HU" sz="1600" b="1" i="1" dirty="0"/>
              <a:t>E. coli </a:t>
            </a:r>
            <a:r>
              <a:rPr lang="hu-HU" altLang="hu-HU" sz="1600" b="1" dirty="0"/>
              <a:t>K sejteken egyes fertőzési kísérletekben. 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altLang="hu-HU" sz="16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Ha nem </a:t>
            </a:r>
            <a:r>
              <a:rPr lang="hu-HU" altLang="hu-HU" sz="1600" b="1" dirty="0" err="1"/>
              <a:t>komplementáció</a:t>
            </a:r>
            <a:r>
              <a:rPr lang="hu-HU" altLang="hu-HU" sz="1600" b="1" dirty="0"/>
              <a:t>, hanem </a:t>
            </a:r>
            <a:r>
              <a:rPr lang="hu-HU" altLang="hu-HU" sz="1600" b="1" dirty="0">
                <a:solidFill>
                  <a:srgbClr val="00B050"/>
                </a:solidFill>
              </a:rPr>
              <a:t>rekombináció történik</a:t>
            </a:r>
            <a:r>
              <a:rPr lang="hu-HU" altLang="hu-HU" sz="1600" b="1" dirty="0"/>
              <a:t>, akkor a rekombinációs esemény ritkasága miatt </a:t>
            </a:r>
            <a:r>
              <a:rPr lang="hu-HU" altLang="hu-HU" sz="1600" b="1" dirty="0" err="1"/>
              <a:t>lizáló</a:t>
            </a:r>
            <a:r>
              <a:rPr lang="hu-HU" altLang="hu-HU" sz="1600" b="1" dirty="0"/>
              <a:t> utód </a:t>
            </a:r>
            <a:r>
              <a:rPr lang="hu-HU" altLang="hu-HU" sz="1600" b="1" dirty="0" err="1"/>
              <a:t>fágok</a:t>
            </a:r>
            <a:r>
              <a:rPr lang="hu-HU" altLang="hu-HU" sz="1600" b="1" dirty="0"/>
              <a:t> mennyisége sokkal kevesebb, azonban a néhány kinövő </a:t>
            </a:r>
            <a:r>
              <a:rPr lang="hu-HU" altLang="hu-HU" sz="1600" b="1" dirty="0" err="1"/>
              <a:t>fág</a:t>
            </a:r>
            <a:r>
              <a:rPr lang="hu-HU" altLang="hu-HU" sz="1600" b="1" dirty="0"/>
              <a:t> körülbelül 50% vad típusú </a:t>
            </a:r>
            <a:r>
              <a:rPr lang="hu-HU" altLang="hu-HU" sz="1600" b="1" dirty="0" err="1"/>
              <a:t>rekombinánst</a:t>
            </a:r>
            <a:r>
              <a:rPr lang="hu-HU" altLang="hu-HU" sz="1600" b="1" dirty="0"/>
              <a:t> tartalmaz, és képes tarfoltot képezni </a:t>
            </a:r>
            <a:r>
              <a:rPr lang="hu-HU" altLang="hu-HU" sz="1600" b="1" i="1" dirty="0"/>
              <a:t>E. coli </a:t>
            </a:r>
            <a:r>
              <a:rPr lang="hu-HU" altLang="hu-HU" sz="1600" b="1" dirty="0"/>
              <a:t>K-n egyes fertőzési kísérletekben is.</a:t>
            </a:r>
          </a:p>
        </p:txBody>
      </p:sp>
      <p:pic>
        <p:nvPicPr>
          <p:cNvPr id="48134" name="Picture 6" descr="612-40_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4984" y="1099704"/>
            <a:ext cx="5423520" cy="53407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605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4252913"/>
            <a:ext cx="7848600" cy="2200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b="1" dirty="0"/>
              <a:t>Egy </a:t>
            </a:r>
            <a:r>
              <a:rPr lang="hu-HU" altLang="hu-HU" sz="1800" b="1" dirty="0" err="1"/>
              <a:t>diploidban</a:t>
            </a:r>
            <a:r>
              <a:rPr lang="hu-HU" altLang="hu-HU" sz="1800" b="1" dirty="0"/>
              <a:t> vagy részleges </a:t>
            </a:r>
            <a:r>
              <a:rPr lang="hu-HU" altLang="hu-HU" sz="1800" b="1" dirty="0" err="1"/>
              <a:t>diploidban</a:t>
            </a:r>
            <a:r>
              <a:rPr lang="hu-HU" altLang="hu-HU" sz="1800" b="1" dirty="0"/>
              <a:t> két mutáció viszonyában beszélhetünk </a:t>
            </a:r>
            <a:r>
              <a:rPr lang="hu-HU" altLang="hu-HU" sz="1800" b="1" dirty="0">
                <a:solidFill>
                  <a:srgbClr val="C00000"/>
                </a:solidFill>
              </a:rPr>
              <a:t>cisz</a:t>
            </a:r>
            <a:r>
              <a:rPr lang="hu-HU" altLang="hu-HU" sz="1800" b="1" dirty="0"/>
              <a:t> vagy </a:t>
            </a:r>
            <a:r>
              <a:rPr lang="hu-HU" altLang="hu-HU" sz="1800" b="1" dirty="0">
                <a:solidFill>
                  <a:srgbClr val="C00000"/>
                </a:solidFill>
              </a:rPr>
              <a:t>transz</a:t>
            </a:r>
            <a:r>
              <a:rPr lang="hu-HU" altLang="hu-HU" sz="1800" b="1" dirty="0"/>
              <a:t> helyzetről. Ha a két mutáció ugyanazon a kromoszómán található, akkor </a:t>
            </a:r>
            <a:r>
              <a:rPr lang="hu-HU" altLang="hu-HU" sz="1800" b="1" dirty="0">
                <a:solidFill>
                  <a:srgbClr val="00B050"/>
                </a:solidFill>
              </a:rPr>
              <a:t>cisz</a:t>
            </a:r>
            <a:r>
              <a:rPr lang="hu-HU" altLang="hu-HU" sz="1800" b="1" dirty="0"/>
              <a:t> helyzetben vannak, ha két különböző (homológ) kromoszómán akkor </a:t>
            </a:r>
            <a:r>
              <a:rPr lang="hu-HU" altLang="hu-HU" sz="1800" b="1" dirty="0">
                <a:solidFill>
                  <a:srgbClr val="00B050"/>
                </a:solidFill>
              </a:rPr>
              <a:t>transz</a:t>
            </a:r>
            <a:r>
              <a:rPr lang="hu-HU" altLang="hu-HU" sz="1800" b="1" dirty="0"/>
              <a:t> helyzetben.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b="1" dirty="0"/>
              <a:t>A cisz-transz teszt </a:t>
            </a:r>
            <a:r>
              <a:rPr lang="hu-HU" altLang="hu-HU" sz="1800" b="1" dirty="0" err="1"/>
              <a:t>fágok</a:t>
            </a:r>
            <a:r>
              <a:rPr lang="hu-HU" altLang="hu-HU" sz="1800" b="1" dirty="0"/>
              <a:t> esetén = a </a:t>
            </a:r>
            <a:r>
              <a:rPr lang="hu-HU" altLang="hu-HU" sz="1800" b="1" dirty="0" err="1"/>
              <a:t>komplementációs</a:t>
            </a:r>
            <a:r>
              <a:rPr lang="hu-HU" altLang="hu-HU" sz="1800" b="1" dirty="0"/>
              <a:t> teszttel. Annak kimutatására használható, hogy a két mutációs hely a génben ugyanabban a </a:t>
            </a:r>
            <a:r>
              <a:rPr lang="hu-HU" altLang="hu-HU" sz="1800" b="1" dirty="0" err="1"/>
              <a:t>funkcionáls</a:t>
            </a:r>
            <a:r>
              <a:rPr lang="hu-HU" altLang="hu-HU" sz="1800" b="1" dirty="0"/>
              <a:t> egységben (</a:t>
            </a:r>
            <a:r>
              <a:rPr lang="hu-HU" altLang="hu-HU" sz="1800" b="1" dirty="0" err="1"/>
              <a:t>cisztronban</a:t>
            </a:r>
            <a:r>
              <a:rPr lang="hu-HU" altLang="hu-HU" sz="1800" b="1" dirty="0"/>
              <a:t>) helyezkedik-e el, vagy különbözőben: </a:t>
            </a:r>
            <a:r>
              <a:rPr lang="hu-HU" altLang="hu-HU" sz="1800" b="1" dirty="0">
                <a:solidFill>
                  <a:srgbClr val="00B050"/>
                </a:solidFill>
              </a:rPr>
              <a:t>Ugyanabba </a:t>
            </a:r>
            <a:r>
              <a:rPr lang="hu-HU" altLang="hu-HU" sz="1800" b="1" dirty="0" err="1">
                <a:solidFill>
                  <a:srgbClr val="00B050"/>
                </a:solidFill>
              </a:rPr>
              <a:t>cisztronba</a:t>
            </a:r>
            <a:r>
              <a:rPr lang="hu-HU" altLang="hu-HU" sz="1800" b="1" dirty="0">
                <a:solidFill>
                  <a:srgbClr val="00B050"/>
                </a:solidFill>
              </a:rPr>
              <a:t> eső mutációk nem képesek </a:t>
            </a:r>
            <a:r>
              <a:rPr lang="hu-HU" altLang="hu-HU" sz="1800" b="1" dirty="0" err="1">
                <a:solidFill>
                  <a:srgbClr val="00B050"/>
                </a:solidFill>
              </a:rPr>
              <a:t>kom</a:t>
            </a:r>
            <a:r>
              <a:rPr lang="en-US" altLang="hu-HU" sz="1800" b="1" dirty="0">
                <a:solidFill>
                  <a:srgbClr val="00B050"/>
                </a:solidFill>
              </a:rPr>
              <a:t>p</a:t>
            </a:r>
            <a:r>
              <a:rPr lang="hu-HU" altLang="hu-HU" sz="1800" b="1" dirty="0" err="1">
                <a:solidFill>
                  <a:srgbClr val="00B050"/>
                </a:solidFill>
              </a:rPr>
              <a:t>lementálni</a:t>
            </a:r>
            <a:r>
              <a:rPr lang="hu-HU" altLang="hu-HU" sz="1800" b="1" dirty="0">
                <a:solidFill>
                  <a:srgbClr val="00B050"/>
                </a:solidFill>
              </a:rPr>
              <a:t> egymást</a:t>
            </a:r>
            <a:r>
              <a:rPr lang="hu-HU" altLang="hu-HU" sz="1800" b="1" dirty="0"/>
              <a:t>. </a:t>
            </a:r>
          </a:p>
        </p:txBody>
      </p:sp>
      <p:graphicFrame>
        <p:nvGraphicFramePr>
          <p:cNvPr id="128003" name="Object 10"/>
          <p:cNvGraphicFramePr>
            <a:graphicFrameLocks noChangeAspect="1"/>
          </p:cNvGraphicFramePr>
          <p:nvPr/>
        </p:nvGraphicFramePr>
        <p:xfrm>
          <a:off x="684213" y="908050"/>
          <a:ext cx="7861300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8520635" imgH="3568254" progId="Photoshop.Image.7">
                  <p:embed/>
                </p:oleObj>
              </mc:Choice>
              <mc:Fallback>
                <p:oleObj name="Image" r:id="rId2" imgW="8520635" imgH="3568254" progId="Photoshop.Image.7">
                  <p:embed/>
                  <p:pic>
                    <p:nvPicPr>
                      <p:cNvPr id="12800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908050"/>
                        <a:ext cx="7861300" cy="335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4" name="Text Box 11"/>
          <p:cNvSpPr txBox="1">
            <a:spLocks noChangeArrowheads="1"/>
          </p:cNvSpPr>
          <p:nvPr/>
        </p:nvSpPr>
        <p:spPr bwMode="auto">
          <a:xfrm>
            <a:off x="3351213" y="1052513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Cisz teszt</a:t>
            </a:r>
          </a:p>
        </p:txBody>
      </p:sp>
      <p:sp>
        <p:nvSpPr>
          <p:cNvPr id="128005" name="Text Box 12"/>
          <p:cNvSpPr txBox="1">
            <a:spLocks noChangeArrowheads="1"/>
          </p:cNvSpPr>
          <p:nvPr/>
        </p:nvSpPr>
        <p:spPr bwMode="auto">
          <a:xfrm>
            <a:off x="6281738" y="1052513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Transz teszt</a:t>
            </a:r>
          </a:p>
        </p:txBody>
      </p:sp>
      <p:sp>
        <p:nvSpPr>
          <p:cNvPr id="128006" name="Text Box 13"/>
          <p:cNvSpPr txBox="1">
            <a:spLocks noChangeArrowheads="1"/>
          </p:cNvSpPr>
          <p:nvPr/>
        </p:nvSpPr>
        <p:spPr bwMode="auto">
          <a:xfrm>
            <a:off x="395288" y="1738313"/>
            <a:ext cx="19605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Mutációk ugyanabban a cisztronban</a:t>
            </a:r>
          </a:p>
        </p:txBody>
      </p:sp>
      <p:sp>
        <p:nvSpPr>
          <p:cNvPr id="128007" name="Text Box 14"/>
          <p:cNvSpPr txBox="1">
            <a:spLocks noChangeArrowheads="1"/>
          </p:cNvSpPr>
          <p:nvPr/>
        </p:nvSpPr>
        <p:spPr bwMode="auto">
          <a:xfrm>
            <a:off x="539750" y="3043238"/>
            <a:ext cx="18161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Mutációk különböző cisztronokban</a:t>
            </a:r>
          </a:p>
        </p:txBody>
      </p:sp>
      <p:sp>
        <p:nvSpPr>
          <p:cNvPr id="128008" name="Rectangle 1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cisz-trans</a:t>
            </a:r>
            <a:r>
              <a:rPr lang="en-US" altLang="hu-HU" sz="2800">
                <a:solidFill>
                  <a:schemeClr val="bg1"/>
                </a:solidFill>
              </a:rPr>
              <a:t>z</a:t>
            </a:r>
            <a:r>
              <a:rPr lang="hu-HU" altLang="hu-HU" sz="2800">
                <a:solidFill>
                  <a:schemeClr val="bg1"/>
                </a:solidFill>
              </a:rPr>
              <a:t> teszt</a:t>
            </a:r>
          </a:p>
        </p:txBody>
      </p:sp>
      <p:cxnSp>
        <p:nvCxnSpPr>
          <p:cNvPr id="3" name="Egyenes összekötő 2"/>
          <p:cNvCxnSpPr/>
          <p:nvPr/>
        </p:nvCxnSpPr>
        <p:spPr>
          <a:xfrm flipV="1">
            <a:off x="2123728" y="1235869"/>
            <a:ext cx="3312368" cy="2913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134448" y="105251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FF0000"/>
                </a:solidFill>
              </a:rPr>
              <a:t>Komplementáció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szempotjából</a:t>
            </a:r>
            <a:r>
              <a:rPr lang="hu-HU" b="1" dirty="0">
                <a:solidFill>
                  <a:srgbClr val="FF0000"/>
                </a:solidFill>
              </a:rPr>
              <a:t> nincs értelme</a:t>
            </a:r>
          </a:p>
        </p:txBody>
      </p:sp>
      <p:sp>
        <p:nvSpPr>
          <p:cNvPr id="2" name="Ellipszis 1"/>
          <p:cNvSpPr/>
          <p:nvPr/>
        </p:nvSpPr>
        <p:spPr>
          <a:xfrm>
            <a:off x="2434394" y="2013442"/>
            <a:ext cx="2952328" cy="593452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2411760" y="3284984"/>
            <a:ext cx="2952328" cy="593452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46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250825" y="1916113"/>
            <a:ext cx="8532813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solidFill>
                  <a:srgbClr val="FF3300"/>
                </a:solidFill>
              </a:rPr>
              <a:t>A </a:t>
            </a:r>
            <a:r>
              <a:rPr lang="hu-HU" altLang="hu-HU" sz="2400" u="sng" dirty="0" err="1">
                <a:solidFill>
                  <a:srgbClr val="FF3300"/>
                </a:solidFill>
              </a:rPr>
              <a:t>cisztron</a:t>
            </a:r>
            <a:r>
              <a:rPr lang="hu-HU" altLang="hu-HU" sz="2400" dirty="0">
                <a:solidFill>
                  <a:srgbClr val="FF3300"/>
                </a:solidFill>
              </a:rPr>
              <a:t> az a genetikai egység, amin belül a transzhelyzetű mutációk nem</a:t>
            </a:r>
            <a:r>
              <a:rPr lang="hu-HU" altLang="hu-HU" sz="2400" dirty="0"/>
              <a:t> </a:t>
            </a:r>
            <a:r>
              <a:rPr lang="hu-HU" altLang="hu-HU" sz="2400" dirty="0" err="1">
                <a:solidFill>
                  <a:srgbClr val="FF3300"/>
                </a:solidFill>
              </a:rPr>
              <a:t>komplementálják</a:t>
            </a:r>
            <a:r>
              <a:rPr lang="hu-HU" altLang="hu-HU" sz="2400" dirty="0">
                <a:solidFill>
                  <a:srgbClr val="FF3300"/>
                </a:solidFill>
              </a:rPr>
              <a:t> </a:t>
            </a:r>
            <a:r>
              <a:rPr lang="hu-HU" altLang="hu-HU" sz="2400" dirty="0">
                <a:solidFill>
                  <a:srgbClr val="FF0000"/>
                </a:solidFill>
              </a:rPr>
              <a:t>egymást.</a:t>
            </a:r>
            <a:r>
              <a:rPr lang="hu-HU" altLang="hu-HU" sz="2400" dirty="0"/>
              <a:t> 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400" dirty="0"/>
          </a:p>
          <a:p>
            <a:pPr eaLnBrk="1" hangingPunct="1">
              <a:spcBef>
                <a:spcPct val="50000"/>
              </a:spcBef>
            </a:pPr>
            <a:endParaRPr lang="hu-HU" altLang="hu-HU" sz="2400" dirty="0"/>
          </a:p>
          <a:p>
            <a:pPr eaLnBrk="1" hangingPunct="1">
              <a:spcBef>
                <a:spcPct val="50000"/>
              </a:spcBef>
            </a:pPr>
            <a:r>
              <a:rPr lang="hu-HU" altLang="hu-HU" sz="2400" u="sng" dirty="0">
                <a:solidFill>
                  <a:srgbClr val="FF3300"/>
                </a:solidFill>
              </a:rPr>
              <a:t>A </a:t>
            </a:r>
            <a:r>
              <a:rPr lang="hu-HU" altLang="hu-HU" sz="2400" u="sng" dirty="0" err="1">
                <a:solidFill>
                  <a:srgbClr val="FF3300"/>
                </a:solidFill>
              </a:rPr>
              <a:t>cisztron</a:t>
            </a:r>
            <a:r>
              <a:rPr lang="hu-HU" altLang="hu-HU" sz="2400" u="sng" dirty="0">
                <a:solidFill>
                  <a:srgbClr val="FF3300"/>
                </a:solidFill>
              </a:rPr>
              <a:t> sokszor egyenértékű fogalom a génnel</a:t>
            </a:r>
            <a:r>
              <a:rPr lang="hu-HU" altLang="hu-HU" sz="2400" dirty="0">
                <a:solidFill>
                  <a:srgbClr val="FF3300"/>
                </a:solidFill>
              </a:rPr>
              <a:t>; a gén egyetlen </a:t>
            </a:r>
            <a:r>
              <a:rPr lang="hu-HU" altLang="hu-HU" sz="2400" dirty="0" err="1">
                <a:solidFill>
                  <a:srgbClr val="FF3300"/>
                </a:solidFill>
              </a:rPr>
              <a:t>transzkriptumot</a:t>
            </a:r>
            <a:r>
              <a:rPr lang="hu-HU" altLang="hu-HU" sz="2400" dirty="0">
                <a:solidFill>
                  <a:srgbClr val="FF3300"/>
                </a:solidFill>
              </a:rPr>
              <a:t> (valamilyen RNS-t) kódoló DNS szakasz.</a:t>
            </a:r>
          </a:p>
        </p:txBody>
      </p:sp>
      <p:sp>
        <p:nvSpPr>
          <p:cNvPr id="129027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Egy cisztron = egy transzkriptum (polipeptid)</a:t>
            </a:r>
          </a:p>
        </p:txBody>
      </p:sp>
    </p:spTree>
    <p:extLst>
      <p:ext uri="{BB962C8B-B14F-4D97-AF65-F5344CB8AC3E}">
        <p14:creationId xmlns:p14="http://schemas.microsoft.com/office/powerpoint/2010/main" val="17291991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6149975" cy="6858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1" name="Rectangle 4"/>
          <p:cNvSpPr>
            <a:spLocks noChangeArrowheads="1"/>
          </p:cNvSpPr>
          <p:nvPr/>
        </p:nvSpPr>
        <p:spPr bwMode="auto">
          <a:xfrm>
            <a:off x="5795963" y="0"/>
            <a:ext cx="3348037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Komplementációs teszt</a:t>
            </a:r>
          </a:p>
        </p:txBody>
      </p:sp>
    </p:spTree>
    <p:extLst>
      <p:ext uri="{BB962C8B-B14F-4D97-AF65-F5344CB8AC3E}">
        <p14:creationId xmlns:p14="http://schemas.microsoft.com/office/powerpoint/2010/main" val="4197287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17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i="1">
                <a:solidFill>
                  <a:schemeClr val="bg1"/>
                </a:solidFill>
              </a:rPr>
              <a:t>trp</a:t>
            </a:r>
            <a:r>
              <a:rPr lang="hu-HU" altLang="hu-HU" sz="2800">
                <a:solidFill>
                  <a:schemeClr val="bg1"/>
                </a:solidFill>
              </a:rPr>
              <a:t> bioszintézise</a:t>
            </a:r>
          </a:p>
        </p:txBody>
      </p:sp>
    </p:spTree>
    <p:extLst>
      <p:ext uri="{BB962C8B-B14F-4D97-AF65-F5344CB8AC3E}">
        <p14:creationId xmlns:p14="http://schemas.microsoft.com/office/powerpoint/2010/main" val="2060868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Összefoglalás: Génfogalom fejlődése</a:t>
            </a:r>
          </a:p>
        </p:txBody>
      </p:sp>
      <p:sp>
        <p:nvSpPr>
          <p:cNvPr id="132099" name="Text Box 5"/>
          <p:cNvSpPr txBox="1">
            <a:spLocks noChangeArrowheads="1"/>
          </p:cNvSpPr>
          <p:nvPr/>
        </p:nvSpPr>
        <p:spPr bwMode="auto">
          <a:xfrm>
            <a:off x="1836242" y="2965450"/>
            <a:ext cx="55595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800" dirty="0" err="1">
                <a:solidFill>
                  <a:srgbClr val="FF0000"/>
                </a:solidFill>
              </a:rPr>
              <a:t>Cisztron</a:t>
            </a:r>
            <a:r>
              <a:rPr lang="hu-HU" altLang="hu-HU" sz="2800" dirty="0">
                <a:solidFill>
                  <a:srgbClr val="FF0000"/>
                </a:solidFill>
              </a:rPr>
              <a:t> 	    Gén		ORF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403648" y="3484563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1900 - 1950-es évek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419872" y="3851756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1950-es – 1990-es évek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642466" y="4211796"/>
            <a:ext cx="180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1990-es évektől -</a:t>
            </a:r>
          </a:p>
        </p:txBody>
      </p:sp>
      <p:cxnSp>
        <p:nvCxnSpPr>
          <p:cNvPr id="4" name="Egyenes összekötő 3"/>
          <p:cNvCxnSpPr/>
          <p:nvPr/>
        </p:nvCxnSpPr>
        <p:spPr>
          <a:xfrm>
            <a:off x="3554363" y="2204864"/>
            <a:ext cx="9525" cy="295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5642595" y="2204864"/>
            <a:ext cx="9525" cy="295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3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 err="1">
                <a:solidFill>
                  <a:schemeClr val="bg1"/>
                </a:solidFill>
              </a:rPr>
              <a:t>Avary</a:t>
            </a:r>
            <a:r>
              <a:rPr lang="hu-HU" altLang="hu-HU" sz="2800" dirty="0">
                <a:solidFill>
                  <a:schemeClr val="bg1"/>
                </a:solidFill>
              </a:rPr>
              <a:t>, </a:t>
            </a:r>
            <a:r>
              <a:rPr lang="hu-HU" altLang="hu-HU" sz="2800" dirty="0" err="1">
                <a:solidFill>
                  <a:schemeClr val="bg1"/>
                </a:solidFill>
              </a:rPr>
              <a:t>MacLoad</a:t>
            </a:r>
            <a:r>
              <a:rPr lang="hu-HU" altLang="hu-HU" sz="2800" dirty="0">
                <a:solidFill>
                  <a:schemeClr val="bg1"/>
                </a:solidFill>
              </a:rPr>
              <a:t> és </a:t>
            </a:r>
            <a:r>
              <a:rPr lang="hu-HU" altLang="hu-HU" sz="2800" dirty="0" err="1">
                <a:solidFill>
                  <a:schemeClr val="bg1"/>
                </a:solidFill>
              </a:rPr>
              <a:t>McCarty</a:t>
            </a:r>
            <a:r>
              <a:rPr lang="hu-HU" altLang="hu-HU" sz="2800" dirty="0">
                <a:solidFill>
                  <a:schemeClr val="bg1"/>
                </a:solidFill>
              </a:rPr>
              <a:t>: a genetikai anyag a DNS (1944)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2164" name="Picture 4" descr="F08-02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04888"/>
            <a:ext cx="8604250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07950" y="5768975"/>
            <a:ext cx="89804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>
                <a:solidFill>
                  <a:schemeClr val="tx2"/>
                </a:solidFill>
              </a:rPr>
              <a:t>A virulens </a:t>
            </a:r>
            <a:r>
              <a:rPr lang="hu-HU" altLang="hu-HU" sz="2000" dirty="0">
                <a:solidFill>
                  <a:srgbClr val="FF0000"/>
                </a:solidFill>
              </a:rPr>
              <a:t>S</a:t>
            </a:r>
            <a:r>
              <a:rPr lang="hu-HU" altLang="hu-HU" sz="2000" dirty="0">
                <a:solidFill>
                  <a:schemeClr val="tx2"/>
                </a:solidFill>
              </a:rPr>
              <a:t> sejtekből kivont anyagokból egyedül a DNS az, amivel az </a:t>
            </a:r>
            <a:r>
              <a:rPr lang="hu-HU" altLang="hu-HU" sz="2000" dirty="0">
                <a:solidFill>
                  <a:srgbClr val="3366FF"/>
                </a:solidFill>
              </a:rPr>
              <a:t>R</a:t>
            </a:r>
            <a:r>
              <a:rPr lang="hu-HU" altLang="hu-HU" sz="2000" dirty="0">
                <a:solidFill>
                  <a:schemeClr val="tx2"/>
                </a:solidFill>
              </a:rPr>
              <a:t> </a:t>
            </a:r>
            <a:r>
              <a:rPr lang="hu-HU" altLang="hu-HU" sz="2000" dirty="0" err="1">
                <a:solidFill>
                  <a:schemeClr val="tx2"/>
                </a:solidFill>
              </a:rPr>
              <a:t>avirulens</a:t>
            </a:r>
            <a:r>
              <a:rPr lang="hu-HU" altLang="hu-HU" sz="2000" dirty="0">
                <a:solidFill>
                  <a:schemeClr val="tx2"/>
                </a:solidFill>
              </a:rPr>
              <a:t> sejtek </a:t>
            </a:r>
            <a:r>
              <a:rPr lang="hu-HU" altLang="hu-HU" sz="2000" dirty="0">
                <a:solidFill>
                  <a:srgbClr val="FF0000"/>
                </a:solidFill>
              </a:rPr>
              <a:t>S</a:t>
            </a:r>
            <a:r>
              <a:rPr lang="hu-HU" altLang="hu-HU" sz="2000" dirty="0">
                <a:solidFill>
                  <a:schemeClr val="tx2"/>
                </a:solidFill>
              </a:rPr>
              <a:t> virulens formává alakíthatók.</a:t>
            </a:r>
          </a:p>
          <a:p>
            <a:pPr eaLnBrk="1" hangingPunct="1"/>
            <a:r>
              <a:rPr lang="hu-HU" altLang="hu-HU" sz="2000" dirty="0">
                <a:solidFill>
                  <a:srgbClr val="990033"/>
                </a:solidFill>
              </a:rPr>
              <a:t>A gének tehát DNS-ből állnak.</a:t>
            </a:r>
          </a:p>
        </p:txBody>
      </p:sp>
      <p:sp>
        <p:nvSpPr>
          <p:cNvPr id="92166" name="Szövegdoboz 1"/>
          <p:cNvSpPr txBox="1">
            <a:spLocks noChangeArrowheads="1"/>
          </p:cNvSpPr>
          <p:nvPr/>
        </p:nvSpPr>
        <p:spPr bwMode="auto">
          <a:xfrm>
            <a:off x="4643438" y="1547813"/>
            <a:ext cx="16208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Elölt S sejtek</a:t>
            </a:r>
          </a:p>
        </p:txBody>
      </p:sp>
      <p:sp>
        <p:nvSpPr>
          <p:cNvPr id="92167" name="Szövegdoboz 8"/>
          <p:cNvSpPr txBox="1">
            <a:spLocks noChangeArrowheads="1"/>
          </p:cNvSpPr>
          <p:nvPr/>
        </p:nvSpPr>
        <p:spPr bwMode="auto">
          <a:xfrm>
            <a:off x="3563888" y="3769295"/>
            <a:ext cx="197558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1400" dirty="0"/>
              <a:t>      Élő R sejtek      </a:t>
            </a:r>
          </a:p>
        </p:txBody>
      </p:sp>
    </p:spTree>
    <p:extLst>
      <p:ext uri="{BB962C8B-B14F-4D97-AF65-F5344CB8AC3E}">
        <p14:creationId xmlns:p14="http://schemas.microsoft.com/office/powerpoint/2010/main" val="3269425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 err="1">
                <a:solidFill>
                  <a:schemeClr val="bg1"/>
                </a:solidFill>
              </a:rPr>
              <a:t>Hershey-Chase</a:t>
            </a:r>
            <a:r>
              <a:rPr lang="hu-HU" altLang="hu-HU" sz="2800" dirty="0">
                <a:solidFill>
                  <a:schemeClr val="bg1"/>
                </a:solidFill>
              </a:rPr>
              <a:t>: a </a:t>
            </a:r>
            <a:r>
              <a:rPr lang="hu-HU" altLang="hu-HU" sz="2800" dirty="0" err="1">
                <a:solidFill>
                  <a:schemeClr val="bg1"/>
                </a:solidFill>
              </a:rPr>
              <a:t>fágok</a:t>
            </a:r>
            <a:r>
              <a:rPr lang="hu-HU" altLang="hu-HU" sz="2800" dirty="0">
                <a:solidFill>
                  <a:schemeClr val="bg1"/>
                </a:solidFill>
              </a:rPr>
              <a:t> örökítő anyaga a DNS (1952)</a:t>
            </a:r>
          </a:p>
        </p:txBody>
      </p:sp>
      <p:grpSp>
        <p:nvGrpSpPr>
          <p:cNvPr id="93187" name="Group 11"/>
          <p:cNvGrpSpPr>
            <a:grpSpLocks/>
          </p:cNvGrpSpPr>
          <p:nvPr/>
        </p:nvGrpSpPr>
        <p:grpSpPr bwMode="auto">
          <a:xfrm>
            <a:off x="0" y="981075"/>
            <a:ext cx="9144000" cy="5902325"/>
            <a:chOff x="0" y="618"/>
            <a:chExt cx="5760" cy="3718"/>
          </a:xfrm>
        </p:grpSpPr>
        <p:sp>
          <p:nvSpPr>
            <p:cNvPr id="93188" name="Text Box 3"/>
            <p:cNvSpPr txBox="1">
              <a:spLocks noChangeArrowheads="1"/>
            </p:cNvSpPr>
            <p:nvPr/>
          </p:nvSpPr>
          <p:spPr bwMode="auto">
            <a:xfrm rot="-1610254">
              <a:off x="884" y="1860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9600" b="0">
                  <a:solidFill>
                    <a:srgbClr val="EAEAEA"/>
                  </a:solidFill>
                  <a:latin typeface="Arial Black" pitchFamily="34" charset="0"/>
                </a:rPr>
                <a:t>Genetika</a:t>
              </a:r>
              <a:endParaRPr lang="en-US" altLang="hu-HU" sz="9600" b="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graphicFrame>
          <p:nvGraphicFramePr>
            <p:cNvPr id="93189" name="Object 4"/>
            <p:cNvGraphicFramePr>
              <a:graphicFrameLocks noChangeAspect="1"/>
            </p:cNvGraphicFramePr>
            <p:nvPr/>
          </p:nvGraphicFramePr>
          <p:xfrm>
            <a:off x="0" y="618"/>
            <a:ext cx="3833" cy="3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5498413" imgH="5333333" progId="Photoshop.Image.7">
                    <p:embed/>
                  </p:oleObj>
                </mc:Choice>
                <mc:Fallback>
                  <p:oleObj name="Image" r:id="rId2" imgW="5498413" imgH="5333333" progId="Photoshop.Image.7">
                    <p:embed/>
                    <p:pic>
                      <p:nvPicPr>
                        <p:cNvPr id="93189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18"/>
                          <a:ext cx="3833" cy="37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190" name="Text Box 5"/>
            <p:cNvSpPr txBox="1">
              <a:spLocks noChangeArrowheads="1"/>
            </p:cNvSpPr>
            <p:nvPr/>
          </p:nvSpPr>
          <p:spPr bwMode="auto">
            <a:xfrm>
              <a:off x="100" y="845"/>
              <a:ext cx="14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 dirty="0">
                  <a:solidFill>
                    <a:srgbClr val="FF5050"/>
                  </a:solidFill>
                </a:rPr>
                <a:t>jelölt fehérje (</a:t>
              </a:r>
              <a:r>
                <a:rPr lang="hu-HU" altLang="hu-HU" sz="2000" baseline="30000" dirty="0">
                  <a:solidFill>
                    <a:srgbClr val="FF5050"/>
                  </a:solidFill>
                </a:rPr>
                <a:t>35</a:t>
              </a:r>
              <a:r>
                <a:rPr lang="hu-HU" altLang="hu-HU" sz="2000" dirty="0">
                  <a:solidFill>
                    <a:srgbClr val="FF5050"/>
                  </a:solidFill>
                </a:rPr>
                <a:t>S)</a:t>
              </a:r>
              <a:endParaRPr lang="en-GB" altLang="hu-HU" sz="2000" dirty="0">
                <a:solidFill>
                  <a:srgbClr val="FF5050"/>
                </a:solidFill>
              </a:endParaRPr>
            </a:p>
          </p:txBody>
        </p:sp>
        <p:sp>
          <p:nvSpPr>
            <p:cNvPr id="93191" name="Text Box 6"/>
            <p:cNvSpPr txBox="1">
              <a:spLocks noChangeArrowheads="1"/>
            </p:cNvSpPr>
            <p:nvPr/>
          </p:nvSpPr>
          <p:spPr bwMode="auto">
            <a:xfrm>
              <a:off x="113" y="2870"/>
              <a:ext cx="125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 dirty="0">
                  <a:solidFill>
                    <a:schemeClr val="accent2"/>
                  </a:solidFill>
                </a:rPr>
                <a:t>jelölt DNS (</a:t>
              </a:r>
              <a:r>
                <a:rPr lang="hu-HU" altLang="hu-HU" sz="2000" baseline="30000" dirty="0">
                  <a:solidFill>
                    <a:schemeClr val="accent2"/>
                  </a:solidFill>
                </a:rPr>
                <a:t>32</a:t>
              </a:r>
              <a:r>
                <a:rPr lang="hu-HU" altLang="hu-HU" sz="2000" dirty="0">
                  <a:solidFill>
                    <a:schemeClr val="accent2"/>
                  </a:solidFill>
                </a:rPr>
                <a:t>P)</a:t>
              </a:r>
              <a:endParaRPr lang="en-GB" altLang="hu-HU" sz="2000" dirty="0">
                <a:solidFill>
                  <a:schemeClr val="accent2"/>
                </a:solidFill>
              </a:endParaRPr>
            </a:p>
          </p:txBody>
        </p:sp>
        <p:sp>
          <p:nvSpPr>
            <p:cNvPr id="93192" name="Text Box 7"/>
            <p:cNvSpPr txBox="1">
              <a:spLocks noChangeArrowheads="1"/>
            </p:cNvSpPr>
            <p:nvPr/>
          </p:nvSpPr>
          <p:spPr bwMode="auto">
            <a:xfrm>
              <a:off x="3833" y="948"/>
              <a:ext cx="1927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A radioaktivitás a 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leváló üres </a:t>
              </a:r>
              <a:r>
                <a:rPr lang="hu-HU" altLang="hu-HU" sz="2000" dirty="0" err="1">
                  <a:solidFill>
                    <a:schemeClr val="tx2"/>
                  </a:solidFill>
                </a:rPr>
                <a:t>fág</a:t>
              </a:r>
              <a:r>
                <a:rPr lang="hu-HU" altLang="hu-HU" sz="2000" dirty="0">
                  <a:solidFill>
                    <a:schemeClr val="tx2"/>
                  </a:solidFill>
                </a:rPr>
                <a:t> fejekben észlelhető. </a:t>
              </a:r>
              <a:r>
                <a:rPr lang="hu-HU" altLang="hu-HU" sz="2000" dirty="0">
                  <a:solidFill>
                    <a:srgbClr val="990033"/>
                  </a:solidFill>
                </a:rPr>
                <a:t>A következő </a:t>
              </a:r>
              <a:r>
                <a:rPr lang="hu-HU" altLang="hu-HU" sz="2000" dirty="0" err="1">
                  <a:solidFill>
                    <a:srgbClr val="990033"/>
                  </a:solidFill>
                </a:rPr>
                <a:t>fág</a:t>
              </a:r>
              <a:r>
                <a:rPr lang="hu-HU" altLang="hu-HU" sz="2000" dirty="0">
                  <a:solidFill>
                    <a:srgbClr val="990033"/>
                  </a:solidFill>
                </a:rPr>
                <a:t> generáció nem </a:t>
              </a:r>
              <a:r>
                <a:rPr lang="hu-HU" altLang="hu-HU" sz="2000" dirty="0" err="1">
                  <a:solidFill>
                    <a:srgbClr val="990033"/>
                  </a:solidFill>
                </a:rPr>
                <a:t>rádioaktív</a:t>
              </a:r>
              <a:r>
                <a:rPr lang="hu-HU" altLang="hu-HU" sz="2000" dirty="0">
                  <a:solidFill>
                    <a:srgbClr val="990033"/>
                  </a:solidFill>
                </a:rPr>
                <a:t>!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hlink"/>
                  </a:solidFill>
                </a:rPr>
                <a:t>[S nincs a DNS-ben!]</a:t>
              </a:r>
              <a:endParaRPr lang="hu-HU" altLang="hu-HU" sz="2000" b="0" dirty="0">
                <a:solidFill>
                  <a:schemeClr val="hlink"/>
                </a:solidFill>
              </a:endParaRPr>
            </a:p>
          </p:txBody>
        </p:sp>
        <p:sp>
          <p:nvSpPr>
            <p:cNvPr id="93193" name="Text Box 8"/>
            <p:cNvSpPr txBox="1">
              <a:spLocks noChangeArrowheads="1"/>
            </p:cNvSpPr>
            <p:nvPr/>
          </p:nvSpPr>
          <p:spPr bwMode="auto">
            <a:xfrm>
              <a:off x="3833" y="2886"/>
              <a:ext cx="1927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A radioaktivitás a 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baktériumokban észlelhető,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majd a következő </a:t>
              </a:r>
            </a:p>
            <a:p>
              <a:pPr eaLnBrk="1" hangingPunct="1"/>
              <a:r>
                <a:rPr lang="hu-HU" altLang="hu-HU" sz="2000" dirty="0" err="1">
                  <a:solidFill>
                    <a:schemeClr val="tx2"/>
                  </a:solidFill>
                </a:rPr>
                <a:t>fág</a:t>
              </a:r>
              <a:r>
                <a:rPr lang="hu-HU" altLang="hu-HU" sz="2000" dirty="0">
                  <a:solidFill>
                    <a:schemeClr val="tx2"/>
                  </a:solidFill>
                </a:rPr>
                <a:t> generációban is megjelenik.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hlink"/>
                  </a:solidFill>
                </a:rPr>
                <a:t>[P nincs a fehérjékben!]</a:t>
              </a:r>
              <a:endParaRPr lang="hu-HU" altLang="hu-HU" sz="2000" b="0" dirty="0">
                <a:solidFill>
                  <a:schemeClr val="hlink"/>
                </a:solidFill>
              </a:endParaRPr>
            </a:p>
          </p:txBody>
        </p:sp>
        <p:sp>
          <p:nvSpPr>
            <p:cNvPr id="93194" name="Rectangle 9"/>
            <p:cNvSpPr>
              <a:spLocks noChangeArrowheads="1"/>
            </p:cNvSpPr>
            <p:nvPr/>
          </p:nvSpPr>
          <p:spPr bwMode="auto">
            <a:xfrm>
              <a:off x="476" y="1162"/>
              <a:ext cx="363" cy="1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/>
                <a:t>fág</a:t>
              </a:r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179388" y="980728"/>
            <a:ext cx="8240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/>
              <a:t>Fág</a:t>
            </a:r>
            <a:r>
              <a:rPr lang="hu-HU" sz="2000" b="1" dirty="0"/>
              <a:t>: baktériumot fertőző vírus Fehérjéből (fej – </a:t>
            </a:r>
            <a:r>
              <a:rPr lang="hu-HU" sz="2000" b="1" dirty="0" err="1"/>
              <a:t>kapszid</a:t>
            </a:r>
            <a:r>
              <a:rPr lang="hu-HU" sz="2000" b="1" dirty="0"/>
              <a:t>) és DNS-ből épül fel.</a:t>
            </a:r>
          </a:p>
        </p:txBody>
      </p:sp>
    </p:spTree>
    <p:extLst>
      <p:ext uri="{BB962C8B-B14F-4D97-AF65-F5344CB8AC3E}">
        <p14:creationId xmlns:p14="http://schemas.microsoft.com/office/powerpoint/2010/main" val="349191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DNS kémiai összetevői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27050" y="1124744"/>
            <a:ext cx="8148638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DNS kémiai felépítésének alapegysége: </a:t>
            </a:r>
          </a:p>
          <a:p>
            <a:pPr>
              <a:spcBef>
                <a:spcPct val="50000"/>
              </a:spcBef>
              <a:defRPr/>
            </a:pPr>
            <a:r>
              <a:rPr lang="hu-HU" sz="2000" b="1" dirty="0" err="1">
                <a:solidFill>
                  <a:srgbClr val="FF0000"/>
                </a:solidFill>
              </a:rPr>
              <a:t>nukleotid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=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foszf</a:t>
            </a:r>
            <a:r>
              <a:rPr lang="hu-HU" sz="2000" b="1" dirty="0">
                <a:solidFill>
                  <a:srgbClr val="FF0000"/>
                </a:solidFill>
              </a:rPr>
              <a:t>át + cukor + bázis</a:t>
            </a:r>
          </a:p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</a:t>
            </a:r>
            <a:r>
              <a:rPr lang="hu-HU" sz="2000" b="1" dirty="0" err="1">
                <a:solidFill>
                  <a:schemeClr val="tx2"/>
                </a:solidFill>
              </a:rPr>
              <a:t>nukleotid</a:t>
            </a:r>
            <a:r>
              <a:rPr lang="hu-HU" sz="2000" b="1" dirty="0">
                <a:solidFill>
                  <a:schemeClr val="tx2"/>
                </a:solidFill>
              </a:rPr>
              <a:t> foszfátot, </a:t>
            </a:r>
            <a:r>
              <a:rPr lang="hu-HU" sz="2000" b="1" u="sng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deoxiribóz</a:t>
            </a:r>
            <a:r>
              <a:rPr lang="hu-HU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cukrot</a:t>
            </a:r>
            <a:r>
              <a:rPr lang="hu-HU" sz="2000" b="1" dirty="0">
                <a:solidFill>
                  <a:schemeClr val="tx2"/>
                </a:solidFill>
              </a:rPr>
              <a:t> és a négy szerves bázis egyikét tartalmaz. </a:t>
            </a:r>
          </a:p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négy bázis: </a:t>
            </a:r>
            <a:r>
              <a:rPr lang="hu-HU" sz="2000" b="1" dirty="0" err="1">
                <a:solidFill>
                  <a:schemeClr val="tx2"/>
                </a:solidFill>
              </a:rPr>
              <a:t>adenin</a:t>
            </a:r>
            <a:r>
              <a:rPr lang="hu-HU" sz="2000" b="1" dirty="0">
                <a:solidFill>
                  <a:schemeClr val="tx2"/>
                </a:solidFill>
              </a:rPr>
              <a:t>, guanin, </a:t>
            </a:r>
            <a:r>
              <a:rPr lang="hu-HU" sz="2000" b="1" dirty="0" err="1">
                <a:solidFill>
                  <a:schemeClr val="tx2"/>
                </a:solidFill>
              </a:rPr>
              <a:t>citozin</a:t>
            </a:r>
            <a:r>
              <a:rPr lang="hu-HU" sz="2000" b="1" dirty="0">
                <a:solidFill>
                  <a:schemeClr val="tx2"/>
                </a:solidFill>
              </a:rPr>
              <a:t> és </a:t>
            </a:r>
            <a:r>
              <a:rPr lang="hu-HU" sz="2000" b="1" dirty="0" err="1">
                <a:solidFill>
                  <a:schemeClr val="tx2"/>
                </a:solidFill>
              </a:rPr>
              <a:t>timin</a:t>
            </a:r>
            <a:endParaRPr lang="hu-HU" sz="2000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</a:t>
            </a:r>
            <a:r>
              <a:rPr lang="hu-HU" sz="2000" b="1" dirty="0" err="1">
                <a:solidFill>
                  <a:schemeClr val="tx2"/>
                </a:solidFill>
              </a:rPr>
              <a:t>nukleotidok</a:t>
            </a:r>
            <a:r>
              <a:rPr lang="hu-HU" sz="2000" b="1" dirty="0">
                <a:solidFill>
                  <a:schemeClr val="tx2"/>
                </a:solidFill>
              </a:rPr>
              <a:t> teljes kémiai neve:		rövidítése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	</a:t>
            </a:r>
            <a:r>
              <a:rPr lang="hu-HU" sz="2000" b="1" dirty="0" err="1">
                <a:solidFill>
                  <a:schemeClr val="tx2"/>
                </a:solidFill>
              </a:rPr>
              <a:t>deoxiadenozin</a:t>
            </a:r>
            <a:r>
              <a:rPr lang="hu-HU" sz="2000" b="1" dirty="0">
                <a:solidFill>
                  <a:schemeClr val="tx2"/>
                </a:solidFill>
              </a:rPr>
              <a:t> 5’</a:t>
            </a:r>
            <a:r>
              <a:rPr lang="hu-HU" sz="2000" b="1" dirty="0" err="1">
                <a:solidFill>
                  <a:schemeClr val="tx2"/>
                </a:solidFill>
              </a:rPr>
              <a:t>-monofoszfát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dAMP</a:t>
            </a:r>
            <a:r>
              <a:rPr lang="hu-HU" sz="2000" b="1" dirty="0">
                <a:solidFill>
                  <a:schemeClr val="tx2"/>
                </a:solidFill>
              </a:rPr>
              <a:t>	    - A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	</a:t>
            </a:r>
            <a:r>
              <a:rPr lang="hu-HU" sz="2000" b="1" dirty="0" err="1">
                <a:solidFill>
                  <a:schemeClr val="tx2"/>
                </a:solidFill>
              </a:rPr>
              <a:t>deoxiguanozin</a:t>
            </a:r>
            <a:r>
              <a:rPr lang="hu-HU" sz="2000" b="1" dirty="0">
                <a:solidFill>
                  <a:schemeClr val="tx2"/>
                </a:solidFill>
              </a:rPr>
              <a:t> 5’</a:t>
            </a:r>
            <a:r>
              <a:rPr lang="hu-HU" sz="2000" b="1" dirty="0" err="1">
                <a:solidFill>
                  <a:schemeClr val="tx2"/>
                </a:solidFill>
              </a:rPr>
              <a:t>-monofoszfát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dGMP</a:t>
            </a:r>
            <a:r>
              <a:rPr lang="hu-HU" sz="2000" b="1" dirty="0">
                <a:solidFill>
                  <a:schemeClr val="tx2"/>
                </a:solidFill>
              </a:rPr>
              <a:t>	    - G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	</a:t>
            </a:r>
            <a:r>
              <a:rPr lang="hu-HU" sz="2000" b="1" dirty="0" err="1">
                <a:solidFill>
                  <a:schemeClr val="tx2"/>
                </a:solidFill>
              </a:rPr>
              <a:t>deoxicitidin</a:t>
            </a:r>
            <a:r>
              <a:rPr lang="hu-HU" sz="2000" b="1" dirty="0">
                <a:solidFill>
                  <a:schemeClr val="tx2"/>
                </a:solidFill>
              </a:rPr>
              <a:t> 5’</a:t>
            </a:r>
            <a:r>
              <a:rPr lang="hu-HU" sz="2000" b="1" dirty="0" err="1">
                <a:solidFill>
                  <a:schemeClr val="tx2"/>
                </a:solidFill>
              </a:rPr>
              <a:t>-monofoszfát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dCMP</a:t>
            </a:r>
            <a:r>
              <a:rPr lang="hu-HU" sz="2000" b="1" dirty="0">
                <a:solidFill>
                  <a:schemeClr val="tx2"/>
                </a:solidFill>
              </a:rPr>
              <a:t>	    	    - C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	</a:t>
            </a:r>
            <a:r>
              <a:rPr lang="hu-HU" sz="2000" b="1" dirty="0" err="1">
                <a:solidFill>
                  <a:schemeClr val="tx2"/>
                </a:solidFill>
              </a:rPr>
              <a:t>deoxitimidin</a:t>
            </a:r>
            <a:r>
              <a:rPr lang="hu-HU" sz="2000" b="1" dirty="0">
                <a:solidFill>
                  <a:schemeClr val="tx2"/>
                </a:solidFill>
              </a:rPr>
              <a:t> 5’</a:t>
            </a:r>
            <a:r>
              <a:rPr lang="hu-HU" sz="2000" b="1" dirty="0" err="1">
                <a:solidFill>
                  <a:schemeClr val="tx2"/>
                </a:solidFill>
              </a:rPr>
              <a:t>-monofoszfát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dTMP</a:t>
            </a:r>
            <a:r>
              <a:rPr lang="hu-HU" sz="2000" b="1" dirty="0">
                <a:solidFill>
                  <a:schemeClr val="tx2"/>
                </a:solidFill>
              </a:rPr>
              <a:t>	    - T</a:t>
            </a:r>
          </a:p>
          <a:p>
            <a:pPr>
              <a:spcBef>
                <a:spcPct val="50000"/>
              </a:spcBef>
              <a:defRPr/>
            </a:pPr>
            <a:endParaRPr lang="hu-HU" sz="2000" b="1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hu-HU" sz="2000" b="1" dirty="0" err="1">
                <a:solidFill>
                  <a:srgbClr val="000099"/>
                </a:solidFill>
              </a:rPr>
              <a:t>nukleozid</a:t>
            </a:r>
            <a:r>
              <a:rPr lang="hu-HU" sz="2000" b="1" dirty="0">
                <a:solidFill>
                  <a:srgbClr val="000099"/>
                </a:solidFill>
              </a:rPr>
              <a:t> = cukor + bázis</a:t>
            </a:r>
          </a:p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cukor és a bázis alkotta egység a </a:t>
            </a:r>
            <a:r>
              <a:rPr lang="hu-HU" sz="2000" b="1" dirty="0" err="1">
                <a:solidFill>
                  <a:srgbClr val="000099"/>
                </a:solidFill>
              </a:rPr>
              <a:t>nukleozid</a:t>
            </a:r>
            <a:r>
              <a:rPr lang="hu-HU" sz="2000" b="1" dirty="0">
                <a:solidFill>
                  <a:schemeClr val="tx2"/>
                </a:solidFill>
              </a:rPr>
              <a:t>: </a:t>
            </a:r>
            <a:r>
              <a:rPr lang="hu-HU" sz="2000" b="1" dirty="0" err="1">
                <a:solidFill>
                  <a:schemeClr val="tx2"/>
                </a:solidFill>
              </a:rPr>
              <a:t>deoxiadenozin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deoxiguanozin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deoxicitidin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deoxitimidin</a:t>
            </a:r>
            <a:r>
              <a:rPr lang="hu-HU" sz="2000" b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113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Nukleotidok: purin, pirimidin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5236" name="Picture 5" descr="dna-nucleot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98550"/>
            <a:ext cx="6696075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Line 6"/>
          <p:cNvSpPr>
            <a:spLocks noChangeShapeType="1"/>
          </p:cNvSpPr>
          <p:nvPr/>
        </p:nvSpPr>
        <p:spPr bwMode="auto">
          <a:xfrm>
            <a:off x="611188" y="3860800"/>
            <a:ext cx="7777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8792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2780</Words>
  <Application>Microsoft Office PowerPoint</Application>
  <PresentationFormat>Diavetítés a képernyőre (4:3 oldalarány)</PresentationFormat>
  <Paragraphs>404</Paragraphs>
  <Slides>58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65" baseType="lpstr">
      <vt:lpstr>Arial</vt:lpstr>
      <vt:lpstr>Arial Black</vt:lpstr>
      <vt:lpstr>Calibri</vt:lpstr>
      <vt:lpstr>Comic Sans MS</vt:lpstr>
      <vt:lpstr>GoudyHandtooled BT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Vad típusú fágok kimutatása mutáns fágok keverékéből.</vt:lpstr>
      <vt:lpstr>PowerPoint-bemutató</vt:lpstr>
      <vt:lpstr>PowerPoint-bemutató</vt:lpstr>
      <vt:lpstr>A génen belüli rekombinánsok kimutatása</vt:lpstr>
      <vt:lpstr>PowerPoint-bemutató</vt:lpstr>
      <vt:lpstr>PowerPoint-bemutató</vt:lpstr>
      <vt:lpstr>Az rII szakasz részletes deléciós térképe</vt:lpstr>
      <vt:lpstr>PowerPoint-bemutató</vt:lpstr>
      <vt:lpstr>PowerPoint-bemutató</vt:lpstr>
      <vt:lpstr>A komplementáció és a rekombináció megkülönböztetése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Dr. Egyed Balázs</cp:lastModifiedBy>
  <cp:revision>41</cp:revision>
  <dcterms:created xsi:type="dcterms:W3CDTF">2014-02-13T22:18:10Z</dcterms:created>
  <dcterms:modified xsi:type="dcterms:W3CDTF">2024-10-15T05:47:15Z</dcterms:modified>
</cp:coreProperties>
</file>